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7DF"/>
    <a:srgbClr val="D9CCD6"/>
    <a:srgbClr val="FBC9D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4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59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0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73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71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94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85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0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03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6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0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4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2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5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42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03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1EBA-9A21-4084-96D0-6C178913429C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C51091-9DD5-4757-A760-5DC301F722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3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agatoUchiha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facebook.com/soydocenteevaluacione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user/Chidorioscuro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4A55EF56-AF50-4E51-A803-383F1A786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2399" y="-2672399"/>
            <a:ext cx="6858000" cy="1220279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53BB3FE5-415F-4D23-9CB1-F934EC243597}"/>
              </a:ext>
            </a:extLst>
          </p:cNvPr>
          <p:cNvCxnSpPr>
            <a:cxnSpLocks/>
          </p:cNvCxnSpPr>
          <p:nvPr/>
        </p:nvCxnSpPr>
        <p:spPr>
          <a:xfrm flipH="1">
            <a:off x="0" y="6719206"/>
            <a:ext cx="1116873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13334ECD-8F7D-45FF-92F3-96F486D86CA1}"/>
              </a:ext>
            </a:extLst>
          </p:cNvPr>
          <p:cNvCxnSpPr>
            <a:cxnSpLocks/>
          </p:cNvCxnSpPr>
          <p:nvPr/>
        </p:nvCxnSpPr>
        <p:spPr>
          <a:xfrm flipH="1">
            <a:off x="0" y="6789963"/>
            <a:ext cx="1135379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jugador, hombre, pelota, sostener&#10;&#10;Descripción generada automáticamente">
            <a:extLst>
              <a:ext uri="{FF2B5EF4-FFF2-40B4-BE49-F238E27FC236}">
                <a16:creationId xmlns:a16="http://schemas.microsoft.com/office/drawing/2014/main" xmlns="" id="{15332120-E5E3-4DDB-BF64-FACD00B1E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0" y="6103064"/>
            <a:ext cx="1104900" cy="7549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4" descr="inicio">
            <a:hlinkClick r:id="rId4"/>
            <a:extLst>
              <a:ext uri="{FF2B5EF4-FFF2-40B4-BE49-F238E27FC236}">
                <a16:creationId xmlns:a16="http://schemas.microsoft.com/office/drawing/2014/main" xmlns="" id="{1112D554-100E-4C30-B79E-27B4EF9A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98" y="6410590"/>
            <a:ext cx="780164" cy="2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acebook prohíbe contenidos sobre la “terapia de conversión ...">
            <a:hlinkClick r:id="rId6"/>
            <a:extLst>
              <a:ext uri="{FF2B5EF4-FFF2-40B4-BE49-F238E27FC236}">
                <a16:creationId xmlns:a16="http://schemas.microsoft.com/office/drawing/2014/main" xmlns="" id="{63AF0146-680E-4789-A72C-BC3CD509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131" y="6455400"/>
            <a:ext cx="443948" cy="2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iziano y Felipe II (Semana Cultural 2016) – IES Felipe II">
            <a:hlinkClick r:id="rId8"/>
            <a:extLst>
              <a:ext uri="{FF2B5EF4-FFF2-40B4-BE49-F238E27FC236}">
                <a16:creationId xmlns:a16="http://schemas.microsoft.com/office/drawing/2014/main" xmlns="" id="{094AC6A0-A438-4A01-BDD6-F9BFF580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75" y="6455400"/>
            <a:ext cx="734569" cy="2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F4BFB2C4-1219-4617-BE2E-53EBC4FB91E5}"/>
              </a:ext>
            </a:extLst>
          </p:cNvPr>
          <p:cNvSpPr/>
          <p:nvPr/>
        </p:nvSpPr>
        <p:spPr>
          <a:xfrm>
            <a:off x="1505527" y="265812"/>
            <a:ext cx="9060873" cy="519279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latin typeface="Berlin Sans FB" panose="020E0602020502020306" pitchFamily="34" charset="0"/>
              </a:rPr>
              <a:t>Diverti</a:t>
            </a:r>
            <a:r>
              <a:rPr lang="es-MX" sz="2400" dirty="0" smtClean="0">
                <a:latin typeface="Berlin Sans FB" panose="020E0602020502020306" pitchFamily="34" charset="0"/>
              </a:rPr>
              <a:t> </a:t>
            </a:r>
            <a:r>
              <a:rPr lang="es-MX" sz="2400" dirty="0" err="1" smtClean="0">
                <a:latin typeface="Berlin Sans FB" panose="020E0602020502020306" pitchFamily="34" charset="0"/>
              </a:rPr>
              <a:t>Cuenti</a:t>
            </a:r>
            <a:r>
              <a:rPr lang="es-MX" sz="2400" dirty="0" smtClean="0">
                <a:latin typeface="Berlin Sans FB" panose="020E0602020502020306" pitchFamily="34" charset="0"/>
              </a:rPr>
              <a:t> Aprende en casa </a:t>
            </a:r>
            <a:endParaRPr lang="es-MX" sz="2400" dirty="0">
              <a:latin typeface="Berlin Sans FB" panose="020E0602020502020306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8DC9E64-0A4E-478A-B23D-F1CDC6B4E44C}"/>
              </a:ext>
            </a:extLst>
          </p:cNvPr>
          <p:cNvSpPr txBox="1"/>
          <p:nvPr/>
        </p:nvSpPr>
        <p:spPr>
          <a:xfrm>
            <a:off x="694885" y="855847"/>
            <a:ext cx="11192314" cy="584775"/>
          </a:xfrm>
          <a:prstGeom prst="rect">
            <a:avLst/>
          </a:prstGeom>
          <a:solidFill>
            <a:srgbClr val="FFD5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Descripción: que los alumnos tengan una diversidad de formatos de cuentos, para así atender las necesidades de cada uno, aumentando los índices lectores.  </a:t>
            </a:r>
            <a:endParaRPr lang="es-MX" sz="1600" b="1" dirty="0">
              <a:latin typeface="Century Gothic" panose="020B0502020202020204" pitchFamily="34" charset="0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0487413A-586A-4720-92AD-F17C6D864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85" y="1589165"/>
            <a:ext cx="2237560" cy="57642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86B8AA8-D19E-457C-AF63-AEDB36D5F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8760" y="1466038"/>
            <a:ext cx="3458524" cy="68646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BAB4A5A9-CAB1-474C-B724-493654FF2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3014" y="2382136"/>
            <a:ext cx="3736254" cy="72314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5B340929-4DEB-476B-8F30-7D278F4896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604" y="3158651"/>
            <a:ext cx="6712680" cy="142009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121339C5-381C-49C3-B1E3-334A7E216954}"/>
              </a:ext>
            </a:extLst>
          </p:cNvPr>
          <p:cNvSpPr txBox="1"/>
          <p:nvPr/>
        </p:nvSpPr>
        <p:spPr>
          <a:xfrm>
            <a:off x="406400" y="2253673"/>
            <a:ext cx="2807855" cy="738664"/>
          </a:xfrm>
          <a:prstGeom prst="rect">
            <a:avLst/>
          </a:prstGeom>
          <a:solidFill>
            <a:srgbClr val="FFE7EF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Berlin Sans FB" panose="020E0602020502020306" pitchFamily="34" charset="0"/>
              </a:rPr>
              <a:t>Fomentar e incrementar el índice lector en nuestros alumnos. </a:t>
            </a:r>
          </a:p>
          <a:p>
            <a:pPr algn="ctr"/>
            <a:endParaRPr lang="es-MX" sz="1400" dirty="0">
              <a:latin typeface="Berlin Sans FB" panose="020E0602020502020306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59500B41-5733-4F09-A2CB-D7657313B5DF}"/>
              </a:ext>
            </a:extLst>
          </p:cNvPr>
          <p:cNvSpPr txBox="1"/>
          <p:nvPr/>
        </p:nvSpPr>
        <p:spPr>
          <a:xfrm>
            <a:off x="3536890" y="2302671"/>
            <a:ext cx="3746491" cy="523220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Berlin Sans FB" panose="020E0602020502020306" pitchFamily="34" charset="0"/>
              </a:rPr>
              <a:t>Vincular las actividades de lectura con los aprendizajes trabajados.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6E3781C4-462D-49C6-9307-1DC759AA74A9}"/>
              </a:ext>
            </a:extLst>
          </p:cNvPr>
          <p:cNvSpPr txBox="1"/>
          <p:nvPr/>
        </p:nvSpPr>
        <p:spPr>
          <a:xfrm>
            <a:off x="7745148" y="3100683"/>
            <a:ext cx="4288221" cy="1600438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Berlin Sans FB" panose="020E0602020502020306" pitchFamily="34" charset="0"/>
              </a:rPr>
              <a:t>Fungiendo como:</a:t>
            </a:r>
          </a:p>
          <a:p>
            <a:pPr algn="ctr"/>
            <a:r>
              <a:rPr lang="es-MX" sz="1400" dirty="0">
                <a:latin typeface="Berlin Sans FB" panose="020E0602020502020306" pitchFamily="34" charset="0"/>
              </a:rPr>
              <a:t>-</a:t>
            </a:r>
            <a:r>
              <a:rPr lang="es-MX" sz="1400" dirty="0" smtClean="0">
                <a:latin typeface="Berlin Sans FB" panose="020E0602020502020306" pitchFamily="34" charset="0"/>
              </a:rPr>
              <a:t>Bibliotecarios</a:t>
            </a:r>
          </a:p>
          <a:p>
            <a:pPr algn="ctr"/>
            <a:r>
              <a:rPr lang="es-MX" sz="1400" dirty="0" smtClean="0">
                <a:latin typeface="Berlin Sans FB" panose="020E0602020502020306" pitchFamily="34" charset="0"/>
              </a:rPr>
              <a:t>-Otros con responsabilidad para poder recoger los libros a tiempo y forma. 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Apoyando con los registros de cada cuento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Dándole lectura de adecuada a los cuentos cuando es necesaria.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C64BBB40-EA98-44D9-940F-6067B2E007D3}"/>
              </a:ext>
            </a:extLst>
          </p:cNvPr>
          <p:cNvSpPr txBox="1"/>
          <p:nvPr/>
        </p:nvSpPr>
        <p:spPr>
          <a:xfrm>
            <a:off x="220138" y="4678406"/>
            <a:ext cx="7261612" cy="1600438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Utilización de una diversidad de formatos que se presentaran los cuentos (físicos, audio, video)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Utilizar materiales atractivos para los alumnos, en donde puedan trasladar los cuentos en físico. 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Proporcionar a los padres de familia diversos formatos para el registro de lectura.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Realización de cuentos utilizando títeres.</a:t>
            </a:r>
          </a:p>
          <a:p>
            <a:pPr marL="285750" indent="-285750" algn="ctr">
              <a:buFontTx/>
              <a:buChar char="-"/>
            </a:pPr>
            <a:r>
              <a:rPr lang="es-MX" sz="1400" dirty="0" smtClean="0">
                <a:latin typeface="Berlin Sans FB" panose="020E0602020502020306" pitchFamily="34" charset="0"/>
              </a:rPr>
              <a:t>Escoger a un padre/madre de familia para realizar la labor de bibliotecario. </a:t>
            </a:r>
          </a:p>
        </p:txBody>
      </p:sp>
    </p:spTree>
    <p:extLst>
      <p:ext uri="{BB962C8B-B14F-4D97-AF65-F5344CB8AC3E}">
        <p14:creationId xmlns:p14="http://schemas.microsoft.com/office/powerpoint/2010/main" val="3137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" y="0"/>
            <a:ext cx="12223375" cy="6858000"/>
            <a:chOff x="0" y="0"/>
            <a:chExt cx="12223375" cy="6858000"/>
          </a:xfrm>
          <a:solidFill>
            <a:srgbClr val="F9E7DF"/>
          </a:solidFill>
        </p:grpSpPr>
        <p:grpSp>
          <p:nvGrpSpPr>
            <p:cNvPr id="3" name="Grupo 2"/>
            <p:cNvGrpSpPr/>
            <p:nvPr/>
          </p:nvGrpSpPr>
          <p:grpSpPr>
            <a:xfrm>
              <a:off x="0" y="0"/>
              <a:ext cx="3119718" cy="6858000"/>
              <a:chOff x="0" y="0"/>
              <a:chExt cx="2339868" cy="5822578"/>
            </a:xfrm>
            <a:grpFill/>
          </p:grpSpPr>
          <p:pic>
            <p:nvPicPr>
              <p:cNvPr id="13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" name="Grupo 3"/>
            <p:cNvGrpSpPr/>
            <p:nvPr/>
          </p:nvGrpSpPr>
          <p:grpSpPr>
            <a:xfrm flipH="1">
              <a:off x="3119718" y="0"/>
              <a:ext cx="3119718" cy="6858000"/>
              <a:chOff x="0" y="0"/>
              <a:chExt cx="2339868" cy="5822578"/>
            </a:xfrm>
            <a:grpFill/>
          </p:grpSpPr>
          <p:pic>
            <p:nvPicPr>
              <p:cNvPr id="11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2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6239436" y="0"/>
              <a:ext cx="3119718" cy="6858000"/>
              <a:chOff x="0" y="0"/>
              <a:chExt cx="2339868" cy="5822578"/>
            </a:xfrm>
            <a:grpFill/>
          </p:grpSpPr>
          <p:pic>
            <p:nvPicPr>
              <p:cNvPr id="9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0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" name="Grupo 5"/>
            <p:cNvGrpSpPr/>
            <p:nvPr/>
          </p:nvGrpSpPr>
          <p:grpSpPr>
            <a:xfrm flipH="1">
              <a:off x="9359154" y="0"/>
              <a:ext cx="2864221" cy="6858000"/>
              <a:chOff x="191629" y="0"/>
              <a:chExt cx="2148239" cy="5822578"/>
            </a:xfrm>
            <a:grpFill/>
          </p:grpSpPr>
          <p:pic>
            <p:nvPicPr>
              <p:cNvPr id="7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9"/>
              <a:stretch/>
            </p:blipFill>
            <p:spPr bwMode="auto">
              <a:xfrm>
                <a:off x="191629" y="0"/>
                <a:ext cx="2148239" cy="332142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8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1"/>
              <a:stretch/>
            </p:blipFill>
            <p:spPr bwMode="auto">
              <a:xfrm>
                <a:off x="201714" y="2501154"/>
                <a:ext cx="2138154" cy="3321424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15" name="Rectángulo 14"/>
          <p:cNvSpPr/>
          <p:nvPr/>
        </p:nvSpPr>
        <p:spPr>
          <a:xfrm>
            <a:off x="5212911" y="1428981"/>
            <a:ext cx="66399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7200" dirty="0" err="1">
                <a:latin typeface="Cookie" panose="02000000000000000000" pitchFamily="2" charset="0"/>
              </a:rPr>
              <a:t>Diverti</a:t>
            </a:r>
            <a:r>
              <a:rPr lang="es-MX" sz="7200" dirty="0">
                <a:latin typeface="Cookie" panose="02000000000000000000" pitchFamily="2" charset="0"/>
              </a:rPr>
              <a:t> </a:t>
            </a:r>
            <a:r>
              <a:rPr lang="es-MX" sz="7200" dirty="0" err="1">
                <a:latin typeface="Cookie" panose="02000000000000000000" pitchFamily="2" charset="0"/>
              </a:rPr>
              <a:t>Cuenti</a:t>
            </a:r>
            <a:r>
              <a:rPr lang="es-MX" sz="7200" dirty="0">
                <a:latin typeface="Cookie" panose="02000000000000000000" pitchFamily="2" charset="0"/>
              </a:rPr>
              <a:t> Aprende </a:t>
            </a:r>
            <a:endParaRPr lang="es-MX" sz="7200" dirty="0" smtClean="0">
              <a:latin typeface="Cookie" panose="02000000000000000000" pitchFamily="2" charset="0"/>
            </a:endParaRPr>
          </a:p>
          <a:p>
            <a:pPr algn="ctr"/>
            <a:r>
              <a:rPr lang="es-MX" sz="7200" dirty="0" smtClean="0">
                <a:latin typeface="Cookie" panose="02000000000000000000" pitchFamily="2" charset="0"/>
              </a:rPr>
              <a:t>en Casa </a:t>
            </a:r>
            <a:endParaRPr lang="es-MX" sz="7200" dirty="0">
              <a:latin typeface="Cookie" panose="020000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592467" y="4792590"/>
            <a:ext cx="6096000" cy="923330"/>
          </a:xfrm>
          <a:prstGeom prst="rect">
            <a:avLst/>
          </a:prstGeom>
          <a:solidFill>
            <a:srgbClr val="F9E7DF"/>
          </a:solidFill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Q</a:t>
            </a:r>
            <a:r>
              <a:rPr lang="es-MX" dirty="0" smtClean="0">
                <a:latin typeface="Century Gothic" panose="020B0502020202020204" pitchFamily="34" charset="0"/>
              </a:rPr>
              <a:t>ue </a:t>
            </a:r>
            <a:r>
              <a:rPr lang="es-MX" dirty="0">
                <a:latin typeface="Century Gothic" panose="020B0502020202020204" pitchFamily="34" charset="0"/>
              </a:rPr>
              <a:t>los alumnos tengan una diversidad de formatos de cuentos, para así atender las necesidades de cada uno, aumentando los índices lectores.  </a:t>
            </a:r>
          </a:p>
        </p:txBody>
      </p:sp>
      <p:pic>
        <p:nvPicPr>
          <p:cNvPr id="4098" name="Picture 2" descr="Dos Niños Leyendo Ilustración De Libros De Inglés Ilustraciones  Vectoriales, Clip Art Vectorizado Libre De Derechos. Image 82339029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8" y="242046"/>
            <a:ext cx="5310604" cy="63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" y="0"/>
            <a:ext cx="12223375" cy="6858000"/>
            <a:chOff x="0" y="0"/>
            <a:chExt cx="12223375" cy="6858000"/>
          </a:xfrm>
        </p:grpSpPr>
        <p:grpSp>
          <p:nvGrpSpPr>
            <p:cNvPr id="3" name="Grupo 2"/>
            <p:cNvGrpSpPr/>
            <p:nvPr/>
          </p:nvGrpSpPr>
          <p:grpSpPr>
            <a:xfrm>
              <a:off x="0" y="0"/>
              <a:ext cx="3119718" cy="6858000"/>
              <a:chOff x="0" y="0"/>
              <a:chExt cx="2339868" cy="5822578"/>
            </a:xfrm>
          </p:grpSpPr>
          <p:pic>
            <p:nvPicPr>
              <p:cNvPr id="13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upo 3"/>
            <p:cNvGrpSpPr/>
            <p:nvPr/>
          </p:nvGrpSpPr>
          <p:grpSpPr>
            <a:xfrm flipH="1">
              <a:off x="3119718" y="0"/>
              <a:ext cx="3119718" cy="6858000"/>
              <a:chOff x="0" y="0"/>
              <a:chExt cx="2339868" cy="5822578"/>
            </a:xfrm>
          </p:grpSpPr>
          <p:pic>
            <p:nvPicPr>
              <p:cNvPr id="11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6239436" y="0"/>
              <a:ext cx="3119718" cy="6858000"/>
              <a:chOff x="0" y="0"/>
              <a:chExt cx="2339868" cy="5822578"/>
            </a:xfrm>
          </p:grpSpPr>
          <p:pic>
            <p:nvPicPr>
              <p:cNvPr id="9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upo 5"/>
            <p:cNvGrpSpPr/>
            <p:nvPr/>
          </p:nvGrpSpPr>
          <p:grpSpPr>
            <a:xfrm flipH="1">
              <a:off x="9359154" y="0"/>
              <a:ext cx="2864221" cy="6858000"/>
              <a:chOff x="191629" y="0"/>
              <a:chExt cx="2148239" cy="5822578"/>
            </a:xfrm>
          </p:grpSpPr>
          <p:pic>
            <p:nvPicPr>
              <p:cNvPr id="7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9"/>
              <a:stretch/>
            </p:blipFill>
            <p:spPr bwMode="auto">
              <a:xfrm>
                <a:off x="191629" y="0"/>
                <a:ext cx="2148239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1"/>
              <a:stretch/>
            </p:blipFill>
            <p:spPr bwMode="auto">
              <a:xfrm>
                <a:off x="201714" y="2501154"/>
                <a:ext cx="2138154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21339C5-381C-49C3-B1E3-334A7E216954}"/>
              </a:ext>
            </a:extLst>
          </p:cNvPr>
          <p:cNvSpPr txBox="1"/>
          <p:nvPr/>
        </p:nvSpPr>
        <p:spPr>
          <a:xfrm>
            <a:off x="1010889" y="1731611"/>
            <a:ext cx="3600823" cy="923330"/>
          </a:xfrm>
          <a:prstGeom prst="rect">
            <a:avLst/>
          </a:prstGeom>
          <a:solidFill>
            <a:srgbClr val="FFE7EF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Fomentar e incrementar el índice lector en nuestros alumnos.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9500B41-5733-4F09-A2CB-D7657313B5DF}"/>
              </a:ext>
            </a:extLst>
          </p:cNvPr>
          <p:cNvSpPr txBox="1"/>
          <p:nvPr/>
        </p:nvSpPr>
        <p:spPr>
          <a:xfrm>
            <a:off x="6715931" y="5230620"/>
            <a:ext cx="3854940" cy="923330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Vincular las actividades de lectura con los aprendizajes trabajados.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102659" y="829945"/>
            <a:ext cx="3576919" cy="461665"/>
          </a:xfrm>
          <a:prstGeom prst="homePlate">
            <a:avLst/>
          </a:prstGeom>
          <a:solidFill>
            <a:srgbClr val="D9CC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Papyrus" panose="03070502060502030205" pitchFamily="66" charset="0"/>
              </a:rPr>
              <a:t>¿Qué se busca lograr?</a:t>
            </a:r>
            <a:endParaRPr lang="es-MX" sz="2400" b="1" dirty="0">
              <a:latin typeface="Papyrus" panose="03070502060502030205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239438" y="4046369"/>
            <a:ext cx="5136619" cy="714182"/>
          </a:xfrm>
          <a:prstGeom prst="homePlate">
            <a:avLst/>
          </a:prstGeom>
          <a:solidFill>
            <a:srgbClr val="D9CC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Papyrus" panose="03070502060502030205" pitchFamily="66" charset="0"/>
              </a:rPr>
              <a:t>¿Cómo se incorporaran los programas de TV de Aprende en Casa II?</a:t>
            </a:r>
            <a:endParaRPr lang="es-MX" sz="2000" b="1" dirty="0">
              <a:latin typeface="Papyrus" panose="03070502060502030205" pitchFamily="66" charset="0"/>
            </a:endParaRPr>
          </a:p>
        </p:txBody>
      </p:sp>
      <p:pic>
        <p:nvPicPr>
          <p:cNvPr id="2050" name="Picture 2" descr="Niños leyendo y jugando con libros. | Vector Premi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76" y="311607"/>
            <a:ext cx="59626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s de Niños leyendo cuento de stock, imágenes de Niños leyendo cuento  sin royalties | Depositphoto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30" y="3336682"/>
            <a:ext cx="3534647" cy="28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" y="0"/>
            <a:ext cx="12223375" cy="6858000"/>
            <a:chOff x="0" y="0"/>
            <a:chExt cx="12223375" cy="6858000"/>
          </a:xfrm>
        </p:grpSpPr>
        <p:grpSp>
          <p:nvGrpSpPr>
            <p:cNvPr id="3" name="Grupo 2"/>
            <p:cNvGrpSpPr/>
            <p:nvPr/>
          </p:nvGrpSpPr>
          <p:grpSpPr>
            <a:xfrm>
              <a:off x="0" y="0"/>
              <a:ext cx="3119718" cy="6858000"/>
              <a:chOff x="0" y="0"/>
              <a:chExt cx="2339868" cy="5822578"/>
            </a:xfrm>
          </p:grpSpPr>
          <p:pic>
            <p:nvPicPr>
              <p:cNvPr id="13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upo 3"/>
            <p:cNvGrpSpPr/>
            <p:nvPr/>
          </p:nvGrpSpPr>
          <p:grpSpPr>
            <a:xfrm flipH="1">
              <a:off x="3119718" y="0"/>
              <a:ext cx="3119718" cy="6858000"/>
              <a:chOff x="0" y="0"/>
              <a:chExt cx="2339868" cy="5822578"/>
            </a:xfrm>
          </p:grpSpPr>
          <p:pic>
            <p:nvPicPr>
              <p:cNvPr id="11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6239436" y="0"/>
              <a:ext cx="3119718" cy="6858000"/>
              <a:chOff x="0" y="0"/>
              <a:chExt cx="2339868" cy="5822578"/>
            </a:xfrm>
          </p:grpSpPr>
          <p:pic>
            <p:nvPicPr>
              <p:cNvPr id="9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upo 5"/>
            <p:cNvGrpSpPr/>
            <p:nvPr/>
          </p:nvGrpSpPr>
          <p:grpSpPr>
            <a:xfrm flipH="1">
              <a:off x="9359154" y="0"/>
              <a:ext cx="2864221" cy="6858000"/>
              <a:chOff x="191629" y="0"/>
              <a:chExt cx="2148239" cy="5822578"/>
            </a:xfrm>
          </p:grpSpPr>
          <p:pic>
            <p:nvPicPr>
              <p:cNvPr id="7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9"/>
              <a:stretch/>
            </p:blipFill>
            <p:spPr bwMode="auto">
              <a:xfrm>
                <a:off x="191629" y="0"/>
                <a:ext cx="2148239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1"/>
              <a:stretch/>
            </p:blipFill>
            <p:spPr bwMode="auto">
              <a:xfrm>
                <a:off x="201714" y="2501154"/>
                <a:ext cx="2138154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E3781C4-462D-49C6-9307-1DC759AA74A9}"/>
              </a:ext>
            </a:extLst>
          </p:cNvPr>
          <p:cNvSpPr txBox="1"/>
          <p:nvPr/>
        </p:nvSpPr>
        <p:spPr>
          <a:xfrm>
            <a:off x="933727" y="1345493"/>
            <a:ext cx="4794720" cy="2585323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Los padres participaran </a:t>
            </a:r>
            <a:r>
              <a:rPr lang="es-MX" dirty="0">
                <a:latin typeface="Century Gothic" panose="020B0502020202020204" pitchFamily="34" charset="0"/>
              </a:rPr>
              <a:t>f</a:t>
            </a:r>
            <a:r>
              <a:rPr lang="es-MX" dirty="0" smtClean="0">
                <a:latin typeface="Century Gothic" panose="020B0502020202020204" pitchFamily="34" charset="0"/>
              </a:rPr>
              <a:t>ungiendo como:</a:t>
            </a:r>
          </a:p>
          <a:p>
            <a:pPr marL="285750" indent="-285750">
              <a:buFont typeface="Century Gothic" panose="020B0502020202020204" pitchFamily="34" charset="0"/>
              <a:buChar char="−"/>
            </a:pPr>
            <a:r>
              <a:rPr lang="es-MX" dirty="0" smtClean="0">
                <a:latin typeface="Century Gothic" panose="020B0502020202020204" pitchFamily="34" charset="0"/>
              </a:rPr>
              <a:t>Bibliotecarios</a:t>
            </a:r>
          </a:p>
          <a:p>
            <a:pPr marL="285750" indent="-285750">
              <a:buFont typeface="Century Gothic" panose="020B0502020202020204" pitchFamily="34" charset="0"/>
              <a:buChar char="−"/>
            </a:pPr>
            <a:r>
              <a:rPr lang="es-MX" dirty="0" smtClean="0">
                <a:latin typeface="Century Gothic" panose="020B0502020202020204" pitchFamily="34" charset="0"/>
              </a:rPr>
              <a:t>Otros con responsabilidad para poder recoger los libros a tiempo y forma. </a:t>
            </a:r>
          </a:p>
          <a:p>
            <a:pPr marL="285750" indent="-285750">
              <a:buFont typeface="Century Gothic" panose="020B0502020202020204" pitchFamily="34" charset="0"/>
              <a:buChar char="−"/>
            </a:pPr>
            <a:r>
              <a:rPr lang="es-MX" dirty="0" smtClean="0">
                <a:latin typeface="Century Gothic" panose="020B0502020202020204" pitchFamily="34" charset="0"/>
              </a:rPr>
              <a:t>Apoyando con los registros de cada cuento</a:t>
            </a:r>
          </a:p>
          <a:p>
            <a:pPr marL="285750" indent="-285750">
              <a:buFont typeface="Century Gothic" panose="020B0502020202020204" pitchFamily="34" charset="0"/>
              <a:buChar char="−"/>
            </a:pPr>
            <a:r>
              <a:rPr lang="es-MX" dirty="0" smtClean="0">
                <a:latin typeface="Century Gothic" panose="020B0502020202020204" pitchFamily="34" charset="0"/>
              </a:rPr>
              <a:t>Dándole lectura de adecuada a los cuentos cuando es necesaria.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5499" y="287910"/>
            <a:ext cx="5275614" cy="830997"/>
          </a:xfrm>
          <a:prstGeom prst="homePlate">
            <a:avLst/>
          </a:prstGeom>
          <a:solidFill>
            <a:srgbClr val="D9CC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Papyrus" panose="03070502060502030205" pitchFamily="66" charset="0"/>
              </a:rPr>
              <a:t>¿De que manera participaran los padres de familia?</a:t>
            </a:r>
            <a:endParaRPr lang="es-MX" sz="2400" b="1" dirty="0">
              <a:latin typeface="Papyrus" panose="03070502060502030205" pitchFamily="66" charset="0"/>
            </a:endParaRPr>
          </a:p>
        </p:txBody>
      </p:sp>
      <p:pic>
        <p:nvPicPr>
          <p:cNvPr id="1026" name="Picture 2" descr="Apps para bibliotecari@s del futuro - Bibliopos: Biblioteca de recursos  para Bibliotecarios y Oposit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8" y="255169"/>
            <a:ext cx="1933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a Secundaria Técnica Ramos Arizpe entrega de libros de texto gratuitos  y recepción de papelería | El Heraldo de Salt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26" y="2258590"/>
            <a:ext cx="3044910" cy="22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6019" r="3050" b="3077"/>
          <a:stretch/>
        </p:blipFill>
        <p:spPr>
          <a:xfrm>
            <a:off x="5418514" y="4250955"/>
            <a:ext cx="3126511" cy="232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eliz niño lindo niño lee el libro con los padres | Vector Premium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4565" r="5077" b="5043"/>
          <a:stretch/>
        </p:blipFill>
        <p:spPr bwMode="auto">
          <a:xfrm>
            <a:off x="1388013" y="4140909"/>
            <a:ext cx="2980880" cy="2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1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" y="0"/>
            <a:ext cx="12223375" cy="6858000"/>
            <a:chOff x="0" y="0"/>
            <a:chExt cx="12223375" cy="6858000"/>
          </a:xfrm>
        </p:grpSpPr>
        <p:grpSp>
          <p:nvGrpSpPr>
            <p:cNvPr id="3" name="Grupo 2"/>
            <p:cNvGrpSpPr/>
            <p:nvPr/>
          </p:nvGrpSpPr>
          <p:grpSpPr>
            <a:xfrm>
              <a:off x="0" y="0"/>
              <a:ext cx="3119718" cy="6858000"/>
              <a:chOff x="0" y="0"/>
              <a:chExt cx="2339868" cy="5822578"/>
            </a:xfrm>
          </p:grpSpPr>
          <p:pic>
            <p:nvPicPr>
              <p:cNvPr id="13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upo 3"/>
            <p:cNvGrpSpPr/>
            <p:nvPr/>
          </p:nvGrpSpPr>
          <p:grpSpPr>
            <a:xfrm flipH="1">
              <a:off x="3119718" y="0"/>
              <a:ext cx="3119718" cy="6858000"/>
              <a:chOff x="0" y="0"/>
              <a:chExt cx="2339868" cy="5822578"/>
            </a:xfrm>
          </p:grpSpPr>
          <p:pic>
            <p:nvPicPr>
              <p:cNvPr id="11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6239436" y="0"/>
              <a:ext cx="3119718" cy="6858000"/>
              <a:chOff x="0" y="0"/>
              <a:chExt cx="2339868" cy="5822578"/>
            </a:xfrm>
          </p:grpSpPr>
          <p:pic>
            <p:nvPicPr>
              <p:cNvPr id="9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01154"/>
                <a:ext cx="2339868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upo 5"/>
            <p:cNvGrpSpPr/>
            <p:nvPr/>
          </p:nvGrpSpPr>
          <p:grpSpPr>
            <a:xfrm flipH="1">
              <a:off x="9359154" y="0"/>
              <a:ext cx="2864221" cy="6858000"/>
              <a:chOff x="191629" y="0"/>
              <a:chExt cx="2148239" cy="5822578"/>
            </a:xfrm>
          </p:grpSpPr>
          <p:pic>
            <p:nvPicPr>
              <p:cNvPr id="7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9"/>
              <a:stretch/>
            </p:blipFill>
            <p:spPr bwMode="auto">
              <a:xfrm>
                <a:off x="191629" y="0"/>
                <a:ext cx="2148239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10+ mejores imágenes de Fondos para power point | fondos para power point,  fondos, ideas de fondos de pantall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1"/>
              <a:stretch/>
            </p:blipFill>
            <p:spPr bwMode="auto">
              <a:xfrm>
                <a:off x="201714" y="2501154"/>
                <a:ext cx="2138154" cy="332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64BBB40-EA98-44D9-940F-6067B2E007D3}"/>
              </a:ext>
            </a:extLst>
          </p:cNvPr>
          <p:cNvSpPr txBox="1"/>
          <p:nvPr/>
        </p:nvSpPr>
        <p:spPr>
          <a:xfrm>
            <a:off x="181108" y="981351"/>
            <a:ext cx="5177118" cy="4093428"/>
          </a:xfrm>
          <a:prstGeom prst="rect">
            <a:avLst/>
          </a:prstGeom>
          <a:solidFill>
            <a:srgbClr val="FFE7E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Utilización de una diversidad de formatos que se presentaran los cuentos (físicos, audio, video)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Utilizar materiales atractivos para los alumnos, en donde puedan trasladar los cuentos en físico. 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Proporcionar a los padres de familia diversos formatos para el registro de lectura.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Realización de cuentos utilizando títeres.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Escoger a un padre/madre de familia para realizar la labor de bibliotecario.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35213" y="198209"/>
            <a:ext cx="3554930" cy="769441"/>
          </a:xfrm>
          <a:prstGeom prst="homePlate">
            <a:avLst>
              <a:gd name="adj" fmla="val 93691"/>
            </a:avLst>
          </a:prstGeom>
          <a:solidFill>
            <a:srgbClr val="D9CCD6"/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latin typeface="Papyrus" panose="03070502060502030205" pitchFamily="66" charset="0"/>
            </a:endParaRPr>
          </a:p>
          <a:p>
            <a:pPr algn="ctr"/>
            <a:r>
              <a:rPr lang="es-MX" sz="2400" b="1" dirty="0" smtClean="0">
                <a:latin typeface="Papyrus" panose="03070502060502030205" pitchFamily="66" charset="0"/>
              </a:rPr>
              <a:t>¿Qué haremos?</a:t>
            </a:r>
          </a:p>
          <a:p>
            <a:pPr algn="ctr"/>
            <a:endParaRPr lang="es-MX" sz="1000" b="1" dirty="0">
              <a:latin typeface="Papyrus" panose="03070502060502030205" pitchFamily="66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6348"/>
          <a:stretch/>
        </p:blipFill>
        <p:spPr>
          <a:xfrm rot="16200000">
            <a:off x="3116429" y="4419586"/>
            <a:ext cx="1833527" cy="294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upo 23"/>
          <p:cNvGrpSpPr/>
          <p:nvPr/>
        </p:nvGrpSpPr>
        <p:grpSpPr>
          <a:xfrm>
            <a:off x="6103823" y="0"/>
            <a:ext cx="3417138" cy="3550024"/>
            <a:chOff x="2500102" y="1035424"/>
            <a:chExt cx="6322218" cy="606462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/>
            <a:srcRect t="4118" b="7450"/>
            <a:stretch/>
          </p:blipFill>
          <p:spPr>
            <a:xfrm>
              <a:off x="5661211" y="1035424"/>
              <a:ext cx="3161109" cy="6064624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/>
            <a:srcRect t="4136" b="7835"/>
            <a:stretch/>
          </p:blipFill>
          <p:spPr>
            <a:xfrm>
              <a:off x="2500102" y="1035424"/>
              <a:ext cx="3161109" cy="6036954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9649818" y="3190318"/>
            <a:ext cx="2296087" cy="3144215"/>
            <a:chOff x="17028807" y="7037262"/>
            <a:chExt cx="5143500" cy="6858000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28807" y="7037262"/>
              <a:ext cx="5143500" cy="6858000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17473799" y="13148792"/>
              <a:ext cx="4232506" cy="746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00B0F0"/>
                  </a:solidFill>
                  <a:effectLst>
                    <a:glow rad="482600">
                      <a:schemeClr val="bg1">
                        <a:alpha val="92000"/>
                      </a:schemeClr>
                    </a:glow>
                  </a:effectLst>
                  <a:latin typeface="Century Gothic" panose="020B0502020202020204" pitchFamily="34" charset="0"/>
                </a:rPr>
                <a:t>El coleccionador</a:t>
              </a:r>
              <a:endParaRPr lang="es-MX" b="1" dirty="0">
                <a:solidFill>
                  <a:srgbClr val="00B0F0"/>
                </a:solidFill>
                <a:effectLst>
                  <a:glow rad="482600">
                    <a:schemeClr val="bg1">
                      <a:alpha val="92000"/>
                    </a:schemeClr>
                  </a:glo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9623759" y="309813"/>
            <a:ext cx="249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Envió de cuentos utilizando diversos formatos</a:t>
            </a:r>
            <a:endParaRPr lang="es-MX" b="1" dirty="0"/>
          </a:p>
        </p:txBody>
      </p:sp>
      <p:pic>
        <p:nvPicPr>
          <p:cNvPr id="3074" name="Picture 2" descr="El Profesor Lee Un Libro De Cuentos A Los Niños Y Muestra A La Marioneta  Ilustraciones Vectoriales, Clip Art Vectorizado Libre De Derechos. Image  83174158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32" y="3614529"/>
            <a:ext cx="2811706" cy="319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283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353</Words>
  <Application>Microsoft Office PowerPoint</Application>
  <PresentationFormat>Panorámica</PresentationFormat>
  <Paragraphs>36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Century Gothic</vt:lpstr>
      <vt:lpstr>Cookie</vt:lpstr>
      <vt:lpstr>Papyrus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Durán</dc:creator>
  <cp:lastModifiedBy>HP</cp:lastModifiedBy>
  <cp:revision>11</cp:revision>
  <cp:lastPrinted>2020-12-10T04:44:49Z</cp:lastPrinted>
  <dcterms:created xsi:type="dcterms:W3CDTF">2020-12-10T04:22:10Z</dcterms:created>
  <dcterms:modified xsi:type="dcterms:W3CDTF">2021-02-24T00:27:14Z</dcterms:modified>
</cp:coreProperties>
</file>