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350" r:id="rId6"/>
    <p:sldId id="258" r:id="rId7"/>
    <p:sldId id="260" r:id="rId8"/>
    <p:sldId id="261" r:id="rId9"/>
    <p:sldId id="263" r:id="rId10"/>
    <p:sldId id="264" r:id="rId11"/>
    <p:sldId id="265" r:id="rId12"/>
    <p:sldId id="268" r:id="rId13"/>
    <p:sldId id="269" r:id="rId14"/>
    <p:sldId id="270" r:id="rId15"/>
    <p:sldId id="271" r:id="rId16"/>
    <p:sldId id="273" r:id="rId17"/>
    <p:sldId id="272" r:id="rId18"/>
    <p:sldId id="274" r:id="rId19"/>
    <p:sldId id="275" r:id="rId20"/>
    <p:sldId id="277" r:id="rId21"/>
    <p:sldId id="279" r:id="rId22"/>
    <p:sldId id="266" r:id="rId23"/>
    <p:sldId id="267" r:id="rId24"/>
    <p:sldId id="276" r:id="rId25"/>
    <p:sldId id="278" r:id="rId26"/>
    <p:sldId id="332" r:id="rId27"/>
    <p:sldId id="280" r:id="rId28"/>
    <p:sldId id="281" r:id="rId29"/>
    <p:sldId id="282" r:id="rId30"/>
    <p:sldId id="283" r:id="rId31"/>
    <p:sldId id="284" r:id="rId32"/>
    <p:sldId id="259" r:id="rId33"/>
    <p:sldId id="285" r:id="rId34"/>
    <p:sldId id="286" r:id="rId35"/>
    <p:sldId id="287" r:id="rId36"/>
    <p:sldId id="288" r:id="rId37"/>
    <p:sldId id="289" r:id="rId38"/>
    <p:sldId id="291" r:id="rId39"/>
    <p:sldId id="292" r:id="rId40"/>
    <p:sldId id="290" r:id="rId41"/>
    <p:sldId id="293" r:id="rId42"/>
    <p:sldId id="334" r:id="rId43"/>
    <p:sldId id="295" r:id="rId44"/>
    <p:sldId id="296" r:id="rId45"/>
    <p:sldId id="297" r:id="rId46"/>
    <p:sldId id="351" r:id="rId47"/>
    <p:sldId id="299" r:id="rId48"/>
    <p:sldId id="298" r:id="rId49"/>
    <p:sldId id="333" r:id="rId50"/>
    <p:sldId id="301" r:id="rId51"/>
    <p:sldId id="302" r:id="rId52"/>
    <p:sldId id="303" r:id="rId53"/>
    <p:sldId id="304" r:id="rId54"/>
    <p:sldId id="335" r:id="rId55"/>
    <p:sldId id="305" r:id="rId56"/>
    <p:sldId id="306" r:id="rId57"/>
    <p:sldId id="307" r:id="rId58"/>
    <p:sldId id="308" r:id="rId59"/>
    <p:sldId id="309" r:id="rId60"/>
    <p:sldId id="336" r:id="rId61"/>
    <p:sldId id="310" r:id="rId62"/>
    <p:sldId id="311" r:id="rId63"/>
    <p:sldId id="313" r:id="rId64"/>
    <p:sldId id="312" r:id="rId65"/>
    <p:sldId id="316" r:id="rId66"/>
    <p:sldId id="315" r:id="rId67"/>
    <p:sldId id="314" r:id="rId68"/>
    <p:sldId id="317" r:id="rId69"/>
    <p:sldId id="319" r:id="rId70"/>
    <p:sldId id="318" r:id="rId71"/>
    <p:sldId id="321" r:id="rId72"/>
    <p:sldId id="320" r:id="rId73"/>
    <p:sldId id="323" r:id="rId74"/>
    <p:sldId id="337" r:id="rId75"/>
    <p:sldId id="338" r:id="rId76"/>
    <p:sldId id="324" r:id="rId77"/>
    <p:sldId id="322" r:id="rId78"/>
    <p:sldId id="326" r:id="rId79"/>
    <p:sldId id="325" r:id="rId80"/>
    <p:sldId id="328" r:id="rId81"/>
    <p:sldId id="339" r:id="rId82"/>
    <p:sldId id="327" r:id="rId83"/>
    <p:sldId id="330" r:id="rId84"/>
    <p:sldId id="352" r:id="rId85"/>
    <p:sldId id="353" r:id="rId86"/>
    <p:sldId id="346" r:id="rId87"/>
    <p:sldId id="340" r:id="rId88"/>
    <p:sldId id="341" r:id="rId89"/>
    <p:sldId id="342" r:id="rId90"/>
    <p:sldId id="343" r:id="rId91"/>
    <p:sldId id="344" r:id="rId92"/>
    <p:sldId id="345" r:id="rId93"/>
    <p:sldId id="347" r:id="rId9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B8AFF-901F-49BB-9069-F550CBF597FF}" v="45" dt="2021-02-06T00:31:46.19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8" autoAdjust="0"/>
    <p:restoredTop sz="94660"/>
  </p:normalViewPr>
  <p:slideViewPr>
    <p:cSldViewPr snapToGrid="0">
      <p:cViewPr>
        <p:scale>
          <a:sx n="75" d="100"/>
          <a:sy n="75" d="100"/>
        </p:scale>
        <p:origin x="-3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DD9BB79-A48A-4F9F-95A4-1D3DFCF4B07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 xmlns:a16="http://schemas.microsoft.com/office/drawing/2014/main" id="{00EAF31B-1F99-4A2B-96B2-6705B4D93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 xmlns:a16="http://schemas.microsoft.com/office/drawing/2014/main" id="{B17F7A85-ABE4-4B81-8640-DF033FA1E8E3}"/>
              </a:ext>
            </a:extLst>
          </p:cNvPr>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Marcador de pie de página 4">
            <a:extLst>
              <a:ext uri="{FF2B5EF4-FFF2-40B4-BE49-F238E27FC236}">
                <a16:creationId xmlns="" xmlns:a16="http://schemas.microsoft.com/office/drawing/2014/main" id="{0055B9D7-D4D8-4907-AACD-747685717D6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25CCAEC9-D2C8-4768-A1AA-F190A2425E24}"/>
              </a:ext>
            </a:extLst>
          </p:cNvPr>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234455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1352ABE-AD5B-41FE-AEB8-760758EA6D9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0D5376A9-A7E7-48C1-BC86-F32BF4AB82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88C71491-FF3E-42F8-A69F-0285231B8CC7}"/>
              </a:ext>
            </a:extLst>
          </p:cNvPr>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Marcador de pie de página 4">
            <a:extLst>
              <a:ext uri="{FF2B5EF4-FFF2-40B4-BE49-F238E27FC236}">
                <a16:creationId xmlns="" xmlns:a16="http://schemas.microsoft.com/office/drawing/2014/main" id="{B4D41450-92C2-4691-8840-40B908E933F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9575FF3C-2A52-4804-8904-EEE39D1A1E03}"/>
              </a:ext>
            </a:extLst>
          </p:cNvPr>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130646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BE100758-1EDE-441D-85FC-7226FF1D276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8A41EAAB-53F0-4922-B593-4956A531B9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DE223E3D-CC0D-4BED-9386-590145DB52B6}"/>
              </a:ext>
            </a:extLst>
          </p:cNvPr>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Marcador de pie de página 4">
            <a:extLst>
              <a:ext uri="{FF2B5EF4-FFF2-40B4-BE49-F238E27FC236}">
                <a16:creationId xmlns="" xmlns:a16="http://schemas.microsoft.com/office/drawing/2014/main" id="{38FBD1A5-9923-4493-B099-6FC4485B8A2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3D7C9BDA-319F-41BC-9255-8B83AEF69E4B}"/>
              </a:ext>
            </a:extLst>
          </p:cNvPr>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156865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16904DB-AEB0-4A3F-8FDE-F65512A3353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D980C598-B50E-41FE-8EF5-1B7CE00593F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EC25C967-8C3D-4F9C-83AF-D35DF5973612}"/>
              </a:ext>
            </a:extLst>
          </p:cNvPr>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Marcador de pie de página 4">
            <a:extLst>
              <a:ext uri="{FF2B5EF4-FFF2-40B4-BE49-F238E27FC236}">
                <a16:creationId xmlns="" xmlns:a16="http://schemas.microsoft.com/office/drawing/2014/main" id="{B9D062A2-0CF4-42ED-AD22-40A4FD8AD8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9F594319-44FB-4C82-9A95-02B6FB177BD9}"/>
              </a:ext>
            </a:extLst>
          </p:cNvPr>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400028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52FD681-940B-413F-87C8-447CBD56906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89AE2E9A-733A-4C0C-9CBD-B9A795D63A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417D4716-A689-498C-907E-12A686C12F02}"/>
              </a:ext>
            </a:extLst>
          </p:cNvPr>
          <p:cNvSpPr>
            <a:spLocks noGrp="1"/>
          </p:cNvSpPr>
          <p:nvPr>
            <p:ph type="dt" sz="half" idx="10"/>
          </p:nvPr>
        </p:nvSpPr>
        <p:spPr/>
        <p:txBody>
          <a:bodyPr/>
          <a:lstStyle/>
          <a:p>
            <a:fld id="{80412527-9CFF-4B49-A8AA-CFD7931ACE6D}" type="datetimeFigureOut">
              <a:rPr lang="es-MX" smtClean="0"/>
              <a:t>23/02/2021</a:t>
            </a:fld>
            <a:endParaRPr lang="es-MX"/>
          </a:p>
        </p:txBody>
      </p:sp>
      <p:sp>
        <p:nvSpPr>
          <p:cNvPr id="5" name="Marcador de pie de página 4">
            <a:extLst>
              <a:ext uri="{FF2B5EF4-FFF2-40B4-BE49-F238E27FC236}">
                <a16:creationId xmlns="" xmlns:a16="http://schemas.microsoft.com/office/drawing/2014/main" id="{2738AEB2-68F3-4048-A8A2-9AEA08961D2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3D542A65-FFDF-42EB-89AD-61B6CE2F280F}"/>
              </a:ext>
            </a:extLst>
          </p:cNvPr>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12745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46C7BF0-776C-49FE-8A17-3F9E6E5A22E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F26608B4-1CE6-4E6C-AE77-A9EBC113F7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 xmlns:a16="http://schemas.microsoft.com/office/drawing/2014/main" id="{1436B804-6263-41EC-99C7-57E51C959E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 xmlns:a16="http://schemas.microsoft.com/office/drawing/2014/main" id="{68D92784-4240-4698-8963-0FBCDCE5261F}"/>
              </a:ext>
            </a:extLst>
          </p:cNvPr>
          <p:cNvSpPr>
            <a:spLocks noGrp="1"/>
          </p:cNvSpPr>
          <p:nvPr>
            <p:ph type="dt" sz="half" idx="10"/>
          </p:nvPr>
        </p:nvSpPr>
        <p:spPr/>
        <p:txBody>
          <a:bodyPr/>
          <a:lstStyle/>
          <a:p>
            <a:fld id="{80412527-9CFF-4B49-A8AA-CFD7931ACE6D}" type="datetimeFigureOut">
              <a:rPr lang="es-MX" smtClean="0"/>
              <a:t>23/02/2021</a:t>
            </a:fld>
            <a:endParaRPr lang="es-MX"/>
          </a:p>
        </p:txBody>
      </p:sp>
      <p:sp>
        <p:nvSpPr>
          <p:cNvPr id="6" name="Marcador de pie de página 5">
            <a:extLst>
              <a:ext uri="{FF2B5EF4-FFF2-40B4-BE49-F238E27FC236}">
                <a16:creationId xmlns="" xmlns:a16="http://schemas.microsoft.com/office/drawing/2014/main" id="{41A9B6CE-E902-4736-9E12-91411716572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260CB836-08C9-4003-AE4C-8AB3380147AD}"/>
              </a:ext>
            </a:extLst>
          </p:cNvPr>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304700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9BDDB3-D29E-49A6-BA61-B07FD56FFF4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6F1A6EAB-FF77-4DB2-9136-483CF5C7B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1F368C61-A98F-4672-9ADE-371202035B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 xmlns:a16="http://schemas.microsoft.com/office/drawing/2014/main" id="{4CC9154E-578E-449C-A5AF-DA6397B2F9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1199D18B-AC47-4B16-BA6E-92463A50FCB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 xmlns:a16="http://schemas.microsoft.com/office/drawing/2014/main" id="{519FE679-2719-4290-8CF2-69130D311A98}"/>
              </a:ext>
            </a:extLst>
          </p:cNvPr>
          <p:cNvSpPr>
            <a:spLocks noGrp="1"/>
          </p:cNvSpPr>
          <p:nvPr>
            <p:ph type="dt" sz="half" idx="10"/>
          </p:nvPr>
        </p:nvSpPr>
        <p:spPr/>
        <p:txBody>
          <a:bodyPr/>
          <a:lstStyle/>
          <a:p>
            <a:fld id="{80412527-9CFF-4B49-A8AA-CFD7931ACE6D}" type="datetimeFigureOut">
              <a:rPr lang="es-MX" smtClean="0"/>
              <a:t>23/02/2021</a:t>
            </a:fld>
            <a:endParaRPr lang="es-MX"/>
          </a:p>
        </p:txBody>
      </p:sp>
      <p:sp>
        <p:nvSpPr>
          <p:cNvPr id="8" name="Marcador de pie de página 7">
            <a:extLst>
              <a:ext uri="{FF2B5EF4-FFF2-40B4-BE49-F238E27FC236}">
                <a16:creationId xmlns="" xmlns:a16="http://schemas.microsoft.com/office/drawing/2014/main" id="{2A2E19EA-6B30-4864-8806-8697357FAB3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 xmlns:a16="http://schemas.microsoft.com/office/drawing/2014/main" id="{416B0CEA-C5B3-430A-A583-1F09F2AEF245}"/>
              </a:ext>
            </a:extLst>
          </p:cNvPr>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370671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5681BDB-7C49-4A25-A529-1C62A5374A4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 xmlns:a16="http://schemas.microsoft.com/office/drawing/2014/main" id="{7408568E-841E-490C-9EB8-4859DD51FD65}"/>
              </a:ext>
            </a:extLst>
          </p:cNvPr>
          <p:cNvSpPr>
            <a:spLocks noGrp="1"/>
          </p:cNvSpPr>
          <p:nvPr>
            <p:ph type="dt" sz="half" idx="10"/>
          </p:nvPr>
        </p:nvSpPr>
        <p:spPr/>
        <p:txBody>
          <a:bodyPr/>
          <a:lstStyle/>
          <a:p>
            <a:fld id="{80412527-9CFF-4B49-A8AA-CFD7931ACE6D}" type="datetimeFigureOut">
              <a:rPr lang="es-MX" smtClean="0"/>
              <a:t>23/02/2021</a:t>
            </a:fld>
            <a:endParaRPr lang="es-MX"/>
          </a:p>
        </p:txBody>
      </p:sp>
      <p:sp>
        <p:nvSpPr>
          <p:cNvPr id="4" name="Marcador de pie de página 3">
            <a:extLst>
              <a:ext uri="{FF2B5EF4-FFF2-40B4-BE49-F238E27FC236}">
                <a16:creationId xmlns="" xmlns:a16="http://schemas.microsoft.com/office/drawing/2014/main" id="{FBAD09C9-2438-4FCA-9D34-7312E3267FB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A5F13B41-F2A0-4BD2-BEF8-3020E1CDB058}"/>
              </a:ext>
            </a:extLst>
          </p:cNvPr>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23120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D4646A27-56FE-4286-B883-EC3AE72BDFB6}"/>
              </a:ext>
            </a:extLst>
          </p:cNvPr>
          <p:cNvSpPr>
            <a:spLocks noGrp="1"/>
          </p:cNvSpPr>
          <p:nvPr>
            <p:ph type="dt" sz="half" idx="10"/>
          </p:nvPr>
        </p:nvSpPr>
        <p:spPr/>
        <p:txBody>
          <a:bodyPr/>
          <a:lstStyle/>
          <a:p>
            <a:fld id="{80412527-9CFF-4B49-A8AA-CFD7931ACE6D}" type="datetimeFigureOut">
              <a:rPr lang="es-MX" smtClean="0"/>
              <a:t>23/02/2021</a:t>
            </a:fld>
            <a:endParaRPr lang="es-MX"/>
          </a:p>
        </p:txBody>
      </p:sp>
      <p:sp>
        <p:nvSpPr>
          <p:cNvPr id="3" name="Marcador de pie de página 2">
            <a:extLst>
              <a:ext uri="{FF2B5EF4-FFF2-40B4-BE49-F238E27FC236}">
                <a16:creationId xmlns="" xmlns:a16="http://schemas.microsoft.com/office/drawing/2014/main" id="{CC4D7773-C189-481B-8A7D-37DF7819912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 xmlns:a16="http://schemas.microsoft.com/office/drawing/2014/main" id="{44913A76-8F16-450C-8D58-4C3BC3BE7DEA}"/>
              </a:ext>
            </a:extLst>
          </p:cNvPr>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292799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306CC60-52AC-470F-986A-BB31BB287A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E5E3C6BA-632B-4F3D-A473-834AD6487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 xmlns:a16="http://schemas.microsoft.com/office/drawing/2014/main" id="{3678EFC3-A675-40AC-AFE8-69D5286D3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D5B2AFE-84E2-476E-82E5-B51ECC041F42}"/>
              </a:ext>
            </a:extLst>
          </p:cNvPr>
          <p:cNvSpPr>
            <a:spLocks noGrp="1"/>
          </p:cNvSpPr>
          <p:nvPr>
            <p:ph type="dt" sz="half" idx="10"/>
          </p:nvPr>
        </p:nvSpPr>
        <p:spPr/>
        <p:txBody>
          <a:bodyPr/>
          <a:lstStyle/>
          <a:p>
            <a:fld id="{80412527-9CFF-4B49-A8AA-CFD7931ACE6D}" type="datetimeFigureOut">
              <a:rPr lang="es-MX" smtClean="0"/>
              <a:t>23/02/2021</a:t>
            </a:fld>
            <a:endParaRPr lang="es-MX"/>
          </a:p>
        </p:txBody>
      </p:sp>
      <p:sp>
        <p:nvSpPr>
          <p:cNvPr id="6" name="Marcador de pie de página 5">
            <a:extLst>
              <a:ext uri="{FF2B5EF4-FFF2-40B4-BE49-F238E27FC236}">
                <a16:creationId xmlns="" xmlns:a16="http://schemas.microsoft.com/office/drawing/2014/main" id="{E7C80903-A95B-47AF-B271-080893343A5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28FBA147-8142-47F8-A919-DA635EF604BD}"/>
              </a:ext>
            </a:extLst>
          </p:cNvPr>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314815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EE1D04-DA4E-405A-B841-A77D9B4B39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 xmlns:a16="http://schemas.microsoft.com/office/drawing/2014/main" id="{3795F946-ACC5-4F60-AA01-123774C71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 xmlns:a16="http://schemas.microsoft.com/office/drawing/2014/main" id="{6C574115-3F16-4986-B62D-E735A0918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17D9562-E0EC-41A6-9A56-668BF424CE40}"/>
              </a:ext>
            </a:extLst>
          </p:cNvPr>
          <p:cNvSpPr>
            <a:spLocks noGrp="1"/>
          </p:cNvSpPr>
          <p:nvPr>
            <p:ph type="dt" sz="half" idx="10"/>
          </p:nvPr>
        </p:nvSpPr>
        <p:spPr/>
        <p:txBody>
          <a:bodyPr/>
          <a:lstStyle/>
          <a:p>
            <a:fld id="{80412527-9CFF-4B49-A8AA-CFD7931ACE6D}" type="datetimeFigureOut">
              <a:rPr lang="es-MX" smtClean="0"/>
              <a:t>23/02/2021</a:t>
            </a:fld>
            <a:endParaRPr lang="es-MX"/>
          </a:p>
        </p:txBody>
      </p:sp>
      <p:sp>
        <p:nvSpPr>
          <p:cNvPr id="6" name="Marcador de pie de página 5">
            <a:extLst>
              <a:ext uri="{FF2B5EF4-FFF2-40B4-BE49-F238E27FC236}">
                <a16:creationId xmlns="" xmlns:a16="http://schemas.microsoft.com/office/drawing/2014/main" id="{6367A176-C675-4304-B3C1-7103872B9C4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8897BD57-6203-4024-A129-25B8600946C4}"/>
              </a:ext>
            </a:extLst>
          </p:cNvPr>
          <p:cNvSpPr>
            <a:spLocks noGrp="1"/>
          </p:cNvSpPr>
          <p:nvPr>
            <p:ph type="sldNum" sz="quarter" idx="12"/>
          </p:nvPr>
        </p:nvSpPr>
        <p:spPr/>
        <p:txBody>
          <a:bodyPr/>
          <a:lstStyle/>
          <a:p>
            <a:fld id="{D27C52EC-46F6-46E1-910D-B5DFFD7B7AAA}" type="slidenum">
              <a:rPr lang="es-MX" smtClean="0"/>
              <a:t>‹Nº›</a:t>
            </a:fld>
            <a:endParaRPr lang="es-MX"/>
          </a:p>
        </p:txBody>
      </p:sp>
    </p:spTree>
    <p:extLst>
      <p:ext uri="{BB962C8B-B14F-4D97-AF65-F5344CB8AC3E}">
        <p14:creationId xmlns:p14="http://schemas.microsoft.com/office/powerpoint/2010/main" val="42012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D6B05881-E6C8-4EE6-8D15-AA77A91A3F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8ED91B4B-E3B0-4A36-82BA-CFC53CEEF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E979D9D5-7E56-432D-8EFE-698C7793D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12527-9CFF-4B49-A8AA-CFD7931ACE6D}" type="datetimeFigureOut">
              <a:rPr lang="es-MX" smtClean="0"/>
              <a:t>23/02/2021</a:t>
            </a:fld>
            <a:endParaRPr lang="es-MX"/>
          </a:p>
        </p:txBody>
      </p:sp>
      <p:sp>
        <p:nvSpPr>
          <p:cNvPr id="5" name="Marcador de pie de página 4">
            <a:extLst>
              <a:ext uri="{FF2B5EF4-FFF2-40B4-BE49-F238E27FC236}">
                <a16:creationId xmlns="" xmlns:a16="http://schemas.microsoft.com/office/drawing/2014/main" id="{0766BDA5-F11A-4FF1-8B68-B432C0B14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 xmlns:a16="http://schemas.microsoft.com/office/drawing/2014/main" id="{CB7FB3FE-A647-47E2-9194-EC34D18657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C52EC-46F6-46E1-910D-B5DFFD7B7AAA}" type="slidenum">
              <a:rPr lang="es-MX" smtClean="0"/>
              <a:t>‹Nº›</a:t>
            </a:fld>
            <a:endParaRPr lang="es-MX"/>
          </a:p>
        </p:txBody>
      </p:sp>
    </p:spTree>
    <p:extLst>
      <p:ext uri="{BB962C8B-B14F-4D97-AF65-F5344CB8AC3E}">
        <p14:creationId xmlns:p14="http://schemas.microsoft.com/office/powerpoint/2010/main" val="158247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cionbasica.sep.gob.mx/multimedia/RSC/BASICA/Documento/202006/202006-RSC-WTzeEQBTag-ANEXO4.FicheroHSS.PDF" TargetMode="External"/><Relationship Id="rId2" Type="http://schemas.openxmlformats.org/officeDocument/2006/relationships/hyperlink" Target="https://www.dof.gob.mx/nota_detalle.php?codigo=5608934&amp;fecha=28/12/2020" TargetMode="External"/><Relationship Id="rId1" Type="http://schemas.openxmlformats.org/officeDocument/2006/relationships/slideLayout" Target="../slideLayouts/slideLayout2.xml"/><Relationship Id="rId4" Type="http://schemas.openxmlformats.org/officeDocument/2006/relationships/hyperlink" Target="https://dgdge.sep.gob.mx/pnce_material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alexduve.com/2021/02/herramientas-de-soporte-socioemocional.html" TargetMode="External"/><Relationship Id="rId2" Type="http://schemas.openxmlformats.org/officeDocument/2006/relationships/hyperlink" Target="https://www.alexduve.com/2021/02/fichero-promover-la-cultura-de-paz-y.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youtu.be/loO67b8-vCw"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alexduve.com/2021/02/formato-para-niveles-de-comunicaion.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dgdge.sep.gob.mx/familias_aprendiendo_en_casa/#/"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tubebuddy.com/quicknav/latest/UCk6oP6Iq-sIRgBsyaPy6wLQ" TargetMode="External"/><Relationship Id="rId7" Type="http://schemas.openxmlformats.org/officeDocument/2006/relationships/hyperlink" Target="https://www.youtube.com/channel/UCsEgb0PQNTlZM33npCDy-bA" TargetMode="External"/><Relationship Id="rId2" Type="http://schemas.openxmlformats.org/officeDocument/2006/relationships/hyperlink" Target="https://t.me/alexduvedocente" TargetMode="External"/><Relationship Id="rId1" Type="http://schemas.openxmlformats.org/officeDocument/2006/relationships/slideLayout" Target="../slideLayouts/slideLayout1.xml"/><Relationship Id="rId6" Type="http://schemas.openxmlformats.org/officeDocument/2006/relationships/hyperlink" Target="https://www.youtube.com/c/alexduveintegral?sub_confirmation=1" TargetMode="External"/><Relationship Id="rId5" Type="http://schemas.openxmlformats.org/officeDocument/2006/relationships/hyperlink" Target="https://www.facebook.com/materialparadocente" TargetMode="External"/><Relationship Id="rId4" Type="http://schemas.openxmlformats.org/officeDocument/2006/relationships/hyperlink" Target="https://www.instagram.com/alex.duv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mexterior.sep.gob.mx/"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esarrollo.dgdge.sep.gob.mx/curso_pnce_familias/login/index.php"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gdge.sep.gob.mx/familias_aprendiendo_en_casa/#/"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esarrollo.dgdge.sep.gob.mx/curso_pnce_protocolos/login/index.php"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mexicox.gob.mx/courses/course-v1:DGGEyET+CLSE21021X+2021_02/abou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www.tubebuddy.com/quicknav/latest/UCk6oP6Iq-sIRgBsyaPy6wLQ" TargetMode="External"/><Relationship Id="rId7" Type="http://schemas.openxmlformats.org/officeDocument/2006/relationships/hyperlink" Target="https://www.youtube.com/channel/UCsEgb0PQNTlZM33npCDy-bA" TargetMode="External"/><Relationship Id="rId2" Type="http://schemas.openxmlformats.org/officeDocument/2006/relationships/hyperlink" Target="https://t.me/alexduvedocente" TargetMode="External"/><Relationship Id="rId1" Type="http://schemas.openxmlformats.org/officeDocument/2006/relationships/slideLayout" Target="../slideLayouts/slideLayout1.xml"/><Relationship Id="rId6" Type="http://schemas.openxmlformats.org/officeDocument/2006/relationships/hyperlink" Target="https://www.youtube.com/c/alexduveintegral?sub_confirmation=1" TargetMode="External"/><Relationship Id="rId5" Type="http://schemas.openxmlformats.org/officeDocument/2006/relationships/hyperlink" Target="https://www.facebook.com/materialparadocente" TargetMode="External"/><Relationship Id="rId4" Type="http://schemas.openxmlformats.org/officeDocument/2006/relationships/hyperlink" Target="https://www.instagram.com/alex.du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A169D286-F4D7-4C8B-A6BD-D05384C7F1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 xmlns:a16="http://schemas.microsoft.com/office/drawing/2014/main" id="{39E8235E-135E-4261-8F54-2B316E493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 xmlns:a16="http://schemas.microsoft.com/office/drawing/2014/main" id="{D4ED8EC3-4D57-4620-93CE-4E6661F09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 xmlns:a16="http://schemas.microsoft.com/office/drawing/2014/main" id="{83BCB34A-2F40-4F41-8488-A134C1C155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nterfaz de usuario gráfica&#10;&#10;Descripción generada automáticamente con confianza media">
            <a:extLst>
              <a:ext uri="{FF2B5EF4-FFF2-40B4-BE49-F238E27FC236}">
                <a16:creationId xmlns="" xmlns:a16="http://schemas.microsoft.com/office/drawing/2014/main" id="{CD3FFD30-FCF5-46B8-962B-F1323EB489F0}"/>
              </a:ext>
            </a:extLst>
          </p:cNvPr>
          <p:cNvPicPr>
            <a:picLocks noChangeAspect="1"/>
          </p:cNvPicPr>
          <p:nvPr/>
        </p:nvPicPr>
        <p:blipFill>
          <a:blip r:embed="rId2"/>
          <a:stretch>
            <a:fillRect/>
          </a:stretch>
        </p:blipFill>
        <p:spPr>
          <a:xfrm>
            <a:off x="187913" y="422126"/>
            <a:ext cx="4279584" cy="5038148"/>
          </a:xfrm>
          <a:prstGeom prst="rect">
            <a:avLst/>
          </a:prstGeom>
        </p:spPr>
      </p:pic>
      <p:sp>
        <p:nvSpPr>
          <p:cNvPr id="18" name="Freeform: Shape 17">
            <a:extLst>
              <a:ext uri="{FF2B5EF4-FFF2-40B4-BE49-F238E27FC236}">
                <a16:creationId xmlns="" xmlns:a16="http://schemas.microsoft.com/office/drawing/2014/main" id="{F78382DC-4207-465E-B379-1E16448AA2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Interfaz de usuario gráfica, Texto&#10;&#10;Descripción generada automáticamente">
            <a:extLst>
              <a:ext uri="{FF2B5EF4-FFF2-40B4-BE49-F238E27FC236}">
                <a16:creationId xmlns="" xmlns:a16="http://schemas.microsoft.com/office/drawing/2014/main" id="{DE168C6B-559C-4DF5-BD05-AC3DB967EC18}"/>
              </a:ext>
            </a:extLst>
          </p:cNvPr>
          <p:cNvPicPr>
            <a:picLocks noChangeAspect="1"/>
          </p:cNvPicPr>
          <p:nvPr/>
        </p:nvPicPr>
        <p:blipFill>
          <a:blip r:embed="rId3"/>
          <a:stretch>
            <a:fillRect/>
          </a:stretch>
        </p:blipFill>
        <p:spPr>
          <a:xfrm>
            <a:off x="4981303" y="2403566"/>
            <a:ext cx="7022784" cy="2243285"/>
          </a:xfrm>
          <a:prstGeom prst="rect">
            <a:avLst/>
          </a:prstGeom>
        </p:spPr>
      </p:pic>
    </p:spTree>
    <p:extLst>
      <p:ext uri="{BB962C8B-B14F-4D97-AF65-F5344CB8AC3E}">
        <p14:creationId xmlns:p14="http://schemas.microsoft.com/office/powerpoint/2010/main" val="365955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139A660D-10C5-4466-B5F1-C50259177367}"/>
              </a:ext>
            </a:extLst>
          </p:cNvPr>
          <p:cNvPicPr>
            <a:picLocks noChangeAspect="1"/>
          </p:cNvPicPr>
          <p:nvPr/>
        </p:nvPicPr>
        <p:blipFill>
          <a:blip r:embed="rId2"/>
          <a:stretch>
            <a:fillRect/>
          </a:stretch>
        </p:blipFill>
        <p:spPr>
          <a:xfrm>
            <a:off x="2662237" y="371475"/>
            <a:ext cx="6867525" cy="6115050"/>
          </a:xfrm>
          <a:prstGeom prst="rect">
            <a:avLst/>
          </a:prstGeom>
        </p:spPr>
      </p:pic>
    </p:spTree>
    <p:extLst>
      <p:ext uri="{BB962C8B-B14F-4D97-AF65-F5344CB8AC3E}">
        <p14:creationId xmlns:p14="http://schemas.microsoft.com/office/powerpoint/2010/main" val="372676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6">
            <a:extLst>
              <a:ext uri="{FF2B5EF4-FFF2-40B4-BE49-F238E27FC236}">
                <a16:creationId xmlns="" xmlns:a16="http://schemas.microsoft.com/office/drawing/2014/main" id="{0B3B9DBC-97CC-4A18-B4A6-66E2402922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 xmlns:a16="http://schemas.microsoft.com/office/drawing/2014/main" id="{F4492644-1D84-449E-94E4-5FC5C873D3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67A8AC5C-5157-47A6-B39E-68F363894A49}"/>
              </a:ext>
            </a:extLst>
          </p:cNvPr>
          <p:cNvSpPr>
            <a:spLocks noGrp="1"/>
          </p:cNvSpPr>
          <p:nvPr>
            <p:ph type="ctrTitle"/>
          </p:nvPr>
        </p:nvSpPr>
        <p:spPr>
          <a:xfrm>
            <a:off x="795342" y="637953"/>
            <a:ext cx="8272458" cy="3189507"/>
          </a:xfrm>
        </p:spPr>
        <p:txBody>
          <a:bodyPr>
            <a:normAutofit/>
          </a:bodyPr>
          <a:lstStyle/>
          <a:p>
            <a:pPr algn="l"/>
            <a:r>
              <a:rPr lang="es-MX" sz="7400">
                <a:solidFill>
                  <a:srgbClr val="FFFFFF"/>
                </a:solidFill>
              </a:rPr>
              <a:t>Propósitos, materiales y productos</a:t>
            </a:r>
          </a:p>
        </p:txBody>
      </p:sp>
      <p:sp>
        <p:nvSpPr>
          <p:cNvPr id="11" name="Freeform 6">
            <a:extLst>
              <a:ext uri="{FF2B5EF4-FFF2-40B4-BE49-F238E27FC236}">
                <a16:creationId xmlns="" xmlns:a16="http://schemas.microsoft.com/office/drawing/2014/main" id="{94EE1A74-DEBF-434E-8B5E-7AB296ECBE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 xmlns:a16="http://schemas.microsoft.com/office/drawing/2014/main" id="{8C7C4D4B-92D9-4FA4-A294-749E8574FF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 xmlns:a16="http://schemas.microsoft.com/office/drawing/2014/main" id="{BADA3358-2A3F-41B0-A458-6FD1DB3AF9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 xmlns:a16="http://schemas.microsoft.com/office/drawing/2014/main" id="{E4737216-37B2-43AD-AB08-05BFCCEFC9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777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D7795999-D479-4571-A973-4D725A95AA85}"/>
              </a:ext>
            </a:extLst>
          </p:cNvPr>
          <p:cNvSpPr>
            <a:spLocks noGrp="1"/>
          </p:cNvSpPr>
          <p:nvPr>
            <p:ph idx="1"/>
          </p:nvPr>
        </p:nvSpPr>
        <p:spPr>
          <a:xfrm>
            <a:off x="838200" y="696686"/>
            <a:ext cx="10515600" cy="5704114"/>
          </a:xfrm>
        </p:spPr>
        <p:txBody>
          <a:bodyPr>
            <a:normAutofit/>
          </a:bodyPr>
          <a:lstStyle/>
          <a:p>
            <a:pPr marL="0" indent="0">
              <a:buNone/>
            </a:pPr>
            <a:r>
              <a:rPr lang="es-MX" sz="3200" dirty="0"/>
              <a:t>Que el colectivo docente:</a:t>
            </a:r>
          </a:p>
          <a:p>
            <a:pPr marL="514350" indent="-514350">
              <a:buFont typeface="+mj-lt"/>
              <a:buAutoNum type="arabicPeriod"/>
            </a:pPr>
            <a:r>
              <a:rPr lang="es-MX" sz="3200" u="sng" dirty="0"/>
              <a:t>Desarrolle estrategias</a:t>
            </a:r>
            <a:r>
              <a:rPr lang="es-MX" sz="3200" dirty="0"/>
              <a:t> para favorecer junto con las familias </a:t>
            </a:r>
            <a:r>
              <a:rPr lang="es-MX" sz="3200" u="sng" dirty="0"/>
              <a:t>ambientes de aprendizaje en casa</a:t>
            </a:r>
            <a:r>
              <a:rPr lang="es-MX" sz="3200" dirty="0"/>
              <a:t>, en los que se procure el bienestar emocional del alumnado, como base para su aprendizaje y desarrollo. </a:t>
            </a:r>
          </a:p>
          <a:p>
            <a:pPr marL="514350" indent="-514350">
              <a:buFont typeface="+mj-lt"/>
              <a:buAutoNum type="arabicPeriod"/>
            </a:pPr>
            <a:r>
              <a:rPr lang="es-MX" sz="3200" dirty="0"/>
              <a:t>Analice los </a:t>
            </a:r>
            <a:r>
              <a:rPr lang="es-MX" sz="3200" u="sng" dirty="0"/>
              <a:t>resultados de las estrategias de comunicación con los estudiantes y sus familias</a:t>
            </a:r>
            <a:r>
              <a:rPr lang="es-MX" sz="3200" dirty="0"/>
              <a:t>, así como de las estrategias de evaluación que han implementado, con la finalidad de fortalecerlas.</a:t>
            </a:r>
          </a:p>
          <a:p>
            <a:endParaRPr lang="es-MX" dirty="0"/>
          </a:p>
        </p:txBody>
      </p:sp>
    </p:spTree>
    <p:extLst>
      <p:ext uri="{BB962C8B-B14F-4D97-AF65-F5344CB8AC3E}">
        <p14:creationId xmlns:p14="http://schemas.microsoft.com/office/powerpoint/2010/main" val="376316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afas encima de un libro">
            <a:extLst>
              <a:ext uri="{FF2B5EF4-FFF2-40B4-BE49-F238E27FC236}">
                <a16:creationId xmlns="" xmlns:a16="http://schemas.microsoft.com/office/drawing/2014/main" id="{C23DFABE-90F9-49D8-AD02-CE24DFC53D9F}"/>
              </a:ext>
            </a:extLst>
          </p:cNvPr>
          <p:cNvPicPr>
            <a:picLocks noChangeAspect="1"/>
          </p:cNvPicPr>
          <p:nvPr/>
        </p:nvPicPr>
        <p:blipFill rotWithShape="1">
          <a:blip r:embed="rId2">
            <a:alphaModFix amt="50000"/>
          </a:blip>
          <a:srcRect t="14112" b="983"/>
          <a:stretch/>
        </p:blipFill>
        <p:spPr>
          <a:xfrm>
            <a:off x="20" y="1"/>
            <a:ext cx="12191980" cy="6857999"/>
          </a:xfrm>
          <a:prstGeom prst="rect">
            <a:avLst/>
          </a:prstGeom>
        </p:spPr>
      </p:pic>
      <p:sp>
        <p:nvSpPr>
          <p:cNvPr id="2" name="Título 1">
            <a:extLst>
              <a:ext uri="{FF2B5EF4-FFF2-40B4-BE49-F238E27FC236}">
                <a16:creationId xmlns="" xmlns:a16="http://schemas.microsoft.com/office/drawing/2014/main" id="{53193CBD-5F10-4E1C-B917-6AE70664769C}"/>
              </a:ext>
            </a:extLst>
          </p:cNvPr>
          <p:cNvSpPr>
            <a:spLocks noGrp="1"/>
          </p:cNvSpPr>
          <p:nvPr>
            <p:ph type="ctrTitle"/>
          </p:nvPr>
        </p:nvSpPr>
        <p:spPr>
          <a:xfrm>
            <a:off x="1524000" y="1122362"/>
            <a:ext cx="9144000" cy="2900518"/>
          </a:xfrm>
        </p:spPr>
        <p:txBody>
          <a:bodyPr>
            <a:normAutofit/>
          </a:bodyPr>
          <a:lstStyle/>
          <a:p>
            <a:r>
              <a:rPr lang="es-MX">
                <a:solidFill>
                  <a:srgbClr val="FFFFFF"/>
                </a:solidFill>
              </a:rPr>
              <a:t>Materiales</a:t>
            </a:r>
          </a:p>
        </p:txBody>
      </p:sp>
    </p:spTree>
    <p:extLst>
      <p:ext uri="{BB962C8B-B14F-4D97-AF65-F5344CB8AC3E}">
        <p14:creationId xmlns:p14="http://schemas.microsoft.com/office/powerpoint/2010/main" val="176950125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 xmlns:a16="http://schemas.microsoft.com/office/drawing/2014/main" id="{EFD71B84-FCC2-4366-B126-8419B1C14878}"/>
              </a:ext>
            </a:extLst>
          </p:cNvPr>
          <p:cNvSpPr>
            <a:spLocks noGrp="1"/>
          </p:cNvSpPr>
          <p:nvPr>
            <p:ph idx="1"/>
          </p:nvPr>
        </p:nvSpPr>
        <p:spPr>
          <a:xfrm>
            <a:off x="4810259" y="649480"/>
            <a:ext cx="6555347" cy="5546047"/>
          </a:xfrm>
        </p:spPr>
        <p:txBody>
          <a:bodyPr anchor="ctr">
            <a:normAutofit/>
          </a:bodyPr>
          <a:lstStyle/>
          <a:p>
            <a:pPr algn="just"/>
            <a:r>
              <a:rPr lang="es-MX" sz="1600" dirty="0"/>
              <a:t>Acuerdo Número 26/12/20 por el que se establecen las orientaciones pedagógicas y los criterios para la evaluación del aprendizaje para la educación preescolar, primaria y secundaria en el periodo de contingencia sanitaria generada por el virus SARS-CoV2 (COVID-19) para el ciclo escolar 2020-2021 Recuperado el 28 de enero de 2021, de: </a:t>
            </a:r>
            <a:r>
              <a:rPr lang="es-MX" sz="1600" dirty="0">
                <a:hlinkClick r:id="rId2"/>
              </a:rPr>
              <a:t>https://www.dof.gob.mx/nota_detalle.php?codigo=5608934&amp;fecha=28/12/2020</a:t>
            </a:r>
            <a:endParaRPr lang="es-MX" sz="1600" dirty="0"/>
          </a:p>
          <a:p>
            <a:pPr algn="just"/>
            <a:r>
              <a:rPr lang="es-MX" sz="1600" dirty="0"/>
              <a:t>Estrategias diferenciadas para los alumnos con comunicación intermitente o sin comunicación (producto de la actividad 19, P. 20. Guía de Trabajo. Consejo Técnico Escolar 3ª Sesión Ordinaria. 2020-2021). </a:t>
            </a:r>
          </a:p>
          <a:p>
            <a:pPr algn="just"/>
            <a:r>
              <a:rPr lang="es-MX" sz="1600" dirty="0"/>
              <a:t>Estrategias de evaluación (producto de las actividades 10 y 11, P. 15, Guía de Trabajo. Consejo Técnico Escolar 3ª Sesión Ordinaria. 2020-2021). </a:t>
            </a:r>
          </a:p>
          <a:p>
            <a:pPr algn="just"/>
            <a:r>
              <a:rPr lang="es-MX" sz="1600" dirty="0"/>
              <a:t>Fichero Herramientas de soporte socioemocional para la educación en contextos de emergencia. Recuperado el 28 de enero de 2021, de: </a:t>
            </a:r>
            <a:r>
              <a:rPr lang="es-MX" sz="1600" dirty="0">
                <a:hlinkClick r:id="rId3"/>
              </a:rPr>
              <a:t>https://educacionbasica.sep.gob.mx/multimedia/RSC/BASICA/Documento/202006/202006-RSC-WTzeEQBTag-ANEXO4.FicheroHSS.PDF</a:t>
            </a:r>
            <a:endParaRPr lang="es-MX" sz="1600" dirty="0"/>
          </a:p>
          <a:p>
            <a:pPr algn="just"/>
            <a:r>
              <a:rPr lang="es-MX" sz="1600" dirty="0"/>
              <a:t>Fichero de actividades Promover la cultura de paz en y desde nuestra escuela. Recuperado el 28 de enero de 2021, de: </a:t>
            </a:r>
            <a:r>
              <a:rPr lang="es-MX" sz="1600" dirty="0">
                <a:hlinkClick r:id="rId4"/>
              </a:rPr>
              <a:t>https://dgdge.sep.gob.mx/pnce_materiales/</a:t>
            </a:r>
            <a:endParaRPr lang="es-MX" sz="1600" dirty="0"/>
          </a:p>
          <a:p>
            <a:endParaRPr lang="es-MX" sz="1600" dirty="0"/>
          </a:p>
        </p:txBody>
      </p:sp>
    </p:spTree>
    <p:extLst>
      <p:ext uri="{BB962C8B-B14F-4D97-AF65-F5344CB8AC3E}">
        <p14:creationId xmlns:p14="http://schemas.microsoft.com/office/powerpoint/2010/main" val="232561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B5B0058-AF13-4859-B429-4EDDE2A26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ítulo 1">
            <a:extLst>
              <a:ext uri="{FF2B5EF4-FFF2-40B4-BE49-F238E27FC236}">
                <a16:creationId xmlns="" xmlns:a16="http://schemas.microsoft.com/office/drawing/2014/main" id="{9FA82BC4-2826-4228-8209-522789DD9375}"/>
              </a:ext>
            </a:extLst>
          </p:cNvPr>
          <p:cNvSpPr>
            <a:spLocks noGrp="1"/>
          </p:cNvSpPr>
          <p:nvPr>
            <p:ph type="ctrTitle"/>
          </p:nvPr>
        </p:nvSpPr>
        <p:spPr>
          <a:xfrm>
            <a:off x="1932903" y="949325"/>
            <a:ext cx="8071706" cy="2387600"/>
          </a:xfrm>
        </p:spPr>
        <p:txBody>
          <a:bodyPr>
            <a:normAutofit/>
          </a:bodyPr>
          <a:lstStyle/>
          <a:p>
            <a:pPr algn="l"/>
            <a:r>
              <a:rPr lang="es-MX" sz="6600">
                <a:solidFill>
                  <a:schemeClr val="bg1"/>
                </a:solidFill>
              </a:rPr>
              <a:t>Productos</a:t>
            </a:r>
          </a:p>
        </p:txBody>
      </p:sp>
      <p:cxnSp>
        <p:nvCxnSpPr>
          <p:cNvPr id="9" name="Straight Connector 8">
            <a:extLst>
              <a:ext uri="{FF2B5EF4-FFF2-40B4-BE49-F238E27FC236}">
                <a16:creationId xmlns="" xmlns:a16="http://schemas.microsoft.com/office/drawing/2014/main" id="{EC4521DE-248E-440D-AAD6-FD9E7D34B3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442C13FA-4C0F-42D0-9626-5BA6040D8C3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375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B865FD4F-F6FB-4FFE-AC43-65F64E892D8F}"/>
              </a:ext>
            </a:extLst>
          </p:cNvPr>
          <p:cNvSpPr>
            <a:spLocks noGrp="1"/>
          </p:cNvSpPr>
          <p:nvPr>
            <p:ph idx="1"/>
          </p:nvPr>
        </p:nvSpPr>
        <p:spPr>
          <a:xfrm>
            <a:off x="838200" y="600891"/>
            <a:ext cx="10515600" cy="5576072"/>
          </a:xfrm>
        </p:spPr>
        <p:txBody>
          <a:bodyPr>
            <a:normAutofit/>
          </a:bodyPr>
          <a:lstStyle/>
          <a:p>
            <a:pPr marL="514350" indent="-514350" algn="just">
              <a:buFont typeface="+mj-lt"/>
              <a:buAutoNum type="arabicPeriod"/>
            </a:pPr>
            <a:r>
              <a:rPr lang="es-MX" sz="4000" dirty="0"/>
              <a:t>Estrategia para favorecer la </a:t>
            </a:r>
            <a:r>
              <a:rPr lang="es-MX" sz="4000" u="sng" dirty="0"/>
              <a:t>gestión de las emociones y fortalecer la empatía entre el personal docente</a:t>
            </a:r>
            <a:r>
              <a:rPr lang="es-MX" sz="4000" dirty="0"/>
              <a:t>, directivo, alumnado y familias. </a:t>
            </a:r>
          </a:p>
          <a:p>
            <a:pPr marL="514350" indent="-514350" algn="just">
              <a:buFont typeface="+mj-lt"/>
              <a:buAutoNum type="arabicPeriod"/>
            </a:pPr>
            <a:r>
              <a:rPr lang="es-MX" sz="4000" dirty="0"/>
              <a:t>Material con </a:t>
            </a:r>
            <a:r>
              <a:rPr lang="es-MX" sz="4000" u="sng" dirty="0"/>
              <a:t>orientaciones para las familias sobre cómo favorecer ambientes propicios para el aprendizaje</a:t>
            </a:r>
            <a:r>
              <a:rPr lang="es-MX" sz="4000" dirty="0"/>
              <a:t> y recomendaciones para los procesos de evaluación.</a:t>
            </a:r>
          </a:p>
        </p:txBody>
      </p:sp>
    </p:spTree>
    <p:extLst>
      <p:ext uri="{BB962C8B-B14F-4D97-AF65-F5344CB8AC3E}">
        <p14:creationId xmlns:p14="http://schemas.microsoft.com/office/powerpoint/2010/main" val="343562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a:solidFill>
                  <a:schemeClr val="bg1"/>
                </a:solidFill>
              </a:rPr>
              <a:t>Uno.</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Revisen la presentación, los propósitos, los productos esperados y la agenda de trabajo para esta sesión. Tomen acuerdos que les permitan organizar las actividades y hacer un uso eficiente del tiempo</a:t>
            </a:r>
          </a:p>
        </p:txBody>
      </p:sp>
    </p:spTree>
    <p:extLst>
      <p:ext uri="{BB962C8B-B14F-4D97-AF65-F5344CB8AC3E}">
        <p14:creationId xmlns:p14="http://schemas.microsoft.com/office/powerpoint/2010/main" val="944969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7CD30BA3-D14F-4715-8206-CE17B06AFC90}"/>
              </a:ext>
            </a:extLst>
          </p:cNvPr>
          <p:cNvSpPr>
            <a:spLocks noGrp="1"/>
          </p:cNvSpPr>
          <p:nvPr>
            <p:ph idx="1"/>
          </p:nvPr>
        </p:nvSpPr>
        <p:spPr>
          <a:xfrm>
            <a:off x="838200" y="365760"/>
            <a:ext cx="10515600" cy="5811203"/>
          </a:xfrm>
        </p:spPr>
        <p:txBody>
          <a:bodyPr>
            <a:normAutofit/>
          </a:bodyPr>
          <a:lstStyle/>
          <a:p>
            <a:pPr marL="0" indent="0" algn="just">
              <a:buNone/>
            </a:pPr>
            <a:r>
              <a:rPr lang="es-MX" dirty="0"/>
              <a:t>En el proceso de enseñanza y aprendizaje </a:t>
            </a:r>
            <a:r>
              <a:rPr lang="es-MX" u="sng" dirty="0"/>
              <a:t>suele darse relevancia primordial a los aspectos cognitivos dejando en un segundo término los aspectos emocionales</a:t>
            </a:r>
            <a:r>
              <a:rPr lang="es-MX" dirty="0"/>
              <a:t>. En esta etapa de aprendizaje en casa es impostergable transformar esa visión, </a:t>
            </a:r>
            <a:r>
              <a:rPr lang="es-MX" dirty="0">
                <a:highlight>
                  <a:srgbClr val="FFFF00"/>
                </a:highlight>
              </a:rPr>
              <a:t>reconociendo que el aprendizaje se conforma por la vertiente cognitiva y la emocional</a:t>
            </a:r>
            <a:r>
              <a:rPr lang="es-MX" dirty="0"/>
              <a:t>, ambas relacionadas de manera dinámica, y que las emociones facilitan u obstaculizan los aprendizajes.</a:t>
            </a:r>
          </a:p>
          <a:p>
            <a:pPr marL="0" indent="0" algn="just">
              <a:buNone/>
            </a:pPr>
            <a:r>
              <a:rPr lang="es-MX" dirty="0"/>
              <a:t>En este sentido, es necesario fortalecer el desarrollo de habilidades socioemocionales para contribuir a que los integrantes de las comunidades escolares afronten las situaciones ocasionadas por los cambios a la forma de vida que ha implicado la pandemia del COVID-19 y que pudieron originar  </a:t>
            </a:r>
            <a:r>
              <a:rPr lang="es-MX" u="sng" dirty="0"/>
              <a:t>enojo, tristeza, temor, angustia, ansiedad, depresión, frustración, apatía, falta de motivación, entre otras emociones y sentimientos.</a:t>
            </a:r>
          </a:p>
          <a:p>
            <a:endParaRPr lang="es-MX" dirty="0"/>
          </a:p>
        </p:txBody>
      </p:sp>
    </p:spTree>
    <p:extLst>
      <p:ext uri="{BB962C8B-B14F-4D97-AF65-F5344CB8AC3E}">
        <p14:creationId xmlns:p14="http://schemas.microsoft.com/office/powerpoint/2010/main" val="179945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1">
            <a:extLst>
              <a:ext uri="{FF2B5EF4-FFF2-40B4-BE49-F238E27FC236}">
                <a16:creationId xmlns="" xmlns:a16="http://schemas.microsoft.com/office/drawing/2014/main" id="{11411FE6-D459-4BC2-991D-66C1B78A15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 xmlns:a16="http://schemas.microsoft.com/office/drawing/2014/main" id="{609CB703-C563-4F1F-BF28-83C06E978C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 xmlns:a16="http://schemas.microsoft.com/office/drawing/2014/main" id="{0626D2BA-F5AE-4407-ACD5-B232D03CD670}"/>
              </a:ext>
            </a:extLst>
          </p:cNvPr>
          <p:cNvSpPr>
            <a:spLocks noGrp="1"/>
          </p:cNvSpPr>
          <p:nvPr>
            <p:ph type="ctrTitle"/>
          </p:nvPr>
        </p:nvSpPr>
        <p:spPr>
          <a:xfrm>
            <a:off x="5207000" y="583345"/>
            <a:ext cx="5833787" cy="2274155"/>
          </a:xfrm>
        </p:spPr>
        <p:txBody>
          <a:bodyPr anchor="b">
            <a:normAutofit/>
          </a:bodyPr>
          <a:lstStyle/>
          <a:p>
            <a:pPr algn="r"/>
            <a:r>
              <a:rPr lang="es-MX" sz="5600">
                <a:solidFill>
                  <a:srgbClr val="FFFFFF"/>
                </a:solidFill>
              </a:rPr>
              <a:t>Trabajo individual</a:t>
            </a:r>
          </a:p>
        </p:txBody>
      </p:sp>
      <p:cxnSp>
        <p:nvCxnSpPr>
          <p:cNvPr id="16" name="Straight Connector 15">
            <a:extLst>
              <a:ext uri="{FF2B5EF4-FFF2-40B4-BE49-F238E27FC236}">
                <a16:creationId xmlns=""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56114" y="3511910"/>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 xmlns:a16="http://schemas.microsoft.com/office/drawing/2014/main" id="{6A9C0D10-74A4-4E76-BB54-3040A52EF51E}"/>
              </a:ext>
            </a:extLst>
          </p:cNvPr>
          <p:cNvPicPr>
            <a:picLocks noChangeAspect="1"/>
          </p:cNvPicPr>
          <p:nvPr/>
        </p:nvPicPr>
        <p:blipFill rotWithShape="1">
          <a:blip r:embed="rId2"/>
          <a:srcRect l="2495" r="2156"/>
          <a:stretch/>
        </p:blipFill>
        <p:spPr>
          <a:xfrm>
            <a:off x="1366432" y="2530057"/>
            <a:ext cx="3707972" cy="3707972"/>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sp>
        <p:nvSpPr>
          <p:cNvPr id="18" name="Graphic 13">
            <a:extLst>
              <a:ext uri="{FF2B5EF4-FFF2-40B4-BE49-F238E27FC236}">
                <a16:creationId xmlns=""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0" name="Graphic 12">
            <a:extLst>
              <a:ext uri="{FF2B5EF4-FFF2-40B4-BE49-F238E27FC236}">
                <a16:creationId xmlns=""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2" name="Graphic 15">
            <a:extLst>
              <a:ext uri="{FF2B5EF4-FFF2-40B4-BE49-F238E27FC236}">
                <a16:creationId xmlns=""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9425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5 SESION ORDINARIA CTE</a:t>
            </a:r>
            <a:br>
              <a:rPr lang="es-MX" dirty="0" smtClean="0"/>
            </a:br>
            <a:endParaRPr lang="es-MX" dirty="0"/>
          </a:p>
        </p:txBody>
      </p:sp>
      <p:sp>
        <p:nvSpPr>
          <p:cNvPr id="3" name="2 Marcador de contenido"/>
          <p:cNvSpPr>
            <a:spLocks noGrp="1"/>
          </p:cNvSpPr>
          <p:nvPr>
            <p:ph idx="1"/>
          </p:nvPr>
        </p:nvSpPr>
        <p:spPr/>
        <p:txBody>
          <a:bodyPr/>
          <a:lstStyle/>
          <a:p>
            <a:r>
              <a:rPr lang="es-MX" dirty="0" smtClean="0"/>
              <a:t>PRODUCTOS DEL CTE DEL 19 DE FEBRERO DE 2021</a:t>
            </a:r>
          </a:p>
          <a:p>
            <a:r>
              <a:rPr lang="es-MX" dirty="0" smtClean="0"/>
              <a:t>MAESTRA: MARIA ESPERANZA CAMACHO ROCHA.</a:t>
            </a:r>
          </a:p>
          <a:p>
            <a:r>
              <a:rPr lang="es-MX" dirty="0" smtClean="0"/>
              <a:t>ESCUELA : PRIMARIA BENITO JUAREZ.</a:t>
            </a:r>
          </a:p>
          <a:p>
            <a:r>
              <a:rPr lang="es-MX" dirty="0" smtClean="0"/>
              <a:t>LOCALIDAD: EL CEBOLLIN, GUANACEVI. DURANGO.</a:t>
            </a:r>
          </a:p>
          <a:p>
            <a:r>
              <a:rPr lang="es-MX" dirty="0" smtClean="0"/>
              <a:t>ZONA ESCOLAR # 38</a:t>
            </a:r>
          </a:p>
          <a:p>
            <a:r>
              <a:rPr lang="es-MX" dirty="0" smtClean="0"/>
              <a:t>GRUPOS:   1. 2 Y 3 GRADOS</a:t>
            </a:r>
          </a:p>
          <a:p>
            <a:endParaRPr lang="es-MX" dirty="0" smtClean="0"/>
          </a:p>
          <a:p>
            <a:endParaRPr lang="es-MX" dirty="0"/>
          </a:p>
        </p:txBody>
      </p:sp>
    </p:spTree>
    <p:extLst>
      <p:ext uri="{BB962C8B-B14F-4D97-AF65-F5344CB8AC3E}">
        <p14:creationId xmlns:p14="http://schemas.microsoft.com/office/powerpoint/2010/main" val="259102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8A89D0F-F29F-41F4-9E92-B6B69E1CC5E3}"/>
              </a:ext>
            </a:extLst>
          </p:cNvPr>
          <p:cNvSpPr>
            <a:spLocks noGrp="1"/>
          </p:cNvSpPr>
          <p:nvPr>
            <p:ph idx="1"/>
          </p:nvPr>
        </p:nvSpPr>
        <p:spPr>
          <a:xfrm>
            <a:off x="838200" y="592183"/>
            <a:ext cx="10515600" cy="5584780"/>
          </a:xfrm>
        </p:spPr>
        <p:txBody>
          <a:bodyPr>
            <a:normAutofit/>
          </a:bodyPr>
          <a:lstStyle/>
          <a:p>
            <a:pPr marL="0" indent="0" algn="just">
              <a:buNone/>
            </a:pPr>
            <a:r>
              <a:rPr lang="es-MX" dirty="0"/>
              <a:t>Se proponen actividades como la lectura de documentos propuestos en esta guía, </a:t>
            </a:r>
            <a:r>
              <a:rPr lang="es-MX" b="1" dirty="0"/>
              <a:t>el análisis y reflexión individual sobre las prácticas docentes o el análisis de la situación de los aprendizajes de las alumnas y los alumnos del grupo o asignatura</a:t>
            </a:r>
            <a:r>
              <a:rPr lang="es-MX" dirty="0"/>
              <a:t>. Se recomienda que estas actividades se realicen fuera de línea, antes del desarrollo de la sesión o antes de la plenaria virtual. </a:t>
            </a:r>
          </a:p>
          <a:p>
            <a:pPr marL="0" indent="0" algn="just">
              <a:buNone/>
            </a:pPr>
            <a:r>
              <a:rPr lang="es-MX" dirty="0"/>
              <a:t>Es importante </a:t>
            </a:r>
            <a:r>
              <a:rPr lang="es-MX" dirty="0">
                <a:highlight>
                  <a:srgbClr val="FFFF00"/>
                </a:highlight>
              </a:rPr>
              <a:t>que hagan los registros del trabajo individual y por equipos que consideren necesarios con el apoyo de procesadores de texto, herramientas en línea </a:t>
            </a:r>
            <a:r>
              <a:rPr lang="es-MX" dirty="0"/>
              <a:t>(como pueden ser formularios, documentos compartidos, entre otras) o de su cuaderno de notas, para poder presentarlos al colectivo docente en la plenaria. Estos registros son para orientar la reflexión y apoyar en la generación de propuestas en el colectivo docente, no para control administrativo.</a:t>
            </a:r>
          </a:p>
        </p:txBody>
      </p:sp>
    </p:spTree>
    <p:extLst>
      <p:ext uri="{BB962C8B-B14F-4D97-AF65-F5344CB8AC3E}">
        <p14:creationId xmlns:p14="http://schemas.microsoft.com/office/powerpoint/2010/main" val="2311153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imer plano de un teclado numérico de calculadora">
            <a:extLst>
              <a:ext uri="{FF2B5EF4-FFF2-40B4-BE49-F238E27FC236}">
                <a16:creationId xmlns="" xmlns:a16="http://schemas.microsoft.com/office/drawing/2014/main" id="{B10B31E2-B023-4D29-B68C-1CEA0DF40578}"/>
              </a:ext>
            </a:extLst>
          </p:cNvPr>
          <p:cNvPicPr>
            <a:picLocks noChangeAspect="1"/>
          </p:cNvPicPr>
          <p:nvPr/>
        </p:nvPicPr>
        <p:blipFill rotWithShape="1">
          <a:blip r:embed="rId2">
            <a:alphaModFix amt="50000"/>
          </a:blip>
          <a:srcRect b="15094"/>
          <a:stretch/>
        </p:blipFill>
        <p:spPr>
          <a:xfrm>
            <a:off x="20" y="1"/>
            <a:ext cx="12191980" cy="6857999"/>
          </a:xfrm>
          <a:prstGeom prst="rect">
            <a:avLst/>
          </a:prstGeom>
        </p:spPr>
      </p:pic>
      <p:sp>
        <p:nvSpPr>
          <p:cNvPr id="2" name="Título 1">
            <a:extLst>
              <a:ext uri="{FF2B5EF4-FFF2-40B4-BE49-F238E27FC236}">
                <a16:creationId xmlns="" xmlns:a16="http://schemas.microsoft.com/office/drawing/2014/main" id="{4C6E10FA-0B7D-4F45-A9CE-1D346578B7C8}"/>
              </a:ext>
            </a:extLst>
          </p:cNvPr>
          <p:cNvSpPr>
            <a:spLocks noGrp="1"/>
          </p:cNvSpPr>
          <p:nvPr>
            <p:ph type="ctrTitle"/>
          </p:nvPr>
        </p:nvSpPr>
        <p:spPr>
          <a:xfrm>
            <a:off x="1524000" y="1122362"/>
            <a:ext cx="9144000" cy="2900518"/>
          </a:xfrm>
        </p:spPr>
        <p:txBody>
          <a:bodyPr>
            <a:normAutofit/>
          </a:bodyPr>
          <a:lstStyle/>
          <a:p>
            <a:r>
              <a:rPr lang="es-MX" sz="5100">
                <a:solidFill>
                  <a:srgbClr val="FFFFFF"/>
                </a:solidFill>
              </a:rPr>
              <a:t>EL DESAROLLO SOCIOEMOCIONAL, ELEMENTO CLAVE PARA EL</a:t>
            </a:r>
            <a:br>
              <a:rPr lang="es-MX" sz="5100">
                <a:solidFill>
                  <a:srgbClr val="FFFFFF"/>
                </a:solidFill>
              </a:rPr>
            </a:br>
            <a:r>
              <a:rPr lang="es-MX" sz="5100">
                <a:solidFill>
                  <a:srgbClr val="FFFFFF"/>
                </a:solidFill>
              </a:rPr>
              <a:t>APRENDIZAJE</a:t>
            </a:r>
          </a:p>
        </p:txBody>
      </p:sp>
    </p:spTree>
    <p:extLst>
      <p:ext uri="{BB962C8B-B14F-4D97-AF65-F5344CB8AC3E}">
        <p14:creationId xmlns:p14="http://schemas.microsoft.com/office/powerpoint/2010/main" val="38325779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Dos.</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lgn="just">
              <a:buNone/>
            </a:pPr>
            <a:r>
              <a:rPr lang="es-MX" sz="2000" dirty="0">
                <a:solidFill>
                  <a:schemeClr val="bg1"/>
                </a:solidFill>
              </a:rPr>
              <a:t>Identifique las emociones que ha experimentado en su rol como docente en esta etapa de educación a distancia. </a:t>
            </a:r>
            <a:r>
              <a:rPr lang="es-MX" sz="2000" b="1" u="sng" dirty="0">
                <a:solidFill>
                  <a:schemeClr val="accent4">
                    <a:lumMod val="60000"/>
                    <a:lumOff val="40000"/>
                  </a:schemeClr>
                </a:solidFill>
              </a:rPr>
              <a:t>Escriba su experiencia.</a:t>
            </a:r>
          </a:p>
          <a:p>
            <a:pPr marL="0" indent="0">
              <a:buNone/>
            </a:pPr>
            <a:endParaRPr lang="es-MX" sz="2000" dirty="0">
              <a:solidFill>
                <a:schemeClr val="bg1"/>
              </a:solidFill>
            </a:endParaRPr>
          </a:p>
        </p:txBody>
      </p:sp>
    </p:spTree>
    <p:extLst>
      <p:ext uri="{BB962C8B-B14F-4D97-AF65-F5344CB8AC3E}">
        <p14:creationId xmlns:p14="http://schemas.microsoft.com/office/powerpoint/2010/main" val="3735997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C6A8B807-EBBD-49DA-8B85-8A20928FC683}"/>
              </a:ext>
            </a:extLst>
          </p:cNvPr>
          <p:cNvSpPr>
            <a:spLocks noGrp="1"/>
          </p:cNvSpPr>
          <p:nvPr>
            <p:ph type="title"/>
          </p:nvPr>
        </p:nvSpPr>
        <p:spPr>
          <a:xfrm>
            <a:off x="466722" y="586855"/>
            <a:ext cx="3201366" cy="3387497"/>
          </a:xfrm>
        </p:spPr>
        <p:txBody>
          <a:bodyPr anchor="b">
            <a:normAutofit/>
          </a:bodyPr>
          <a:lstStyle/>
          <a:p>
            <a:pPr algn="r"/>
            <a:r>
              <a:rPr lang="es-MX" sz="4000">
                <a:solidFill>
                  <a:srgbClr val="FFFFFF"/>
                </a:solidFill>
              </a:rPr>
              <a:t>Escribe aquí tu experiencia</a:t>
            </a:r>
          </a:p>
        </p:txBody>
      </p:sp>
      <p:sp>
        <p:nvSpPr>
          <p:cNvPr id="3" name="Marcador de contenido 2">
            <a:extLst>
              <a:ext uri="{FF2B5EF4-FFF2-40B4-BE49-F238E27FC236}">
                <a16:creationId xmlns="" xmlns:a16="http://schemas.microsoft.com/office/drawing/2014/main" id="{2B1A16CA-E16C-4B77-A12F-9F6D5154FDAB}"/>
              </a:ext>
            </a:extLst>
          </p:cNvPr>
          <p:cNvSpPr>
            <a:spLocks noGrp="1"/>
          </p:cNvSpPr>
          <p:nvPr>
            <p:ph idx="1"/>
          </p:nvPr>
        </p:nvSpPr>
        <p:spPr>
          <a:xfrm>
            <a:off x="4810259" y="649480"/>
            <a:ext cx="6555347" cy="5546047"/>
          </a:xfrm>
        </p:spPr>
        <p:txBody>
          <a:bodyPr anchor="ctr">
            <a:normAutofit fontScale="70000" lnSpcReduction="20000"/>
          </a:bodyPr>
          <a:lstStyle/>
          <a:p>
            <a:pPr marL="0" indent="0">
              <a:buNone/>
            </a:pPr>
            <a:r>
              <a:rPr lang="es-MX" sz="2000" dirty="0" smtClean="0"/>
              <a:t>EN MI EXPERIENCIA, DESDE EL INICIO DE LA PANDEMIA MI SENTIMENTO FUE DE ALIVIO , POR TENER LA OPORTUNIDD DE TRABAJAR DESDE CASA, QUE AL CABO SERIAN SOLO UNOS DIAS. Y LO PODRIA HACER DE MANERA DESCANSADA Y DIVERTIDA. PERO CONFORME FUERON PASANDO LOS DIAS, Y VIENDO TODA LA INFORMACION QUE AL RESPETO SE ESTABA DANDO POR LOS MEDIOS DE COMUNICACIÓN, LA SITUACION SE FUE TRANSFORMANDO CADA DIA MAS COMPLICADA, LO DIVERTIDO Y RELAJANTE DE LOS PRIMEROS DIAS SE FUERON CONVIRTIENDO EN UN RETO CADA VEZ MAS DIFICIL DE SUPERAR.</a:t>
            </a:r>
            <a:endParaRPr lang="es-MX" sz="2000" dirty="0"/>
          </a:p>
          <a:p>
            <a:pPr marL="0" indent="0">
              <a:buNone/>
            </a:pPr>
            <a:r>
              <a:rPr lang="es-MX" sz="2000" dirty="0" smtClean="0"/>
              <a:t>FUI ENTENDIENDO QUE NECESITABA HERRAMIENTAS Y HABILIDADES QUE NO HABIA TENIDO QUE DESARROLLAR ANTES</a:t>
            </a:r>
            <a:r>
              <a:rPr lang="es-MX" sz="2000" dirty="0" smtClean="0"/>
              <a:t>.</a:t>
            </a:r>
          </a:p>
          <a:p>
            <a:pPr marL="0" indent="0">
              <a:buNone/>
            </a:pPr>
            <a:r>
              <a:rPr lang="es-MX" sz="2000" dirty="0" smtClean="0"/>
              <a:t>HUBO QUE TRASLADAR EL SALON DE CLASES A MI PROPIA CASA HACIENDO LAS ADECUACIONES NECESARIAS PARA PODER TRABAJAR LO MEJOR POSIBLE.</a:t>
            </a:r>
            <a:endParaRPr lang="es-MX" sz="2000" dirty="0" smtClean="0"/>
          </a:p>
          <a:p>
            <a:pPr marL="0" indent="0">
              <a:buNone/>
            </a:pPr>
            <a:r>
              <a:rPr lang="es-MX" sz="2000" dirty="0" smtClean="0"/>
              <a:t>DE LA SECRETARIA DE EDUCACION NOS LLEGÓ INFORMACION DE COMO HACER PARA TENER CONTACTO CON LOS ALUMNS EN LINEA, PUDIENDO DAR LAS CLASES A TRAVES DE CLASSROOM, CON EL PROGRAMA DE APRENDE EN CASA, Y LOS LIBROS DE SEP. </a:t>
            </a:r>
          </a:p>
          <a:p>
            <a:pPr marL="0" indent="0">
              <a:buNone/>
            </a:pPr>
            <a:r>
              <a:rPr lang="es-MX" sz="2000" dirty="0" smtClean="0"/>
              <a:t>OH SORPRESA PORQUE MIS ALUMNOS NO TIENEN ACCESO A LA TV, NI A UN INERNET CONSTANTE, TAN SOLO LA COMUNICACIÓN POR MEDIO DE WHATSAPP.</a:t>
            </a:r>
          </a:p>
          <a:p>
            <a:pPr marL="0" indent="0">
              <a:buNone/>
            </a:pPr>
            <a:r>
              <a:rPr lang="es-MX" sz="2000" dirty="0" smtClean="0"/>
              <a:t>ENTONCES VIENE EL SENTIMIENTO DE FRUSTRACION Y DE IMPOTENCIA, MEZCLADO CON CORAJE, PERO TAMBIEN DE GRANDES RETOS PARA LOGRAR LA ATENCION DE LOS NIÑOS MANDANDOLES ACTIVIDADES BASADAS EN APRENDE EN CASA CON LOS APRENDIZAJES ESPERADOS MARCADOS OFICIALMENTE POR LA SEP.</a:t>
            </a:r>
          </a:p>
          <a:p>
            <a:pPr marL="0" indent="0">
              <a:buNone/>
            </a:pPr>
            <a:r>
              <a:rPr lang="es-MX" sz="2000" dirty="0" smtClean="0"/>
              <a:t>TENIENDO UNA RESPUESTA MUY SATISFACTORIA POR PARTE DE LOS ALUMNOS Y PADRES DE FAMILIA EN SU GRAN MAYORIA.</a:t>
            </a:r>
          </a:p>
        </p:txBody>
      </p:sp>
    </p:spTree>
    <p:extLst>
      <p:ext uri="{BB962C8B-B14F-4D97-AF65-F5344CB8AC3E}">
        <p14:creationId xmlns:p14="http://schemas.microsoft.com/office/powerpoint/2010/main" val="2553738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Tres.</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Reflexione sobre lo siguiente</a:t>
            </a:r>
          </a:p>
        </p:txBody>
      </p:sp>
    </p:spTree>
    <p:extLst>
      <p:ext uri="{BB962C8B-B14F-4D97-AF65-F5344CB8AC3E}">
        <p14:creationId xmlns:p14="http://schemas.microsoft.com/office/powerpoint/2010/main" val="109970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54F85CF5-BD37-4B59-AEB5-32DA5EBEAA69}"/>
              </a:ext>
            </a:extLst>
          </p:cNvPr>
          <p:cNvGraphicFramePr>
            <a:graphicFrameLocks noGrp="1"/>
          </p:cNvGraphicFramePr>
          <p:nvPr>
            <p:ph idx="1"/>
            <p:extLst>
              <p:ext uri="{D42A27DB-BD31-4B8C-83A1-F6EECF244321}">
                <p14:modId xmlns:p14="http://schemas.microsoft.com/office/powerpoint/2010/main" val="2016465099"/>
              </p:ext>
            </p:extLst>
          </p:nvPr>
        </p:nvGraphicFramePr>
        <p:xfrm>
          <a:off x="838200" y="357051"/>
          <a:ext cx="10515600" cy="5442858"/>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2912116537"/>
                    </a:ext>
                  </a:extLst>
                </a:gridCol>
                <a:gridCol w="5257800">
                  <a:extLst>
                    <a:ext uri="{9D8B030D-6E8A-4147-A177-3AD203B41FA5}">
                      <a16:colId xmlns="" xmlns:a16="http://schemas.microsoft.com/office/drawing/2014/main" val="108508193"/>
                    </a:ext>
                  </a:extLst>
                </a:gridCol>
              </a:tblGrid>
              <a:tr h="595695">
                <a:tc>
                  <a:txBody>
                    <a:bodyPr/>
                    <a:lstStyle/>
                    <a:p>
                      <a:r>
                        <a:rPr lang="es-MX" dirty="0"/>
                        <a:t>Preguntas.</a:t>
                      </a:r>
                    </a:p>
                  </a:txBody>
                  <a:tcPr/>
                </a:tc>
                <a:tc>
                  <a:txBody>
                    <a:bodyPr/>
                    <a:lstStyle/>
                    <a:p>
                      <a:r>
                        <a:rPr lang="es-MX" dirty="0"/>
                        <a:t>Reflexiones</a:t>
                      </a:r>
                    </a:p>
                  </a:txBody>
                  <a:tcPr/>
                </a:tc>
                <a:extLst>
                  <a:ext uri="{0D108BD9-81ED-4DB2-BD59-A6C34878D82A}">
                    <a16:rowId xmlns="" xmlns:a16="http://schemas.microsoft.com/office/drawing/2014/main" val="3231722585"/>
                  </a:ext>
                </a:extLst>
              </a:tr>
              <a:tr h="1909489">
                <a:tc>
                  <a:txBody>
                    <a:bodyPr/>
                    <a:lstStyle/>
                    <a:p>
                      <a:r>
                        <a:rPr lang="es-MX" dirty="0"/>
                        <a:t>Como madre, padre tía(o) o abuela(o) de niñas, niños o adolescentes que están aprendiendo en casa, ¿cómo ha vivido esta situación?,</a:t>
                      </a:r>
                    </a:p>
                    <a:p>
                      <a:endParaRPr lang="es-MX" dirty="0"/>
                    </a:p>
                  </a:txBody>
                  <a:tcPr/>
                </a:tc>
                <a:tc>
                  <a:txBody>
                    <a:bodyPr/>
                    <a:lstStyle/>
                    <a:p>
                      <a:r>
                        <a:rPr lang="es-MX" dirty="0" smtClean="0"/>
                        <a:t>CON MUCHO ESTRÉS, POR LA DUDA DE SI REALMENTE ESTARÁN</a:t>
                      </a:r>
                      <a:r>
                        <a:rPr lang="es-MX" baseline="0" dirty="0" smtClean="0"/>
                        <a:t> APRENDIENDO LO NECESARIO PARA APROBAR EL CICLO ESCOLAR.</a:t>
                      </a:r>
                      <a:endParaRPr lang="es-MX" dirty="0"/>
                    </a:p>
                  </a:txBody>
                  <a:tcPr/>
                </a:tc>
                <a:extLst>
                  <a:ext uri="{0D108BD9-81ED-4DB2-BD59-A6C34878D82A}">
                    <a16:rowId xmlns="" xmlns:a16="http://schemas.microsoft.com/office/drawing/2014/main" val="2710391444"/>
                  </a:ext>
                </a:extLst>
              </a:tr>
              <a:tr h="1468837">
                <a:tc>
                  <a:txBody>
                    <a:bodyPr/>
                    <a:lstStyle/>
                    <a:p>
                      <a:r>
                        <a:rPr lang="es-MX" dirty="0"/>
                        <a:t>¿qué retos ha enfrentado al acompañarlos en su aprendizaje?, ¿qué emociones ha sentido?</a:t>
                      </a:r>
                    </a:p>
                    <a:p>
                      <a:endParaRPr lang="es-MX" dirty="0"/>
                    </a:p>
                  </a:txBody>
                  <a:tcPr/>
                </a:tc>
                <a:tc>
                  <a:txBody>
                    <a:bodyPr/>
                    <a:lstStyle/>
                    <a:p>
                      <a:r>
                        <a:rPr lang="es-MX" dirty="0" smtClean="0"/>
                        <a:t>LOS RETOS DE APRENDER NUEVAS COSAS.</a:t>
                      </a:r>
                      <a:r>
                        <a:rPr lang="es-MX" baseline="0" dirty="0" smtClean="0"/>
                        <a:t> TOMANDO CURSOS Y DESARROLANDO PROGRAMAS.</a:t>
                      </a:r>
                    </a:p>
                    <a:p>
                      <a:r>
                        <a:rPr lang="es-MX" baseline="0" dirty="0" smtClean="0"/>
                        <a:t>LAS EMOCIONES SON DE ALEGRIA Y GRAN SATISFACCION POR TENER ACCESO A HERRAMIENTAS NUEVAS.</a:t>
                      </a:r>
                      <a:endParaRPr lang="es-MX" dirty="0"/>
                    </a:p>
                  </a:txBody>
                  <a:tcPr/>
                </a:tc>
                <a:extLst>
                  <a:ext uri="{0D108BD9-81ED-4DB2-BD59-A6C34878D82A}">
                    <a16:rowId xmlns="" xmlns:a16="http://schemas.microsoft.com/office/drawing/2014/main" val="1923065924"/>
                  </a:ext>
                </a:extLst>
              </a:tr>
              <a:tr h="1468837">
                <a:tc>
                  <a:txBody>
                    <a:bodyPr/>
                    <a:lstStyle/>
                    <a:p>
                      <a:r>
                        <a:rPr lang="es-MX" dirty="0"/>
                        <a:t>Y las NNA a los que acompaña en casa, ¿cómo han vivido esta circunstancia? </a:t>
                      </a:r>
                    </a:p>
                    <a:p>
                      <a:endParaRPr lang="es-MX" dirty="0"/>
                    </a:p>
                  </a:txBody>
                  <a:tcPr/>
                </a:tc>
                <a:tc>
                  <a:txBody>
                    <a:bodyPr/>
                    <a:lstStyle/>
                    <a:p>
                      <a:r>
                        <a:rPr lang="es-MX" dirty="0" smtClean="0"/>
                        <a:t>LO HAN VIVIDO DE MANERA</a:t>
                      </a:r>
                      <a:r>
                        <a:rPr lang="es-MX" baseline="0" dirty="0" smtClean="0"/>
                        <a:t> ALEGRE PUES SE TRATA DE HACERLES LOS APRENDIZAJE MAS AMENOS Y DIVERTIDOS.</a:t>
                      </a:r>
                      <a:endParaRPr lang="es-MX" dirty="0"/>
                    </a:p>
                  </a:txBody>
                  <a:tcPr/>
                </a:tc>
                <a:extLst>
                  <a:ext uri="{0D108BD9-81ED-4DB2-BD59-A6C34878D82A}">
                    <a16:rowId xmlns="" xmlns:a16="http://schemas.microsoft.com/office/drawing/2014/main" val="1931962672"/>
                  </a:ext>
                </a:extLst>
              </a:tr>
            </a:tbl>
          </a:graphicData>
        </a:graphic>
      </p:graphicFrame>
    </p:spTree>
    <p:extLst>
      <p:ext uri="{BB962C8B-B14F-4D97-AF65-F5344CB8AC3E}">
        <p14:creationId xmlns:p14="http://schemas.microsoft.com/office/powerpoint/2010/main" val="2129568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 xmlns:a16="http://schemas.microsoft.com/office/drawing/2014/main" id="{173377B7-1515-4416-8E26-65D49B9D377F}"/>
              </a:ext>
            </a:extLst>
          </p:cNvPr>
          <p:cNvGraphicFramePr>
            <a:graphicFrameLocks noGrp="1"/>
          </p:cNvGraphicFramePr>
          <p:nvPr>
            <p:extLst>
              <p:ext uri="{D42A27DB-BD31-4B8C-83A1-F6EECF244321}">
                <p14:modId xmlns:p14="http://schemas.microsoft.com/office/powerpoint/2010/main" val="2121457703"/>
              </p:ext>
            </p:extLst>
          </p:nvPr>
        </p:nvGraphicFramePr>
        <p:xfrm>
          <a:off x="661851" y="719666"/>
          <a:ext cx="10955383" cy="5202163"/>
        </p:xfrm>
        <a:graphic>
          <a:graphicData uri="http://schemas.openxmlformats.org/drawingml/2006/table">
            <a:tbl>
              <a:tblPr firstRow="1" bandRow="1">
                <a:tableStyleId>{5C22544A-7EE6-4342-B048-85BDC9FD1C3A}</a:tableStyleId>
              </a:tblPr>
              <a:tblGrid>
                <a:gridCol w="10955383">
                  <a:extLst>
                    <a:ext uri="{9D8B030D-6E8A-4147-A177-3AD203B41FA5}">
                      <a16:colId xmlns="" xmlns:a16="http://schemas.microsoft.com/office/drawing/2014/main" val="821893036"/>
                    </a:ext>
                  </a:extLst>
                </a:gridCol>
              </a:tblGrid>
              <a:tr h="875794">
                <a:tc>
                  <a:txBody>
                    <a:bodyPr/>
                    <a:lstStyle/>
                    <a:p>
                      <a:r>
                        <a:rPr lang="es-MX" dirty="0"/>
                        <a:t>Escriba su experiencia como acompañante de NNA cercanos y las emociones o sentimientos que le provocaron. Consérvela para compartirla posteriormente en equipos</a:t>
                      </a:r>
                    </a:p>
                  </a:txBody>
                  <a:tcPr/>
                </a:tc>
                <a:extLst>
                  <a:ext uri="{0D108BD9-81ED-4DB2-BD59-A6C34878D82A}">
                    <a16:rowId xmlns="" xmlns:a16="http://schemas.microsoft.com/office/drawing/2014/main" val="3349616606"/>
                  </a:ext>
                </a:extLst>
              </a:tr>
              <a:tr h="4326369">
                <a:tc>
                  <a:txBody>
                    <a:bodyPr/>
                    <a:lstStyle/>
                    <a:p>
                      <a:r>
                        <a:rPr lang="es-MX" dirty="0" smtClean="0"/>
                        <a:t>ME  PROVOCA PREOCUPACION , ENOJO Y</a:t>
                      </a:r>
                      <a:r>
                        <a:rPr lang="es-MX" baseline="0" dirty="0" smtClean="0"/>
                        <a:t> FRUSTRACION POR NO PODER AYUDARLOS DE UNA MANERA MAS CERTERA.</a:t>
                      </a:r>
                    </a:p>
                    <a:p>
                      <a:r>
                        <a:rPr lang="es-MX" baseline="0" dirty="0" smtClean="0"/>
                        <a:t>TAMBIEN SATISFACCION POR VER COMO SE VAN ADAPTANDO A LAS NECESIDADES DE ESA NUEVA NORMALIDAD.</a:t>
                      </a:r>
                    </a:p>
                    <a:p>
                      <a:r>
                        <a:rPr lang="es-MX" baseline="0" dirty="0" smtClean="0"/>
                        <a:t>LOS NNA CERCANOS SON MIS ALUMNOS. ELLOS SE ENCUENTRAN EN SITUACION VULNERABLE POR ESTAR EN UN LUGAR ALEJADO Y CON UN CLIMA EXTREMO, QUE HACE QUE NO TENGAN UN ACCESO ADECUADO A LA COMUNICACIÓN QUE SE REQUIERE DEBIDO A LA PANDEMIA.</a:t>
                      </a:r>
                    </a:p>
                    <a:p>
                      <a:r>
                        <a:rPr lang="es-MX" baseline="0" dirty="0" smtClean="0"/>
                        <a:t>POR ESTAR TRABAJANDO A DISTANCIA, EN SU GRAN MAYORIA LOS  ALUMNOS NO CUENTAN CON LAS HERRAMIENTAS BASICAS PARA ELABORAR SUS EVIDENCIAS Y ENVIARLAS DE REGRESO Y EN BASE A ESO DICTAMINAR UNA EVAUACION QUE TENGA EN CUENTA LOS APRENDIZAJES MINIMOS ESPERADOS, POR LO TANTO LAS EVALUACIONES SON DE MANERA DIAGNOSTICA Y MAS QUE NADA CUALITATIVA, MAS QUE CUANTITATIVA.</a:t>
                      </a:r>
                    </a:p>
                    <a:p>
                      <a:endParaRPr lang="es-MX" baseline="0" dirty="0" smtClean="0"/>
                    </a:p>
                    <a:p>
                      <a:endParaRPr lang="es-MX" dirty="0"/>
                    </a:p>
                  </a:txBody>
                  <a:tcPr/>
                </a:tc>
                <a:extLst>
                  <a:ext uri="{0D108BD9-81ED-4DB2-BD59-A6C34878D82A}">
                    <a16:rowId xmlns="" xmlns:a16="http://schemas.microsoft.com/office/drawing/2014/main" val="783549986"/>
                  </a:ext>
                </a:extLst>
              </a:tr>
            </a:tbl>
          </a:graphicData>
        </a:graphic>
      </p:graphicFrame>
    </p:spTree>
    <p:extLst>
      <p:ext uri="{BB962C8B-B14F-4D97-AF65-F5344CB8AC3E}">
        <p14:creationId xmlns:p14="http://schemas.microsoft.com/office/powerpoint/2010/main" val="148626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Cuatro.</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Lea el siguiente texto sobre la importancia de las emociones en el aprendizaje en NNA</a:t>
            </a:r>
          </a:p>
        </p:txBody>
      </p:sp>
      <p:sp>
        <p:nvSpPr>
          <p:cNvPr id="9" name="CuadroTexto 8">
            <a:extLst>
              <a:ext uri="{FF2B5EF4-FFF2-40B4-BE49-F238E27FC236}">
                <a16:creationId xmlns="" xmlns:a16="http://schemas.microsoft.com/office/drawing/2014/main" id="{5F9254DE-F73B-479C-8A60-CD9CBEE4C87E}"/>
              </a:ext>
            </a:extLst>
          </p:cNvPr>
          <p:cNvSpPr txBox="1"/>
          <p:nvPr/>
        </p:nvSpPr>
        <p:spPr>
          <a:xfrm>
            <a:off x="5460275" y="4053025"/>
            <a:ext cx="6096000" cy="938719"/>
          </a:xfrm>
          <a:prstGeom prst="rect">
            <a:avLst/>
          </a:prstGeom>
          <a:noFill/>
        </p:spPr>
        <p:txBody>
          <a:bodyPr wrap="square">
            <a:spAutoFit/>
          </a:bodyPr>
          <a:lstStyle/>
          <a:p>
            <a:r>
              <a:rPr lang="es-MX" sz="1100" dirty="0">
                <a:solidFill>
                  <a:schemeClr val="bg1"/>
                </a:solidFill>
              </a:rPr>
              <a:t>Texto tomado de: Casassus, J. (2003). Las emociones en la educación. La educación del ser emocional, 4. Disponible en: http://bibliotecadigital.ucsh.cl/greenstone/collect/revista1_old/index/assoc/HASH01b4.dir/Emociones%20en%20la%20educacio n.pdf. Consulta 3 de febrero de 2021</a:t>
            </a:r>
          </a:p>
          <a:p>
            <a:endParaRPr lang="es-MX" sz="1100" dirty="0">
              <a:solidFill>
                <a:schemeClr val="bg1"/>
              </a:solidFill>
            </a:endParaRPr>
          </a:p>
        </p:txBody>
      </p:sp>
    </p:spTree>
    <p:extLst>
      <p:ext uri="{BB962C8B-B14F-4D97-AF65-F5344CB8AC3E}">
        <p14:creationId xmlns:p14="http://schemas.microsoft.com/office/powerpoint/2010/main" val="279773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8BF09A41-4483-4A71-BB1E-CAB99B196C76}"/>
              </a:ext>
            </a:extLst>
          </p:cNvPr>
          <p:cNvSpPr>
            <a:spLocks noGrp="1"/>
          </p:cNvSpPr>
          <p:nvPr>
            <p:ph idx="1"/>
          </p:nvPr>
        </p:nvSpPr>
        <p:spPr>
          <a:xfrm>
            <a:off x="838200" y="374469"/>
            <a:ext cx="10515600" cy="6104708"/>
          </a:xfrm>
        </p:spPr>
        <p:txBody>
          <a:bodyPr>
            <a:normAutofit fontScale="92500" lnSpcReduction="20000"/>
          </a:bodyPr>
          <a:lstStyle/>
          <a:p>
            <a:pPr marL="0" indent="0" algn="just">
              <a:buNone/>
            </a:pPr>
            <a:r>
              <a:rPr lang="es-MX" sz="2000" dirty="0"/>
              <a:t>En la ciencia de la neurobiología, autores como Antonio Damasio, Humberto Maturana y Francisco Varela se han dedicado al </a:t>
            </a:r>
            <a:r>
              <a:rPr lang="es-MX" sz="2000" b="1" i="1" dirty="0"/>
              <a:t>estudio del sistema neurológico y han establecido que los aprendizajes dependen de las emociones</a:t>
            </a:r>
            <a:r>
              <a:rPr lang="es-MX" sz="2000" dirty="0"/>
              <a:t>. Apoyados en este dato, psiquiatras como </a:t>
            </a:r>
            <a:r>
              <a:rPr lang="es-MX" sz="2000" dirty="0" err="1"/>
              <a:t>Pekrum</a:t>
            </a:r>
            <a:r>
              <a:rPr lang="es-MX" sz="2000" dirty="0"/>
              <a:t>, </a:t>
            </a:r>
            <a:r>
              <a:rPr lang="es-MX" sz="2000" dirty="0" err="1"/>
              <a:t>Boegarts</a:t>
            </a:r>
            <a:r>
              <a:rPr lang="es-MX" sz="2000" dirty="0"/>
              <a:t>, Leduc, </a:t>
            </a:r>
            <a:r>
              <a:rPr lang="es-MX" sz="2000" dirty="0" err="1"/>
              <a:t>Hadjy</a:t>
            </a:r>
            <a:r>
              <a:rPr lang="es-MX" sz="2000" dirty="0"/>
              <a:t> han estudiado cómo ciertas emociones abren las posibilidades de aprendizaje, mientras que otras las cierran. Si miramos a los obstáculos, hay muchas emociones que inhiben y son amenazas para que pueda ocurrir el aprendizaje en los niños. Por ejemplo, </a:t>
            </a:r>
            <a:r>
              <a:rPr lang="es-MX" sz="2000" dirty="0">
                <a:highlight>
                  <a:srgbClr val="FFFF00"/>
                </a:highlight>
              </a:rPr>
              <a:t>el miedo produce una concentración de la atención, pero por solo unos instantes</a:t>
            </a:r>
            <a:r>
              <a:rPr lang="es-MX" sz="2000" dirty="0"/>
              <a:t>, muy rápidamente produce vacíos en la atención, produciendo así distracción. (Como dato, en promedio, los niños están distraídos alrededor del 80% del tiempo en que están en clase). El sentirse amenazado, da lugar a un efecto de “giro involutivo” que produce desamparo, haciendo que los niños no se sientan seguros para abrirse a las posibilidades de aprender, de superar sus esquemas mentales anteriores, los lleva a no enfrentar los desafíos que implica el aprendizaje, los deja con el sentimiento que no pueden acceder a sus propias capacidades. </a:t>
            </a:r>
          </a:p>
          <a:p>
            <a:pPr marL="0" indent="0" algn="just">
              <a:buNone/>
            </a:pPr>
            <a:r>
              <a:rPr lang="es-MX" sz="2000" dirty="0"/>
              <a:t>La neurociencia ha descubierto que la </a:t>
            </a:r>
            <a:r>
              <a:rPr lang="es-MX" sz="2000" u="sng" dirty="0"/>
              <a:t>educación tradicional (la amenazante) es compatible con la memorización, pero incompatible con el aprendizaje que requiere relacionar, crear y desarrollar pensamientos de orden superior</a:t>
            </a:r>
            <a:r>
              <a:rPr lang="es-MX" sz="2000" dirty="0"/>
              <a:t>. Pero este campo no es un espacio determinista, como podría sugerirse de algunas prácticas de origen conductista. Ella varía según las personas. Por ejemplo, lo que más se ha estudiado es el efecto de la ansiedad, sin embargo, sus efectos son ambiguos, pues a veces inhiben y otras veces estimulan el desempeño de los niños, eso depende de cada niño o niña.</a:t>
            </a:r>
          </a:p>
          <a:p>
            <a:pPr marL="0" indent="0" algn="just">
              <a:buNone/>
            </a:pPr>
            <a:r>
              <a:rPr lang="es-MX" sz="2000" dirty="0"/>
              <a:t>Investigaciones recientes apuntan a </a:t>
            </a:r>
            <a:r>
              <a:rPr lang="es-MX" sz="2000" b="1" dirty="0"/>
              <a:t>las emociones son un factor importante y estable en la predicción del desempeño de los alumnos</a:t>
            </a:r>
            <a:r>
              <a:rPr lang="es-MX" sz="2000" dirty="0"/>
              <a:t>. Emociones tales como la vergüenza que sienten los alumnos, la rabia, el aburrimiento, la pena o la desesperanza no son favorables al aprendizaje porque minan el esfuerzo, producen pensamiento irrelevante y distraen. </a:t>
            </a:r>
            <a:r>
              <a:rPr lang="es-MX" sz="2000" dirty="0">
                <a:highlight>
                  <a:srgbClr val="FFFF00"/>
                </a:highlight>
              </a:rPr>
              <a:t>Por otra parte, las emociones favorables como la apertura, el entusiasmo, el gusto por aprender, el orgullo, la esperanza de aprender, son todas emociones favorables al aprendizaje</a:t>
            </a:r>
            <a:r>
              <a:rPr lang="es-MX" sz="2000" dirty="0"/>
              <a:t>. </a:t>
            </a:r>
            <a:r>
              <a:rPr lang="es-MX" sz="2000" dirty="0" err="1"/>
              <a:t>Pekrum</a:t>
            </a:r>
            <a:r>
              <a:rPr lang="es-MX" sz="2000" dirty="0"/>
              <a:t> ha demostrado que las emociones en el campo académico predicen el esfuerzo que los alumnos harán en sus estudios, la determinación de estrategias flexibles de aprendizaje, la manutención y desarrollo de recursos de atención disponibles para el aprendizaje y que culminan en el desempeño académico”</a:t>
            </a:r>
          </a:p>
        </p:txBody>
      </p:sp>
    </p:spTree>
    <p:extLst>
      <p:ext uri="{BB962C8B-B14F-4D97-AF65-F5344CB8AC3E}">
        <p14:creationId xmlns:p14="http://schemas.microsoft.com/office/powerpoint/2010/main" val="248533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962AB5-0C8B-41D1-B60D-31B7BCB1D990}"/>
              </a:ext>
            </a:extLst>
          </p:cNvPr>
          <p:cNvSpPr>
            <a:spLocks noGrp="1"/>
          </p:cNvSpPr>
          <p:nvPr>
            <p:ph type="title"/>
          </p:nvPr>
        </p:nvSpPr>
        <p:spPr/>
        <p:txBody>
          <a:bodyPr/>
          <a:lstStyle/>
          <a:p>
            <a:r>
              <a:rPr lang="es-MX" dirty="0"/>
              <a:t>A partir de las experiencias que escribió y del texto, responda:</a:t>
            </a:r>
          </a:p>
        </p:txBody>
      </p:sp>
      <p:graphicFrame>
        <p:nvGraphicFramePr>
          <p:cNvPr id="4" name="Tabla 4">
            <a:extLst>
              <a:ext uri="{FF2B5EF4-FFF2-40B4-BE49-F238E27FC236}">
                <a16:creationId xmlns=""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2792793419"/>
              </p:ext>
            </p:extLst>
          </p:nvPr>
        </p:nvGraphicFramePr>
        <p:xfrm>
          <a:off x="838200" y="1825625"/>
          <a:ext cx="10515600" cy="5543181"/>
        </p:xfrm>
        <a:graphic>
          <a:graphicData uri="http://schemas.openxmlformats.org/drawingml/2006/table">
            <a:tbl>
              <a:tblPr firstRow="1" bandRow="1">
                <a:tableStyleId>{5C22544A-7EE6-4342-B048-85BDC9FD1C3A}</a:tableStyleId>
              </a:tblPr>
              <a:tblGrid>
                <a:gridCol w="4308566">
                  <a:extLst>
                    <a:ext uri="{9D8B030D-6E8A-4147-A177-3AD203B41FA5}">
                      <a16:colId xmlns="" xmlns:a16="http://schemas.microsoft.com/office/drawing/2014/main" val="44894288"/>
                    </a:ext>
                  </a:extLst>
                </a:gridCol>
                <a:gridCol w="6207034">
                  <a:extLst>
                    <a:ext uri="{9D8B030D-6E8A-4147-A177-3AD203B41FA5}">
                      <a16:colId xmlns="" xmlns:a16="http://schemas.microsoft.com/office/drawing/2014/main" val="1870003587"/>
                    </a:ext>
                  </a:extLst>
                </a:gridCol>
              </a:tblGrid>
              <a:tr h="627373">
                <a:tc>
                  <a:txBody>
                    <a:bodyPr/>
                    <a:lstStyle/>
                    <a:p>
                      <a:r>
                        <a:rPr lang="es-MX" dirty="0"/>
                        <a:t>Preguntas</a:t>
                      </a:r>
                    </a:p>
                  </a:txBody>
                  <a:tcPr/>
                </a:tc>
                <a:tc>
                  <a:txBody>
                    <a:bodyPr/>
                    <a:lstStyle/>
                    <a:p>
                      <a:r>
                        <a:rPr lang="es-MX" dirty="0"/>
                        <a:t>Reflexiones</a:t>
                      </a:r>
                    </a:p>
                  </a:txBody>
                  <a:tcPr/>
                </a:tc>
                <a:extLst>
                  <a:ext uri="{0D108BD9-81ED-4DB2-BD59-A6C34878D82A}">
                    <a16:rowId xmlns="" xmlns:a16="http://schemas.microsoft.com/office/drawing/2014/main" val="2431542212"/>
                  </a:ext>
                </a:extLst>
              </a:tr>
              <a:tr h="1082862">
                <a:tc>
                  <a:txBody>
                    <a:bodyPr/>
                    <a:lstStyle/>
                    <a:p>
                      <a:r>
                        <a:rPr lang="es-MX" dirty="0"/>
                        <a:t>¿Cómo influyen las emociones en el aprendizaje de NNA?, </a:t>
                      </a:r>
                    </a:p>
                  </a:txBody>
                  <a:tcPr/>
                </a:tc>
                <a:tc>
                  <a:txBody>
                    <a:bodyPr/>
                    <a:lstStyle/>
                    <a:p>
                      <a:r>
                        <a:rPr lang="es-MX" dirty="0" smtClean="0"/>
                        <a:t>DESDE</a:t>
                      </a:r>
                      <a:r>
                        <a:rPr lang="es-MX" baseline="0" dirty="0" smtClean="0"/>
                        <a:t> LUEGO QUE TODAS LAS EMOCIONES INFLUYEN EN EL APRENDIZAJE DE TODAS LAS PERSONAS PRINCIPALMENTE EN LOS NIÑOS. SI ESTAN ENOJADOS, PREOCUPADOS, ASUSTADOS, CONTENTOS , TRISTES, LA MANERA DE CAPTAR LOS MENSAJES QUE EL MAESTRO LES ESTA ENVIANDO, ES CAPTADO DE ACUERDO A LA EMOCION QUE EN ESE MOMENTO ESTÉ EXPERIMENTANDOY POR LO TANTO LAS REPUESTAS TAMBIEN SERÁN DIFERENTES.</a:t>
                      </a:r>
                      <a:endParaRPr lang="es-MX" dirty="0"/>
                    </a:p>
                  </a:txBody>
                  <a:tcPr/>
                </a:tc>
                <a:extLst>
                  <a:ext uri="{0D108BD9-81ED-4DB2-BD59-A6C34878D82A}">
                    <a16:rowId xmlns="" xmlns:a16="http://schemas.microsoft.com/office/drawing/2014/main" val="1543456015"/>
                  </a:ext>
                </a:extLst>
              </a:tr>
              <a:tr h="1082862">
                <a:tc>
                  <a:txBody>
                    <a:bodyPr/>
                    <a:lstStyle/>
                    <a:p>
                      <a:r>
                        <a:rPr lang="es-MX" dirty="0"/>
                        <a:t>¿qué estados emocionales observa que las NNA de su familia o cercanos aprenden mejor?</a:t>
                      </a:r>
                    </a:p>
                  </a:txBody>
                  <a:tcPr/>
                </a:tc>
                <a:tc>
                  <a:txBody>
                    <a:bodyPr/>
                    <a:lstStyle/>
                    <a:p>
                      <a:r>
                        <a:rPr lang="es-MX" dirty="0" smtClean="0"/>
                        <a:t> CUANDO</a:t>
                      </a:r>
                      <a:r>
                        <a:rPr lang="es-MX" baseline="0" dirty="0" smtClean="0"/>
                        <a:t> ESTAN CONTENTOS Y RELAJADOS.</a:t>
                      </a:r>
                      <a:endParaRPr lang="es-MX" dirty="0"/>
                    </a:p>
                  </a:txBody>
                  <a:tcPr/>
                </a:tc>
                <a:extLst>
                  <a:ext uri="{0D108BD9-81ED-4DB2-BD59-A6C34878D82A}">
                    <a16:rowId xmlns="" xmlns:a16="http://schemas.microsoft.com/office/drawing/2014/main" val="2427123028"/>
                  </a:ext>
                </a:extLst>
              </a:tr>
              <a:tr h="1546946">
                <a:tc>
                  <a:txBody>
                    <a:bodyPr/>
                    <a:lstStyle/>
                    <a:p>
                      <a:r>
                        <a:rPr lang="es-MX" dirty="0"/>
                        <a:t>¿Qué emociones debe favorecer en sus actividades para generar la</a:t>
                      </a:r>
                    </a:p>
                    <a:p>
                      <a:r>
                        <a:rPr lang="es-MX" dirty="0"/>
                        <a:t>curiosidad y la creatividad en NNA?</a:t>
                      </a:r>
                    </a:p>
                  </a:txBody>
                  <a:tcPr/>
                </a:tc>
                <a:tc>
                  <a:txBody>
                    <a:bodyPr/>
                    <a:lstStyle/>
                    <a:p>
                      <a:r>
                        <a:rPr lang="es-MX" dirty="0" smtClean="0"/>
                        <a:t>PRINCIPALMENTE TRABAJAR</a:t>
                      </a:r>
                      <a:r>
                        <a:rPr lang="es-MX" baseline="0" dirty="0" smtClean="0"/>
                        <a:t> CON SU AUTOESTIMA, PARA ELEVARLA A SU GRADO MAXIMO. LA ALEGRIA Y LA EMOCION POR APRENDER COSAS NOVEDOSAS Y UTILES. LA TRANQUILIDAD. EL COMPAÑERISMO . CURIOSIDAD. </a:t>
                      </a:r>
                      <a:endParaRPr lang="es-MX" dirty="0"/>
                    </a:p>
                  </a:txBody>
                  <a:tcPr/>
                </a:tc>
                <a:extLst>
                  <a:ext uri="{0D108BD9-81ED-4DB2-BD59-A6C34878D82A}">
                    <a16:rowId xmlns="" xmlns:a16="http://schemas.microsoft.com/office/drawing/2014/main" val="1967072263"/>
                  </a:ext>
                </a:extLst>
              </a:tr>
            </a:tbl>
          </a:graphicData>
        </a:graphic>
      </p:graphicFrame>
    </p:spTree>
    <p:extLst>
      <p:ext uri="{BB962C8B-B14F-4D97-AF65-F5344CB8AC3E}">
        <p14:creationId xmlns:p14="http://schemas.microsoft.com/office/powerpoint/2010/main" val="380055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 xmlns:a16="http://schemas.microsoft.com/office/drawing/2014/main" id="{F6A05ECD-CCB1-46D3-A0A7-E4E0948BBC60}"/>
              </a:ext>
            </a:extLst>
          </p:cNvPr>
          <p:cNvSpPr>
            <a:spLocks noGrp="1"/>
          </p:cNvSpPr>
          <p:nvPr>
            <p:ph idx="1"/>
          </p:nvPr>
        </p:nvSpPr>
        <p:spPr/>
        <p:txBody>
          <a:bodyPr>
            <a:normAutofit lnSpcReduction="10000"/>
          </a:bodyPr>
          <a:lstStyle/>
          <a:p>
            <a:pPr marL="0" indent="0" algn="just">
              <a:buNone/>
            </a:pPr>
            <a:r>
              <a:rPr lang="es-MX" dirty="0"/>
              <a:t>Uno de los aspectos que han cobrado mayor visibilidad en el contexto que  vivimos por la contingencia sanitaria tiene que ver con el cuidado  socioemocional de niñas, niños y adolescentes (NNA), así como de las maestras  y los maestros, pues las emociones están vinculadas estrechamente con el  aprendizaje.</a:t>
            </a:r>
          </a:p>
          <a:p>
            <a:pPr marL="0" indent="0" algn="just">
              <a:buNone/>
            </a:pPr>
            <a:r>
              <a:rPr lang="es-MX" dirty="0"/>
              <a:t>De la misma manera, en el contexto de educación a distancia, es  fundamental la  participación de las familias en la generación de ambientes propicios para el  aprendizaje, en los que prevalezcan la tranquilidad, la motivación, el entusiasmo, la confianza en las capacidades de NNA y la valoración de los errores como  oportunidades para aprender, entre otros elementos.</a:t>
            </a:r>
          </a:p>
          <a:p>
            <a:endParaRPr lang="es-MX" dirty="0"/>
          </a:p>
        </p:txBody>
      </p:sp>
    </p:spTree>
    <p:extLst>
      <p:ext uri="{BB962C8B-B14F-4D97-AF65-F5344CB8AC3E}">
        <p14:creationId xmlns:p14="http://schemas.microsoft.com/office/powerpoint/2010/main" val="372795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Cinco.</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u="sng" dirty="0">
                <a:solidFill>
                  <a:schemeClr val="bg1"/>
                </a:solidFill>
              </a:rPr>
              <a:t>Identifique</a:t>
            </a:r>
            <a:r>
              <a:rPr lang="es-MX" sz="2000" dirty="0">
                <a:solidFill>
                  <a:schemeClr val="bg1"/>
                </a:solidFill>
              </a:rPr>
              <a:t> los estados emocionales que prevalecen en sus alumnas y alumnos a partir de lo que ha observado o sabe que viven en sus hogares. Considere las siguientes preguntas:</a:t>
            </a:r>
          </a:p>
        </p:txBody>
      </p:sp>
    </p:spTree>
    <p:extLst>
      <p:ext uri="{BB962C8B-B14F-4D97-AF65-F5344CB8AC3E}">
        <p14:creationId xmlns:p14="http://schemas.microsoft.com/office/powerpoint/2010/main" val="1229288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3890254140"/>
              </p:ext>
            </p:extLst>
          </p:nvPr>
        </p:nvGraphicFramePr>
        <p:xfrm>
          <a:off x="698862" y="242487"/>
          <a:ext cx="10515600" cy="7006221"/>
        </p:xfrm>
        <a:graphic>
          <a:graphicData uri="http://schemas.openxmlformats.org/drawingml/2006/table">
            <a:tbl>
              <a:tblPr firstRow="1" bandRow="1">
                <a:tableStyleId>{5C22544A-7EE6-4342-B048-85BDC9FD1C3A}</a:tableStyleId>
              </a:tblPr>
              <a:tblGrid>
                <a:gridCol w="4308566">
                  <a:extLst>
                    <a:ext uri="{9D8B030D-6E8A-4147-A177-3AD203B41FA5}">
                      <a16:colId xmlns="" xmlns:a16="http://schemas.microsoft.com/office/drawing/2014/main" val="44894288"/>
                    </a:ext>
                  </a:extLst>
                </a:gridCol>
                <a:gridCol w="6207034">
                  <a:extLst>
                    <a:ext uri="{9D8B030D-6E8A-4147-A177-3AD203B41FA5}">
                      <a16:colId xmlns="" xmlns:a16="http://schemas.microsoft.com/office/drawing/2014/main" val="1870003587"/>
                    </a:ext>
                  </a:extLst>
                </a:gridCol>
              </a:tblGrid>
              <a:tr h="627373">
                <a:tc>
                  <a:txBody>
                    <a:bodyPr/>
                    <a:lstStyle/>
                    <a:p>
                      <a:r>
                        <a:rPr lang="es-MX" dirty="0"/>
                        <a:t>Preguntas</a:t>
                      </a:r>
                    </a:p>
                  </a:txBody>
                  <a:tcPr/>
                </a:tc>
                <a:tc>
                  <a:txBody>
                    <a:bodyPr/>
                    <a:lstStyle/>
                    <a:p>
                      <a:r>
                        <a:rPr lang="es-MX" dirty="0"/>
                        <a:t>Reflexiones</a:t>
                      </a:r>
                    </a:p>
                  </a:txBody>
                  <a:tcPr/>
                </a:tc>
                <a:extLst>
                  <a:ext uri="{0D108BD9-81ED-4DB2-BD59-A6C34878D82A}">
                    <a16:rowId xmlns="" xmlns:a16="http://schemas.microsoft.com/office/drawing/2014/main" val="2431542212"/>
                  </a:ext>
                </a:extLst>
              </a:tr>
              <a:tr h="1082862">
                <a:tc>
                  <a:txBody>
                    <a:bodyPr/>
                    <a:lstStyle/>
                    <a:p>
                      <a:pPr algn="just"/>
                      <a:r>
                        <a:rPr lang="es-MX" dirty="0"/>
                        <a:t>¿Qué emociones predominan en la mayoría de mis alumnas y alumnos?</a:t>
                      </a:r>
                    </a:p>
                  </a:txBody>
                  <a:tcPr/>
                </a:tc>
                <a:tc>
                  <a:txBody>
                    <a:bodyPr/>
                    <a:lstStyle/>
                    <a:p>
                      <a:r>
                        <a:rPr lang="es-MX" dirty="0" smtClean="0"/>
                        <a:t>POR</a:t>
                      </a:r>
                      <a:r>
                        <a:rPr lang="es-MX" baseline="0" dirty="0" smtClean="0"/>
                        <a:t> LO REGULAR ESTAN CONTENTOS Y CURIOSOS POR APRENDER ALGO NUEVO Y DIFERENTE CADA DIA.</a:t>
                      </a:r>
                    </a:p>
                    <a:p>
                      <a:r>
                        <a:rPr lang="es-MX" baseline="0" dirty="0" smtClean="0"/>
                        <a:t>TAMBIEN A VECES ASUSTADOS Y TRISTES.</a:t>
                      </a:r>
                      <a:endParaRPr lang="es-MX" dirty="0"/>
                    </a:p>
                  </a:txBody>
                  <a:tcPr/>
                </a:tc>
                <a:extLst>
                  <a:ext uri="{0D108BD9-81ED-4DB2-BD59-A6C34878D82A}">
                    <a16:rowId xmlns="" xmlns:a16="http://schemas.microsoft.com/office/drawing/2014/main" val="1543456015"/>
                  </a:ext>
                </a:extLst>
              </a:tr>
              <a:tr h="1082862">
                <a:tc>
                  <a:txBody>
                    <a:bodyPr/>
                    <a:lstStyle/>
                    <a:p>
                      <a:pPr algn="just"/>
                      <a:r>
                        <a:rPr lang="es-MX" dirty="0"/>
                        <a:t>¿cuáles podrían ser las causas de estos estados emocionales?</a:t>
                      </a:r>
                    </a:p>
                    <a:p>
                      <a:pPr algn="just"/>
                      <a:endParaRPr lang="es-MX" dirty="0"/>
                    </a:p>
                  </a:txBody>
                  <a:tcPr/>
                </a:tc>
                <a:tc>
                  <a:txBody>
                    <a:bodyPr/>
                    <a:lstStyle/>
                    <a:p>
                      <a:r>
                        <a:rPr lang="es-MX" dirty="0" smtClean="0"/>
                        <a:t>SIEMPRE MUESTRAN CURIOSIDD POR LAS</a:t>
                      </a:r>
                      <a:r>
                        <a:rPr lang="es-MX" baseline="0" dirty="0" smtClean="0"/>
                        <a:t> NUEVAS ACTIVIDADES DE CADA DIA.</a:t>
                      </a:r>
                    </a:p>
                    <a:p>
                      <a:r>
                        <a:rPr lang="es-MX" baseline="0" dirty="0" smtClean="0"/>
                        <a:t>SE ASUSTAN POR QUE SABEN QUE LA PANDEMIA SIGUE PRESENTE. Y A VECES SE SIENTEN TRISTES  PORQUE NO PUEDEN SALIR A JUGAR CON SUS AMIGOS Y COMPAÑEROS DE LA ESCUELA  SOLO CON SUS MASCOTAS.</a:t>
                      </a:r>
                      <a:endParaRPr lang="es-MX" dirty="0"/>
                    </a:p>
                  </a:txBody>
                  <a:tcPr/>
                </a:tc>
                <a:extLst>
                  <a:ext uri="{0D108BD9-81ED-4DB2-BD59-A6C34878D82A}">
                    <a16:rowId xmlns="" xmlns:a16="http://schemas.microsoft.com/office/drawing/2014/main" val="2427123028"/>
                  </a:ext>
                </a:extLst>
              </a:tr>
              <a:tr h="1546946">
                <a:tc>
                  <a:txBody>
                    <a:bodyPr/>
                    <a:lstStyle/>
                    <a:p>
                      <a:pPr algn="just"/>
                      <a:r>
                        <a:rPr lang="es-MX" dirty="0"/>
                        <a:t>¿Qué alumnos están enfrentando situaciones más adversas (tristeza, angustia, precarización de recursos, duelos, entre otras)?</a:t>
                      </a:r>
                    </a:p>
                  </a:txBody>
                  <a:tcPr/>
                </a:tc>
                <a:tc>
                  <a:txBody>
                    <a:bodyPr/>
                    <a:lstStyle/>
                    <a:p>
                      <a:r>
                        <a:rPr lang="es-MX" dirty="0" smtClean="0"/>
                        <a:t>UNO</a:t>
                      </a:r>
                      <a:r>
                        <a:rPr lang="es-MX" baseline="0" dirty="0" smtClean="0"/>
                        <a:t> DE MIS ALUMNOS PERDIO A SU ABUELITA, Y SE SIENTE MUY TRISTE, AL GRADO DE NO REPORTAR NINGUNA EVIDENCIA DE TRABAJO, YA QUE ERA PRECISAMENTE SU ABUELITA LA QUE SE HACIA CARGO DE EL Y SU HERMANA, PUES SU MAMA LOS ABANDONÓ Y DEJO A SU PAPÁ SOLO CON ELLOS Y ADEMAS NO SABE LEER NI ESCRIBIR , ASI ES QUE NO LO PUEDE APOYAR EN SUS TAREAS.</a:t>
                      </a:r>
                      <a:endParaRPr lang="es-MX" dirty="0"/>
                    </a:p>
                  </a:txBody>
                  <a:tcPr/>
                </a:tc>
                <a:extLst>
                  <a:ext uri="{0D108BD9-81ED-4DB2-BD59-A6C34878D82A}">
                    <a16:rowId xmlns="" xmlns:a16="http://schemas.microsoft.com/office/drawing/2014/main" val="1967072263"/>
                  </a:ext>
                </a:extLst>
              </a:tr>
              <a:tr h="1546946">
                <a:tc>
                  <a:txBody>
                    <a:bodyPr/>
                    <a:lstStyle/>
                    <a:p>
                      <a:pPr algn="just"/>
                      <a:r>
                        <a:rPr lang="es-MX" dirty="0"/>
                        <a:t>¿cómo impactan estas circunstancias en su aprendizaje?</a:t>
                      </a:r>
                    </a:p>
                  </a:txBody>
                  <a:tcPr/>
                </a:tc>
                <a:tc>
                  <a:txBody>
                    <a:bodyPr/>
                    <a:lstStyle/>
                    <a:p>
                      <a:r>
                        <a:rPr lang="es-MX" dirty="0" smtClean="0"/>
                        <a:t>IMPACTAN DE MANERA NEGATIVA AL MENOS EN LO QUE</a:t>
                      </a:r>
                      <a:r>
                        <a:rPr lang="es-MX" baseline="0" dirty="0" smtClean="0"/>
                        <a:t> DURA EL DUELO Y PUEDEN RETOMAR UN RITMO DE TRABAJO.</a:t>
                      </a:r>
                    </a:p>
                    <a:p>
                      <a:r>
                        <a:rPr lang="es-MX" baseline="0" dirty="0" smtClean="0"/>
                        <a:t>PRINCIPALMENTE PORQUE NO TIENE NINGUN INTERES POR ARENDER, Y SE DEPRIME.</a:t>
                      </a:r>
                      <a:endParaRPr lang="es-MX" dirty="0"/>
                    </a:p>
                  </a:txBody>
                  <a:tcPr/>
                </a:tc>
                <a:extLst>
                  <a:ext uri="{0D108BD9-81ED-4DB2-BD59-A6C34878D82A}">
                    <a16:rowId xmlns="" xmlns:a16="http://schemas.microsoft.com/office/drawing/2014/main" val="3668710254"/>
                  </a:ext>
                </a:extLst>
              </a:tr>
            </a:tbl>
          </a:graphicData>
        </a:graphic>
      </p:graphicFrame>
    </p:spTree>
    <p:extLst>
      <p:ext uri="{BB962C8B-B14F-4D97-AF65-F5344CB8AC3E}">
        <p14:creationId xmlns:p14="http://schemas.microsoft.com/office/powerpoint/2010/main" val="239513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6">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2" descr="Rollos de planos">
            <a:extLst>
              <a:ext uri="{FF2B5EF4-FFF2-40B4-BE49-F238E27FC236}">
                <a16:creationId xmlns="" xmlns:a16="http://schemas.microsoft.com/office/drawing/2014/main" id="{FBD4F8D8-145C-449B-B28D-949F6A54AECE}"/>
              </a:ext>
            </a:extLst>
          </p:cNvPr>
          <p:cNvPicPr>
            <a:picLocks noChangeAspect="1"/>
          </p:cNvPicPr>
          <p:nvPr/>
        </p:nvPicPr>
        <p:blipFill rotWithShape="1">
          <a:blip r:embed="rId2">
            <a:alphaModFix amt="50000"/>
          </a:blip>
          <a:srcRect t="1299" b="14431"/>
          <a:stretch/>
        </p:blipFill>
        <p:spPr>
          <a:xfrm>
            <a:off x="20" y="1"/>
            <a:ext cx="12191980" cy="6857999"/>
          </a:xfrm>
          <a:prstGeom prst="rect">
            <a:avLst/>
          </a:prstGeom>
        </p:spPr>
      </p:pic>
      <p:sp>
        <p:nvSpPr>
          <p:cNvPr id="2" name="Título 1">
            <a:extLst>
              <a:ext uri="{FF2B5EF4-FFF2-40B4-BE49-F238E27FC236}">
                <a16:creationId xmlns="" xmlns:a16="http://schemas.microsoft.com/office/drawing/2014/main" id="{8B33DE90-CBE6-4254-972A-8A239AA90FF0}"/>
              </a:ext>
            </a:extLst>
          </p:cNvPr>
          <p:cNvSpPr>
            <a:spLocks noGrp="1"/>
          </p:cNvSpPr>
          <p:nvPr>
            <p:ph type="ctrTitle"/>
          </p:nvPr>
        </p:nvSpPr>
        <p:spPr>
          <a:xfrm>
            <a:off x="1524000" y="1122362"/>
            <a:ext cx="9144000" cy="2900518"/>
          </a:xfrm>
        </p:spPr>
        <p:txBody>
          <a:bodyPr>
            <a:normAutofit/>
          </a:bodyPr>
          <a:lstStyle/>
          <a:p>
            <a:r>
              <a:rPr lang="es-MX">
                <a:solidFill>
                  <a:srgbClr val="FFFFFF"/>
                </a:solidFill>
              </a:rPr>
              <a:t>Actividades para trabajar en equipos por grado, ciclo o asignatura</a:t>
            </a:r>
          </a:p>
        </p:txBody>
      </p:sp>
    </p:spTree>
    <p:extLst>
      <p:ext uri="{BB962C8B-B14F-4D97-AF65-F5344CB8AC3E}">
        <p14:creationId xmlns:p14="http://schemas.microsoft.com/office/powerpoint/2010/main" val="5118861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Seis.</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Compartan las experiencias que registraron en la actividad 3 y reflexionen sobre lo siguiente</a:t>
            </a:r>
          </a:p>
          <a:p>
            <a:pPr marL="0" indent="0">
              <a:buNone/>
            </a:pPr>
            <a:endParaRPr lang="es-MX" sz="2000" dirty="0">
              <a:solidFill>
                <a:schemeClr val="bg1"/>
              </a:solidFill>
            </a:endParaRPr>
          </a:p>
        </p:txBody>
      </p:sp>
    </p:spTree>
    <p:extLst>
      <p:ext uri="{BB962C8B-B14F-4D97-AF65-F5344CB8AC3E}">
        <p14:creationId xmlns:p14="http://schemas.microsoft.com/office/powerpoint/2010/main" val="302587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3144230257"/>
              </p:ext>
            </p:extLst>
          </p:nvPr>
        </p:nvGraphicFramePr>
        <p:xfrm>
          <a:off x="698862" y="242487"/>
          <a:ext cx="10515600" cy="4720221"/>
        </p:xfrm>
        <a:graphic>
          <a:graphicData uri="http://schemas.openxmlformats.org/drawingml/2006/table">
            <a:tbl>
              <a:tblPr firstRow="1" bandRow="1">
                <a:tableStyleId>{5C22544A-7EE6-4342-B048-85BDC9FD1C3A}</a:tableStyleId>
              </a:tblPr>
              <a:tblGrid>
                <a:gridCol w="4308566">
                  <a:extLst>
                    <a:ext uri="{9D8B030D-6E8A-4147-A177-3AD203B41FA5}">
                      <a16:colId xmlns="" xmlns:a16="http://schemas.microsoft.com/office/drawing/2014/main" val="44894288"/>
                    </a:ext>
                  </a:extLst>
                </a:gridCol>
                <a:gridCol w="6207034">
                  <a:extLst>
                    <a:ext uri="{9D8B030D-6E8A-4147-A177-3AD203B41FA5}">
                      <a16:colId xmlns="" xmlns:a16="http://schemas.microsoft.com/office/drawing/2014/main" val="1870003587"/>
                    </a:ext>
                  </a:extLst>
                </a:gridCol>
              </a:tblGrid>
              <a:tr h="627373">
                <a:tc>
                  <a:txBody>
                    <a:bodyPr/>
                    <a:lstStyle/>
                    <a:p>
                      <a:r>
                        <a:rPr lang="es-MX" dirty="0"/>
                        <a:t>Preguntas</a:t>
                      </a:r>
                    </a:p>
                  </a:txBody>
                  <a:tcPr/>
                </a:tc>
                <a:tc>
                  <a:txBody>
                    <a:bodyPr/>
                    <a:lstStyle/>
                    <a:p>
                      <a:r>
                        <a:rPr lang="es-MX" dirty="0"/>
                        <a:t>Reflexiones</a:t>
                      </a:r>
                    </a:p>
                  </a:txBody>
                  <a:tcPr/>
                </a:tc>
                <a:extLst>
                  <a:ext uri="{0D108BD9-81ED-4DB2-BD59-A6C34878D82A}">
                    <a16:rowId xmlns="" xmlns:a16="http://schemas.microsoft.com/office/drawing/2014/main" val="2431542212"/>
                  </a:ext>
                </a:extLst>
              </a:tr>
              <a:tr h="1082862">
                <a:tc>
                  <a:txBody>
                    <a:bodyPr/>
                    <a:lstStyle/>
                    <a:p>
                      <a:pPr algn="just"/>
                      <a:r>
                        <a:rPr lang="es-MX" dirty="0"/>
                        <a:t>Pónganse en el papel de las familias de los estudiantes (que no son profesionales de la enseñanza), ¿cómo creen que se sientan al</a:t>
                      </a:r>
                    </a:p>
                    <a:p>
                      <a:pPr algn="just"/>
                      <a:r>
                        <a:rPr lang="es-MX" dirty="0"/>
                        <a:t>acompañar el aprendizaje de sus hijas e hijos?, </a:t>
                      </a:r>
                    </a:p>
                  </a:txBody>
                  <a:tcPr/>
                </a:tc>
                <a:tc>
                  <a:txBody>
                    <a:bodyPr/>
                    <a:lstStyle/>
                    <a:p>
                      <a:r>
                        <a:rPr lang="es-MX" dirty="0" smtClean="0"/>
                        <a:t>ME IMAGINO QUE SE SIENTEN FRUSTRADOS</a:t>
                      </a:r>
                      <a:r>
                        <a:rPr lang="es-MX" baseline="0" dirty="0" smtClean="0"/>
                        <a:t> Y ENOJADOS, ADEMAS DE PREOCUPADOS, PUES ESTABAN ACOSTUMBRADOS A QUE LA MAESTRA ESTUVIERA CON ELLOS TODA LA MAÑANA ENSEÑANDO Y DANDOLES CONSEJOS Y AMOR PARA SEGUIR ADELANTE.</a:t>
                      </a:r>
                      <a:endParaRPr lang="es-MX" dirty="0"/>
                    </a:p>
                  </a:txBody>
                  <a:tcPr/>
                </a:tc>
                <a:extLst>
                  <a:ext uri="{0D108BD9-81ED-4DB2-BD59-A6C34878D82A}">
                    <a16:rowId xmlns="" xmlns:a16="http://schemas.microsoft.com/office/drawing/2014/main" val="1543456015"/>
                  </a:ext>
                </a:extLst>
              </a:tr>
              <a:tr h="10828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¿qué exigencias tienen con ellas y ellos?</a:t>
                      </a:r>
                    </a:p>
                    <a:p>
                      <a:pPr algn="just"/>
                      <a:endParaRPr lang="es-MX" dirty="0"/>
                    </a:p>
                  </a:txBody>
                  <a:tcPr/>
                </a:tc>
                <a:tc>
                  <a:txBody>
                    <a:bodyPr/>
                    <a:lstStyle/>
                    <a:p>
                      <a:r>
                        <a:rPr lang="es-MX" dirty="0" smtClean="0"/>
                        <a:t>TAL VEZ LES </a:t>
                      </a:r>
                      <a:r>
                        <a:rPr lang="es-MX" baseline="0" dirty="0" smtClean="0"/>
                        <a:t> LLAMEN LA ATENCION CONSTANTEMENTE Y  LES EXIGEN DEMASIADO AUN CUANDO NO HAN ENTENDIDO LAS INSTRUCCIONES PARA ELABORAR LAS ACTIVIDADES.</a:t>
                      </a:r>
                      <a:endParaRPr lang="es-MX" dirty="0"/>
                    </a:p>
                  </a:txBody>
                  <a:tcPr/>
                </a:tc>
                <a:extLst>
                  <a:ext uri="{0D108BD9-81ED-4DB2-BD59-A6C34878D82A}">
                    <a16:rowId xmlns="" xmlns:a16="http://schemas.microsoft.com/office/drawing/2014/main" val="2427123028"/>
                  </a:ext>
                </a:extLst>
              </a:tr>
              <a:tr h="1546946">
                <a:tc>
                  <a:txBody>
                    <a:bodyPr/>
                    <a:lstStyle/>
                    <a:p>
                      <a:pPr algn="just"/>
                      <a:r>
                        <a:rPr lang="es-MX" dirty="0"/>
                        <a:t>¿cómo los tratan?</a:t>
                      </a:r>
                    </a:p>
                    <a:p>
                      <a:pPr algn="just"/>
                      <a:endParaRPr lang="es-MX" dirty="0"/>
                    </a:p>
                  </a:txBody>
                  <a:tcPr/>
                </a:tc>
                <a:tc>
                  <a:txBody>
                    <a:bodyPr/>
                    <a:lstStyle/>
                    <a:p>
                      <a:r>
                        <a:rPr lang="es-MX" dirty="0" smtClean="0"/>
                        <a:t>EN LA MAYORIA DE LOS CASOS SON TOTLERANTES, PERO HAY OTROS EN QUE</a:t>
                      </a:r>
                      <a:r>
                        <a:rPr lang="es-MX" baseline="0" dirty="0" smtClean="0"/>
                        <a:t> LA PACIENCIA SE AGOTA CON FACILIDD, GENERANDO UN AMBIENTE FAMILIAR MUY PESADO Y DIFICIL DE SOBRELLEVAR.</a:t>
                      </a:r>
                      <a:endParaRPr lang="es-MX" dirty="0"/>
                    </a:p>
                  </a:txBody>
                  <a:tcPr/>
                </a:tc>
                <a:extLst>
                  <a:ext uri="{0D108BD9-81ED-4DB2-BD59-A6C34878D82A}">
                    <a16:rowId xmlns="" xmlns:a16="http://schemas.microsoft.com/office/drawing/2014/main" val="1967072263"/>
                  </a:ext>
                </a:extLst>
              </a:tr>
            </a:tbl>
          </a:graphicData>
        </a:graphic>
      </p:graphicFrame>
    </p:spTree>
    <p:extLst>
      <p:ext uri="{BB962C8B-B14F-4D97-AF65-F5344CB8AC3E}">
        <p14:creationId xmlns:p14="http://schemas.microsoft.com/office/powerpoint/2010/main" val="3017736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Siete.</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Compartan el análisis sobre los estados emocionales que prevalecen en sus alumnos, realizado en la actividad 5. Comenten:</a:t>
            </a:r>
          </a:p>
        </p:txBody>
      </p:sp>
    </p:spTree>
    <p:extLst>
      <p:ext uri="{BB962C8B-B14F-4D97-AF65-F5344CB8AC3E}">
        <p14:creationId xmlns:p14="http://schemas.microsoft.com/office/powerpoint/2010/main" val="3514500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1529384272"/>
              </p:ext>
            </p:extLst>
          </p:nvPr>
        </p:nvGraphicFramePr>
        <p:xfrm>
          <a:off x="698862" y="242487"/>
          <a:ext cx="10515600" cy="5783119"/>
        </p:xfrm>
        <a:graphic>
          <a:graphicData uri="http://schemas.openxmlformats.org/drawingml/2006/table">
            <a:tbl>
              <a:tblPr firstRow="1" bandRow="1">
                <a:tableStyleId>{5C22544A-7EE6-4342-B048-85BDC9FD1C3A}</a:tableStyleId>
              </a:tblPr>
              <a:tblGrid>
                <a:gridCol w="10515600">
                  <a:extLst>
                    <a:ext uri="{9D8B030D-6E8A-4147-A177-3AD203B41FA5}">
                      <a16:colId xmlns="" xmlns:a16="http://schemas.microsoft.com/office/drawing/2014/main" val="44894288"/>
                    </a:ext>
                  </a:extLst>
                </a:gridCol>
              </a:tblGrid>
              <a:tr h="902063">
                <a:tc>
                  <a:txBody>
                    <a:bodyPr/>
                    <a:lstStyle/>
                    <a:p>
                      <a:r>
                        <a:rPr lang="es-MX" sz="2000" dirty="0"/>
                        <a:t>¿Cuáles son los principales retos o dificultades que han enfrentado las familias y sus estudiantes para contar con un ambiente favorable al aprendizaje y desarrollo integral? </a:t>
                      </a:r>
                    </a:p>
                    <a:p>
                      <a:endParaRPr lang="es-MX" sz="2000" dirty="0"/>
                    </a:p>
                  </a:txBody>
                  <a:tcPr/>
                </a:tc>
                <a:extLst>
                  <a:ext uri="{0D108BD9-81ED-4DB2-BD59-A6C34878D82A}">
                    <a16:rowId xmlns="" xmlns:a16="http://schemas.microsoft.com/office/drawing/2014/main" val="2431542212"/>
                  </a:ext>
                </a:extLst>
              </a:tr>
              <a:tr h="4777279">
                <a:tc>
                  <a:txBody>
                    <a:bodyPr/>
                    <a:lstStyle/>
                    <a:p>
                      <a:pPr algn="just"/>
                      <a:r>
                        <a:rPr lang="es-MX" dirty="0" smtClean="0"/>
                        <a:t>EL PRINCIPAL</a:t>
                      </a:r>
                      <a:r>
                        <a:rPr lang="es-MX" baseline="0" dirty="0" smtClean="0"/>
                        <a:t> RETO O DIFICULTAD QUE MIS PADRES DE FAMILIA Y ALUMNOS HAN ENFRENTADO ES LA POCA O NULA COMUNCACION CON ELLOS, YA QUE POR ESTAR EN UNA LOCALIDAD SERRANA CON UNA OROGRAFIA MUY COMPLICADA Y CON UN CLIMA EXTREMO. NO TIENEN ENERGIA ELECTRICA, NI INTERNET SEGURO Y CONSTANTE, ADEMAS NO CUENTAN CON UN TELEFONO CON SUFICIENTE CAPACIDAD NI CARACTERISTICAS PARA TRABAJAR TAN SOLO CON EL WHATSAAP.</a:t>
                      </a:r>
                    </a:p>
                    <a:p>
                      <a:pPr algn="just"/>
                      <a:r>
                        <a:rPr lang="es-MX" baseline="0" dirty="0" smtClean="0"/>
                        <a:t>YO LES ENVIO LAS ACTIVIDADES DIARIAMENTE POR MEDIO DE MENSAJES Y VIDEOS CORTOS GRABADOS ESPECIALMENTE PARA QUE LOS PUEDAN VER SIN BATALLAR TANTO Y  PUEDAN ENVIAR LAS EVIDENCIAS DE DICHOS TRABAJOS, SIN EMBARGO MUCHAS VECES DEBIDO AL MAL CLIMA ELLOS NO PUEDEN NI SIQUIERA VER O ESCUCHAR MIS MENSAJES. </a:t>
                      </a:r>
                    </a:p>
                    <a:p>
                      <a:pPr algn="just"/>
                      <a:r>
                        <a:rPr lang="es-MX" baseline="0" dirty="0" smtClean="0"/>
                        <a:t>APROVECHAN MOMENTOS PRIVILEGIADOS PARA TENER SEÑAL DE INTERNET, TAL VEZ ARRIVA DE UN CERRO QUE LES QUEDE RELATIVAMENTE CERCA DE SU VIVIENDA.</a:t>
                      </a:r>
                    </a:p>
                    <a:p>
                      <a:pPr algn="just"/>
                      <a:r>
                        <a:rPr lang="es-MX" baseline="0" dirty="0" smtClean="0"/>
                        <a:t>TODO ESTO INFLUYE PARA TENER UN AMBIENTE SANO Y ADECUADO PARA PODER TRABAJAR MEDIANAMENTE BIEN.</a:t>
                      </a:r>
                    </a:p>
                    <a:p>
                      <a:pPr algn="just"/>
                      <a:r>
                        <a:rPr lang="es-MX" baseline="0" dirty="0" smtClean="0"/>
                        <a:t>A PESAR DE LAS DIFICULTADES LOS PADRES DE FAMILIA ESTAN HACIENDO TODO LO POSIBLE POR GENERAR EN SUS HOGARES EL MEJOR DE LOS AMBIENTES PARA BENEFICIO DE SUS HIJOS. Y PUEDAN APRENDER CONTENTOS COSAS NUEVAS Y NECESARIAS CADA DIA.</a:t>
                      </a:r>
                      <a:endParaRPr lang="es-MX" dirty="0"/>
                    </a:p>
                  </a:txBody>
                  <a:tcPr/>
                </a:tc>
                <a:extLst>
                  <a:ext uri="{0D108BD9-81ED-4DB2-BD59-A6C34878D82A}">
                    <a16:rowId xmlns="" xmlns:a16="http://schemas.microsoft.com/office/drawing/2014/main" val="1543456015"/>
                  </a:ext>
                </a:extLst>
              </a:tr>
            </a:tbl>
          </a:graphicData>
        </a:graphic>
      </p:graphicFrame>
    </p:spTree>
    <p:extLst>
      <p:ext uri="{BB962C8B-B14F-4D97-AF65-F5344CB8AC3E}">
        <p14:creationId xmlns:p14="http://schemas.microsoft.com/office/powerpoint/2010/main" val="136286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6A399E15-3301-44AA-8E9F-C30387769297}"/>
              </a:ext>
            </a:extLst>
          </p:cNvPr>
          <p:cNvSpPr>
            <a:spLocks noGrp="1"/>
          </p:cNvSpPr>
          <p:nvPr>
            <p:ph idx="1"/>
          </p:nvPr>
        </p:nvSpPr>
        <p:spPr>
          <a:xfrm>
            <a:off x="838200" y="644434"/>
            <a:ext cx="10515600" cy="5532529"/>
          </a:xfrm>
        </p:spPr>
        <p:txBody>
          <a:bodyPr>
            <a:normAutofit/>
          </a:bodyPr>
          <a:lstStyle/>
          <a:p>
            <a:pPr marL="0" indent="0" algn="just">
              <a:buNone/>
            </a:pPr>
            <a:r>
              <a:rPr lang="es-MX" dirty="0"/>
              <a:t>Al reconocer y mostrar interés por los estados emocionales de sus estudiantes y sus familias, así como por los retos que enfrentan en el aprendizaje en casa y en la situación de crisis por la pandemia de la COVID-19, </a:t>
            </a:r>
            <a:r>
              <a:rPr lang="es-MX" b="1" dirty="0"/>
              <a:t>ustedes muestran una actitud empática que les permite crear o promover un ambiente favorable para el aprendizaje</a:t>
            </a:r>
            <a:r>
              <a:rPr lang="es-MX" dirty="0"/>
              <a:t>. </a:t>
            </a:r>
          </a:p>
          <a:p>
            <a:pPr marL="0" indent="0" algn="just">
              <a:buNone/>
            </a:pPr>
            <a:r>
              <a:rPr lang="es-MX" u="sng" dirty="0"/>
              <a:t>La empatía es fundamental </a:t>
            </a:r>
            <a:r>
              <a:rPr lang="es-MX" dirty="0"/>
              <a:t>en la práctica docente, porque </a:t>
            </a:r>
            <a:r>
              <a:rPr lang="es-MX" u="sng" dirty="0"/>
              <a:t>ayuda a comprender las necesidades de sus estudiantes y sus familias </a:t>
            </a:r>
            <a:r>
              <a:rPr lang="es-MX" dirty="0"/>
              <a:t>y, con base en ello, </a:t>
            </a:r>
            <a:r>
              <a:rPr lang="es-MX" u="sng" dirty="0"/>
              <a:t>realizar los ajustes necesarios en la planeación</a:t>
            </a:r>
            <a:r>
              <a:rPr lang="es-MX" dirty="0"/>
              <a:t> de las actividades de aprendizaje y </a:t>
            </a:r>
            <a:r>
              <a:rPr lang="es-MX" u="sng" dirty="0"/>
              <a:t>su evaluación</a:t>
            </a:r>
            <a:r>
              <a:rPr lang="es-MX" dirty="0"/>
              <a:t>, </a:t>
            </a:r>
            <a:r>
              <a:rPr lang="es-MX" dirty="0">
                <a:highlight>
                  <a:srgbClr val="FFFF00"/>
                </a:highlight>
              </a:rPr>
              <a:t>creando estrategias adecuadas a los contextos</a:t>
            </a:r>
            <a:r>
              <a:rPr lang="es-MX" dirty="0"/>
              <a:t> en los que viven y estableciendo una comunicación que favorezca la escucha activa y la observación de lo que no se dice.</a:t>
            </a:r>
          </a:p>
        </p:txBody>
      </p:sp>
    </p:spTree>
    <p:extLst>
      <p:ext uri="{BB962C8B-B14F-4D97-AF65-F5344CB8AC3E}">
        <p14:creationId xmlns:p14="http://schemas.microsoft.com/office/powerpoint/2010/main" val="1701284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Ocho.</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Reflexionen, sobre lo siguiente:</a:t>
            </a:r>
          </a:p>
          <a:p>
            <a:pPr marL="0" indent="0">
              <a:buNone/>
            </a:pPr>
            <a:endParaRPr lang="es-MX" sz="2000" dirty="0">
              <a:solidFill>
                <a:schemeClr val="bg1"/>
              </a:solidFill>
            </a:endParaRPr>
          </a:p>
        </p:txBody>
      </p:sp>
    </p:spTree>
    <p:extLst>
      <p:ext uri="{BB962C8B-B14F-4D97-AF65-F5344CB8AC3E}">
        <p14:creationId xmlns:p14="http://schemas.microsoft.com/office/powerpoint/2010/main" val="1707760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311550266"/>
              </p:ext>
            </p:extLst>
          </p:nvPr>
        </p:nvGraphicFramePr>
        <p:xfrm>
          <a:off x="698862" y="242487"/>
          <a:ext cx="10515600" cy="5679342"/>
        </p:xfrm>
        <a:graphic>
          <a:graphicData uri="http://schemas.openxmlformats.org/drawingml/2006/table">
            <a:tbl>
              <a:tblPr firstRow="1" bandRow="1">
                <a:tableStyleId>{5C22544A-7EE6-4342-B048-85BDC9FD1C3A}</a:tableStyleId>
              </a:tblPr>
              <a:tblGrid>
                <a:gridCol w="10515600">
                  <a:extLst>
                    <a:ext uri="{9D8B030D-6E8A-4147-A177-3AD203B41FA5}">
                      <a16:colId xmlns="" xmlns:a16="http://schemas.microsoft.com/office/drawing/2014/main" val="44894288"/>
                    </a:ext>
                  </a:extLst>
                </a:gridCol>
              </a:tblGrid>
              <a:tr h="902063">
                <a:tc>
                  <a:txBody>
                    <a:bodyPr/>
                    <a:lstStyle/>
                    <a:p>
                      <a:r>
                        <a:rPr lang="es-MX" sz="2000" dirty="0"/>
                        <a:t>¿Cómo puede fortalecerse la empatía en el trabajo a distancia hacia los alumnos y sus familias, entre el colectivo docente y de las familias hacia ustedes?</a:t>
                      </a:r>
                    </a:p>
                  </a:txBody>
                  <a:tcPr/>
                </a:tc>
                <a:extLst>
                  <a:ext uri="{0D108BD9-81ED-4DB2-BD59-A6C34878D82A}">
                    <a16:rowId xmlns="" xmlns:a16="http://schemas.microsoft.com/office/drawing/2014/main" val="2431542212"/>
                  </a:ext>
                </a:extLst>
              </a:tr>
              <a:tr h="4777279">
                <a:tc>
                  <a:txBody>
                    <a:bodyPr/>
                    <a:lstStyle/>
                    <a:p>
                      <a:pPr algn="just"/>
                      <a:r>
                        <a:rPr lang="es-MX" dirty="0" smtClean="0"/>
                        <a:t>TRATAR DE MANTENER</a:t>
                      </a:r>
                      <a:r>
                        <a:rPr lang="es-MX" baseline="0" dirty="0" smtClean="0"/>
                        <a:t> UNA CONSTANTE COMUNICACIÓN.</a:t>
                      </a:r>
                    </a:p>
                    <a:p>
                      <a:pPr algn="just"/>
                      <a:r>
                        <a:rPr lang="es-MX" baseline="0" dirty="0" smtClean="0"/>
                        <a:t>SER MUY EMPATICOS Y PONERNOS EN EL LUGAR DE LOS DEMAS.</a:t>
                      </a:r>
                    </a:p>
                    <a:p>
                      <a:pPr algn="just"/>
                      <a:r>
                        <a:rPr lang="es-MX" baseline="0" dirty="0" smtClean="0"/>
                        <a:t>SIMPLIFICAR LAS ACTIVIDADES PARA QUE SEA MAS PLACENTERO REALIZARLAS.</a:t>
                      </a:r>
                    </a:p>
                    <a:p>
                      <a:pPr algn="just"/>
                      <a:r>
                        <a:rPr lang="es-MX" baseline="0" dirty="0" smtClean="0"/>
                        <a:t>BAJAR EL NIVEL DE DIFICULTAD EN LAS MATERIAS TOMANDO EN CUENTA QUE ESTAMOS LEJOS Y NO PODEMOS EXPLICAR DE UNA MANERA MAS AMPLIA.</a:t>
                      </a:r>
                    </a:p>
                    <a:p>
                      <a:pPr algn="just"/>
                      <a:r>
                        <a:rPr lang="es-MX" baseline="0" dirty="0" smtClean="0"/>
                        <a:t>DAR EJEMPLOS SENCILLOS CUANDO SE LES DIFICUTE ALGUNA ACTIVIDAD ASIGNADA.</a:t>
                      </a:r>
                    </a:p>
                    <a:p>
                      <a:pPr algn="just"/>
                      <a:r>
                        <a:rPr lang="es-MX" baseline="0" dirty="0" smtClean="0"/>
                        <a:t>MANDAR ACTIVIDADES DIVERTIDAS Y DIDACTICAS.</a:t>
                      </a:r>
                    </a:p>
                    <a:p>
                      <a:pPr algn="just"/>
                      <a:r>
                        <a:rPr lang="es-MX" baseline="0" dirty="0" smtClean="0"/>
                        <a:t>UTILIZAR MATERIAL LLAMATIVO PARA CAPTAR SU ATENCION. </a:t>
                      </a:r>
                    </a:p>
                    <a:p>
                      <a:pPr algn="just"/>
                      <a:r>
                        <a:rPr lang="es-MX" baseline="0" dirty="0" smtClean="0"/>
                        <a:t>RECORDARLES LO INTELIGENTES Y LO IMPORTANTE QUE SON, Y LO MUCHO  QUE LOS QUEREMOS.</a:t>
                      </a:r>
                    </a:p>
                    <a:p>
                      <a:pPr algn="just"/>
                      <a:endParaRPr lang="es-MX" baseline="0" dirty="0" smtClean="0"/>
                    </a:p>
                    <a:p>
                      <a:pPr algn="just"/>
                      <a:r>
                        <a:rPr lang="es-MX" baseline="0" dirty="0" smtClean="0"/>
                        <a:t>ESTAR EN COMUNICACION PARA PODER RESOLVER DUDAS TANTO CON ALUMNOS , PADRES DE FAMILIA Y COLECTIVO DOCENTE.</a:t>
                      </a:r>
                    </a:p>
                    <a:p>
                      <a:pPr algn="just"/>
                      <a:r>
                        <a:rPr lang="es-MX" baseline="0" dirty="0" smtClean="0"/>
                        <a:t>MANTENER SIEMPRE EL RESPETO Y CONTESTAR DE MANERA CORTÉZ CUANDO ALGUN COMPAÑERO DOCENTE PRESENTE UNA DUDA SOBRE SU TRABAJO Y COMO HACERLO, O SI LE FALÓ ALGO O DE PLANO SE EQUIVOCÓ,   Y NO SOLO EVIDENCIAR QUE NO HIZO BIEN SU TRABAJO.</a:t>
                      </a:r>
                    </a:p>
                    <a:p>
                      <a:pPr algn="just"/>
                      <a:endParaRPr lang="es-MX" dirty="0"/>
                    </a:p>
                  </a:txBody>
                  <a:tcPr/>
                </a:tc>
                <a:extLst>
                  <a:ext uri="{0D108BD9-81ED-4DB2-BD59-A6C34878D82A}">
                    <a16:rowId xmlns="" xmlns:a16="http://schemas.microsoft.com/office/drawing/2014/main" val="1543456015"/>
                  </a:ext>
                </a:extLst>
              </a:tr>
            </a:tbl>
          </a:graphicData>
        </a:graphic>
      </p:graphicFrame>
    </p:spTree>
    <p:extLst>
      <p:ext uri="{BB962C8B-B14F-4D97-AF65-F5344CB8AC3E}">
        <p14:creationId xmlns:p14="http://schemas.microsoft.com/office/powerpoint/2010/main" val="220284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 xmlns:a16="http://schemas.microsoft.com/office/drawing/2014/main" id="{F6A05ECD-CCB1-46D3-A0A7-E4E0948BBC60}"/>
              </a:ext>
            </a:extLst>
          </p:cNvPr>
          <p:cNvSpPr>
            <a:spLocks noGrp="1"/>
          </p:cNvSpPr>
          <p:nvPr>
            <p:ph idx="1"/>
          </p:nvPr>
        </p:nvSpPr>
        <p:spPr/>
        <p:txBody>
          <a:bodyPr>
            <a:normAutofit/>
          </a:bodyPr>
          <a:lstStyle/>
          <a:p>
            <a:pPr marL="0" indent="0" algn="just">
              <a:buNone/>
            </a:pPr>
            <a:r>
              <a:rPr lang="es-MX" dirty="0"/>
              <a:t>Por estas razones, la Quinta Sesión Ordinaria de Consejo Técnico Escolar, está  destinada a reflexionar sobre los aspectos socioemocionales que se ponen en  juego en el aprendizaje y sobre la necesidad de establecer y sostener vínculos de  comunicación, confianza y empatía entre alumnos, docentes y familias, así como  involucrar a todos los integrantes de la comunidad escolar para generar  ambientes de aprendizaje enriquecidos, mejorando las interacciones, los estados  emocionales y diversificando los recursos y estrategias de aprendizaje y evaluación.</a:t>
            </a:r>
          </a:p>
          <a:p>
            <a:pPr marL="0" indent="0">
              <a:buNone/>
            </a:pPr>
            <a:endParaRPr lang="es-MX" dirty="0"/>
          </a:p>
        </p:txBody>
      </p:sp>
    </p:spTree>
    <p:extLst>
      <p:ext uri="{BB962C8B-B14F-4D97-AF65-F5344CB8AC3E}">
        <p14:creationId xmlns:p14="http://schemas.microsoft.com/office/powerpoint/2010/main" val="661695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Nueve.</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Diseñen, a partir de lo que saben sobre los retos que enfrentan sus alumnos, una estrategia que incorpore acciones para:</a:t>
            </a:r>
          </a:p>
        </p:txBody>
      </p:sp>
    </p:spTree>
    <p:extLst>
      <p:ext uri="{BB962C8B-B14F-4D97-AF65-F5344CB8AC3E}">
        <p14:creationId xmlns:p14="http://schemas.microsoft.com/office/powerpoint/2010/main" val="2306411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52AD786A-EE70-4FB6-AED0-320C5228BE57}"/>
              </a:ext>
            </a:extLst>
          </p:cNvPr>
          <p:cNvSpPr>
            <a:spLocks noGrp="1"/>
          </p:cNvSpPr>
          <p:nvPr>
            <p:ph idx="1"/>
          </p:nvPr>
        </p:nvSpPr>
        <p:spPr>
          <a:xfrm>
            <a:off x="838200" y="557349"/>
            <a:ext cx="10515600" cy="5619614"/>
          </a:xfrm>
        </p:spPr>
        <p:txBody>
          <a:bodyPr>
            <a:normAutofit/>
          </a:bodyPr>
          <a:lstStyle/>
          <a:p>
            <a:pPr marL="514350" indent="-514350">
              <a:buAutoNum type="alphaUcPeriod"/>
            </a:pPr>
            <a:r>
              <a:rPr lang="es-MX" sz="3600" u="sng" dirty="0"/>
              <a:t>Favorecer la gestión de emociones </a:t>
            </a:r>
            <a:r>
              <a:rPr lang="es-MX" sz="3600" dirty="0"/>
              <a:t>en los integrantes de la comunidad escolar. </a:t>
            </a:r>
          </a:p>
          <a:p>
            <a:pPr marL="514350" indent="-514350">
              <a:buAutoNum type="alphaUcPeriod"/>
            </a:pPr>
            <a:r>
              <a:rPr lang="es-MX" sz="3600" u="sng" dirty="0"/>
              <a:t>Fortalecer la empatía </a:t>
            </a:r>
            <a:r>
              <a:rPr lang="es-MX" sz="3600" dirty="0"/>
              <a:t>con los alumnos y sus familias, entre los estudiantes entre sí, entre los miembros del colectivo y de las familias hacia los docentes.</a:t>
            </a:r>
          </a:p>
          <a:p>
            <a:pPr marL="514350" indent="-514350">
              <a:buAutoNum type="alphaUcPeriod"/>
            </a:pPr>
            <a:r>
              <a:rPr lang="es-MX" sz="3600" dirty="0"/>
              <a:t>Orientar a las familias sobre cómo para </a:t>
            </a:r>
            <a:r>
              <a:rPr lang="es-MX" sz="3600" u="sng" dirty="0"/>
              <a:t>favorecer ambientes socioemocionales</a:t>
            </a:r>
            <a:r>
              <a:rPr lang="es-MX" sz="3600" dirty="0"/>
              <a:t> propicios para el aprendizaje </a:t>
            </a:r>
          </a:p>
        </p:txBody>
      </p:sp>
    </p:spTree>
    <p:extLst>
      <p:ext uri="{BB962C8B-B14F-4D97-AF65-F5344CB8AC3E}">
        <p14:creationId xmlns:p14="http://schemas.microsoft.com/office/powerpoint/2010/main" val="176176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52AD786A-EE70-4FB6-AED0-320C5228BE57}"/>
              </a:ext>
            </a:extLst>
          </p:cNvPr>
          <p:cNvSpPr>
            <a:spLocks noGrp="1"/>
          </p:cNvSpPr>
          <p:nvPr>
            <p:ph idx="1"/>
          </p:nvPr>
        </p:nvSpPr>
        <p:spPr>
          <a:xfrm>
            <a:off x="838200" y="557349"/>
            <a:ext cx="10515600" cy="5619614"/>
          </a:xfrm>
        </p:spPr>
        <p:txBody>
          <a:bodyPr>
            <a:normAutofit fontScale="77500" lnSpcReduction="20000"/>
          </a:bodyPr>
          <a:lstStyle/>
          <a:p>
            <a:pPr marL="0" indent="0" algn="just">
              <a:buNone/>
            </a:pPr>
            <a:r>
              <a:rPr lang="es-MX" sz="2900" dirty="0"/>
              <a:t>En el diseño de su estrategia, consideren los recursos que tienen disponibles y que pueden ayudarles en esta tarea, por ejemplo:</a:t>
            </a:r>
          </a:p>
          <a:p>
            <a:pPr marL="0" indent="0" algn="just">
              <a:buNone/>
            </a:pPr>
            <a:endParaRPr lang="es-MX" sz="2900" dirty="0"/>
          </a:p>
          <a:p>
            <a:pPr algn="just"/>
            <a:r>
              <a:rPr lang="es-MX" sz="2900" dirty="0"/>
              <a:t>Los recursos elaborados por ustedes mismos.</a:t>
            </a:r>
          </a:p>
          <a:p>
            <a:pPr algn="just"/>
            <a:r>
              <a:rPr lang="es-MX" sz="2900" dirty="0"/>
              <a:t>Los programas de televisión de Aprende en casa, del área de Educación Socioemocional. </a:t>
            </a:r>
          </a:p>
          <a:p>
            <a:pPr algn="just"/>
            <a:r>
              <a:rPr lang="es-MX" sz="2900" dirty="0"/>
              <a:t>El fichero Promover la cultura de paz en y desde nuestra escuela. </a:t>
            </a:r>
            <a:r>
              <a:rPr lang="es-MX" sz="2900" u="sng" dirty="0"/>
              <a:t>En el Anexo 1 de esta guía se incluye una lista de las fichas correspondientes a las líneas temáticas</a:t>
            </a:r>
            <a:r>
              <a:rPr lang="es-MX" sz="2900" dirty="0"/>
              <a:t>: “Desarrollo de competencias socioemocionales y desarrollo de habilidades para la vida”, que es útil para explorar este material e  identificar actividades concretas para favorecer las competencias socioemocionales con alumnos, docentes y familias.</a:t>
            </a:r>
          </a:p>
          <a:p>
            <a:pPr marL="0" indent="0" algn="just">
              <a:buNone/>
            </a:pPr>
            <a:r>
              <a:rPr lang="es-MX" sz="2900" dirty="0"/>
              <a:t>Descarga el fichero:</a:t>
            </a:r>
          </a:p>
          <a:p>
            <a:pPr marL="0" indent="0" algn="just">
              <a:buNone/>
            </a:pPr>
            <a:r>
              <a:rPr lang="es-MX" sz="2400" dirty="0">
                <a:hlinkClick r:id="rId2"/>
              </a:rPr>
              <a:t>https://www.alexduve.com/2021/02/fichero-promover-la-cultura-de-paz-y.html</a:t>
            </a:r>
            <a:endParaRPr lang="es-MX" sz="2400" dirty="0"/>
          </a:p>
          <a:p>
            <a:pPr marL="0" indent="0" algn="just">
              <a:buNone/>
            </a:pPr>
            <a:endParaRPr lang="es-MX" sz="3600" dirty="0"/>
          </a:p>
          <a:p>
            <a:pPr algn="just"/>
            <a:r>
              <a:rPr lang="es-MX" dirty="0"/>
              <a:t>El fichero Herramientas de soporte socioemocional para la educación en contextos de emergencia.</a:t>
            </a:r>
          </a:p>
          <a:p>
            <a:pPr marL="0" indent="0" algn="just">
              <a:buNone/>
            </a:pPr>
            <a:r>
              <a:rPr lang="es-MX" sz="2300" dirty="0">
                <a:hlinkClick r:id="rId3"/>
              </a:rPr>
              <a:t>https://www.alexduve.com/2021/02/herramientas-de-soporte-socioemocional.html</a:t>
            </a:r>
            <a:endParaRPr lang="es-MX" sz="2300" dirty="0"/>
          </a:p>
          <a:p>
            <a:pPr algn="just"/>
            <a:endParaRPr lang="es-MX" sz="2300" dirty="0"/>
          </a:p>
        </p:txBody>
      </p:sp>
    </p:spTree>
    <p:extLst>
      <p:ext uri="{BB962C8B-B14F-4D97-AF65-F5344CB8AC3E}">
        <p14:creationId xmlns:p14="http://schemas.microsoft.com/office/powerpoint/2010/main" val="3905654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Estrategia para favorecer la gestión de las emociones.</a:t>
            </a:r>
            <a:endParaRPr lang="es-MX" dirty="0"/>
          </a:p>
        </p:txBody>
      </p:sp>
      <p:sp>
        <p:nvSpPr>
          <p:cNvPr id="3" name="2 Marcador de contenido"/>
          <p:cNvSpPr>
            <a:spLocks noGrp="1"/>
          </p:cNvSpPr>
          <p:nvPr>
            <p:ph idx="1"/>
          </p:nvPr>
        </p:nvSpPr>
        <p:spPr/>
        <p:txBody>
          <a:bodyPr/>
          <a:lstStyle/>
          <a:p>
            <a:r>
              <a:rPr lang="es-MX" dirty="0" smtClean="0"/>
              <a:t>EN EL AMBITO DE FAVORECER LAS EMOCIONES :</a:t>
            </a:r>
          </a:p>
          <a:p>
            <a:r>
              <a:rPr lang="es-MX" dirty="0" smtClean="0"/>
              <a:t>ASIGNAR UN VALOR PARA TRABAJAR POR MES. </a:t>
            </a:r>
          </a:p>
          <a:p>
            <a:r>
              <a:rPr lang="es-MX" dirty="0" smtClean="0"/>
              <a:t>ELABORAR  MATERIAL PARA RECORDADR LA IMPORTANCIA DEL MISMO ASI COMO CARTELES Y TRIPTICOS.</a:t>
            </a:r>
          </a:p>
          <a:p>
            <a:r>
              <a:rPr lang="es-MX" dirty="0" smtClean="0"/>
              <a:t>ESTBLECER CONTACTO CON LAS FAMILIAS DE LOS ALUMNOS CON QUIENE EXISTE UNA COMUNICACIÓN INTERMITENTE.</a:t>
            </a:r>
          </a:p>
          <a:p>
            <a:r>
              <a:rPr lang="es-MX" dirty="0" smtClean="0"/>
              <a:t>DISEÑAR ESTRATEGIAS QUE SE ADAPTEN A SUS POSIBILIDADES.</a:t>
            </a:r>
          </a:p>
          <a:p>
            <a:r>
              <a:rPr lang="es-MX" dirty="0" smtClean="0"/>
              <a:t>UTILIZAR LAS HERRAMIENTAS DE SOPORTE SOCIOEMOCIONAL CON LAS ADECUACUACIONES PERTINENTES.</a:t>
            </a:r>
            <a:endParaRPr lang="es-MX" dirty="0"/>
          </a:p>
        </p:txBody>
      </p:sp>
    </p:spTree>
    <p:extLst>
      <p:ext uri="{BB962C8B-B14F-4D97-AF65-F5344CB8AC3E}">
        <p14:creationId xmlns:p14="http://schemas.microsoft.com/office/powerpoint/2010/main" val="2259368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Engranajes de acero">
            <a:extLst>
              <a:ext uri="{FF2B5EF4-FFF2-40B4-BE49-F238E27FC236}">
                <a16:creationId xmlns="" xmlns:a16="http://schemas.microsoft.com/office/drawing/2014/main" id="{CE28500F-7FF0-4321-BEBA-B7C16FDD3E1A}"/>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ítulo 1">
            <a:extLst>
              <a:ext uri="{FF2B5EF4-FFF2-40B4-BE49-F238E27FC236}">
                <a16:creationId xmlns="" xmlns:a16="http://schemas.microsoft.com/office/drawing/2014/main" id="{6E44C987-0544-434C-BE10-CD9538B528DA}"/>
              </a:ext>
            </a:extLst>
          </p:cNvPr>
          <p:cNvSpPr>
            <a:spLocks noGrp="1"/>
          </p:cNvSpPr>
          <p:nvPr>
            <p:ph type="ctrTitle"/>
          </p:nvPr>
        </p:nvSpPr>
        <p:spPr>
          <a:xfrm>
            <a:off x="1524000" y="1122362"/>
            <a:ext cx="9144000" cy="2900518"/>
          </a:xfrm>
        </p:spPr>
        <p:txBody>
          <a:bodyPr>
            <a:normAutofit/>
          </a:bodyPr>
          <a:lstStyle/>
          <a:p>
            <a:r>
              <a:rPr lang="es-MX" dirty="0">
                <a:solidFill>
                  <a:srgbClr val="FFFFFF"/>
                </a:solidFill>
              </a:rPr>
              <a:t>Actividad para trabajar en sesión plenaria</a:t>
            </a:r>
          </a:p>
        </p:txBody>
      </p:sp>
    </p:spTree>
    <p:extLst>
      <p:ext uri="{BB962C8B-B14F-4D97-AF65-F5344CB8AC3E}">
        <p14:creationId xmlns:p14="http://schemas.microsoft.com/office/powerpoint/2010/main" val="40214905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Diez.</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Comenten de forma voluntaria las reflexiones o coincidencias que identificaron en el trabajo en equipos, al compartir las experiencias que han enfrentado en su rol como docentes o en su rol como acompañantes del aprendizaje de NNA de su familia, en esta etapa de aprendizaje a distancia.</a:t>
            </a:r>
          </a:p>
        </p:txBody>
      </p:sp>
    </p:spTree>
    <p:extLst>
      <p:ext uri="{BB962C8B-B14F-4D97-AF65-F5344CB8AC3E}">
        <p14:creationId xmlns:p14="http://schemas.microsoft.com/office/powerpoint/2010/main" val="1902493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471657512"/>
              </p:ext>
            </p:extLst>
          </p:nvPr>
        </p:nvGraphicFramePr>
        <p:xfrm>
          <a:off x="698862" y="242487"/>
          <a:ext cx="10515600" cy="5929713"/>
        </p:xfrm>
        <a:graphic>
          <a:graphicData uri="http://schemas.openxmlformats.org/drawingml/2006/table">
            <a:tbl>
              <a:tblPr firstRow="1" bandRow="1">
                <a:tableStyleId>{5C22544A-7EE6-4342-B048-85BDC9FD1C3A}</a:tableStyleId>
              </a:tblPr>
              <a:tblGrid>
                <a:gridCol w="4308566">
                  <a:extLst>
                    <a:ext uri="{9D8B030D-6E8A-4147-A177-3AD203B41FA5}">
                      <a16:colId xmlns="" xmlns:a16="http://schemas.microsoft.com/office/drawing/2014/main" val="44894288"/>
                    </a:ext>
                  </a:extLst>
                </a:gridCol>
                <a:gridCol w="6207034">
                  <a:extLst>
                    <a:ext uri="{9D8B030D-6E8A-4147-A177-3AD203B41FA5}">
                      <a16:colId xmlns="" xmlns:a16="http://schemas.microsoft.com/office/drawing/2014/main" val="1870003587"/>
                    </a:ext>
                  </a:extLst>
                </a:gridCol>
              </a:tblGrid>
              <a:tr h="770841">
                <a:tc>
                  <a:txBody>
                    <a:bodyPr/>
                    <a:lstStyle/>
                    <a:p>
                      <a:r>
                        <a:rPr lang="es-MX" dirty="0"/>
                        <a:t>Preguntas</a:t>
                      </a:r>
                    </a:p>
                  </a:txBody>
                  <a:tcPr/>
                </a:tc>
                <a:tc>
                  <a:txBody>
                    <a:bodyPr/>
                    <a:lstStyle/>
                    <a:p>
                      <a:r>
                        <a:rPr lang="es-MX" dirty="0"/>
                        <a:t>Reflexiones</a:t>
                      </a:r>
                    </a:p>
                  </a:txBody>
                  <a:tcPr/>
                </a:tc>
                <a:extLst>
                  <a:ext uri="{0D108BD9-81ED-4DB2-BD59-A6C34878D82A}">
                    <a16:rowId xmlns="" xmlns:a16="http://schemas.microsoft.com/office/drawing/2014/main" val="2431542212"/>
                  </a:ext>
                </a:extLst>
              </a:tr>
              <a:tr h="1460558">
                <a:tc>
                  <a:txBody>
                    <a:bodyPr/>
                    <a:lstStyle/>
                    <a:p>
                      <a:pPr algn="just"/>
                      <a:r>
                        <a:rPr lang="es-MX" dirty="0"/>
                        <a:t>¿Qué estrategias implementaron para gestionar sus emociones, para regularlas y lograr equilibrar su intensidad y duración?</a:t>
                      </a:r>
                    </a:p>
                    <a:p>
                      <a:pPr algn="just"/>
                      <a:endParaRPr lang="es-MX" dirty="0"/>
                    </a:p>
                  </a:txBody>
                  <a:tcPr/>
                </a:tc>
                <a:tc>
                  <a:txBody>
                    <a:bodyPr/>
                    <a:lstStyle/>
                    <a:p>
                      <a:r>
                        <a:rPr lang="es-MX" baseline="0" dirty="0" smtClean="0"/>
                        <a:t>HE BUSCADO ESTRATEGIAS EN INTERNET</a:t>
                      </a:r>
                    </a:p>
                    <a:p>
                      <a:r>
                        <a:rPr lang="es-MX" baseline="0" dirty="0" smtClean="0"/>
                        <a:t>CURSO DE NEURODIDACTICA</a:t>
                      </a:r>
                    </a:p>
                    <a:p>
                      <a:r>
                        <a:rPr lang="es-MX" baseline="0" dirty="0" smtClean="0"/>
                        <a:t>ESCUCHAR MUSICA Y REFLEXIONES.</a:t>
                      </a:r>
                    </a:p>
                  </a:txBody>
                  <a:tcPr/>
                </a:tc>
                <a:extLst>
                  <a:ext uri="{0D108BD9-81ED-4DB2-BD59-A6C34878D82A}">
                    <a16:rowId xmlns="" xmlns:a16="http://schemas.microsoft.com/office/drawing/2014/main" val="1543456015"/>
                  </a:ext>
                </a:extLst>
              </a:tr>
              <a:tr h="17976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¿De qué forma se pueden apoyar entre ustedes como colectivo de docente para afrontar las emociones intensas o las situaciones críticas que enfrentan?</a:t>
                      </a:r>
                    </a:p>
                    <a:p>
                      <a:pPr algn="just"/>
                      <a:endParaRPr lang="es-MX" dirty="0"/>
                    </a:p>
                  </a:txBody>
                  <a:tcPr/>
                </a:tc>
                <a:tc>
                  <a:txBody>
                    <a:bodyPr/>
                    <a:lstStyle/>
                    <a:p>
                      <a:r>
                        <a:rPr lang="es-MX" dirty="0" smtClean="0"/>
                        <a:t>GENERANDO</a:t>
                      </a:r>
                      <a:r>
                        <a:rPr lang="es-MX" baseline="0" dirty="0" smtClean="0"/>
                        <a:t> DEBATES Y MESAS DE TRABAJO </a:t>
                      </a:r>
                    </a:p>
                    <a:p>
                      <a:r>
                        <a:rPr lang="es-MX" baseline="0" dirty="0" smtClean="0"/>
                        <a:t>EXPOSICINES DE TEMAS RELEVANTES Y SENSIBLES</a:t>
                      </a:r>
                    </a:p>
                    <a:p>
                      <a:r>
                        <a:rPr lang="es-MX" baseline="0" dirty="0" smtClean="0"/>
                        <a:t>LLUVIAS DE IDEAS Y SOLUCIONES</a:t>
                      </a:r>
                    </a:p>
                    <a:p>
                      <a:r>
                        <a:rPr lang="es-MX" baseline="0" dirty="0" smtClean="0"/>
                        <a:t>APOYO PSICOLOGICO</a:t>
                      </a:r>
                      <a:endParaRPr lang="es-MX" dirty="0"/>
                    </a:p>
                  </a:txBody>
                  <a:tcPr/>
                </a:tc>
                <a:extLst>
                  <a:ext uri="{0D108BD9-81ED-4DB2-BD59-A6C34878D82A}">
                    <a16:rowId xmlns="" xmlns:a16="http://schemas.microsoft.com/office/drawing/2014/main" val="2427123028"/>
                  </a:ext>
                </a:extLst>
              </a:tr>
              <a:tr h="190070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¿A qué apoyos externos pueden recurrir?</a:t>
                      </a:r>
                    </a:p>
                    <a:p>
                      <a:pPr algn="just"/>
                      <a:endParaRPr lang="es-MX" dirty="0"/>
                    </a:p>
                  </a:txBody>
                  <a:tcPr/>
                </a:tc>
                <a:tc>
                  <a:txBody>
                    <a:bodyPr/>
                    <a:lstStyle/>
                    <a:p>
                      <a:r>
                        <a:rPr lang="es-MX" dirty="0" smtClean="0"/>
                        <a:t>LECTURAS</a:t>
                      </a:r>
                      <a:r>
                        <a:rPr lang="es-MX" baseline="0" dirty="0" smtClean="0"/>
                        <a:t> RELACIONADAS</a:t>
                      </a:r>
                    </a:p>
                    <a:p>
                      <a:r>
                        <a:rPr lang="es-MX" baseline="0" dirty="0" smtClean="0"/>
                        <a:t>VIDEOCONFERENCIAS PARA COMPARTIR IDEAS.</a:t>
                      </a:r>
                      <a:endParaRPr lang="es-MX" dirty="0" smtClean="0"/>
                    </a:p>
                  </a:txBody>
                  <a:tcPr/>
                </a:tc>
                <a:extLst>
                  <a:ext uri="{0D108BD9-81ED-4DB2-BD59-A6C34878D82A}">
                    <a16:rowId xmlns="" xmlns:a16="http://schemas.microsoft.com/office/drawing/2014/main" val="1967072263"/>
                  </a:ext>
                </a:extLst>
              </a:tr>
            </a:tbl>
          </a:graphicData>
        </a:graphic>
      </p:graphicFrame>
    </p:spTree>
    <p:extLst>
      <p:ext uri="{BB962C8B-B14F-4D97-AF65-F5344CB8AC3E}">
        <p14:creationId xmlns:p14="http://schemas.microsoft.com/office/powerpoint/2010/main" val="229867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Once.</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Presenten las estrategias para favorecer la gestión de emociones en sus estudiantes, que trabajaron en equipo (actividad 9)</a:t>
            </a:r>
          </a:p>
        </p:txBody>
      </p:sp>
    </p:spTree>
    <p:extLst>
      <p:ext uri="{BB962C8B-B14F-4D97-AF65-F5344CB8AC3E}">
        <p14:creationId xmlns:p14="http://schemas.microsoft.com/office/powerpoint/2010/main" val="1504054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F5F81478-F8D6-4173-8DBF-4564189BBC9C}"/>
              </a:ext>
            </a:extLst>
          </p:cNvPr>
          <p:cNvGraphicFramePr>
            <a:graphicFrameLocks noGrp="1"/>
          </p:cNvGraphicFramePr>
          <p:nvPr>
            <p:ph idx="1"/>
            <p:extLst>
              <p:ext uri="{D42A27DB-BD31-4B8C-83A1-F6EECF244321}">
                <p14:modId xmlns:p14="http://schemas.microsoft.com/office/powerpoint/2010/main" val="3972014271"/>
              </p:ext>
            </p:extLst>
          </p:nvPr>
        </p:nvGraphicFramePr>
        <p:xfrm>
          <a:off x="838200" y="426720"/>
          <a:ext cx="10515600" cy="5636958"/>
        </p:xfrm>
        <a:graphic>
          <a:graphicData uri="http://schemas.openxmlformats.org/drawingml/2006/table">
            <a:tbl>
              <a:tblPr firstRow="1" bandRow="1">
                <a:tableStyleId>{5C22544A-7EE6-4342-B048-85BDC9FD1C3A}</a:tableStyleId>
              </a:tblPr>
              <a:tblGrid>
                <a:gridCol w="10515600">
                  <a:extLst>
                    <a:ext uri="{9D8B030D-6E8A-4147-A177-3AD203B41FA5}">
                      <a16:colId xmlns="" xmlns:a16="http://schemas.microsoft.com/office/drawing/2014/main" val="3780370767"/>
                    </a:ext>
                  </a:extLst>
                </a:gridCol>
              </a:tblGrid>
              <a:tr h="1132114">
                <a:tc>
                  <a:txBody>
                    <a:bodyPr/>
                    <a:lstStyle/>
                    <a:p>
                      <a:r>
                        <a:rPr lang="es-MX" dirty="0"/>
                        <a:t>A partir de las ideas de los equipos, </a:t>
                      </a:r>
                      <a:r>
                        <a:rPr lang="es-MX" u="sng" dirty="0"/>
                        <a:t>establezcan compromisos sobre lo que cada uno hará en lo individual y lo que podrían hacer como comunidad</a:t>
                      </a:r>
                      <a:r>
                        <a:rPr lang="es-MX" dirty="0"/>
                        <a:t> para favorecer la gestión de emociones y la empatía y orientar a las familias para generar ambientes favorables para el aprendizaje. </a:t>
                      </a:r>
                    </a:p>
                  </a:txBody>
                  <a:tcPr/>
                </a:tc>
                <a:extLst>
                  <a:ext uri="{0D108BD9-81ED-4DB2-BD59-A6C34878D82A}">
                    <a16:rowId xmlns="" xmlns:a16="http://schemas.microsoft.com/office/drawing/2014/main" val="1991604442"/>
                  </a:ext>
                </a:extLst>
              </a:tr>
              <a:tr h="4504844">
                <a:tc>
                  <a:txBody>
                    <a:bodyPr/>
                    <a:lstStyle/>
                    <a:p>
                      <a:r>
                        <a:rPr lang="es-MX" dirty="0" smtClean="0"/>
                        <a:t>MANTENER</a:t>
                      </a:r>
                      <a:r>
                        <a:rPr lang="es-MX" baseline="0" dirty="0" smtClean="0"/>
                        <a:t> COMUNICACION CONSTANTE CON ALUMNOS Y PADRES DE FMILIA</a:t>
                      </a:r>
                    </a:p>
                    <a:p>
                      <a:r>
                        <a:rPr lang="es-MX" baseline="0" dirty="0" smtClean="0"/>
                        <a:t>GENERAR MAS EMPATIA PARA OBTENER MEJORES RESULTADOS.</a:t>
                      </a:r>
                    </a:p>
                    <a:p>
                      <a:r>
                        <a:rPr lang="es-MX" baseline="0" dirty="0" smtClean="0"/>
                        <a:t>ENFATIZAR LA IMPORTANCIA DE LAS EMOCIONES EN LOS APRENDIZAJES.</a:t>
                      </a:r>
                    </a:p>
                    <a:p>
                      <a:r>
                        <a:rPr lang="es-MX" baseline="0" dirty="0" smtClean="0"/>
                        <a:t>BUSCAR ESTRATEGIAS PARA FORTALECER LA AUTOESTIMA, LOS VALORES Y LA RESISLIENCIA EN  TODA LA COMUNIDAD: ALUMNOS, PADRES DE FAMILIA Y COMUNIDAD DOCENTE.</a:t>
                      </a:r>
                    </a:p>
                    <a:p>
                      <a:r>
                        <a:rPr lang="es-MX" baseline="0" dirty="0" smtClean="0"/>
                        <a:t>ANALIZAR REFLEXIONES PARA FORTALECER NUESTRA COMUNIDAD ESCOLAR  EMOCIONALMENTE PARA FACILITAR Y ENCAUSAR LAS EMOCIONES DE TODOS, PUESTO QUE SOMOS UN EQUIPO DE TRABAJO Y ENTRE TODOS LOGRAREMOS LAS METAS PROPUESTAS, Y LOGRAR ASI QUE ESTE AÑO ESCOLAR SEA PRODUCTIVO A PESAR DE LOS PESARES.</a:t>
                      </a:r>
                    </a:p>
                    <a:p>
                      <a:endParaRPr lang="es-MX" baseline="0" dirty="0" smtClean="0"/>
                    </a:p>
                    <a:p>
                      <a:endParaRPr lang="es-MX" dirty="0"/>
                    </a:p>
                  </a:txBody>
                  <a:tcPr/>
                </a:tc>
                <a:extLst>
                  <a:ext uri="{0D108BD9-81ED-4DB2-BD59-A6C34878D82A}">
                    <a16:rowId xmlns="" xmlns:a16="http://schemas.microsoft.com/office/drawing/2014/main" val="1961813052"/>
                  </a:ext>
                </a:extLst>
              </a:tr>
            </a:tbl>
          </a:graphicData>
        </a:graphic>
      </p:graphicFrame>
    </p:spTree>
    <p:extLst>
      <p:ext uri="{BB962C8B-B14F-4D97-AF65-F5344CB8AC3E}">
        <p14:creationId xmlns:p14="http://schemas.microsoft.com/office/powerpoint/2010/main" val="2802046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Rompecabezas blanco con una pieza roja">
            <a:extLst>
              <a:ext uri="{FF2B5EF4-FFF2-40B4-BE49-F238E27FC236}">
                <a16:creationId xmlns="" xmlns:a16="http://schemas.microsoft.com/office/drawing/2014/main" id="{15C99C72-174D-49D7-AF9A-2327942A5B6D}"/>
              </a:ext>
            </a:extLst>
          </p:cNvPr>
          <p:cNvPicPr>
            <a:picLocks noChangeAspect="1"/>
          </p:cNvPicPr>
          <p:nvPr/>
        </p:nvPicPr>
        <p:blipFill rotWithShape="1">
          <a:blip r:embed="rId2">
            <a:alphaModFix amt="40000"/>
          </a:blip>
          <a:srcRect/>
          <a:stretch/>
        </p:blipFill>
        <p:spPr>
          <a:xfrm>
            <a:off x="20" y="1"/>
            <a:ext cx="12191980" cy="6857999"/>
          </a:xfrm>
          <a:prstGeom prst="rect">
            <a:avLst/>
          </a:prstGeom>
        </p:spPr>
      </p:pic>
      <p:sp>
        <p:nvSpPr>
          <p:cNvPr id="2" name="Título 1">
            <a:extLst>
              <a:ext uri="{FF2B5EF4-FFF2-40B4-BE49-F238E27FC236}">
                <a16:creationId xmlns="" xmlns:a16="http://schemas.microsoft.com/office/drawing/2014/main" id="{93CD98E2-6129-43AB-9F81-AB6DEBC042CF}"/>
              </a:ext>
            </a:extLst>
          </p:cNvPr>
          <p:cNvSpPr>
            <a:spLocks noGrp="1"/>
          </p:cNvSpPr>
          <p:nvPr>
            <p:ph type="ctrTitle"/>
          </p:nvPr>
        </p:nvSpPr>
        <p:spPr>
          <a:xfrm>
            <a:off x="965200" y="965200"/>
            <a:ext cx="10261600" cy="3564869"/>
          </a:xfrm>
        </p:spPr>
        <p:txBody>
          <a:bodyPr>
            <a:normAutofit/>
          </a:bodyPr>
          <a:lstStyle/>
          <a:p>
            <a:pPr algn="l"/>
            <a:r>
              <a:rPr lang="es-MX" sz="5500">
                <a:ln w="22225">
                  <a:solidFill>
                    <a:schemeClr val="tx1"/>
                  </a:solidFill>
                  <a:miter lim="800000"/>
                </a:ln>
                <a:noFill/>
              </a:rPr>
              <a:t>II. FORTALEZCAMOS NUESTRAS ESTRATEGIAS DE COMUNICACIÓN Y EVALUACIÓN DE LOS APRENDIZAJES</a:t>
            </a:r>
          </a:p>
        </p:txBody>
      </p:sp>
    </p:spTree>
    <p:extLst>
      <p:ext uri="{BB962C8B-B14F-4D97-AF65-F5344CB8AC3E}">
        <p14:creationId xmlns:p14="http://schemas.microsoft.com/office/powerpoint/2010/main" val="12597981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 xmlns:a16="http://schemas.microsoft.com/office/drawing/2014/main" id="{F6A05ECD-CCB1-46D3-A0A7-E4E0948BBC60}"/>
              </a:ext>
            </a:extLst>
          </p:cNvPr>
          <p:cNvSpPr>
            <a:spLocks noGrp="1"/>
          </p:cNvSpPr>
          <p:nvPr>
            <p:ph idx="1"/>
          </p:nvPr>
        </p:nvSpPr>
        <p:spPr/>
        <p:txBody>
          <a:bodyPr>
            <a:normAutofit/>
          </a:bodyPr>
          <a:lstStyle/>
          <a:p>
            <a:pPr marL="0" indent="0" algn="just">
              <a:buNone/>
            </a:pPr>
            <a:r>
              <a:rPr lang="es-MX" dirty="0"/>
              <a:t>La sesión está organizada en dos apartados. El primero se titula: </a:t>
            </a:r>
            <a:r>
              <a:rPr lang="es-MX" b="1" dirty="0"/>
              <a:t>I. EL DESAROLLO  SOCIOEMOCIONAL, ELEMENTO CLAVE PARA EL APRENDIZAJE</a:t>
            </a:r>
            <a:r>
              <a:rPr lang="es-MX" dirty="0"/>
              <a:t>, que propone al  colectivo, compartir las emociones que han experimentado en el prolongado periodo de educación a distancia, para luego ponerse en el lugar del alumnado y sus familias; intentar comprender las circunstancias que están dificultado su  aprendizaje e identificar estrategias que pueden ayudarles a afrontarlas.</a:t>
            </a:r>
          </a:p>
          <a:p>
            <a:pPr marL="0" indent="0">
              <a:buNone/>
            </a:pPr>
            <a:endParaRPr lang="es-MX" dirty="0"/>
          </a:p>
        </p:txBody>
      </p:sp>
    </p:spTree>
    <p:extLst>
      <p:ext uri="{BB962C8B-B14F-4D97-AF65-F5344CB8AC3E}">
        <p14:creationId xmlns:p14="http://schemas.microsoft.com/office/powerpoint/2010/main" val="2701832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9EF8010-7C5A-4CA6-8C38-79C128703236}"/>
              </a:ext>
            </a:extLst>
          </p:cNvPr>
          <p:cNvSpPr>
            <a:spLocks noGrp="1"/>
          </p:cNvSpPr>
          <p:nvPr>
            <p:ph type="title"/>
          </p:nvPr>
        </p:nvSpPr>
        <p:spPr/>
        <p:txBody>
          <a:bodyPr>
            <a:noAutofit/>
          </a:bodyPr>
          <a:lstStyle/>
          <a:p>
            <a:r>
              <a:rPr lang="es-MX" sz="3600" dirty="0"/>
              <a:t>La comunicación con nuestros estudiantes y la valuación para el aprendizaje ¿qué debemos fortalecer?</a:t>
            </a:r>
          </a:p>
        </p:txBody>
      </p:sp>
      <p:sp>
        <p:nvSpPr>
          <p:cNvPr id="3" name="Marcador de contenido 2">
            <a:extLst>
              <a:ext uri="{FF2B5EF4-FFF2-40B4-BE49-F238E27FC236}">
                <a16:creationId xmlns="" xmlns:a16="http://schemas.microsoft.com/office/drawing/2014/main" id="{405CDFC7-E9FF-4E7F-81AD-08549B30EAFE}"/>
              </a:ext>
            </a:extLst>
          </p:cNvPr>
          <p:cNvSpPr>
            <a:spLocks noGrp="1"/>
          </p:cNvSpPr>
          <p:nvPr>
            <p:ph idx="1"/>
          </p:nvPr>
        </p:nvSpPr>
        <p:spPr/>
        <p:txBody>
          <a:bodyPr>
            <a:normAutofit fontScale="85000" lnSpcReduction="20000"/>
          </a:bodyPr>
          <a:lstStyle/>
          <a:p>
            <a:pPr marL="0" indent="0">
              <a:buNone/>
            </a:pPr>
            <a:r>
              <a:rPr lang="es-MX" dirty="0"/>
              <a:t>El calendario del ciclo escolar 2020-2021 establece que el </a:t>
            </a:r>
            <a:r>
              <a:rPr lang="es-MX" dirty="0">
                <a:highlight>
                  <a:srgbClr val="FFFF00"/>
                </a:highlight>
              </a:rPr>
              <a:t>segundo periodo para la entrega de boletas de evaluación a las madres y padres de familia o tutores será del 23 al 26 de marzo próximo</a:t>
            </a:r>
            <a:r>
              <a:rPr lang="es-MX" dirty="0"/>
              <a:t>. </a:t>
            </a:r>
            <a:r>
              <a:rPr lang="es-MX" u="sng" dirty="0"/>
              <a:t>Por ello, es importante que como colectivo docente se revise la estrategia que fue diseñada después del primer periodo de evaluación, cuya intención fue poder integrar las orientaciones y criterios que señala el Acuerdo Número 26/12/20</a:t>
            </a:r>
            <a:r>
              <a:rPr lang="es-MX" dirty="0"/>
              <a:t> por el que se establecen las orientaciones pedagógicas y los criterios para la evaluación del aprendizaje para la educación preescolar, primaria y secundaria en el periodo de contingencia sanitaria generada por el virus SARS-CoV2 para el ciclo escolar 2020-2021 publicado el 28 de diciembre del año 2020, en el Diario Oficial de la Federación. </a:t>
            </a:r>
          </a:p>
          <a:p>
            <a:pPr marL="0" indent="0">
              <a:buNone/>
            </a:pPr>
            <a:r>
              <a:rPr lang="es-MX" dirty="0"/>
              <a:t>En la víspera del periodo de evaluación es importante </a:t>
            </a:r>
            <a:r>
              <a:rPr lang="es-MX" b="1" dirty="0"/>
              <a:t>revisar, reflexionar y retomar acuerdos para fortalecer este proceso</a:t>
            </a:r>
            <a:r>
              <a:rPr lang="es-MX" dirty="0"/>
              <a:t>. Como ya se ha visto el aprendizaje puede favorecerse a partir de las emociones que se detonan en los procesos de enseñanza y aprendizaje, otro elemento básico son los niveles de comunicación que se tienen con el alumnado, por lo que en este apartado analizarán la importancia de favorecer estos elementos</a:t>
            </a:r>
          </a:p>
        </p:txBody>
      </p:sp>
    </p:spTree>
    <p:extLst>
      <p:ext uri="{BB962C8B-B14F-4D97-AF65-F5344CB8AC3E}">
        <p14:creationId xmlns:p14="http://schemas.microsoft.com/office/powerpoint/2010/main" val="1682489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extLst>
              <a:ext uri="{FF2B5EF4-FFF2-40B4-BE49-F238E27FC236}">
                <a16:creationId xmlns="" xmlns:a16="http://schemas.microsoft.com/office/drawing/2014/main" id="{00D85554-B30E-453A-9CCD-77AC9EF8E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632" y="258267"/>
            <a:ext cx="9731126" cy="547375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 xmlns:a16="http://schemas.microsoft.com/office/drawing/2014/main" id="{B099BE41-B326-4B0D-9733-78A9893A6196}"/>
              </a:ext>
            </a:extLst>
          </p:cNvPr>
          <p:cNvSpPr txBox="1"/>
          <p:nvPr/>
        </p:nvSpPr>
        <p:spPr>
          <a:xfrm>
            <a:off x="2534195" y="5798123"/>
            <a:ext cx="6096000" cy="646331"/>
          </a:xfrm>
          <a:prstGeom prst="rect">
            <a:avLst/>
          </a:prstGeom>
          <a:noFill/>
        </p:spPr>
        <p:txBody>
          <a:bodyPr wrap="square">
            <a:spAutoFit/>
          </a:bodyPr>
          <a:lstStyle/>
          <a:p>
            <a:r>
              <a:rPr lang="es-MX" sz="3600" dirty="0">
                <a:hlinkClick r:id="rId2"/>
              </a:rPr>
              <a:t>https://youtu.be/loO67b8-vCw</a:t>
            </a:r>
            <a:endParaRPr lang="es-MX" sz="3600" dirty="0"/>
          </a:p>
        </p:txBody>
      </p:sp>
    </p:spTree>
    <p:extLst>
      <p:ext uri="{BB962C8B-B14F-4D97-AF65-F5344CB8AC3E}">
        <p14:creationId xmlns:p14="http://schemas.microsoft.com/office/powerpoint/2010/main" val="719529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1">
            <a:extLst>
              <a:ext uri="{FF2B5EF4-FFF2-40B4-BE49-F238E27FC236}">
                <a16:creationId xmlns="" xmlns:a16="http://schemas.microsoft.com/office/drawing/2014/main" id="{11411FE6-D459-4BC2-991D-66C1B78A15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 xmlns:a16="http://schemas.microsoft.com/office/drawing/2014/main" id="{609CB703-C563-4F1F-BF28-83C06E978C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 xmlns:a16="http://schemas.microsoft.com/office/drawing/2014/main" id="{0626D2BA-F5AE-4407-ACD5-B232D03CD670}"/>
              </a:ext>
            </a:extLst>
          </p:cNvPr>
          <p:cNvSpPr>
            <a:spLocks noGrp="1"/>
          </p:cNvSpPr>
          <p:nvPr>
            <p:ph type="ctrTitle"/>
          </p:nvPr>
        </p:nvSpPr>
        <p:spPr>
          <a:xfrm>
            <a:off x="5207000" y="583345"/>
            <a:ext cx="5833787" cy="2274155"/>
          </a:xfrm>
        </p:spPr>
        <p:txBody>
          <a:bodyPr anchor="b">
            <a:normAutofit/>
          </a:bodyPr>
          <a:lstStyle/>
          <a:p>
            <a:pPr algn="r"/>
            <a:r>
              <a:rPr lang="es-MX" sz="5600">
                <a:solidFill>
                  <a:srgbClr val="FFFFFF"/>
                </a:solidFill>
              </a:rPr>
              <a:t>Trabajo individual</a:t>
            </a:r>
          </a:p>
        </p:txBody>
      </p:sp>
      <p:cxnSp>
        <p:nvCxnSpPr>
          <p:cNvPr id="16" name="Straight Connector 15">
            <a:extLst>
              <a:ext uri="{FF2B5EF4-FFF2-40B4-BE49-F238E27FC236}">
                <a16:creationId xmlns=""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56114" y="3511910"/>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 xmlns:a16="http://schemas.microsoft.com/office/drawing/2014/main" id="{6A9C0D10-74A4-4E76-BB54-3040A52EF51E}"/>
              </a:ext>
            </a:extLst>
          </p:cNvPr>
          <p:cNvPicPr>
            <a:picLocks noChangeAspect="1"/>
          </p:cNvPicPr>
          <p:nvPr/>
        </p:nvPicPr>
        <p:blipFill rotWithShape="1">
          <a:blip r:embed="rId2"/>
          <a:srcRect l="2495" r="2156"/>
          <a:stretch/>
        </p:blipFill>
        <p:spPr>
          <a:xfrm>
            <a:off x="1366432" y="2530057"/>
            <a:ext cx="3707972" cy="3707972"/>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sp>
        <p:nvSpPr>
          <p:cNvPr id="18" name="Graphic 13">
            <a:extLst>
              <a:ext uri="{FF2B5EF4-FFF2-40B4-BE49-F238E27FC236}">
                <a16:creationId xmlns=""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0" name="Graphic 12">
            <a:extLst>
              <a:ext uri="{FF2B5EF4-FFF2-40B4-BE49-F238E27FC236}">
                <a16:creationId xmlns=""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2" name="Graphic 15">
            <a:extLst>
              <a:ext uri="{FF2B5EF4-FFF2-40B4-BE49-F238E27FC236}">
                <a16:creationId xmlns=""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1656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Doce.</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Retome las estrategias diferencias de comunicación establecida por su colectivo en la actividad 19 de la Tercera Sesión Ordinaria de Consejo Técnico Escolar y describa qué resultados obtuvo al implementarlas. Considere aspectos como los siguientes:</a:t>
            </a:r>
          </a:p>
        </p:txBody>
      </p:sp>
    </p:spTree>
    <p:extLst>
      <p:ext uri="{BB962C8B-B14F-4D97-AF65-F5344CB8AC3E}">
        <p14:creationId xmlns:p14="http://schemas.microsoft.com/office/powerpoint/2010/main" val="2325152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2161177523"/>
              </p:ext>
            </p:extLst>
          </p:nvPr>
        </p:nvGraphicFramePr>
        <p:xfrm>
          <a:off x="698862" y="242487"/>
          <a:ext cx="10515600" cy="5886989"/>
        </p:xfrm>
        <a:graphic>
          <a:graphicData uri="http://schemas.openxmlformats.org/drawingml/2006/table">
            <a:tbl>
              <a:tblPr firstRow="1" bandRow="1">
                <a:tableStyleId>{5C22544A-7EE6-4342-B048-85BDC9FD1C3A}</a:tableStyleId>
              </a:tblPr>
              <a:tblGrid>
                <a:gridCol w="4308566">
                  <a:extLst>
                    <a:ext uri="{9D8B030D-6E8A-4147-A177-3AD203B41FA5}">
                      <a16:colId xmlns="" xmlns:a16="http://schemas.microsoft.com/office/drawing/2014/main" val="44894288"/>
                    </a:ext>
                  </a:extLst>
                </a:gridCol>
                <a:gridCol w="6207034">
                  <a:extLst>
                    <a:ext uri="{9D8B030D-6E8A-4147-A177-3AD203B41FA5}">
                      <a16:colId xmlns="" xmlns:a16="http://schemas.microsoft.com/office/drawing/2014/main" val="1870003587"/>
                    </a:ext>
                  </a:extLst>
                </a:gridCol>
              </a:tblGrid>
              <a:tr h="627373">
                <a:tc>
                  <a:txBody>
                    <a:bodyPr/>
                    <a:lstStyle/>
                    <a:p>
                      <a:r>
                        <a:rPr lang="es-MX" dirty="0"/>
                        <a:t>Preguntas</a:t>
                      </a:r>
                    </a:p>
                  </a:txBody>
                  <a:tcPr/>
                </a:tc>
                <a:tc>
                  <a:txBody>
                    <a:bodyPr/>
                    <a:lstStyle/>
                    <a:p>
                      <a:r>
                        <a:rPr lang="es-MX" dirty="0"/>
                        <a:t>Reflexiones</a:t>
                      </a:r>
                    </a:p>
                  </a:txBody>
                  <a:tcPr/>
                </a:tc>
                <a:extLst>
                  <a:ext uri="{0D108BD9-81ED-4DB2-BD59-A6C34878D82A}">
                    <a16:rowId xmlns="" xmlns:a16="http://schemas.microsoft.com/office/drawing/2014/main" val="2431542212"/>
                  </a:ext>
                </a:extLst>
              </a:tr>
              <a:tr h="1082862">
                <a:tc>
                  <a:txBody>
                    <a:bodyPr/>
                    <a:lstStyle/>
                    <a:p>
                      <a:pPr algn="just"/>
                      <a:r>
                        <a:rPr lang="es-MX" dirty="0"/>
                        <a:t>¿Qué acciones implementó con las alumnas y los alumnos de su grupo?</a:t>
                      </a:r>
                    </a:p>
                  </a:txBody>
                  <a:tcPr/>
                </a:tc>
                <a:tc>
                  <a:txBody>
                    <a:bodyPr/>
                    <a:lstStyle/>
                    <a:p>
                      <a:r>
                        <a:rPr lang="es-MX" dirty="0" smtClean="0"/>
                        <a:t>LAS</a:t>
                      </a:r>
                      <a:r>
                        <a:rPr lang="es-MX" baseline="0" dirty="0" smtClean="0"/>
                        <a:t> ACCIONNES IMPLEMENTADAS PARA MANTENER LA COMUNICACIÓN CON MIS ALUMNOS SOLO HA SIDO A TRAVES DE MENSAJES DE WHATSAAP.</a:t>
                      </a:r>
                      <a:endParaRPr lang="es-MX" dirty="0" smtClean="0"/>
                    </a:p>
                  </a:txBody>
                  <a:tcPr/>
                </a:tc>
                <a:extLst>
                  <a:ext uri="{0D108BD9-81ED-4DB2-BD59-A6C34878D82A}">
                    <a16:rowId xmlns="" xmlns:a16="http://schemas.microsoft.com/office/drawing/2014/main" val="1543456015"/>
                  </a:ext>
                </a:extLst>
              </a:tr>
              <a:tr h="1082862">
                <a:tc>
                  <a:txBody>
                    <a:bodyPr/>
                    <a:lstStyle/>
                    <a:p>
                      <a:pPr algn="just"/>
                      <a:r>
                        <a:rPr lang="es-MX" dirty="0"/>
                        <a:t>¿Qué resultados obtuvo?, ¿qué información relevante recopiló sobre sus estudiantes?, </a:t>
                      </a:r>
                    </a:p>
                  </a:txBody>
                  <a:tcPr/>
                </a:tc>
                <a:tc>
                  <a:txBody>
                    <a:bodyPr/>
                    <a:lstStyle/>
                    <a:p>
                      <a:r>
                        <a:rPr lang="es-MX" dirty="0" smtClean="0"/>
                        <a:t>SE</a:t>
                      </a:r>
                      <a:r>
                        <a:rPr lang="es-MX" baseline="0" dirty="0" smtClean="0"/>
                        <a:t> LOGRÓ RECUPERAR LA INFORMACION REQUERIDA, COMO NOMBRE DEL ALUMNO, CICLO ESCOLAR, EDAD. ENTIDAD DONDE VIVE, CUANTOS SON LOS MIEMBROS DE SU FAMILIA.</a:t>
                      </a:r>
                      <a:endParaRPr lang="es-MX" dirty="0"/>
                    </a:p>
                  </a:txBody>
                  <a:tcPr/>
                </a:tc>
                <a:extLst>
                  <a:ext uri="{0D108BD9-81ED-4DB2-BD59-A6C34878D82A}">
                    <a16:rowId xmlns="" xmlns:a16="http://schemas.microsoft.com/office/drawing/2014/main" val="2427123028"/>
                  </a:ext>
                </a:extLst>
              </a:tr>
              <a:tr h="154694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¿con cuántas alumnas y alumnos pudo establecer algún nivel de comunicación?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dirty="0"/>
                    </a:p>
                    <a:p>
                      <a:pPr algn="just"/>
                      <a:endParaRPr lang="es-MX" dirty="0"/>
                    </a:p>
                  </a:txBody>
                  <a:tcPr/>
                </a:tc>
                <a:tc>
                  <a:txBody>
                    <a:bodyPr/>
                    <a:lstStyle/>
                    <a:p>
                      <a:r>
                        <a:rPr lang="es-MX" dirty="0" smtClean="0"/>
                        <a:t>CON </a:t>
                      </a:r>
                      <a:r>
                        <a:rPr lang="es-MX" baseline="0" dirty="0" smtClean="0"/>
                        <a:t> 15 DE 16 ALUMNOS</a:t>
                      </a:r>
                      <a:r>
                        <a:rPr lang="es-MX" dirty="0" smtClean="0"/>
                        <a:t> .</a:t>
                      </a:r>
                    </a:p>
                    <a:p>
                      <a:endParaRPr lang="es-MX" dirty="0"/>
                    </a:p>
                  </a:txBody>
                  <a:tcPr/>
                </a:tc>
                <a:extLst>
                  <a:ext uri="{0D108BD9-81ED-4DB2-BD59-A6C34878D82A}">
                    <a16:rowId xmlns="" xmlns:a16="http://schemas.microsoft.com/office/drawing/2014/main" val="1967072263"/>
                  </a:ext>
                </a:extLst>
              </a:tr>
              <a:tr h="1546946">
                <a:tc>
                  <a:txBody>
                    <a:bodyPr/>
                    <a:lstStyle/>
                    <a:p>
                      <a:pPr algn="just"/>
                      <a:r>
                        <a:rPr lang="es-MX" dirty="0"/>
                        <a:t>¿Cuáles son los obstáculos que no le han permitido establecer comunicación con sus estudiantes?</a:t>
                      </a:r>
                    </a:p>
                    <a:p>
                      <a:pPr algn="just"/>
                      <a:endParaRPr lang="es-MX" dirty="0"/>
                    </a:p>
                  </a:txBody>
                  <a:tcPr/>
                </a:tc>
                <a:tc>
                  <a:txBody>
                    <a:bodyPr/>
                    <a:lstStyle/>
                    <a:p>
                      <a:r>
                        <a:rPr lang="es-MX" dirty="0" smtClean="0"/>
                        <a:t>LA DISTANCIA ,</a:t>
                      </a:r>
                      <a:r>
                        <a:rPr lang="es-MX" baseline="0" dirty="0" smtClean="0"/>
                        <a:t> EL CLIMA EXTREMO Y LA FALTA </a:t>
                      </a:r>
                      <a:r>
                        <a:rPr lang="es-MX" dirty="0" smtClean="0"/>
                        <a:t> DE INTERNET SEGURO Y</a:t>
                      </a:r>
                      <a:r>
                        <a:rPr lang="es-MX" baseline="0" dirty="0" smtClean="0"/>
                        <a:t> CONSTANTE.</a:t>
                      </a:r>
                      <a:endParaRPr lang="es-MX" dirty="0"/>
                    </a:p>
                  </a:txBody>
                  <a:tcPr/>
                </a:tc>
                <a:extLst>
                  <a:ext uri="{0D108BD9-81ED-4DB2-BD59-A6C34878D82A}">
                    <a16:rowId xmlns="" xmlns:a16="http://schemas.microsoft.com/office/drawing/2014/main" val="3668710254"/>
                  </a:ext>
                </a:extLst>
              </a:tr>
            </a:tbl>
          </a:graphicData>
        </a:graphic>
      </p:graphicFrame>
    </p:spTree>
    <p:extLst>
      <p:ext uri="{BB962C8B-B14F-4D97-AF65-F5344CB8AC3E}">
        <p14:creationId xmlns:p14="http://schemas.microsoft.com/office/powerpoint/2010/main" val="1191947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Trece.</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Actualice su listado de los niveles de comunicación que tiene con cada uno de sus estudiantes. Para aquellos con los que todavía no tiene comunicación, describa si se han agotado las posibilidades de contactarlos o todavía considera que puede hacerse algo.</a:t>
            </a:r>
          </a:p>
        </p:txBody>
      </p:sp>
    </p:spTree>
    <p:extLst>
      <p:ext uri="{BB962C8B-B14F-4D97-AF65-F5344CB8AC3E}">
        <p14:creationId xmlns:p14="http://schemas.microsoft.com/office/powerpoint/2010/main" val="3097576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6772268-01A7-4E5C-B179-489CAB32AA91}"/>
              </a:ext>
            </a:extLst>
          </p:cNvPr>
          <p:cNvSpPr>
            <a:spLocks noGrp="1"/>
          </p:cNvSpPr>
          <p:nvPr>
            <p:ph type="title"/>
          </p:nvPr>
        </p:nvSpPr>
        <p:spPr/>
        <p:txBody>
          <a:bodyPr>
            <a:noAutofit/>
          </a:bodyPr>
          <a:lstStyle/>
          <a:p>
            <a:r>
              <a:rPr lang="es-MX" sz="2800" dirty="0"/>
              <a:t>Comparta con su director(a) los datos sobre los niveles de comunicación que tienen con las y los estudiantes de su grupo para que pueda conformar el estado general de los estudiantes de la escuela.</a:t>
            </a:r>
          </a:p>
        </p:txBody>
      </p:sp>
      <p:pic>
        <p:nvPicPr>
          <p:cNvPr id="5" name="Marcador de contenido 4">
            <a:extLst>
              <a:ext uri="{FF2B5EF4-FFF2-40B4-BE49-F238E27FC236}">
                <a16:creationId xmlns="" xmlns:a16="http://schemas.microsoft.com/office/drawing/2014/main" id="{FA6D816D-CCEB-45D5-9E8A-79E3348D4B29}"/>
              </a:ext>
            </a:extLst>
          </p:cNvPr>
          <p:cNvPicPr>
            <a:picLocks noGrp="1" noChangeAspect="1"/>
          </p:cNvPicPr>
          <p:nvPr>
            <p:ph idx="1"/>
          </p:nvPr>
        </p:nvPicPr>
        <p:blipFill>
          <a:blip r:embed="rId2"/>
          <a:stretch>
            <a:fillRect/>
          </a:stretch>
        </p:blipFill>
        <p:spPr>
          <a:xfrm>
            <a:off x="252066" y="2123767"/>
            <a:ext cx="11687867" cy="3873910"/>
          </a:xfrm>
        </p:spPr>
      </p:pic>
    </p:spTree>
    <p:extLst>
      <p:ext uri="{BB962C8B-B14F-4D97-AF65-F5344CB8AC3E}">
        <p14:creationId xmlns:p14="http://schemas.microsoft.com/office/powerpoint/2010/main" val="4121833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5992F6A-81E6-413E-A012-DC5870259DF3}"/>
              </a:ext>
            </a:extLst>
          </p:cNvPr>
          <p:cNvSpPr>
            <a:spLocks noGrp="1"/>
          </p:cNvSpPr>
          <p:nvPr>
            <p:ph type="title"/>
          </p:nvPr>
        </p:nvSpPr>
        <p:spPr/>
        <p:txBody>
          <a:bodyPr>
            <a:normAutofit fontScale="90000"/>
          </a:bodyPr>
          <a:lstStyle/>
          <a:p>
            <a:r>
              <a:rPr lang="es-MX" dirty="0"/>
              <a:t>Descarga el formato en el siguiente enlace:</a:t>
            </a:r>
            <a:br>
              <a:rPr lang="es-MX" dirty="0"/>
            </a:br>
            <a:r>
              <a:rPr lang="es-MX" sz="2700" dirty="0">
                <a:hlinkClick r:id="rId2"/>
              </a:rPr>
              <a:t>https://www.alexduve.com/2021/02/formato-para-niveles-de-comunicaion.html</a:t>
            </a:r>
            <a:endParaRPr lang="es-MX" dirty="0"/>
          </a:p>
        </p:txBody>
      </p:sp>
      <p:pic>
        <p:nvPicPr>
          <p:cNvPr id="2050" name="Picture 2">
            <a:extLst>
              <a:ext uri="{FF2B5EF4-FFF2-40B4-BE49-F238E27FC236}">
                <a16:creationId xmlns="" xmlns:a16="http://schemas.microsoft.com/office/drawing/2014/main" id="{4CAC696D-9F99-4F43-87DA-354C2E093D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33650" y="1869599"/>
            <a:ext cx="7543800" cy="396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122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Catorce.</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Describa un ejemplo de lo que haya realizado recientemente con respecto a las estrategias de evaluación. de los aprendizajes de sus estudiantes, que definieron en las actividades 10 y 11 de la Tercera Sesión Ordinaria de CTE. Identifique si las acciones que implementó atienden a una o más de las orientaciones pedagógicas señaladas en el Acuerdo número 26/12/20.</a:t>
            </a:r>
          </a:p>
        </p:txBody>
      </p:sp>
    </p:spTree>
    <p:extLst>
      <p:ext uri="{BB962C8B-B14F-4D97-AF65-F5344CB8AC3E}">
        <p14:creationId xmlns:p14="http://schemas.microsoft.com/office/powerpoint/2010/main" val="2435223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F5F81478-F8D6-4173-8DBF-4564189BBC9C}"/>
              </a:ext>
            </a:extLst>
          </p:cNvPr>
          <p:cNvGraphicFramePr>
            <a:graphicFrameLocks noGrp="1"/>
          </p:cNvGraphicFramePr>
          <p:nvPr>
            <p:ph idx="1"/>
            <p:extLst>
              <p:ext uri="{D42A27DB-BD31-4B8C-83A1-F6EECF244321}">
                <p14:modId xmlns:p14="http://schemas.microsoft.com/office/powerpoint/2010/main" val="1320427149"/>
              </p:ext>
            </p:extLst>
          </p:nvPr>
        </p:nvGraphicFramePr>
        <p:xfrm>
          <a:off x="838200" y="426720"/>
          <a:ext cx="10515600" cy="5673634"/>
        </p:xfrm>
        <a:graphic>
          <a:graphicData uri="http://schemas.openxmlformats.org/drawingml/2006/table">
            <a:tbl>
              <a:tblPr firstRow="1" bandRow="1">
                <a:tableStyleId>{5C22544A-7EE6-4342-B048-85BDC9FD1C3A}</a:tableStyleId>
              </a:tblPr>
              <a:tblGrid>
                <a:gridCol w="10515600">
                  <a:extLst>
                    <a:ext uri="{9D8B030D-6E8A-4147-A177-3AD203B41FA5}">
                      <a16:colId xmlns="" xmlns:a16="http://schemas.microsoft.com/office/drawing/2014/main" val="3780370767"/>
                    </a:ext>
                  </a:extLst>
                </a:gridCol>
              </a:tblGrid>
              <a:tr h="644434">
                <a:tc>
                  <a:txBody>
                    <a:bodyPr/>
                    <a:lstStyle/>
                    <a:p>
                      <a:r>
                        <a:rPr lang="es-MX" dirty="0"/>
                        <a:t>Descripción del ejemplo. ¿Qué orientaciones ha privilegiado?, ¿de qué manera?</a:t>
                      </a:r>
                    </a:p>
                  </a:txBody>
                  <a:tcPr/>
                </a:tc>
                <a:extLst>
                  <a:ext uri="{0D108BD9-81ED-4DB2-BD59-A6C34878D82A}">
                    <a16:rowId xmlns="" xmlns:a16="http://schemas.microsoft.com/office/drawing/2014/main" val="1991604442"/>
                  </a:ext>
                </a:extLst>
              </a:tr>
              <a:tr h="4504844">
                <a:tc>
                  <a:txBody>
                    <a:bodyPr/>
                    <a:lstStyle/>
                    <a:p>
                      <a:r>
                        <a:rPr lang="es-MX" dirty="0" smtClean="0"/>
                        <a:t>LAS</a:t>
                      </a:r>
                      <a:r>
                        <a:rPr lang="es-MX" baseline="0" dirty="0" smtClean="0"/>
                        <a:t> ESTRATEGIAS DE EVALUACION PARA ESTE CICLO ESCOLAR HAN SIDO DE MANERA CUALITATIVA MAS QUE CUANTITATIVA.</a:t>
                      </a:r>
                    </a:p>
                    <a:p>
                      <a:r>
                        <a:rPr lang="es-MX" baseline="0" dirty="0" smtClean="0"/>
                        <a:t>YA QUE SE TOMA EN CUENTA LA SITUACION EMOCIONAL, EL ENTORNO FAMILIAR Y SOCIAL EN QUE SE ENCUENTRAN LOS ALUMNOS.</a:t>
                      </a:r>
                    </a:p>
                    <a:p>
                      <a:r>
                        <a:rPr lang="es-MX" baseline="0" dirty="0" smtClean="0"/>
                        <a:t>TOMANDO EN CUENTA QUE DEBIDO A LA PANDEMIA, EN LOS HOGARES EXISTE LA INCERTIDUMBRE DE COMO MANTENERSE SANO Y EN CUANTO A LO ECONOMICO TAMBIEN HAY PREOCUPACION CONSTANTE YA QUE MUCHOS PADRES DE FAMILIA HAN PERDIDO SUS TRABAJOS LO CUAL CONTRIBUYE DE MANERA IMPORTANTE EN EL COMPORTAMIENTO DE LOS ALUMNOS Y POR ENDE EN SU APRENDIZAJE.</a:t>
                      </a:r>
                    </a:p>
                    <a:p>
                      <a:r>
                        <a:rPr lang="es-MX" baseline="0" dirty="0" smtClean="0"/>
                        <a:t>SE HA PARTIDO DE LAS HABILIDADES  Y DE LOS CONOCIMIENTOS PREVIOS QUE CADA ALUMNO HA DEMOSTRADO AL DESEMPEÑAR SUS ACTIVIDADES DIARIAS. SI LOGRA COMPRENDER LO ESCENCIAL CON LA VALIOSA AYUDA DE SUS PADRES, MADRES, HERMANOS, PRIMOS , TIOS , ABUELITOS , O VECINOS.</a:t>
                      </a:r>
                    </a:p>
                    <a:p>
                      <a:r>
                        <a:rPr lang="es-MX" baseline="0" dirty="0" smtClean="0"/>
                        <a:t>CON LA ELABORACION DE EVALUACIONES, CUESTIONARIOS Y ENCUESTAS.</a:t>
                      </a:r>
                    </a:p>
                    <a:p>
                      <a:r>
                        <a:rPr lang="es-MX" baseline="0" dirty="0" smtClean="0"/>
                        <a:t>ACTIVIDADES DIARIAS QUE CON LAS EVIDENCIAS SE DEDUCE QUE TANTO  HA HECHO EL ALUMNO Y QUE TANTO LE HAN AYUDADO A HACERLO Y PARECE QUE LO HA HECHO ÉL. POR LO CUAL SE TORNA DIFICIL LOGRAR UNA CALIFICACION QUE REFLEJE LO APRENDIDO, SIN EMBARGO ES LO MAS CERCANA POSIBE A LA REALIDAD.</a:t>
                      </a:r>
                    </a:p>
                    <a:p>
                      <a:r>
                        <a:rPr lang="es-MX" baseline="0" dirty="0" smtClean="0"/>
                        <a:t>LA VERDADERA EVALUACION SE LLEVARÁ A CABO CUANDO ESTEMOS FRENTE A FRENTE, DE MANERA PRESENCIAL Y CAPTAR DE MANERA DIRECTA EL APRENDIZAJE LOGRADO POR CADA UNO DE LOS ALUMNOS , DE ACUERDO A SUS HABILIDADES Y CONOCIMIENTOS PREVIOS DEL TEMA EN CUESTION.</a:t>
                      </a:r>
                      <a:endParaRPr lang="es-MX" dirty="0"/>
                    </a:p>
                  </a:txBody>
                  <a:tcPr/>
                </a:tc>
                <a:extLst>
                  <a:ext uri="{0D108BD9-81ED-4DB2-BD59-A6C34878D82A}">
                    <a16:rowId xmlns="" xmlns:a16="http://schemas.microsoft.com/office/drawing/2014/main" val="1961813052"/>
                  </a:ext>
                </a:extLst>
              </a:tr>
            </a:tbl>
          </a:graphicData>
        </a:graphic>
      </p:graphicFrame>
    </p:spTree>
    <p:extLst>
      <p:ext uri="{BB962C8B-B14F-4D97-AF65-F5344CB8AC3E}">
        <p14:creationId xmlns:p14="http://schemas.microsoft.com/office/powerpoint/2010/main" val="76309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 xmlns:a16="http://schemas.microsoft.com/office/drawing/2014/main" id="{F6A05ECD-CCB1-46D3-A0A7-E4E0948BBC60}"/>
              </a:ext>
            </a:extLst>
          </p:cNvPr>
          <p:cNvSpPr>
            <a:spLocks noGrp="1"/>
          </p:cNvSpPr>
          <p:nvPr>
            <p:ph idx="1"/>
          </p:nvPr>
        </p:nvSpPr>
        <p:spPr/>
        <p:txBody>
          <a:bodyPr>
            <a:normAutofit/>
          </a:bodyPr>
          <a:lstStyle/>
          <a:p>
            <a:pPr marL="0" indent="0" algn="just">
              <a:buNone/>
            </a:pPr>
            <a:r>
              <a:rPr lang="es-MX" dirty="0"/>
              <a:t>El segundo apartado se denomina: </a:t>
            </a:r>
            <a:r>
              <a:rPr lang="es-MX" b="1" dirty="0"/>
              <a:t>II. FORTALEZCAMOS NUESTRAS ESTRATEGIAS DE COMUNICACIÓN Y EVALUACIÓN DE LOS APRENDIZAJES</a:t>
            </a:r>
            <a:r>
              <a:rPr lang="es-MX" dirty="0"/>
              <a:t>, tiene la intención de que los colectivos revisen los avances en las estrategias implementadas por la escuela para favorecer la comunicación con los estudiantes y sus familias, así como fortalecer las formas de evaluación que han implementado, considerando las </a:t>
            </a:r>
            <a:r>
              <a:rPr lang="es-MX" b="1" dirty="0"/>
              <a:t>orientaciones y criterios pedagógicos propuestos en el Acuerdo Número 26/12/20</a:t>
            </a:r>
            <a:r>
              <a:rPr lang="es-MX" dirty="0"/>
              <a:t>. </a:t>
            </a:r>
          </a:p>
        </p:txBody>
      </p:sp>
    </p:spTree>
    <p:extLst>
      <p:ext uri="{BB962C8B-B14F-4D97-AF65-F5344CB8AC3E}">
        <p14:creationId xmlns:p14="http://schemas.microsoft.com/office/powerpoint/2010/main" val="709487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6">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2" descr="Rollos de planos">
            <a:extLst>
              <a:ext uri="{FF2B5EF4-FFF2-40B4-BE49-F238E27FC236}">
                <a16:creationId xmlns="" xmlns:a16="http://schemas.microsoft.com/office/drawing/2014/main" id="{FBD4F8D8-145C-449B-B28D-949F6A54AECE}"/>
              </a:ext>
            </a:extLst>
          </p:cNvPr>
          <p:cNvPicPr>
            <a:picLocks noChangeAspect="1"/>
          </p:cNvPicPr>
          <p:nvPr/>
        </p:nvPicPr>
        <p:blipFill rotWithShape="1">
          <a:blip r:embed="rId2">
            <a:alphaModFix amt="50000"/>
          </a:blip>
          <a:srcRect t="1299" b="14431"/>
          <a:stretch/>
        </p:blipFill>
        <p:spPr>
          <a:xfrm>
            <a:off x="20" y="1"/>
            <a:ext cx="12191980" cy="6857999"/>
          </a:xfrm>
          <a:prstGeom prst="rect">
            <a:avLst/>
          </a:prstGeom>
        </p:spPr>
      </p:pic>
      <p:sp>
        <p:nvSpPr>
          <p:cNvPr id="2" name="Título 1">
            <a:extLst>
              <a:ext uri="{FF2B5EF4-FFF2-40B4-BE49-F238E27FC236}">
                <a16:creationId xmlns="" xmlns:a16="http://schemas.microsoft.com/office/drawing/2014/main" id="{8B33DE90-CBE6-4254-972A-8A239AA90FF0}"/>
              </a:ext>
            </a:extLst>
          </p:cNvPr>
          <p:cNvSpPr>
            <a:spLocks noGrp="1"/>
          </p:cNvSpPr>
          <p:nvPr>
            <p:ph type="ctrTitle"/>
          </p:nvPr>
        </p:nvSpPr>
        <p:spPr>
          <a:xfrm>
            <a:off x="1524000" y="1122362"/>
            <a:ext cx="9144000" cy="2900518"/>
          </a:xfrm>
        </p:spPr>
        <p:txBody>
          <a:bodyPr>
            <a:normAutofit/>
          </a:bodyPr>
          <a:lstStyle/>
          <a:p>
            <a:r>
              <a:rPr lang="es-MX">
                <a:solidFill>
                  <a:srgbClr val="FFFFFF"/>
                </a:solidFill>
              </a:rPr>
              <a:t>Actividades para trabajar en equipos por grado, ciclo o asignatura</a:t>
            </a:r>
          </a:p>
        </p:txBody>
      </p:sp>
    </p:spTree>
    <p:extLst>
      <p:ext uri="{BB962C8B-B14F-4D97-AF65-F5344CB8AC3E}">
        <p14:creationId xmlns:p14="http://schemas.microsoft.com/office/powerpoint/2010/main" val="36360736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3932030" cy="3956690"/>
          </a:xfrm>
        </p:spPr>
        <p:txBody>
          <a:bodyPr anchor="ctr">
            <a:normAutofit/>
          </a:bodyPr>
          <a:lstStyle/>
          <a:p>
            <a:r>
              <a:rPr lang="es-MX" sz="8000" dirty="0">
                <a:solidFill>
                  <a:schemeClr val="bg1"/>
                </a:solidFill>
              </a:rPr>
              <a:t>Quince.</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Analicen el siguiente párrafo y reflexionen sobre los cuestionamientos posteriores:</a:t>
            </a:r>
          </a:p>
          <a:p>
            <a:pPr marL="0" indent="0">
              <a:buNone/>
            </a:pPr>
            <a:endParaRPr lang="es-MX" sz="2000" dirty="0">
              <a:solidFill>
                <a:schemeClr val="bg1"/>
              </a:solidFill>
            </a:endParaRPr>
          </a:p>
        </p:txBody>
      </p:sp>
    </p:spTree>
    <p:extLst>
      <p:ext uri="{BB962C8B-B14F-4D97-AF65-F5344CB8AC3E}">
        <p14:creationId xmlns:p14="http://schemas.microsoft.com/office/powerpoint/2010/main" val="1125944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 xmlns:a16="http://schemas.microsoft.com/office/drawing/2014/main" id="{8E18282C-961E-4790-9FB3-D6F0CB11977C}"/>
              </a:ext>
            </a:extLst>
          </p:cNvPr>
          <p:cNvSpPr>
            <a:spLocks noGrp="1"/>
          </p:cNvSpPr>
          <p:nvPr>
            <p:ph idx="1"/>
          </p:nvPr>
        </p:nvSpPr>
        <p:spPr>
          <a:xfrm>
            <a:off x="4810259" y="649480"/>
            <a:ext cx="6555347" cy="5546047"/>
          </a:xfrm>
        </p:spPr>
        <p:txBody>
          <a:bodyPr anchor="ctr">
            <a:normAutofit/>
          </a:bodyPr>
          <a:lstStyle/>
          <a:p>
            <a:pPr marL="0" indent="0">
              <a:buNone/>
            </a:pPr>
            <a:r>
              <a:rPr lang="es-MX" sz="2000"/>
              <a:t>“Las propias formas en las que se ejerce la evaluación inhiben, distorsionan, desvirtúan el aprendizaje. Crean situaciones irreales, en las que la ansiedad, la tensión, la desconfianza (en las propias capacidades y en las capacidades del profesor) y el miedo sustituyen a la motivación para asegurar el aprendizaje”</a:t>
            </a:r>
          </a:p>
          <a:p>
            <a:pPr marL="0" indent="0">
              <a:buNone/>
            </a:pPr>
            <a:endParaRPr lang="es-MX" sz="2000"/>
          </a:p>
          <a:p>
            <a:pPr marL="0" indent="0">
              <a:buNone/>
            </a:pPr>
            <a:r>
              <a:rPr lang="es-MX" sz="2000"/>
              <a:t>Fuente: Niño, Zafra. L. S. (2003). Revista Opciones pedagógicas (p.13).</a:t>
            </a:r>
          </a:p>
        </p:txBody>
      </p:sp>
    </p:spTree>
    <p:extLst>
      <p:ext uri="{BB962C8B-B14F-4D97-AF65-F5344CB8AC3E}">
        <p14:creationId xmlns:p14="http://schemas.microsoft.com/office/powerpoint/2010/main" val="2165311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2584337053"/>
              </p:ext>
            </p:extLst>
          </p:nvPr>
        </p:nvGraphicFramePr>
        <p:xfrm>
          <a:off x="698862" y="242487"/>
          <a:ext cx="10515600" cy="5377262"/>
        </p:xfrm>
        <a:graphic>
          <a:graphicData uri="http://schemas.openxmlformats.org/drawingml/2006/table">
            <a:tbl>
              <a:tblPr firstRow="1" bandRow="1">
                <a:tableStyleId>{5C22544A-7EE6-4342-B048-85BDC9FD1C3A}</a:tableStyleId>
              </a:tblPr>
              <a:tblGrid>
                <a:gridCol w="4308566">
                  <a:extLst>
                    <a:ext uri="{9D8B030D-6E8A-4147-A177-3AD203B41FA5}">
                      <a16:colId xmlns="" xmlns:a16="http://schemas.microsoft.com/office/drawing/2014/main" val="44894288"/>
                    </a:ext>
                  </a:extLst>
                </a:gridCol>
                <a:gridCol w="6207034">
                  <a:extLst>
                    <a:ext uri="{9D8B030D-6E8A-4147-A177-3AD203B41FA5}">
                      <a16:colId xmlns="" xmlns:a16="http://schemas.microsoft.com/office/drawing/2014/main" val="1870003587"/>
                    </a:ext>
                  </a:extLst>
                </a:gridCol>
              </a:tblGrid>
              <a:tr h="777308">
                <a:tc>
                  <a:txBody>
                    <a:bodyPr/>
                    <a:lstStyle/>
                    <a:p>
                      <a:r>
                        <a:rPr lang="es-MX" dirty="0"/>
                        <a:t>Preguntas</a:t>
                      </a:r>
                    </a:p>
                  </a:txBody>
                  <a:tcPr/>
                </a:tc>
                <a:tc>
                  <a:txBody>
                    <a:bodyPr/>
                    <a:lstStyle/>
                    <a:p>
                      <a:r>
                        <a:rPr lang="es-MX" dirty="0"/>
                        <a:t>Reflexiones</a:t>
                      </a:r>
                    </a:p>
                  </a:txBody>
                  <a:tcPr/>
                </a:tc>
                <a:extLst>
                  <a:ext uri="{0D108BD9-81ED-4DB2-BD59-A6C34878D82A}">
                    <a16:rowId xmlns="" xmlns:a16="http://schemas.microsoft.com/office/drawing/2014/main" val="2431542212"/>
                  </a:ext>
                </a:extLst>
              </a:tr>
              <a:tr h="1341653">
                <a:tc>
                  <a:txBody>
                    <a:bodyPr/>
                    <a:lstStyle/>
                    <a:p>
                      <a:pPr algn="just"/>
                      <a:r>
                        <a:rPr lang="es-MX" dirty="0"/>
                        <a:t>¿Cómo influyen las emociones en los procesos de evaluación?</a:t>
                      </a:r>
                    </a:p>
                  </a:txBody>
                  <a:tcPr/>
                </a:tc>
                <a:tc>
                  <a:txBody>
                    <a:bodyPr/>
                    <a:lstStyle/>
                    <a:p>
                      <a:r>
                        <a:rPr lang="es-MX" dirty="0" smtClean="0"/>
                        <a:t>INFLUYEN DE MANERA CONTUNDENTE, PORQUE EL ALUMNO</a:t>
                      </a:r>
                      <a:r>
                        <a:rPr lang="es-MX" baseline="0" dirty="0" smtClean="0"/>
                        <a:t> PUEDE ESTAR MUY BIEN PREPARADO PARA CONTESTAR SU EVALUACION O A ELABORAR SU ACTIVIDAD, SIN EMBRAGO EL MIEDO A HACERLO MAL LO HACE DUDAR Y EQUIVOCARSE.</a:t>
                      </a:r>
                      <a:endParaRPr lang="es-MX" dirty="0"/>
                    </a:p>
                  </a:txBody>
                  <a:tcPr/>
                </a:tc>
                <a:extLst>
                  <a:ext uri="{0D108BD9-81ED-4DB2-BD59-A6C34878D82A}">
                    <a16:rowId xmlns="" xmlns:a16="http://schemas.microsoft.com/office/drawing/2014/main" val="1543456015"/>
                  </a:ext>
                </a:extLst>
              </a:tr>
              <a:tr h="1341653">
                <a:tc>
                  <a:txBody>
                    <a:bodyPr/>
                    <a:lstStyle/>
                    <a:p>
                      <a:pPr algn="just"/>
                      <a:r>
                        <a:rPr lang="es-MX" dirty="0"/>
                        <a:t> ¿Qué emociones provocan en las NNA la aplicación de un examen?</a:t>
                      </a:r>
                    </a:p>
                  </a:txBody>
                  <a:tcPr/>
                </a:tc>
                <a:tc>
                  <a:txBody>
                    <a:bodyPr/>
                    <a:lstStyle/>
                    <a:p>
                      <a:r>
                        <a:rPr lang="es-MX" dirty="0" smtClean="0"/>
                        <a:t>MIEDO, NERVIOS, INCERTIDUMBRE.</a:t>
                      </a:r>
                      <a:endParaRPr lang="es-MX" dirty="0"/>
                    </a:p>
                  </a:txBody>
                  <a:tcPr/>
                </a:tc>
                <a:extLst>
                  <a:ext uri="{0D108BD9-81ED-4DB2-BD59-A6C34878D82A}">
                    <a16:rowId xmlns="" xmlns:a16="http://schemas.microsoft.com/office/drawing/2014/main" val="2427123028"/>
                  </a:ext>
                </a:extLst>
              </a:tr>
              <a:tr h="1916648">
                <a:tc>
                  <a:txBody>
                    <a:bodyPr/>
                    <a:lstStyle/>
                    <a:p>
                      <a:pPr algn="just"/>
                      <a:r>
                        <a:rPr lang="es-MX" dirty="0"/>
                        <a:t>¿qué emociones enfrentan nuestros alumnos en las estrategias de evaluación que les proponemos?</a:t>
                      </a:r>
                    </a:p>
                    <a:p>
                      <a:pPr algn="just"/>
                      <a:endParaRPr lang="es-MX" dirty="0"/>
                    </a:p>
                  </a:txBody>
                  <a:tcPr/>
                </a:tc>
                <a:tc>
                  <a:txBody>
                    <a:bodyPr/>
                    <a:lstStyle/>
                    <a:p>
                      <a:r>
                        <a:rPr lang="es-MX" dirty="0" smtClean="0"/>
                        <a:t>MAS RELAJACION, MAS SEGURIDAD EN ELLOS MISMOS, CAPACIDAD  DE EMOCIONARSE POR  LOGRAR HACERLO</a:t>
                      </a:r>
                      <a:r>
                        <a:rPr lang="es-MX" baseline="0" dirty="0" smtClean="0"/>
                        <a:t> BIEN.</a:t>
                      </a:r>
                      <a:endParaRPr lang="es-MX" dirty="0"/>
                    </a:p>
                  </a:txBody>
                  <a:tcPr/>
                </a:tc>
                <a:extLst>
                  <a:ext uri="{0D108BD9-81ED-4DB2-BD59-A6C34878D82A}">
                    <a16:rowId xmlns="" xmlns:a16="http://schemas.microsoft.com/office/drawing/2014/main" val="1967072263"/>
                  </a:ext>
                </a:extLst>
              </a:tr>
            </a:tbl>
          </a:graphicData>
        </a:graphic>
      </p:graphicFrame>
    </p:spTree>
    <p:extLst>
      <p:ext uri="{BB962C8B-B14F-4D97-AF65-F5344CB8AC3E}">
        <p14:creationId xmlns:p14="http://schemas.microsoft.com/office/powerpoint/2010/main" val="2678430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4298088" cy="3956690"/>
          </a:xfrm>
        </p:spPr>
        <p:txBody>
          <a:bodyPr anchor="ctr">
            <a:normAutofit/>
          </a:bodyPr>
          <a:lstStyle/>
          <a:p>
            <a:r>
              <a:rPr lang="es-MX" sz="8000" dirty="0">
                <a:solidFill>
                  <a:schemeClr val="bg1"/>
                </a:solidFill>
              </a:rPr>
              <a:t>Dieciséis.</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Compartan las estrategias de evaluación que han implementado y describieron en la actividad 14.</a:t>
            </a:r>
          </a:p>
        </p:txBody>
      </p:sp>
    </p:spTree>
    <p:extLst>
      <p:ext uri="{BB962C8B-B14F-4D97-AF65-F5344CB8AC3E}">
        <p14:creationId xmlns:p14="http://schemas.microsoft.com/office/powerpoint/2010/main" val="2752602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4463550" cy="3956690"/>
          </a:xfrm>
        </p:spPr>
        <p:txBody>
          <a:bodyPr anchor="ctr">
            <a:normAutofit/>
          </a:bodyPr>
          <a:lstStyle/>
          <a:p>
            <a:r>
              <a:rPr lang="es-MX" sz="8000" dirty="0">
                <a:solidFill>
                  <a:schemeClr val="bg1"/>
                </a:solidFill>
              </a:rPr>
              <a:t>Diecisiete.</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Lean con atención las orientaciones 2 y 4 del Acuerdo número 26/12/2050</a:t>
            </a:r>
          </a:p>
        </p:txBody>
      </p:sp>
    </p:spTree>
    <p:extLst>
      <p:ext uri="{BB962C8B-B14F-4D97-AF65-F5344CB8AC3E}">
        <p14:creationId xmlns:p14="http://schemas.microsoft.com/office/powerpoint/2010/main" val="3501415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B8B0C3F5-5D4C-42A7-BE44-D1BEE472CA92}"/>
              </a:ext>
            </a:extLst>
          </p:cNvPr>
          <p:cNvPicPr>
            <a:picLocks noChangeAspect="1"/>
          </p:cNvPicPr>
          <p:nvPr/>
        </p:nvPicPr>
        <p:blipFill>
          <a:blip r:embed="rId2"/>
          <a:stretch>
            <a:fillRect/>
          </a:stretch>
        </p:blipFill>
        <p:spPr>
          <a:xfrm>
            <a:off x="594087" y="517479"/>
            <a:ext cx="8896350" cy="1590675"/>
          </a:xfrm>
          <a:prstGeom prst="rect">
            <a:avLst/>
          </a:prstGeom>
        </p:spPr>
      </p:pic>
      <p:pic>
        <p:nvPicPr>
          <p:cNvPr id="5" name="Imagen 4">
            <a:extLst>
              <a:ext uri="{FF2B5EF4-FFF2-40B4-BE49-F238E27FC236}">
                <a16:creationId xmlns="" xmlns:a16="http://schemas.microsoft.com/office/drawing/2014/main" id="{3B2065DA-FEA0-48D8-9497-9A49FCEEFB36}"/>
              </a:ext>
            </a:extLst>
          </p:cNvPr>
          <p:cNvPicPr>
            <a:picLocks noChangeAspect="1"/>
          </p:cNvPicPr>
          <p:nvPr/>
        </p:nvPicPr>
        <p:blipFill>
          <a:blip r:embed="rId3"/>
          <a:stretch>
            <a:fillRect/>
          </a:stretch>
        </p:blipFill>
        <p:spPr>
          <a:xfrm>
            <a:off x="2576512" y="2108154"/>
            <a:ext cx="8867775" cy="4552950"/>
          </a:xfrm>
          <a:prstGeom prst="rect">
            <a:avLst/>
          </a:prstGeom>
        </p:spPr>
      </p:pic>
    </p:spTree>
    <p:extLst>
      <p:ext uri="{BB962C8B-B14F-4D97-AF65-F5344CB8AC3E}">
        <p14:creationId xmlns:p14="http://schemas.microsoft.com/office/powerpoint/2010/main" val="1282239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1014141" y="1450655"/>
            <a:ext cx="4463550" cy="3956690"/>
          </a:xfrm>
        </p:spPr>
        <p:txBody>
          <a:bodyPr anchor="ctr">
            <a:normAutofit/>
          </a:bodyPr>
          <a:lstStyle/>
          <a:p>
            <a:r>
              <a:rPr lang="es-MX" sz="8000" dirty="0">
                <a:solidFill>
                  <a:schemeClr val="bg1"/>
                </a:solidFill>
              </a:rPr>
              <a:t>Dieciocho.</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Reflexionen sobre las estrategias de evaluación que han implementado y compartido en esta sesión, tomando en cuenta el nivel de comunicación que tienen con sus estudiantes:</a:t>
            </a:r>
          </a:p>
          <a:p>
            <a:pPr marL="0" indent="0">
              <a:buNone/>
            </a:pPr>
            <a:endParaRPr lang="es-MX" sz="2000" dirty="0">
              <a:solidFill>
                <a:schemeClr val="bg1"/>
              </a:solidFill>
            </a:endParaRPr>
          </a:p>
        </p:txBody>
      </p:sp>
    </p:spTree>
    <p:extLst>
      <p:ext uri="{BB962C8B-B14F-4D97-AF65-F5344CB8AC3E}">
        <p14:creationId xmlns:p14="http://schemas.microsoft.com/office/powerpoint/2010/main" val="8125891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625053857"/>
              </p:ext>
            </p:extLst>
          </p:nvPr>
        </p:nvGraphicFramePr>
        <p:xfrm>
          <a:off x="698862" y="242487"/>
          <a:ext cx="10515600" cy="6662413"/>
        </p:xfrm>
        <a:graphic>
          <a:graphicData uri="http://schemas.openxmlformats.org/drawingml/2006/table">
            <a:tbl>
              <a:tblPr firstRow="1" bandRow="1">
                <a:tableStyleId>{5C22544A-7EE6-4342-B048-85BDC9FD1C3A}</a:tableStyleId>
              </a:tblPr>
              <a:tblGrid>
                <a:gridCol w="4308566">
                  <a:extLst>
                    <a:ext uri="{9D8B030D-6E8A-4147-A177-3AD203B41FA5}">
                      <a16:colId xmlns="" xmlns:a16="http://schemas.microsoft.com/office/drawing/2014/main" val="44894288"/>
                    </a:ext>
                  </a:extLst>
                </a:gridCol>
                <a:gridCol w="6207034">
                  <a:extLst>
                    <a:ext uri="{9D8B030D-6E8A-4147-A177-3AD203B41FA5}">
                      <a16:colId xmlns="" xmlns:a16="http://schemas.microsoft.com/office/drawing/2014/main" val="1870003587"/>
                    </a:ext>
                  </a:extLst>
                </a:gridCol>
              </a:tblGrid>
              <a:tr h="627373">
                <a:tc>
                  <a:txBody>
                    <a:bodyPr/>
                    <a:lstStyle/>
                    <a:p>
                      <a:r>
                        <a:rPr lang="es-MX" dirty="0"/>
                        <a:t>Preguntas</a:t>
                      </a:r>
                    </a:p>
                  </a:txBody>
                  <a:tcPr/>
                </a:tc>
                <a:tc>
                  <a:txBody>
                    <a:bodyPr/>
                    <a:lstStyle/>
                    <a:p>
                      <a:r>
                        <a:rPr lang="es-MX" dirty="0"/>
                        <a:t>Reflexiones</a:t>
                      </a:r>
                    </a:p>
                  </a:txBody>
                  <a:tcPr/>
                </a:tc>
                <a:extLst>
                  <a:ext uri="{0D108BD9-81ED-4DB2-BD59-A6C34878D82A}">
                    <a16:rowId xmlns="" xmlns:a16="http://schemas.microsoft.com/office/drawing/2014/main" val="2431542212"/>
                  </a:ext>
                </a:extLst>
              </a:tr>
              <a:tr h="1082862">
                <a:tc>
                  <a:txBody>
                    <a:bodyPr/>
                    <a:lstStyle/>
                    <a:p>
                      <a:pPr algn="just"/>
                      <a:r>
                        <a:rPr lang="es-MX" dirty="0"/>
                        <a:t>¿Han considerado la opinión de sus alumnas y alumnos sobre sus propios aprendizajes?, ¿de qué manera?, ¿cómo podrían incorporarlas?</a:t>
                      </a:r>
                    </a:p>
                    <a:p>
                      <a:pPr algn="just"/>
                      <a:endParaRPr lang="es-MX" dirty="0"/>
                    </a:p>
                  </a:txBody>
                  <a:tcPr/>
                </a:tc>
                <a:tc>
                  <a:txBody>
                    <a:bodyPr/>
                    <a:lstStyle/>
                    <a:p>
                      <a:r>
                        <a:rPr lang="es-MX" dirty="0" smtClean="0"/>
                        <a:t>SI HE CONSIDERADO</a:t>
                      </a:r>
                      <a:r>
                        <a:rPr lang="es-MX" baseline="0" dirty="0" smtClean="0"/>
                        <a:t> LA OPINION DE MIS ALUMNOS DESDE EL INICIO DEL CICLO ESCOLAR. HACIENDO ENCUESTAS DE COMO SE LES FACILITA MAS LA COMUNICACIÓN Y EL MODO DE TRABAJAR.</a:t>
                      </a:r>
                    </a:p>
                    <a:p>
                      <a:r>
                        <a:rPr lang="es-MX" baseline="0" dirty="0" smtClean="0"/>
                        <a:t>LAS OPINIONES SE HAN VALORADO Y SE HAN APLICADO SEGÚN LAS NECESIDADES.</a:t>
                      </a:r>
                      <a:endParaRPr lang="es-MX" dirty="0"/>
                    </a:p>
                  </a:txBody>
                  <a:tcPr/>
                </a:tc>
                <a:extLst>
                  <a:ext uri="{0D108BD9-81ED-4DB2-BD59-A6C34878D82A}">
                    <a16:rowId xmlns="" xmlns:a16="http://schemas.microsoft.com/office/drawing/2014/main" val="1543456015"/>
                  </a:ext>
                </a:extLst>
              </a:tr>
              <a:tr h="10828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¿Han considerado la opinión de las madres y padres de familia como fuente de información sobre el aprendizaje de sus hijos?, ¿de qué manera?</a:t>
                      </a:r>
                    </a:p>
                    <a:p>
                      <a:pPr algn="just"/>
                      <a:endParaRPr lang="es-MX" dirty="0"/>
                    </a:p>
                  </a:txBody>
                  <a:tcPr/>
                </a:tc>
                <a:tc>
                  <a:txBody>
                    <a:bodyPr/>
                    <a:lstStyle/>
                    <a:p>
                      <a:r>
                        <a:rPr lang="es-MX" dirty="0" smtClean="0"/>
                        <a:t>CLARO QUE LA OPINION</a:t>
                      </a:r>
                      <a:r>
                        <a:rPr lang="es-MX" baseline="0" dirty="0" smtClean="0"/>
                        <a:t> DE MADRES Y PADRES DE FAMILIA SON UNA VALIOSISIMA FUENTE DE INFORMACION SOBRE EL APRENDIZAJE DE SUS HIJOS, ES FUNDAMENTAL YA QUE ES POR MEDIO DE ELLOS QUE ESTAMOS TRABAJANDO, SIN EL APOYO DE ELLOS ESTO NO SERIA POSIBLE.</a:t>
                      </a:r>
                      <a:endParaRPr lang="es-MX" dirty="0"/>
                    </a:p>
                  </a:txBody>
                  <a:tcPr/>
                </a:tc>
                <a:extLst>
                  <a:ext uri="{0D108BD9-81ED-4DB2-BD59-A6C34878D82A}">
                    <a16:rowId xmlns="" xmlns:a16="http://schemas.microsoft.com/office/drawing/2014/main" val="2427123028"/>
                  </a:ext>
                </a:extLst>
              </a:tr>
              <a:tr h="154694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t>¿Han podido percibir si el estado socioemocional de las NNA y de sus familias ha sido una barrera para el aprendizaje de sus estudiantes?, ¿de qué manera podrían considerar este aspecto en su evaluación?</a:t>
                      </a:r>
                    </a:p>
                    <a:p>
                      <a:pPr algn="just"/>
                      <a:endParaRPr lang="es-MX" dirty="0"/>
                    </a:p>
                  </a:txBody>
                  <a:tcPr/>
                </a:tc>
                <a:tc>
                  <a:txBody>
                    <a:bodyPr/>
                    <a:lstStyle/>
                    <a:p>
                      <a:r>
                        <a:rPr lang="es-MX" dirty="0" smtClean="0"/>
                        <a:t>SI SE PERCIBE, YA QUE LAS EMOCIONES</a:t>
                      </a:r>
                      <a:r>
                        <a:rPr lang="es-MX" baseline="0" dirty="0" smtClean="0"/>
                        <a:t> SE MANIFIESTAN DE MUCHAS FORMAS, Y SI CLARO QUE  DEFINITIVAMENTE SON UNA BARRERA PARA EL APRENDIZAJE, PUESTO QUE LOS NIÑOS SE DAN CUENTA DE COMO SE SIENTEN SUS PADRES Y LO REFLEJAN EN SU COMPORTAMIENTO A LA HORA DE ESTAR HACIENDO SUS TRABAJOS. TODOS ESTOS ELEMENTOS SE DEBEN TOMAR EN CUENTA A  LA HORA DE EMITIR UNA EVALUACION, SE CONSIDERA LA SITUACION EMOCIONAL QUE ESTA PASANDO EL ALUMNO. NO SIENDO DEMASIADO ESTRICTO, PUESTO QUE NO SABEMOS A CIENCIA CIERTA COMO LA ESTAN PASANDO EN SU NUCLEO  FAMILIAR.</a:t>
                      </a:r>
                      <a:endParaRPr lang="es-MX" dirty="0"/>
                    </a:p>
                  </a:txBody>
                  <a:tcPr/>
                </a:tc>
                <a:extLst>
                  <a:ext uri="{0D108BD9-81ED-4DB2-BD59-A6C34878D82A}">
                    <a16:rowId xmlns="" xmlns:a16="http://schemas.microsoft.com/office/drawing/2014/main" val="1967072263"/>
                  </a:ext>
                </a:extLst>
              </a:tr>
            </a:tbl>
          </a:graphicData>
        </a:graphic>
      </p:graphicFrame>
    </p:spTree>
    <p:extLst>
      <p:ext uri="{BB962C8B-B14F-4D97-AF65-F5344CB8AC3E}">
        <p14:creationId xmlns:p14="http://schemas.microsoft.com/office/powerpoint/2010/main" val="844426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822404" y="1415702"/>
            <a:ext cx="5151676" cy="3956690"/>
          </a:xfrm>
        </p:spPr>
        <p:txBody>
          <a:bodyPr anchor="ctr">
            <a:normAutofit/>
          </a:bodyPr>
          <a:lstStyle/>
          <a:p>
            <a:r>
              <a:rPr lang="es-MX" sz="8000" dirty="0">
                <a:solidFill>
                  <a:schemeClr val="bg1"/>
                </a:solidFill>
              </a:rPr>
              <a:t>Diecinueve.</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Elaboren, a partir de sus reflexiones y la estrategia que definieron en la actividad 9, el esbozo de un material de difusión (cartel, presentación, infografía, video) con orientaciones para las familias, sobre las estrategias para favorecer un ambiente favorable para acompañar y apoyar el aprendizaje de sus hijas e hijos. </a:t>
            </a:r>
          </a:p>
          <a:p>
            <a:pPr marL="0" indent="0">
              <a:buNone/>
            </a:pPr>
            <a:endParaRPr lang="es-MX" sz="2000" dirty="0">
              <a:solidFill>
                <a:schemeClr val="bg1"/>
              </a:solidFill>
            </a:endParaRPr>
          </a:p>
        </p:txBody>
      </p:sp>
    </p:spTree>
    <p:extLst>
      <p:ext uri="{BB962C8B-B14F-4D97-AF65-F5344CB8AC3E}">
        <p14:creationId xmlns:p14="http://schemas.microsoft.com/office/powerpoint/2010/main" val="118741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 xmlns:a16="http://schemas.microsoft.com/office/drawing/2014/main" id="{F6A05ECD-CCB1-46D3-A0A7-E4E0948BBC60}"/>
              </a:ext>
            </a:extLst>
          </p:cNvPr>
          <p:cNvSpPr>
            <a:spLocks noGrp="1"/>
          </p:cNvSpPr>
          <p:nvPr>
            <p:ph idx="1"/>
          </p:nvPr>
        </p:nvSpPr>
        <p:spPr/>
        <p:txBody>
          <a:bodyPr>
            <a:normAutofit fontScale="92500" lnSpcReduction="10000"/>
          </a:bodyPr>
          <a:lstStyle/>
          <a:p>
            <a:pPr marL="0" indent="0" algn="just">
              <a:buNone/>
            </a:pPr>
            <a:r>
              <a:rPr lang="es-MX" b="1" dirty="0"/>
              <a:t>Esta sesión se realizará de manera virtual</a:t>
            </a:r>
            <a:r>
              <a:rPr lang="es-MX" dirty="0"/>
              <a:t>, por lo que es fundamental que todos los integrantes del colectivo revisen previamente la guía y realicen las actividades individuales y grupales antes de la sesión plenaria, para que las videoconferencias en el trabajo por equipos o en plenaria, se destinen a compartir los criterios, producciones o análisis generados y a la toma de acuerdos. </a:t>
            </a:r>
          </a:p>
          <a:p>
            <a:pPr marL="0" indent="0" algn="just">
              <a:buNone/>
            </a:pPr>
            <a:r>
              <a:rPr lang="es-MX" dirty="0"/>
              <a:t>Es importante reiterar que esta guía es una propuesta y, como tal, debe ser enriquecida con las experiencias y los conocimientos de docentes y directivos. Es flexible y es deseable que se adapte a las condiciones en las que cada colectivo brinda el servicio educativo, por lo que las actividades y productos que se proponen deben servir para orientar la reflexión y concretar las propuestas que surgen del diálogo profesional del colectivo y no como instrumentos de control administrativo.</a:t>
            </a:r>
            <a:endParaRPr lang="es-MX" u="sng" dirty="0"/>
          </a:p>
        </p:txBody>
      </p:sp>
    </p:spTree>
    <p:extLst>
      <p:ext uri="{BB962C8B-B14F-4D97-AF65-F5344CB8AC3E}">
        <p14:creationId xmlns:p14="http://schemas.microsoft.com/office/powerpoint/2010/main" val="9869790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 xmlns:a16="http://schemas.microsoft.com/office/drawing/2014/main" id="{BE7BECD1-863B-4B7A-A0FF-7519ACA6D85C}"/>
              </a:ext>
            </a:extLst>
          </p:cNvPr>
          <p:cNvSpPr txBox="1"/>
          <p:nvPr/>
        </p:nvSpPr>
        <p:spPr>
          <a:xfrm>
            <a:off x="841248" y="2894530"/>
            <a:ext cx="4887685" cy="320954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Es posible </a:t>
            </a:r>
            <a:r>
              <a:rPr lang="en-US" sz="2000" u="sng"/>
              <a:t>que no dispongan de tiempo suficiente en esta sesión para elaborar el material para las familias</a:t>
            </a:r>
            <a:r>
              <a:rPr lang="en-US" sz="2000"/>
              <a:t>, por lo que pueden hacer un esbozo de la información, los mensajes clave que quieren comunicar y compartir estas ideas con el colectivo.</a:t>
            </a:r>
          </a:p>
        </p:txBody>
      </p:sp>
      <p:cxnSp>
        <p:nvCxnSpPr>
          <p:cNvPr id="73" name="Straight Connector 72">
            <a:extLst>
              <a:ext uri="{FF2B5EF4-FFF2-40B4-BE49-F238E27FC236}">
                <a16:creationId xmlns="" xmlns:a16="http://schemas.microsoft.com/office/drawing/2014/main" id="{CF8F36E2-BBE5-43FE-822F-AD8CAE08C0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 xmlns:a16="http://schemas.microsoft.com/office/drawing/2014/main" id="{5539DCC2-A215-4E25-AFFD-11314283CB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152" r="-1" b="4367"/>
          <a:stretch/>
        </p:blipFill>
        <p:spPr bwMode="auto">
          <a:xfrm>
            <a:off x="6749145"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095445"/>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5F9CFCE6-877F-4858-B8BD-2C52CA8AFB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4E6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8213F8A0-12AE-4514-8372-0DD766EC28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9">
            <a:extLst>
              <a:ext uri="{FF2B5EF4-FFF2-40B4-BE49-F238E27FC236}">
                <a16:creationId xmlns="" xmlns:a16="http://schemas.microsoft.com/office/drawing/2014/main" id="{AF578EEA-65BB-4EDE-A8ED-0AF8F428FF3F}"/>
              </a:ext>
            </a:extLst>
          </p:cNvPr>
          <p:cNvPicPr>
            <a:picLocks noChangeAspect="1"/>
          </p:cNvPicPr>
          <p:nvPr/>
        </p:nvPicPr>
        <p:blipFill>
          <a:blip r:embed="rId2"/>
          <a:stretch>
            <a:fillRect/>
          </a:stretch>
        </p:blipFill>
        <p:spPr>
          <a:xfrm>
            <a:off x="7008198" y="643467"/>
            <a:ext cx="3955457" cy="5571066"/>
          </a:xfrm>
          <a:prstGeom prst="rect">
            <a:avLst/>
          </a:prstGeom>
        </p:spPr>
      </p:pic>
      <p:sp>
        <p:nvSpPr>
          <p:cNvPr id="75" name="Rectangle 74">
            <a:extLst>
              <a:ext uri="{FF2B5EF4-FFF2-40B4-BE49-F238E27FC236}">
                <a16:creationId xmlns="" xmlns:a16="http://schemas.microsoft.com/office/drawing/2014/main" id="{9EFF17D4-9A8C-4CE5-B096-D8CCD44004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 xmlns:a16="http://schemas.microsoft.com/office/drawing/2014/main" id="{8E15E6DE-F6AF-4703-91E7-F6DC80DA6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4248" y="643467"/>
            <a:ext cx="430364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5087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 xmlns:a16="http://schemas.microsoft.com/office/drawing/2014/main" id="{286FB15E-BA34-4755-8254-1ED3BBFDBA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28650" y="544436"/>
            <a:ext cx="6791549"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a:hlinkClick r:id="rId3"/>
            <a:extLst>
              <a:ext uri="{FF2B5EF4-FFF2-40B4-BE49-F238E27FC236}">
                <a16:creationId xmlns="" xmlns:a16="http://schemas.microsoft.com/office/drawing/2014/main" id="{9ACC563F-79A3-4361-A591-1D7DE5304852}"/>
              </a:ext>
            </a:extLst>
          </p:cNvPr>
          <p:cNvSpPr txBox="1"/>
          <p:nvPr/>
        </p:nvSpPr>
        <p:spPr>
          <a:xfrm>
            <a:off x="446682" y="6268477"/>
            <a:ext cx="6105524" cy="369332"/>
          </a:xfrm>
          <a:prstGeom prst="rect">
            <a:avLst/>
          </a:prstGeom>
          <a:noFill/>
        </p:spPr>
        <p:txBody>
          <a:bodyPr wrap="square">
            <a:spAutoFit/>
          </a:bodyPr>
          <a:lstStyle/>
          <a:p>
            <a:r>
              <a:rPr lang="es-MX" dirty="0"/>
              <a:t>https://dgdge.sep.gob.mx/familias_aprendiendo_en_casa/#/</a:t>
            </a:r>
          </a:p>
        </p:txBody>
      </p:sp>
    </p:spTree>
    <p:extLst>
      <p:ext uri="{BB962C8B-B14F-4D97-AF65-F5344CB8AC3E}">
        <p14:creationId xmlns:p14="http://schemas.microsoft.com/office/powerpoint/2010/main" val="979592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Engranajes de acero">
            <a:extLst>
              <a:ext uri="{FF2B5EF4-FFF2-40B4-BE49-F238E27FC236}">
                <a16:creationId xmlns="" xmlns:a16="http://schemas.microsoft.com/office/drawing/2014/main" id="{CE28500F-7FF0-4321-BEBA-B7C16FDD3E1A}"/>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ítulo 1">
            <a:extLst>
              <a:ext uri="{FF2B5EF4-FFF2-40B4-BE49-F238E27FC236}">
                <a16:creationId xmlns="" xmlns:a16="http://schemas.microsoft.com/office/drawing/2014/main" id="{6E44C987-0544-434C-BE10-CD9538B528DA}"/>
              </a:ext>
            </a:extLst>
          </p:cNvPr>
          <p:cNvSpPr>
            <a:spLocks noGrp="1"/>
          </p:cNvSpPr>
          <p:nvPr>
            <p:ph type="ctrTitle"/>
          </p:nvPr>
        </p:nvSpPr>
        <p:spPr>
          <a:xfrm>
            <a:off x="1524000" y="1122362"/>
            <a:ext cx="9144000" cy="2900518"/>
          </a:xfrm>
        </p:spPr>
        <p:txBody>
          <a:bodyPr>
            <a:normAutofit/>
          </a:bodyPr>
          <a:lstStyle/>
          <a:p>
            <a:r>
              <a:rPr lang="es-MX" dirty="0">
                <a:solidFill>
                  <a:srgbClr val="FFFFFF"/>
                </a:solidFill>
              </a:rPr>
              <a:t>Actividad para trabajar en sesión plenaria</a:t>
            </a:r>
          </a:p>
        </p:txBody>
      </p:sp>
    </p:spTree>
    <p:extLst>
      <p:ext uri="{BB962C8B-B14F-4D97-AF65-F5344CB8AC3E}">
        <p14:creationId xmlns:p14="http://schemas.microsoft.com/office/powerpoint/2010/main" val="2142062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822404" y="1415702"/>
            <a:ext cx="5151676" cy="3956690"/>
          </a:xfrm>
        </p:spPr>
        <p:txBody>
          <a:bodyPr anchor="ctr">
            <a:normAutofit/>
          </a:bodyPr>
          <a:lstStyle/>
          <a:p>
            <a:r>
              <a:rPr lang="es-MX" sz="8000" dirty="0">
                <a:solidFill>
                  <a:schemeClr val="bg1"/>
                </a:solidFill>
              </a:rPr>
              <a:t>Veinte.</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Analicen los datos de la escuela, sobre los niveles de comunicación con sus estudiantes que integró su director(a) en la actividad 13. A partir de ello comenten:</a:t>
            </a:r>
          </a:p>
          <a:p>
            <a:pPr marL="0" indent="0">
              <a:buNone/>
            </a:pPr>
            <a:endParaRPr lang="es-MX" sz="2000" dirty="0">
              <a:solidFill>
                <a:schemeClr val="bg1"/>
              </a:solidFill>
            </a:endParaRPr>
          </a:p>
        </p:txBody>
      </p:sp>
    </p:spTree>
    <p:extLst>
      <p:ext uri="{BB962C8B-B14F-4D97-AF65-F5344CB8AC3E}">
        <p14:creationId xmlns:p14="http://schemas.microsoft.com/office/powerpoint/2010/main" val="4444867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89DFD54E-DF46-4A4C-9ED3-08B7E9905EDA}"/>
              </a:ext>
            </a:extLst>
          </p:cNvPr>
          <p:cNvGraphicFramePr>
            <a:graphicFrameLocks noGrp="1"/>
          </p:cNvGraphicFramePr>
          <p:nvPr>
            <p:ph idx="1"/>
            <p:extLst>
              <p:ext uri="{D42A27DB-BD31-4B8C-83A1-F6EECF244321}">
                <p14:modId xmlns:p14="http://schemas.microsoft.com/office/powerpoint/2010/main" val="1977672936"/>
              </p:ext>
            </p:extLst>
          </p:nvPr>
        </p:nvGraphicFramePr>
        <p:xfrm>
          <a:off x="698862" y="242486"/>
          <a:ext cx="10515600" cy="6057867"/>
        </p:xfrm>
        <a:graphic>
          <a:graphicData uri="http://schemas.openxmlformats.org/drawingml/2006/table">
            <a:tbl>
              <a:tblPr firstRow="1" bandRow="1">
                <a:tableStyleId>{5C22544A-7EE6-4342-B048-85BDC9FD1C3A}</a:tableStyleId>
              </a:tblPr>
              <a:tblGrid>
                <a:gridCol w="4308566">
                  <a:extLst>
                    <a:ext uri="{9D8B030D-6E8A-4147-A177-3AD203B41FA5}">
                      <a16:colId xmlns="" xmlns:a16="http://schemas.microsoft.com/office/drawing/2014/main" val="44894288"/>
                    </a:ext>
                  </a:extLst>
                </a:gridCol>
                <a:gridCol w="6207034">
                  <a:extLst>
                    <a:ext uri="{9D8B030D-6E8A-4147-A177-3AD203B41FA5}">
                      <a16:colId xmlns="" xmlns:a16="http://schemas.microsoft.com/office/drawing/2014/main" val="1870003587"/>
                    </a:ext>
                  </a:extLst>
                </a:gridCol>
              </a:tblGrid>
              <a:tr h="935016">
                <a:tc>
                  <a:txBody>
                    <a:bodyPr/>
                    <a:lstStyle/>
                    <a:p>
                      <a:r>
                        <a:rPr lang="es-MX" dirty="0"/>
                        <a:t>Preguntas</a:t>
                      </a:r>
                    </a:p>
                  </a:txBody>
                  <a:tcPr/>
                </a:tc>
                <a:tc>
                  <a:txBody>
                    <a:bodyPr/>
                    <a:lstStyle/>
                    <a:p>
                      <a:r>
                        <a:rPr lang="es-MX" dirty="0"/>
                        <a:t>Reflexiones</a:t>
                      </a:r>
                    </a:p>
                  </a:txBody>
                  <a:tcPr/>
                </a:tc>
                <a:extLst>
                  <a:ext uri="{0D108BD9-81ED-4DB2-BD59-A6C34878D82A}">
                    <a16:rowId xmlns="" xmlns:a16="http://schemas.microsoft.com/office/drawing/2014/main" val="2431542212"/>
                  </a:ext>
                </a:extLst>
              </a:tr>
              <a:tr h="1771629">
                <a:tc>
                  <a:txBody>
                    <a:bodyPr/>
                    <a:lstStyle/>
                    <a:p>
                      <a:pPr algn="just"/>
                      <a:r>
                        <a:rPr lang="es-MX" dirty="0"/>
                        <a:t>¿Es posible hacer algo más para contactar a las niñas, niños o adolescentes con los que no han tenido comunicación?</a:t>
                      </a:r>
                    </a:p>
                    <a:p>
                      <a:pPr algn="just"/>
                      <a:endParaRPr lang="es-MX" dirty="0"/>
                    </a:p>
                  </a:txBody>
                  <a:tcPr/>
                </a:tc>
                <a:tc>
                  <a:txBody>
                    <a:bodyPr/>
                    <a:lstStyle/>
                    <a:p>
                      <a:r>
                        <a:rPr lang="es-MX" dirty="0" smtClean="0"/>
                        <a:t>HABLAR</a:t>
                      </a:r>
                      <a:r>
                        <a:rPr lang="es-MX" baseline="0" dirty="0" smtClean="0"/>
                        <a:t> DIRECTAMENTE CON LOS FAMILIARES.</a:t>
                      </a:r>
                    </a:p>
                    <a:p>
                      <a:r>
                        <a:rPr lang="es-MX" baseline="0" dirty="0" smtClean="0"/>
                        <a:t>PROGRAMAR VIDEOLLAMADAS</a:t>
                      </a:r>
                    </a:p>
                    <a:p>
                      <a:r>
                        <a:rPr lang="es-MX" baseline="0" dirty="0" smtClean="0"/>
                        <a:t>VISITARLOS DE MANERA ESPORADICA.</a:t>
                      </a:r>
                    </a:p>
                    <a:p>
                      <a:endParaRPr lang="es-MX" dirty="0"/>
                    </a:p>
                  </a:txBody>
                  <a:tcPr/>
                </a:tc>
                <a:extLst>
                  <a:ext uri="{0D108BD9-81ED-4DB2-BD59-A6C34878D82A}">
                    <a16:rowId xmlns="" xmlns:a16="http://schemas.microsoft.com/office/drawing/2014/main" val="1543456015"/>
                  </a:ext>
                </a:extLst>
              </a:tr>
              <a:tr h="1613862">
                <a:tc>
                  <a:txBody>
                    <a:bodyPr/>
                    <a:lstStyle/>
                    <a:p>
                      <a:pPr algn="just"/>
                      <a:r>
                        <a:rPr lang="es-MX" dirty="0"/>
                        <a:t>¿Cómo apoyar a las NNA y las familias para que el estado socioemocional no sea una barrera de aprendizaje?</a:t>
                      </a:r>
                    </a:p>
                  </a:txBody>
                  <a:tcPr/>
                </a:tc>
                <a:tc>
                  <a:txBody>
                    <a:bodyPr/>
                    <a:lstStyle/>
                    <a:p>
                      <a:r>
                        <a:rPr lang="es-MX" dirty="0" smtClean="0"/>
                        <a:t>ENVIAR</a:t>
                      </a:r>
                      <a:r>
                        <a:rPr lang="es-MX" baseline="0" dirty="0" smtClean="0"/>
                        <a:t> ACTIVIDADES QUE CONTENGAN MENSAJES POSITIVOS</a:t>
                      </a:r>
                    </a:p>
                    <a:p>
                      <a:r>
                        <a:rPr lang="es-MX" baseline="0" dirty="0" smtClean="0"/>
                        <a:t>ELEVAR SU AUTOESTIMA.</a:t>
                      </a:r>
                    </a:p>
                    <a:p>
                      <a:r>
                        <a:rPr lang="es-MX" baseline="0" dirty="0" smtClean="0"/>
                        <a:t>QUE LOS APRENDIZAJES SEAN SIGNIFICTIVOS Y QUE  LOS PUEDAN APLICAR EN SU VIDA COTIDIANA.</a:t>
                      </a:r>
                      <a:endParaRPr lang="es-MX" dirty="0"/>
                    </a:p>
                  </a:txBody>
                  <a:tcPr/>
                </a:tc>
                <a:extLst>
                  <a:ext uri="{0D108BD9-81ED-4DB2-BD59-A6C34878D82A}">
                    <a16:rowId xmlns="" xmlns:a16="http://schemas.microsoft.com/office/drawing/2014/main" val="2427123028"/>
                  </a:ext>
                </a:extLst>
              </a:tr>
              <a:tr h="1533005">
                <a:tc>
                  <a:txBody>
                    <a:bodyPr/>
                    <a:lstStyle/>
                    <a:p>
                      <a:pPr algn="just"/>
                      <a:r>
                        <a:rPr lang="es-MX" dirty="0"/>
                        <a:t>¿De qué manera pueden ajustarse las formas de evaluación de acuerdo con el nivel de comunicación con los estudiantes? </a:t>
                      </a:r>
                    </a:p>
                  </a:txBody>
                  <a:tcPr/>
                </a:tc>
                <a:tc>
                  <a:txBody>
                    <a:bodyPr/>
                    <a:lstStyle/>
                    <a:p>
                      <a:r>
                        <a:rPr lang="es-MX" dirty="0" smtClean="0"/>
                        <a:t>SIENDO SOBRE TODO MAS EMPATICOS</a:t>
                      </a:r>
                    </a:p>
                    <a:p>
                      <a:r>
                        <a:rPr lang="es-MX" dirty="0" smtClean="0"/>
                        <a:t>CONOCER LAS PROBEMATICAS FAMILIARES</a:t>
                      </a:r>
                      <a:r>
                        <a:rPr lang="es-MX" baseline="0" dirty="0" smtClean="0"/>
                        <a:t> QUE INFLUYEN EN EL DESAPEGO DEL ALUMNO.</a:t>
                      </a:r>
                    </a:p>
                    <a:p>
                      <a:r>
                        <a:rPr lang="es-MX" baseline="0" dirty="0" smtClean="0"/>
                        <a:t>EVALUAR DE MANERA QUE EL MISMO ALUMNO NO SE DE CUENTA DE QUE ESTA SIENDO EVALUADO, TOMANDO EN CUENTA DETALLES  QUE DEMUESTREN SU AVANCE.</a:t>
                      </a:r>
                      <a:endParaRPr lang="es-MX" dirty="0"/>
                    </a:p>
                  </a:txBody>
                  <a:tcPr/>
                </a:tc>
                <a:extLst>
                  <a:ext uri="{0D108BD9-81ED-4DB2-BD59-A6C34878D82A}">
                    <a16:rowId xmlns="" xmlns:a16="http://schemas.microsoft.com/office/drawing/2014/main" val="1967072263"/>
                  </a:ext>
                </a:extLst>
              </a:tr>
            </a:tbl>
          </a:graphicData>
        </a:graphic>
      </p:graphicFrame>
    </p:spTree>
    <p:extLst>
      <p:ext uri="{BB962C8B-B14F-4D97-AF65-F5344CB8AC3E}">
        <p14:creationId xmlns:p14="http://schemas.microsoft.com/office/powerpoint/2010/main" val="1382572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822404" y="1415702"/>
            <a:ext cx="5151676" cy="3956690"/>
          </a:xfrm>
        </p:spPr>
        <p:txBody>
          <a:bodyPr anchor="ctr">
            <a:normAutofit/>
          </a:bodyPr>
          <a:lstStyle/>
          <a:p>
            <a:r>
              <a:rPr lang="es-MX" sz="8000" dirty="0">
                <a:solidFill>
                  <a:schemeClr val="bg1"/>
                </a:solidFill>
              </a:rPr>
              <a:t>Veintiuno.</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Tomen acuerdos sobre:</a:t>
            </a:r>
          </a:p>
        </p:txBody>
      </p:sp>
    </p:spTree>
    <p:extLst>
      <p:ext uri="{BB962C8B-B14F-4D97-AF65-F5344CB8AC3E}">
        <p14:creationId xmlns:p14="http://schemas.microsoft.com/office/powerpoint/2010/main" val="3761206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5039B7C-0B25-46D9-B5F4-3C2E414652FD}"/>
              </a:ext>
            </a:extLst>
          </p:cNvPr>
          <p:cNvSpPr>
            <a:spLocks noGrp="1"/>
          </p:cNvSpPr>
          <p:nvPr>
            <p:ph idx="1"/>
          </p:nvPr>
        </p:nvSpPr>
        <p:spPr>
          <a:xfrm>
            <a:off x="838200" y="531223"/>
            <a:ext cx="10515600" cy="5645740"/>
          </a:xfrm>
        </p:spPr>
        <p:txBody>
          <a:bodyPr>
            <a:normAutofit/>
          </a:bodyPr>
          <a:lstStyle/>
          <a:p>
            <a:r>
              <a:rPr lang="es-MX" sz="4000" dirty="0"/>
              <a:t>Las acciones que continuarán realizando para mejorar los niveles de comunicación con las y los estudiantes.</a:t>
            </a:r>
          </a:p>
          <a:p>
            <a:r>
              <a:rPr lang="es-MX" sz="4000" dirty="0"/>
              <a:t>Las acciones que implementarán para considerar la opinión de los NNA y de los padres de familia en la estrategia de evaluación que desarrollaran.</a:t>
            </a:r>
          </a:p>
        </p:txBody>
      </p:sp>
    </p:spTree>
    <p:extLst>
      <p:ext uri="{BB962C8B-B14F-4D97-AF65-F5344CB8AC3E}">
        <p14:creationId xmlns:p14="http://schemas.microsoft.com/office/powerpoint/2010/main" val="6989797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F5F81478-F8D6-4173-8DBF-4564189BBC9C}"/>
              </a:ext>
            </a:extLst>
          </p:cNvPr>
          <p:cNvGraphicFramePr>
            <a:graphicFrameLocks noGrp="1"/>
          </p:cNvGraphicFramePr>
          <p:nvPr>
            <p:ph idx="1"/>
            <p:extLst>
              <p:ext uri="{D42A27DB-BD31-4B8C-83A1-F6EECF244321}">
                <p14:modId xmlns:p14="http://schemas.microsoft.com/office/powerpoint/2010/main" val="2573364964"/>
              </p:ext>
            </p:extLst>
          </p:nvPr>
        </p:nvGraphicFramePr>
        <p:xfrm>
          <a:off x="838200" y="426720"/>
          <a:ext cx="10515600" cy="5149278"/>
        </p:xfrm>
        <a:graphic>
          <a:graphicData uri="http://schemas.openxmlformats.org/drawingml/2006/table">
            <a:tbl>
              <a:tblPr firstRow="1" bandRow="1">
                <a:tableStyleId>{5C22544A-7EE6-4342-B048-85BDC9FD1C3A}</a:tableStyleId>
              </a:tblPr>
              <a:tblGrid>
                <a:gridCol w="10515600">
                  <a:extLst>
                    <a:ext uri="{9D8B030D-6E8A-4147-A177-3AD203B41FA5}">
                      <a16:colId xmlns="" xmlns:a16="http://schemas.microsoft.com/office/drawing/2014/main" val="3780370767"/>
                    </a:ext>
                  </a:extLst>
                </a:gridCol>
              </a:tblGrid>
              <a:tr h="644434">
                <a:tc>
                  <a:txBody>
                    <a:bodyPr/>
                    <a:lstStyle/>
                    <a:p>
                      <a:r>
                        <a:rPr lang="es-MX" dirty="0"/>
                        <a:t>Espacio para los acuerdos</a:t>
                      </a:r>
                    </a:p>
                  </a:txBody>
                  <a:tcPr/>
                </a:tc>
                <a:extLst>
                  <a:ext uri="{0D108BD9-81ED-4DB2-BD59-A6C34878D82A}">
                    <a16:rowId xmlns="" xmlns:a16="http://schemas.microsoft.com/office/drawing/2014/main" val="1991604442"/>
                  </a:ext>
                </a:extLst>
              </a:tr>
              <a:tr h="4504844">
                <a:tc>
                  <a:txBody>
                    <a:bodyPr/>
                    <a:lstStyle/>
                    <a:p>
                      <a:pPr marL="342900" indent="-342900">
                        <a:buFont typeface="+mj-lt"/>
                        <a:buAutoNum type="arabicPeriod"/>
                      </a:pPr>
                      <a:r>
                        <a:rPr lang="es-MX" dirty="0" smtClean="0"/>
                        <a:t>MANTENER</a:t>
                      </a:r>
                      <a:r>
                        <a:rPr lang="es-MX" baseline="0" dirty="0" smtClean="0"/>
                        <a:t> COMUNICACIÓN CONSTANTE CON LOS ALUMNOS Y LA COMUNIDAD DOCENTE</a:t>
                      </a:r>
                    </a:p>
                    <a:p>
                      <a:pPr marL="342900" indent="-342900">
                        <a:buFont typeface="+mj-lt"/>
                        <a:buAutoNum type="arabicPeriod"/>
                      </a:pPr>
                      <a:r>
                        <a:rPr lang="es-MX" baseline="0" dirty="0" smtClean="0"/>
                        <a:t>SER MAS EMPATICOS</a:t>
                      </a:r>
                    </a:p>
                    <a:p>
                      <a:pPr marL="342900" indent="-342900">
                        <a:buFont typeface="+mj-lt"/>
                        <a:buAutoNum type="arabicPeriod"/>
                      </a:pPr>
                      <a:r>
                        <a:rPr lang="es-MX" baseline="0" dirty="0" smtClean="0"/>
                        <a:t>TOCAR TEMAS DE IMPORTANCIA Y DE INTERES PARA LOS ALUMNOS.</a:t>
                      </a:r>
                    </a:p>
                    <a:p>
                      <a:pPr marL="342900" indent="-342900">
                        <a:buFont typeface="+mj-lt"/>
                        <a:buAutoNum type="arabicPeriod"/>
                      </a:pPr>
                      <a:r>
                        <a:rPr lang="es-MX" baseline="0" dirty="0" smtClean="0"/>
                        <a:t>FACILITAR LAS EXPLICACIONES </a:t>
                      </a:r>
                    </a:p>
                    <a:p>
                      <a:pPr marL="342900" indent="-342900">
                        <a:buFont typeface="+mj-lt"/>
                        <a:buAutoNum type="arabicPeriod"/>
                      </a:pPr>
                      <a:r>
                        <a:rPr lang="es-MX" baseline="0" dirty="0" smtClean="0"/>
                        <a:t>TRABAJAR CON MATERIALES DIDACTICOS, DIVERTIDOS E INTERESANTES.</a:t>
                      </a:r>
                    </a:p>
                    <a:p>
                      <a:pPr marL="342900" indent="-342900">
                        <a:buFont typeface="+mj-lt"/>
                        <a:buAutoNum type="arabicPeriod"/>
                      </a:pPr>
                      <a:r>
                        <a:rPr lang="es-MX" baseline="0" dirty="0" smtClean="0"/>
                        <a:t>ENFOCAR LAS ACTIVIDADES A LOS APRENDIZAJES ESPERADOS.</a:t>
                      </a:r>
                    </a:p>
                    <a:p>
                      <a:pPr marL="342900" indent="-342900">
                        <a:buFont typeface="+mj-lt"/>
                        <a:buAutoNum type="arabicPeriod"/>
                      </a:pPr>
                      <a:r>
                        <a:rPr lang="es-MX" baseline="0" dirty="0" smtClean="0"/>
                        <a:t>DESTACAR LA IMPORTANCIA DE LAS EMOCIONES Y COMO CANALIZARLAS </a:t>
                      </a:r>
                    </a:p>
                    <a:p>
                      <a:pPr marL="342900" indent="-342900">
                        <a:buFont typeface="+mj-lt"/>
                        <a:buAutoNum type="arabicPeriod"/>
                      </a:pPr>
                      <a:r>
                        <a:rPr lang="es-MX" baseline="0" dirty="0" smtClean="0"/>
                        <a:t>FOMENTAR LOS VALORES , EL AMOR PROPIO, A LA FAMILIA A SUS SEMEJANTES Y A LA NATURALEZA.</a:t>
                      </a:r>
                    </a:p>
                    <a:p>
                      <a:pPr marL="342900" indent="-342900">
                        <a:buFont typeface="+mj-lt"/>
                        <a:buAutoNum type="arabicPeriod"/>
                      </a:pPr>
                      <a:r>
                        <a:rPr lang="es-MX" baseline="0" dirty="0" smtClean="0"/>
                        <a:t>QUE TODOS LOS APRENDIZAJES SEAN APLICABLES A LA VIDA REAL.</a:t>
                      </a:r>
                    </a:p>
                    <a:p>
                      <a:pPr marL="342900" indent="-342900">
                        <a:buFont typeface="+mj-lt"/>
                        <a:buAutoNum type="arabicPeriod"/>
                      </a:pPr>
                      <a:r>
                        <a:rPr lang="es-MX" baseline="0" dirty="0" smtClean="0"/>
                        <a:t>INCULCAR EL AMOR A SU LUGAR DE ORIGEN, SU COMUNIDAD, SU ESTADO, SU PAIS Y AL MUNDO ENTERO.</a:t>
                      </a:r>
                    </a:p>
                    <a:p>
                      <a:pPr marL="342900" indent="-342900">
                        <a:buFont typeface="+mj-lt"/>
                        <a:buAutoNum type="arabicPeriod"/>
                      </a:pPr>
                      <a:endParaRPr lang="es-MX" baseline="0" dirty="0" smtClean="0"/>
                    </a:p>
                    <a:p>
                      <a:pPr marL="342900" indent="-342900">
                        <a:buFont typeface="+mj-lt"/>
                        <a:buAutoNum type="arabicPeriod"/>
                      </a:pPr>
                      <a:endParaRPr lang="es-MX" dirty="0"/>
                    </a:p>
                  </a:txBody>
                  <a:tcPr/>
                </a:tc>
                <a:extLst>
                  <a:ext uri="{0D108BD9-81ED-4DB2-BD59-A6C34878D82A}">
                    <a16:rowId xmlns="" xmlns:a16="http://schemas.microsoft.com/office/drawing/2014/main" val="1961813052"/>
                  </a:ext>
                </a:extLst>
              </a:tr>
            </a:tbl>
          </a:graphicData>
        </a:graphic>
      </p:graphicFrame>
    </p:spTree>
    <p:extLst>
      <p:ext uri="{BB962C8B-B14F-4D97-AF65-F5344CB8AC3E}">
        <p14:creationId xmlns:p14="http://schemas.microsoft.com/office/powerpoint/2010/main" val="12658749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 xmlns:a16="http://schemas.microsoft.com/office/drawing/2014/main" id="{8F3AA2FC-480F-4867-AEF2-AC89A1B0DF78}"/>
              </a:ext>
            </a:extLst>
          </p:cNvPr>
          <p:cNvSpPr>
            <a:spLocks noGrp="1"/>
          </p:cNvSpPr>
          <p:nvPr>
            <p:ph type="title"/>
          </p:nvPr>
        </p:nvSpPr>
        <p:spPr>
          <a:xfrm>
            <a:off x="822404" y="1415702"/>
            <a:ext cx="5151676" cy="3956690"/>
          </a:xfrm>
        </p:spPr>
        <p:txBody>
          <a:bodyPr anchor="ctr">
            <a:normAutofit/>
          </a:bodyPr>
          <a:lstStyle/>
          <a:p>
            <a:r>
              <a:rPr lang="es-MX" sz="8000" dirty="0">
                <a:solidFill>
                  <a:schemeClr val="bg1"/>
                </a:solidFill>
              </a:rPr>
              <a:t>Veintidós.</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7E10FA15-D3AB-4864-9DA6-D99CA6BFD266}"/>
              </a:ext>
            </a:extLst>
          </p:cNvPr>
          <p:cNvSpPr>
            <a:spLocks noGrp="1"/>
          </p:cNvSpPr>
          <p:nvPr>
            <p:ph idx="1"/>
          </p:nvPr>
        </p:nvSpPr>
        <p:spPr>
          <a:xfrm>
            <a:off x="6096000" y="1108061"/>
            <a:ext cx="5008901" cy="4571972"/>
          </a:xfrm>
        </p:spPr>
        <p:txBody>
          <a:bodyPr anchor="ctr">
            <a:normAutofit/>
          </a:bodyPr>
          <a:lstStyle/>
          <a:p>
            <a:pPr marL="0" indent="0">
              <a:buNone/>
            </a:pPr>
            <a:r>
              <a:rPr lang="es-MX" sz="2000" dirty="0">
                <a:solidFill>
                  <a:schemeClr val="bg1"/>
                </a:solidFill>
              </a:rPr>
              <a:t>Retomen el esbozo del material de difusión para las familias que realizaron en la actividad 19 y complétenlo con los acuerdos que tomaron como colectivo.</a:t>
            </a:r>
          </a:p>
        </p:txBody>
      </p:sp>
    </p:spTree>
    <p:extLst>
      <p:ext uri="{BB962C8B-B14F-4D97-AF65-F5344CB8AC3E}">
        <p14:creationId xmlns:p14="http://schemas.microsoft.com/office/powerpoint/2010/main" val="3786139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537879-34F7-4D71-BE8E-36365F09B4BE}"/>
              </a:ext>
            </a:extLst>
          </p:cNvPr>
          <p:cNvSpPr>
            <a:spLocks noGrp="1"/>
          </p:cNvSpPr>
          <p:nvPr>
            <p:ph type="title"/>
          </p:nvPr>
        </p:nvSpPr>
        <p:spPr/>
        <p:txBody>
          <a:bodyPr/>
          <a:lstStyle/>
          <a:p>
            <a:r>
              <a:rPr lang="es-MX" dirty="0"/>
              <a:t>Presentación</a:t>
            </a:r>
          </a:p>
        </p:txBody>
      </p:sp>
      <p:sp>
        <p:nvSpPr>
          <p:cNvPr id="3" name="Marcador de contenido 2">
            <a:extLst>
              <a:ext uri="{FF2B5EF4-FFF2-40B4-BE49-F238E27FC236}">
                <a16:creationId xmlns="" xmlns:a16="http://schemas.microsoft.com/office/drawing/2014/main" id="{F6A05ECD-CCB1-46D3-A0A7-E4E0948BBC60}"/>
              </a:ext>
            </a:extLst>
          </p:cNvPr>
          <p:cNvSpPr>
            <a:spLocks noGrp="1"/>
          </p:cNvSpPr>
          <p:nvPr>
            <p:ph idx="1"/>
          </p:nvPr>
        </p:nvSpPr>
        <p:spPr/>
        <p:txBody>
          <a:bodyPr>
            <a:normAutofit/>
          </a:bodyPr>
          <a:lstStyle/>
          <a:p>
            <a:pPr marL="0" indent="0" algn="just">
              <a:buNone/>
            </a:pPr>
            <a:r>
              <a:rPr lang="es-MX" dirty="0"/>
              <a:t>Maestras y maestros, confiamos en que la Quinta Sesión Ordinaria del Consejo Técnico Escolar resulte en beneficio de la labor que día a día desarrollan con niñas, niños y adolescentes de todas las regiones y comunidades de nuestro país</a:t>
            </a:r>
            <a:endParaRPr lang="es-MX" u="sng" dirty="0"/>
          </a:p>
        </p:txBody>
      </p:sp>
    </p:spTree>
    <p:extLst>
      <p:ext uri="{BB962C8B-B14F-4D97-AF65-F5344CB8AC3E}">
        <p14:creationId xmlns:p14="http://schemas.microsoft.com/office/powerpoint/2010/main" val="12044391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5039B7C-0B25-46D9-B5F4-3C2E414652FD}"/>
              </a:ext>
            </a:extLst>
          </p:cNvPr>
          <p:cNvSpPr>
            <a:spLocks noGrp="1"/>
          </p:cNvSpPr>
          <p:nvPr>
            <p:ph idx="1"/>
          </p:nvPr>
        </p:nvSpPr>
        <p:spPr>
          <a:xfrm>
            <a:off x="838200" y="531223"/>
            <a:ext cx="10515600" cy="5645740"/>
          </a:xfrm>
        </p:spPr>
        <p:txBody>
          <a:bodyPr>
            <a:normAutofit fontScale="77500" lnSpcReduction="20000"/>
          </a:bodyPr>
          <a:lstStyle/>
          <a:p>
            <a:pPr marL="0" indent="0" algn="just">
              <a:buNone/>
            </a:pPr>
            <a:r>
              <a:rPr lang="es-MX" sz="4000" dirty="0"/>
              <a:t>Para finalizar esta sesión, los invitamos a </a:t>
            </a:r>
            <a:r>
              <a:rPr lang="es-MX" sz="4000" u="sng" dirty="0"/>
              <a:t>revisar el Anexo 2 en el cual se presenta información sobre los procesos formativos </a:t>
            </a:r>
            <a:r>
              <a:rPr lang="es-MX" sz="4000" dirty="0"/>
              <a:t>que la Secretaría de Educación Pública ha desarrollado para apoyar a las familias en su rol de acompañantes del aprendizaje y en su desarrollo de habilidades socioemocionales. </a:t>
            </a:r>
            <a:r>
              <a:rPr lang="es-MX" sz="4000" dirty="0">
                <a:highlight>
                  <a:srgbClr val="FFFF00"/>
                </a:highlight>
              </a:rPr>
              <a:t>Se sugiere que en otro momento, exploren estos recursos e inviten a las familias de su comunidad escolar a participar de ellos.</a:t>
            </a:r>
          </a:p>
          <a:p>
            <a:pPr marL="0" indent="0" algn="just">
              <a:buNone/>
            </a:pPr>
            <a:r>
              <a:rPr lang="es-MX" sz="4000" dirty="0"/>
              <a:t>Asimismo, en el apartado </a:t>
            </a:r>
            <a:r>
              <a:rPr lang="es-MX" sz="4000" u="sng" dirty="0"/>
              <a:t>Material complementario, se presentan algunos  recursos para seguir profundizando en el tema de gestión de emociones</a:t>
            </a:r>
            <a:r>
              <a:rPr lang="es-MX" sz="4000" dirty="0"/>
              <a:t>, así como ideas prácticas para favorecer el autocuidado de los docentes. Recuerden que procurar su bienestar emocional es necesario para que puedan enfrentar los retos de la cotidianidad en el confinamiento, así como para que puedan cuidar de los otros.</a:t>
            </a:r>
          </a:p>
        </p:txBody>
      </p:sp>
    </p:spTree>
    <p:extLst>
      <p:ext uri="{BB962C8B-B14F-4D97-AF65-F5344CB8AC3E}">
        <p14:creationId xmlns:p14="http://schemas.microsoft.com/office/powerpoint/2010/main" val="2637945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ORIENTACIONES PARA LAS FAMILIAS SOBRE COMO FAVORECER AMBIENTES PROPICIOS PARA EL APRENDIZAJE.</a:t>
            </a:r>
            <a:endParaRPr lang="es-MX" dirty="0"/>
          </a:p>
        </p:txBody>
      </p:sp>
      <p:sp>
        <p:nvSpPr>
          <p:cNvPr id="3" name="2 Marcador de contenido"/>
          <p:cNvSpPr>
            <a:spLocks noGrp="1"/>
          </p:cNvSpPr>
          <p:nvPr>
            <p:ph idx="1"/>
          </p:nvPr>
        </p:nvSpPr>
        <p:spPr/>
        <p:txBody>
          <a:bodyPr/>
          <a:lstStyle/>
          <a:p>
            <a:pPr marL="0" indent="0">
              <a:buNone/>
            </a:pPr>
            <a:r>
              <a:rPr lang="es-MX" dirty="0" smtClean="0"/>
              <a:t>ESTABLECER HORARIOS PARA TRABAJAR.</a:t>
            </a:r>
          </a:p>
          <a:p>
            <a:pPr marL="0" indent="0">
              <a:buNone/>
            </a:pPr>
            <a:r>
              <a:rPr lang="es-MX" dirty="0" smtClean="0"/>
              <a:t>ADECUAR UN ESPACIO ESPECIFICO PARA TENER EL MATERIAL A LA  MANO Y CON SUFICIENTE LUZ Y VENTILACION.</a:t>
            </a:r>
          </a:p>
          <a:p>
            <a:pPr marL="0" indent="0">
              <a:buNone/>
            </a:pPr>
            <a:r>
              <a:rPr lang="es-MX" dirty="0" smtClean="0"/>
              <a:t>MANTENER UNA COMUNICACIÓN CORDIAL Y DE EMPATIA CON SUS HIJOS.</a:t>
            </a:r>
          </a:p>
          <a:p>
            <a:pPr marL="0" indent="0">
              <a:buNone/>
            </a:pPr>
            <a:r>
              <a:rPr lang="es-MX" dirty="0" smtClean="0"/>
              <a:t>EXPLICAR CON CALMA Y MUCHA PACIENCIA LAS INSTRUCCIONES DE LAS ACTIVIDADES.</a:t>
            </a:r>
          </a:p>
          <a:p>
            <a:pPr marL="0" indent="0">
              <a:buNone/>
            </a:pPr>
            <a:r>
              <a:rPr lang="es-MX" dirty="0" smtClean="0"/>
              <a:t>PROVEER LOS MATERIALES INDISPENSABLES PARA TRABAJAR.</a:t>
            </a:r>
          </a:p>
          <a:p>
            <a:pPr marL="0" indent="0">
              <a:buNone/>
            </a:pPr>
            <a:endParaRPr lang="es-MX" dirty="0"/>
          </a:p>
        </p:txBody>
      </p:sp>
    </p:spTree>
    <p:extLst>
      <p:ext uri="{BB962C8B-B14F-4D97-AF65-F5344CB8AC3E}">
        <p14:creationId xmlns:p14="http://schemas.microsoft.com/office/powerpoint/2010/main" val="13514274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RECOMENDCIONES PARA LOS PADRES DE FAMILIA.</a:t>
            </a:r>
            <a:br>
              <a:rPr lang="es-MX" dirty="0" smtClean="0"/>
            </a:br>
            <a:endParaRPr lang="es-MX" dirty="0"/>
          </a:p>
        </p:txBody>
      </p:sp>
      <p:sp>
        <p:nvSpPr>
          <p:cNvPr id="3" name="2 Marcador de contenido"/>
          <p:cNvSpPr>
            <a:spLocks noGrp="1"/>
          </p:cNvSpPr>
          <p:nvPr>
            <p:ph idx="1"/>
          </p:nvPr>
        </p:nvSpPr>
        <p:spPr/>
        <p:txBody>
          <a:bodyPr/>
          <a:lstStyle/>
          <a:p>
            <a:r>
              <a:rPr lang="es-MX" dirty="0" smtClean="0"/>
              <a:t>MANTENER UNA CONSTANTE COMUNICACIÓN CON EL DOCENTE.</a:t>
            </a:r>
          </a:p>
          <a:p>
            <a:r>
              <a:rPr lang="es-MX" dirty="0" smtClean="0"/>
              <a:t>DISPOSICION PARA TRABAJAR Y APOYAR A SUS HIJOS.</a:t>
            </a:r>
          </a:p>
          <a:p>
            <a:r>
              <a:rPr lang="es-MX" dirty="0" smtClean="0"/>
              <a:t>MANTENER LA CALMA, INFORMARSE DE LOS RIESGOS DE LA PANDEMIA.</a:t>
            </a:r>
          </a:p>
          <a:p>
            <a:r>
              <a:rPr lang="es-MX" dirty="0" smtClean="0"/>
              <a:t>CUMPLIR LAS RECOMENDACIONES PARA EVITAR CONTAGIOS COMO LA SANA DISTANCIA, LAVADO CONSTANTE DE MANOS.</a:t>
            </a:r>
          </a:p>
          <a:p>
            <a:r>
              <a:rPr lang="es-MX" dirty="0" smtClean="0"/>
              <a:t>ALIMENTARSE Y ALIMENTAR A SUS HIJOS LO MAS SANAMENTE POSIBLE. </a:t>
            </a:r>
          </a:p>
          <a:p>
            <a:r>
              <a:rPr lang="es-MX" dirty="0" smtClean="0"/>
              <a:t>RESPETO Y COMPRENSION HACIA TODOS.</a:t>
            </a:r>
            <a:endParaRPr lang="es-MX" dirty="0"/>
          </a:p>
        </p:txBody>
      </p:sp>
    </p:spTree>
    <p:extLst>
      <p:ext uri="{BB962C8B-B14F-4D97-AF65-F5344CB8AC3E}">
        <p14:creationId xmlns:p14="http://schemas.microsoft.com/office/powerpoint/2010/main" val="27926309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4CD7B224-4401-44FA-BE36-473E05695307}"/>
              </a:ext>
            </a:extLst>
          </p:cNvPr>
          <p:cNvSpPr>
            <a:spLocks noGrp="1"/>
          </p:cNvSpPr>
          <p:nvPr>
            <p:ph type="ctrTitle"/>
          </p:nvPr>
        </p:nvSpPr>
        <p:spPr>
          <a:xfrm>
            <a:off x="1524000" y="1293338"/>
            <a:ext cx="9144000" cy="3274592"/>
          </a:xfrm>
        </p:spPr>
        <p:txBody>
          <a:bodyPr anchor="ctr">
            <a:normAutofit fontScale="90000"/>
          </a:bodyPr>
          <a:lstStyle/>
          <a:p>
            <a:r>
              <a:rPr lang="es-MX" sz="1800" b="0" i="0">
                <a:effectLst/>
                <a:latin typeface="Roboto"/>
              </a:rPr>
              <a:t>🤳🏻Telegram CANAL de difusión de información y contenido educativo </a:t>
            </a:r>
            <a:r>
              <a:rPr lang="es-MX" sz="1800" b="0" i="0">
                <a:effectLst/>
                <a:latin typeface="Roboto"/>
                <a:hlinkClick r:id="rId2"/>
              </a:rPr>
              <a:t>https://t.me/alexduvedocente</a:t>
            </a:r>
            <a:r>
              <a:rPr lang="es-MX" sz="1800" b="0" i="0">
                <a:effectLst/>
                <a:latin typeface="Roboto"/>
              </a:rPr>
              <a:t/>
            </a:r>
            <a:br>
              <a:rPr lang="es-MX" sz="1800" b="0" i="0">
                <a:effectLst/>
                <a:latin typeface="Roboto"/>
              </a:rPr>
            </a:br>
            <a:r>
              <a:rPr lang="es-MX" sz="1800" b="0" i="0">
                <a:effectLst/>
                <a:latin typeface="Roboto"/>
              </a:rPr>
              <a:t/>
            </a:r>
            <a:br>
              <a:rPr lang="es-MX" sz="1800" b="0" i="0">
                <a:effectLst/>
                <a:latin typeface="Roboto"/>
              </a:rPr>
            </a:br>
            <a:r>
              <a:rPr lang="es-MX" sz="1800" b="0" i="0">
                <a:effectLst/>
                <a:latin typeface="Roboto"/>
              </a:rPr>
              <a:t>🎆Último vídeo </a:t>
            </a:r>
            <a:r>
              <a:rPr lang="es-MX" sz="1800" b="0" i="0">
                <a:effectLst/>
                <a:latin typeface="Roboto"/>
                <a:hlinkClick r:id="rId3"/>
              </a:rPr>
              <a:t>https://www.tubebuddy.com/quicknav/latest/UCk6oP6Iq-sIRgBsyaPy6wLQ</a:t>
            </a:r>
            <a:r>
              <a:rPr lang="es-MX" sz="1800" b="0" i="0">
                <a:effectLst/>
                <a:latin typeface="Roboto"/>
              </a:rPr>
              <a:t/>
            </a:r>
            <a:br>
              <a:rPr lang="es-MX" sz="1800" b="0" i="0">
                <a:effectLst/>
                <a:latin typeface="Roboto"/>
              </a:rPr>
            </a:br>
            <a:r>
              <a:rPr lang="es-MX" sz="1800" b="0" i="0">
                <a:effectLst/>
                <a:latin typeface="Roboto"/>
              </a:rPr>
              <a:t> </a:t>
            </a:r>
            <a:br>
              <a:rPr lang="es-MX" sz="1800" b="0" i="0">
                <a:effectLst/>
                <a:latin typeface="Roboto"/>
              </a:rPr>
            </a:br>
            <a:r>
              <a:rPr lang="es-MX" sz="1800" b="0" i="0">
                <a:effectLst/>
                <a:latin typeface="Roboto"/>
              </a:rPr>
              <a:t>🗣️🌐 Mis redes sociales 🗣️🌐 </a:t>
            </a:r>
            <a:br>
              <a:rPr lang="es-MX" sz="1800" b="0" i="0">
                <a:effectLst/>
                <a:latin typeface="Roboto"/>
              </a:rPr>
            </a:br>
            <a:r>
              <a:rPr lang="es-MX" sz="1800" b="0" i="0">
                <a:effectLst/>
                <a:latin typeface="Roboto"/>
              </a:rPr>
              <a:t/>
            </a:r>
            <a:br>
              <a:rPr lang="es-MX" sz="1800" b="0" i="0">
                <a:effectLst/>
                <a:latin typeface="Roboto"/>
              </a:rPr>
            </a:br>
            <a:r>
              <a:rPr lang="es-MX" sz="1800" b="0" i="0">
                <a:effectLst/>
                <a:latin typeface="Roboto"/>
              </a:rPr>
              <a:t>Instagram: </a:t>
            </a:r>
            <a:r>
              <a:rPr lang="es-MX" sz="1800" b="0" i="0">
                <a:effectLst/>
                <a:latin typeface="Roboto"/>
                <a:hlinkClick r:id="rId4"/>
              </a:rPr>
              <a:t>https://www.instagram.com/alex.duve</a:t>
            </a:r>
            <a:r>
              <a:rPr lang="es-MX" sz="1800" b="0" i="0">
                <a:effectLst/>
                <a:latin typeface="Roboto"/>
              </a:rPr>
              <a:t/>
            </a:r>
            <a:br>
              <a:rPr lang="es-MX" sz="1800" b="0" i="0">
                <a:effectLst/>
                <a:latin typeface="Roboto"/>
              </a:rPr>
            </a:br>
            <a:r>
              <a:rPr lang="es-MX" sz="1800" b="0" i="0">
                <a:effectLst/>
                <a:latin typeface="Roboto"/>
              </a:rPr>
              <a:t>Facebook: </a:t>
            </a:r>
            <a:r>
              <a:rPr lang="es-MX" sz="1800" b="0" i="0">
                <a:effectLst/>
                <a:latin typeface="Roboto"/>
                <a:hlinkClick r:id="rId5"/>
              </a:rPr>
              <a:t>https://www.facebook.com/materialparadocente</a:t>
            </a:r>
            <a:r>
              <a:rPr lang="es-MX" sz="1800" b="0" i="0">
                <a:effectLst/>
                <a:latin typeface="Roboto"/>
              </a:rPr>
              <a:t/>
            </a:r>
            <a:br>
              <a:rPr lang="es-MX" sz="1800" b="0" i="0">
                <a:effectLst/>
                <a:latin typeface="Roboto"/>
              </a:rPr>
            </a:br>
            <a:r>
              <a:rPr lang="es-MX" sz="1800" b="0" i="0">
                <a:effectLst/>
                <a:latin typeface="Roboto"/>
              </a:rPr>
              <a:t>YouTube: </a:t>
            </a:r>
            <a:r>
              <a:rPr lang="es-MX" sz="1800" b="0" i="0">
                <a:effectLst/>
                <a:latin typeface="Roboto"/>
                <a:hlinkClick r:id="rId6"/>
              </a:rPr>
              <a:t>https://www.youtube.com/c/alexduveintegral?sub_confirmation=1</a:t>
            </a:r>
            <a:r>
              <a:rPr lang="es-MX" sz="1800" b="0" i="0">
                <a:effectLst/>
                <a:latin typeface="Roboto"/>
              </a:rPr>
              <a:t/>
            </a:r>
            <a:br>
              <a:rPr lang="es-MX" sz="1800" b="0" i="0">
                <a:effectLst/>
                <a:latin typeface="Roboto"/>
              </a:rPr>
            </a:br>
            <a:r>
              <a:rPr lang="es-MX" sz="1800" b="0" i="0">
                <a:effectLst/>
                <a:latin typeface="Roboto"/>
              </a:rPr>
              <a:t>YouTube 2: </a:t>
            </a:r>
            <a:r>
              <a:rPr lang="es-MX" sz="1800" b="0" i="0">
                <a:effectLst/>
                <a:latin typeface="Roboto"/>
                <a:hlinkClick r:id="rId7"/>
              </a:rPr>
              <a:t>https://www.youtube.com/channel/UCsEgb0PQNTlZM33npCDy-bA</a:t>
            </a:r>
            <a:r>
              <a:rPr lang="es-MX" sz="1800" b="0" i="0">
                <a:effectLst/>
                <a:latin typeface="Roboto"/>
              </a:rPr>
              <a:t/>
            </a:r>
            <a:br>
              <a:rPr lang="es-MX" sz="1800" b="0" i="0">
                <a:effectLst/>
                <a:latin typeface="Roboto"/>
              </a:rPr>
            </a:br>
            <a:endParaRPr lang="es-MX" sz="1800"/>
          </a:p>
        </p:txBody>
      </p:sp>
      <p:cxnSp>
        <p:nvCxnSpPr>
          <p:cNvPr id="13" name="Straight Connector 12">
            <a:extLst>
              <a:ext uri="{FF2B5EF4-FFF2-40B4-BE49-F238E27FC236}">
                <a16:creationId xmlns=""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2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0A92E24C-4F66-4411-92B8-3286AA106E49}"/>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a:solidFill>
                  <a:srgbClr val="FFFFFF"/>
                </a:solidFill>
              </a:rPr>
              <a:t>Anexo 1</a:t>
            </a:r>
            <a:br>
              <a:rPr lang="en-US" sz="3000">
                <a:solidFill>
                  <a:srgbClr val="FFFFFF"/>
                </a:solidFill>
              </a:rPr>
            </a:br>
            <a:endParaRPr lang="en-US" sz="3000">
              <a:solidFill>
                <a:srgbClr val="FFFFFF"/>
              </a:solidFill>
            </a:endParaRPr>
          </a:p>
        </p:txBody>
      </p:sp>
      <p:cxnSp>
        <p:nvCxnSpPr>
          <p:cNvPr id="14" name="Straight Connector 13">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Imagen 4" descr="Tabla&#10;&#10;Descripción generada automáticamente">
            <a:extLst>
              <a:ext uri="{FF2B5EF4-FFF2-40B4-BE49-F238E27FC236}">
                <a16:creationId xmlns="" xmlns:a16="http://schemas.microsoft.com/office/drawing/2014/main" id="{5A4A5BF3-B499-4B5A-B452-98D230E4326F}"/>
              </a:ext>
            </a:extLst>
          </p:cNvPr>
          <p:cNvPicPr>
            <a:picLocks noChangeAspect="1"/>
          </p:cNvPicPr>
          <p:nvPr/>
        </p:nvPicPr>
        <p:blipFill>
          <a:blip r:embed="rId2"/>
          <a:stretch>
            <a:fillRect/>
          </a:stretch>
        </p:blipFill>
        <p:spPr>
          <a:xfrm>
            <a:off x="1285574" y="2426818"/>
            <a:ext cx="3547902" cy="3997637"/>
          </a:xfrm>
          <a:prstGeom prst="rect">
            <a:avLst/>
          </a:prstGeom>
        </p:spPr>
      </p:pic>
      <p:cxnSp>
        <p:nvCxnSpPr>
          <p:cNvPr id="16" name="Straight Connector 15">
            <a:extLst>
              <a:ext uri="{FF2B5EF4-FFF2-40B4-BE49-F238E27FC236}">
                <a16:creationId xmlns=""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Imagen 6" descr="Tabla&#10;&#10;Descripción generada automáticamente">
            <a:extLst>
              <a:ext uri="{FF2B5EF4-FFF2-40B4-BE49-F238E27FC236}">
                <a16:creationId xmlns="" xmlns:a16="http://schemas.microsoft.com/office/drawing/2014/main" id="{5BF2FB22-7869-48CD-99E5-FBBF2E177C82}"/>
              </a:ext>
            </a:extLst>
          </p:cNvPr>
          <p:cNvPicPr>
            <a:picLocks noChangeAspect="1"/>
          </p:cNvPicPr>
          <p:nvPr/>
        </p:nvPicPr>
        <p:blipFill>
          <a:blip r:embed="rId3"/>
          <a:stretch>
            <a:fillRect/>
          </a:stretch>
        </p:blipFill>
        <p:spPr>
          <a:xfrm>
            <a:off x="6445073" y="2952539"/>
            <a:ext cx="5455917" cy="2946194"/>
          </a:xfrm>
          <a:prstGeom prst="rect">
            <a:avLst/>
          </a:prstGeom>
        </p:spPr>
      </p:pic>
    </p:spTree>
    <p:extLst>
      <p:ext uri="{BB962C8B-B14F-4D97-AF65-F5344CB8AC3E}">
        <p14:creationId xmlns:p14="http://schemas.microsoft.com/office/powerpoint/2010/main" val="8812950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8DE87BFD-0557-4169-AA9D-0F12150233A5}"/>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Anexo 2</a:t>
            </a:r>
          </a:p>
        </p:txBody>
      </p:sp>
      <p:grpSp>
        <p:nvGrpSpPr>
          <p:cNvPr id="14" name="Group 13">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hlinkClick r:id="rId2"/>
            <a:extLst>
              <a:ext uri="{FF2B5EF4-FFF2-40B4-BE49-F238E27FC236}">
                <a16:creationId xmlns="" xmlns:a16="http://schemas.microsoft.com/office/drawing/2014/main" id="{9D16AC8C-9BC8-45B5-8391-46259B59C051}"/>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https://www.mexterior.sep.gob.mx/</a:t>
            </a:r>
          </a:p>
        </p:txBody>
      </p:sp>
      <p:sp>
        <p:nvSpPr>
          <p:cNvPr id="20" name="Rectangle 19">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 xmlns:a16="http://schemas.microsoft.com/office/drawing/2014/main" id="{4D686BFE-F293-4670-9CDB-397A0C1C31F4}"/>
              </a:ext>
            </a:extLst>
          </p:cNvPr>
          <p:cNvPicPr>
            <a:picLocks noGrp="1" noChangeAspect="1"/>
          </p:cNvPicPr>
          <p:nvPr>
            <p:ph idx="1"/>
          </p:nvPr>
        </p:nvPicPr>
        <p:blipFill rotWithShape="1">
          <a:blip r:embed="rId3"/>
          <a:srcRect r="2144" b="-4"/>
          <a:stretch/>
        </p:blipFill>
        <p:spPr>
          <a:xfrm>
            <a:off x="5977788" y="799352"/>
            <a:ext cx="5425410" cy="5259296"/>
          </a:xfrm>
          <a:prstGeom prst="rect">
            <a:avLst/>
          </a:prstGeom>
        </p:spPr>
      </p:pic>
    </p:spTree>
    <p:extLst>
      <p:ext uri="{BB962C8B-B14F-4D97-AF65-F5344CB8AC3E}">
        <p14:creationId xmlns:p14="http://schemas.microsoft.com/office/powerpoint/2010/main" val="121538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4">
            <a:extLst>
              <a:ext uri="{FF2B5EF4-FFF2-40B4-BE49-F238E27FC236}">
                <a16:creationId xmlns="" xmlns:a16="http://schemas.microsoft.com/office/drawing/2014/main" id="{DBC6133C-0615-4CE4-9132-37E609A9BD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9E8F7F45-6683-45C1-853A-CAFAAD3BCBD3}"/>
              </a:ext>
            </a:extLst>
          </p:cNvPr>
          <p:cNvSpPr>
            <a:spLocks noGrp="1"/>
          </p:cNvSpPr>
          <p:nvPr>
            <p:ph type="title"/>
          </p:nvPr>
        </p:nvSpPr>
        <p:spPr>
          <a:xfrm>
            <a:off x="645064" y="525982"/>
            <a:ext cx="4282983" cy="1200361"/>
          </a:xfrm>
        </p:spPr>
        <p:txBody>
          <a:bodyPr vert="horz" lIns="91440" tIns="45720" rIns="91440" bIns="45720" rtlCol="0" anchor="b">
            <a:normAutofit fontScale="90000"/>
          </a:bodyPr>
          <a:lstStyle/>
          <a:p>
            <a:r>
              <a:rPr lang="en-US" sz="3600" kern="1200" dirty="0">
                <a:solidFill>
                  <a:schemeClr val="tx1"/>
                </a:solidFill>
                <a:latin typeface="+mj-lt"/>
                <a:ea typeface="+mj-ea"/>
                <a:cs typeface="+mj-cs"/>
              </a:rPr>
              <a:t>Anexo 2. </a:t>
            </a:r>
            <a:r>
              <a:rPr lang="en-US" sz="3600" dirty="0"/>
              <a:t>Anexo 2. </a:t>
            </a:r>
            <a:r>
              <a:rPr lang="en-US" sz="3600" dirty="0" err="1"/>
              <a:t>Formación</a:t>
            </a:r>
            <a:r>
              <a:rPr lang="en-US" sz="3600" dirty="0"/>
              <a:t> para </a:t>
            </a:r>
            <a:r>
              <a:rPr lang="en-US" sz="3600" dirty="0" err="1"/>
              <a:t>familias</a:t>
            </a:r>
            <a:endParaRPr lang="en-US" sz="3600" kern="1200" dirty="0">
              <a:solidFill>
                <a:schemeClr val="tx1"/>
              </a:solidFill>
              <a:latin typeface="+mj-lt"/>
              <a:ea typeface="+mj-ea"/>
              <a:cs typeface="+mj-cs"/>
            </a:endParaRPr>
          </a:p>
        </p:txBody>
      </p:sp>
      <p:sp>
        <p:nvSpPr>
          <p:cNvPr id="48" name="Rectangle 36">
            <a:extLst>
              <a:ext uri="{FF2B5EF4-FFF2-40B4-BE49-F238E27FC236}">
                <a16:creationId xmlns="" xmlns:a16="http://schemas.microsoft.com/office/drawing/2014/main" id="{169CC832-2974-4E8D-90ED-3E2941BA73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rcador de contenido 10">
            <a:extLst>
              <a:ext uri="{FF2B5EF4-FFF2-40B4-BE49-F238E27FC236}">
                <a16:creationId xmlns="" xmlns:a16="http://schemas.microsoft.com/office/drawing/2014/main" id="{71ACB308-EC66-49CB-AF6A-E25E598AD01F}"/>
              </a:ext>
            </a:extLst>
          </p:cNvPr>
          <p:cNvSpPr>
            <a:spLocks noGrp="1"/>
          </p:cNvSpPr>
          <p:nvPr>
            <p:ph idx="1"/>
          </p:nvPr>
        </p:nvSpPr>
        <p:spPr>
          <a:xfrm>
            <a:off x="645066" y="2031101"/>
            <a:ext cx="4282984" cy="3511943"/>
          </a:xfrm>
        </p:spPr>
        <p:txBody>
          <a:bodyPr vert="horz" lIns="91440" tIns="45720" rIns="91440" bIns="45720" rtlCol="0" anchor="ctr">
            <a:normAutofit/>
          </a:bodyPr>
          <a:lstStyle/>
          <a:p>
            <a:pPr>
              <a:spcAft>
                <a:spcPts val="600"/>
              </a:spcAft>
            </a:pPr>
            <a:r>
              <a:rPr lang="en-US" sz="1800">
                <a:hlinkClick r:id="rId2"/>
              </a:rPr>
              <a:t>https://desarrollo.dgdge.sep.gob.mx/curso_pnce_familias/login/index.php</a:t>
            </a:r>
            <a:endParaRPr lang="en-US" sz="1800"/>
          </a:p>
        </p:txBody>
      </p:sp>
      <p:sp>
        <p:nvSpPr>
          <p:cNvPr id="49" name="Rectangle 38">
            <a:extLst>
              <a:ext uri="{FF2B5EF4-FFF2-40B4-BE49-F238E27FC236}">
                <a16:creationId xmlns="" xmlns:a16="http://schemas.microsoft.com/office/drawing/2014/main" id="{55222F96-971A-4F90-B841-6BAB416C7A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0">
            <a:extLst>
              <a:ext uri="{FF2B5EF4-FFF2-40B4-BE49-F238E27FC236}">
                <a16:creationId xmlns="" xmlns:a16="http://schemas.microsoft.com/office/drawing/2014/main" id="{08980754-6F4B-43C9-B9BE-127B6BED65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2">
            <a:extLst>
              <a:ext uri="{FF2B5EF4-FFF2-40B4-BE49-F238E27FC236}">
                <a16:creationId xmlns="" xmlns:a16="http://schemas.microsoft.com/office/drawing/2014/main" id="{2C1BBA94-3F40-40AA-8BB9-E69E25E5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n 12">
            <a:extLst>
              <a:ext uri="{FF2B5EF4-FFF2-40B4-BE49-F238E27FC236}">
                <a16:creationId xmlns="" xmlns:a16="http://schemas.microsoft.com/office/drawing/2014/main" id="{228B6689-CFA2-417E-AAFD-7DA294591F27}"/>
              </a:ext>
            </a:extLst>
          </p:cNvPr>
          <p:cNvPicPr>
            <a:picLocks noChangeAspect="1"/>
          </p:cNvPicPr>
          <p:nvPr/>
        </p:nvPicPr>
        <p:blipFill>
          <a:blip r:embed="rId3"/>
          <a:stretch>
            <a:fillRect/>
          </a:stretch>
        </p:blipFill>
        <p:spPr>
          <a:xfrm>
            <a:off x="6365952" y="650494"/>
            <a:ext cx="4871590" cy="5324142"/>
          </a:xfrm>
          <a:prstGeom prst="rect">
            <a:avLst/>
          </a:prstGeom>
        </p:spPr>
      </p:pic>
    </p:spTree>
    <p:extLst>
      <p:ext uri="{BB962C8B-B14F-4D97-AF65-F5344CB8AC3E}">
        <p14:creationId xmlns:p14="http://schemas.microsoft.com/office/powerpoint/2010/main" val="304557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2F687420-BEB4-45CD-8226-339BE553B8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8BB784E3-3176-47B8-9625-F87B4A7F1ADC}"/>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dirty="0"/>
              <a:t>Anexo 2. </a:t>
            </a:r>
            <a:r>
              <a:rPr lang="es-MX" sz="3600" dirty="0"/>
              <a:t>Formación</a:t>
            </a:r>
            <a:r>
              <a:rPr lang="en-US" sz="3600" dirty="0"/>
              <a:t> para </a:t>
            </a:r>
            <a:r>
              <a:rPr lang="es-MX" sz="3600" dirty="0"/>
              <a:t>familias</a:t>
            </a:r>
          </a:p>
        </p:txBody>
      </p:sp>
      <p:sp>
        <p:nvSpPr>
          <p:cNvPr id="14" name="Rectangle 13">
            <a:extLst>
              <a:ext uri="{FF2B5EF4-FFF2-40B4-BE49-F238E27FC236}">
                <a16:creationId xmlns="" xmlns:a16="http://schemas.microsoft.com/office/drawing/2014/main" id="{169CC832-2974-4E8D-90ED-3E2941BA73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 xmlns:a16="http://schemas.microsoft.com/office/drawing/2014/main" id="{EA9FB75A-B91C-45C3-9220-1F14D9373E9E}"/>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hlinkClick r:id="rId2"/>
              </a:rPr>
              <a:t>https://dgdge.sep.gob.mx/familias_aprendiendo_en_casa/#/</a:t>
            </a:r>
            <a:endParaRPr lang="en-US" dirty="0"/>
          </a:p>
        </p:txBody>
      </p:sp>
      <p:sp>
        <p:nvSpPr>
          <p:cNvPr id="16" name="Rectangle 15">
            <a:extLst>
              <a:ext uri="{FF2B5EF4-FFF2-40B4-BE49-F238E27FC236}">
                <a16:creationId xmlns="" xmlns:a16="http://schemas.microsoft.com/office/drawing/2014/main" id="{55222F96-971A-4F90-B841-6BAB416C7A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08980754-6F4B-43C9-B9BE-127B6BED65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2C1BBA94-3F40-40AA-8BB9-E69E25E5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 xmlns:a16="http://schemas.microsoft.com/office/drawing/2014/main" id="{B4AC28E9-E3BE-4146-A1B9-D2D6E1A299E9}"/>
              </a:ext>
            </a:extLst>
          </p:cNvPr>
          <p:cNvPicPr>
            <a:picLocks noGrp="1" noChangeAspect="1"/>
          </p:cNvPicPr>
          <p:nvPr>
            <p:ph idx="1"/>
          </p:nvPr>
        </p:nvPicPr>
        <p:blipFill rotWithShape="1">
          <a:blip r:embed="rId3"/>
          <a:srcRect l="2965" r="4915" b="3"/>
          <a:stretch/>
        </p:blipFill>
        <p:spPr>
          <a:xfrm>
            <a:off x="5987738" y="650494"/>
            <a:ext cx="5628018" cy="5324142"/>
          </a:xfrm>
          <a:prstGeom prst="rect">
            <a:avLst/>
          </a:prstGeom>
        </p:spPr>
      </p:pic>
    </p:spTree>
    <p:extLst>
      <p:ext uri="{BB962C8B-B14F-4D97-AF65-F5344CB8AC3E}">
        <p14:creationId xmlns:p14="http://schemas.microsoft.com/office/powerpoint/2010/main" val="390105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DBC6133C-0615-4CE4-9132-37E609A9BD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29E91BE8-FF7B-4113-8C43-1823DBB6509F}"/>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err="1">
                <a:solidFill>
                  <a:schemeClr val="tx1"/>
                </a:solidFill>
                <a:latin typeface="+mj-lt"/>
                <a:ea typeface="+mj-ea"/>
                <a:cs typeface="+mj-cs"/>
              </a:rPr>
              <a:t>Cursos</a:t>
            </a:r>
            <a:r>
              <a:rPr lang="en-US" sz="3600" kern="1200" dirty="0">
                <a:solidFill>
                  <a:schemeClr val="tx1"/>
                </a:solidFill>
                <a:latin typeface="+mj-lt"/>
                <a:ea typeface="+mj-ea"/>
                <a:cs typeface="+mj-cs"/>
              </a:rPr>
              <a:t> para maestros (as)</a:t>
            </a:r>
          </a:p>
        </p:txBody>
      </p:sp>
      <p:sp>
        <p:nvSpPr>
          <p:cNvPr id="14" name="Rectangle 13">
            <a:extLst>
              <a:ext uri="{FF2B5EF4-FFF2-40B4-BE49-F238E27FC236}">
                <a16:creationId xmlns="" xmlns:a16="http://schemas.microsoft.com/office/drawing/2014/main" id="{169CC832-2974-4E8D-90ED-3E2941BA73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 xmlns:a16="http://schemas.microsoft.com/office/drawing/2014/main" id="{6E19A57A-91F0-4A98-856F-672E5F987C38}"/>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hlinkClick r:id="rId2"/>
              </a:rPr>
              <a:t>https://desarrollo.dgdge.sep.gob.mx/curso_pnce_protocolos/login/index.php</a:t>
            </a:r>
            <a:endParaRPr lang="en-US" dirty="0"/>
          </a:p>
        </p:txBody>
      </p:sp>
      <p:sp>
        <p:nvSpPr>
          <p:cNvPr id="16" name="Rectangle 15">
            <a:extLst>
              <a:ext uri="{FF2B5EF4-FFF2-40B4-BE49-F238E27FC236}">
                <a16:creationId xmlns="" xmlns:a16="http://schemas.microsoft.com/office/drawing/2014/main" id="{55222F96-971A-4F90-B841-6BAB416C7A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08980754-6F4B-43C9-B9BE-127B6BED65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2C1BBA94-3F40-40AA-8BB9-E69E25E5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 xmlns:a16="http://schemas.microsoft.com/office/drawing/2014/main" id="{002EC577-23A7-46F0-9AEE-9EF261751925}"/>
              </a:ext>
            </a:extLst>
          </p:cNvPr>
          <p:cNvPicPr>
            <a:picLocks noGrp="1" noChangeAspect="1"/>
          </p:cNvPicPr>
          <p:nvPr>
            <p:ph idx="1"/>
          </p:nvPr>
        </p:nvPicPr>
        <p:blipFill>
          <a:blip r:embed="rId3"/>
          <a:stretch>
            <a:fillRect/>
          </a:stretch>
        </p:blipFill>
        <p:spPr>
          <a:xfrm>
            <a:off x="5987738" y="848047"/>
            <a:ext cx="5628018" cy="4929035"/>
          </a:xfrm>
          <a:prstGeom prst="rect">
            <a:avLst/>
          </a:prstGeom>
        </p:spPr>
      </p:pic>
    </p:spTree>
    <p:extLst>
      <p:ext uri="{BB962C8B-B14F-4D97-AF65-F5344CB8AC3E}">
        <p14:creationId xmlns:p14="http://schemas.microsoft.com/office/powerpoint/2010/main" val="36502221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DBC6133C-0615-4CE4-9132-37E609A9BD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FD029721-E282-4ED4-9BB4-8D25D41E72BF}"/>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Cursos para maestras (os)</a:t>
            </a:r>
          </a:p>
        </p:txBody>
      </p:sp>
      <p:sp>
        <p:nvSpPr>
          <p:cNvPr id="14" name="Rectangle 13">
            <a:extLst>
              <a:ext uri="{FF2B5EF4-FFF2-40B4-BE49-F238E27FC236}">
                <a16:creationId xmlns="" xmlns:a16="http://schemas.microsoft.com/office/drawing/2014/main" id="{169CC832-2974-4E8D-90ED-3E2941BA73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 xmlns:a16="http://schemas.microsoft.com/office/drawing/2014/main" id="{97F68D61-B909-4866-9831-FA26025DE161}"/>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hlinkClick r:id="rId2"/>
              </a:rPr>
              <a:t>https://www.mexicox.gob.mx/courses/course-v1:DGGEyET+CLSE21021X+2021_02/about</a:t>
            </a:r>
            <a:endParaRPr lang="en-US"/>
          </a:p>
        </p:txBody>
      </p:sp>
      <p:sp>
        <p:nvSpPr>
          <p:cNvPr id="16" name="Rectangle 15">
            <a:extLst>
              <a:ext uri="{FF2B5EF4-FFF2-40B4-BE49-F238E27FC236}">
                <a16:creationId xmlns="" xmlns:a16="http://schemas.microsoft.com/office/drawing/2014/main" id="{55222F96-971A-4F90-B841-6BAB416C7A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08980754-6F4B-43C9-B9BE-127B6BED65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2C1BBA94-3F40-40AA-8BB9-E69E25E5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 xmlns:a16="http://schemas.microsoft.com/office/drawing/2014/main" id="{79828B19-2724-4D36-97FF-11863F3181B2}"/>
              </a:ext>
            </a:extLst>
          </p:cNvPr>
          <p:cNvPicPr>
            <a:picLocks noGrp="1" noChangeAspect="1"/>
          </p:cNvPicPr>
          <p:nvPr>
            <p:ph idx="1"/>
          </p:nvPr>
        </p:nvPicPr>
        <p:blipFill>
          <a:blip r:embed="rId3"/>
          <a:stretch>
            <a:fillRect/>
          </a:stretch>
        </p:blipFill>
        <p:spPr>
          <a:xfrm>
            <a:off x="7058091" y="650494"/>
            <a:ext cx="3487312" cy="5324142"/>
          </a:xfrm>
          <a:prstGeom prst="rect">
            <a:avLst/>
          </a:prstGeom>
        </p:spPr>
      </p:pic>
    </p:spTree>
    <p:extLst>
      <p:ext uri="{BB962C8B-B14F-4D97-AF65-F5344CB8AC3E}">
        <p14:creationId xmlns:p14="http://schemas.microsoft.com/office/powerpoint/2010/main" val="288219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ondo de espacio de trabajo">
            <a:extLst>
              <a:ext uri="{FF2B5EF4-FFF2-40B4-BE49-F238E27FC236}">
                <a16:creationId xmlns="" xmlns:a16="http://schemas.microsoft.com/office/drawing/2014/main" id="{BF043149-6827-4301-81A7-2332F02B264D}"/>
              </a:ext>
            </a:extLst>
          </p:cNvPr>
          <p:cNvPicPr>
            <a:picLocks noChangeAspect="1"/>
          </p:cNvPicPr>
          <p:nvPr/>
        </p:nvPicPr>
        <p:blipFill rotWithShape="1">
          <a:blip r:embed="rId2"/>
          <a:srcRect t="5743" b="9987"/>
          <a:stretch/>
        </p:blipFill>
        <p:spPr>
          <a:xfrm>
            <a:off x="-3047" y="10"/>
            <a:ext cx="12191999" cy="6857990"/>
          </a:xfrm>
          <a:prstGeom prst="rect">
            <a:avLst/>
          </a:prstGeom>
        </p:spPr>
      </p:pic>
      <p:sp>
        <p:nvSpPr>
          <p:cNvPr id="10" name="Rectangle 9">
            <a:extLst>
              <a:ext uri="{FF2B5EF4-FFF2-40B4-BE49-F238E27FC236}">
                <a16:creationId xmlns=""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AFEA5E44-1BC5-47BC-939A-751AD143C2D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s-MX" sz="5200">
                <a:solidFill>
                  <a:srgbClr val="FFFFFF"/>
                </a:solidFill>
              </a:rPr>
              <a:t>Agenda de trabajo</a:t>
            </a:r>
          </a:p>
        </p:txBody>
      </p:sp>
    </p:spTree>
    <p:extLst>
      <p:ext uri="{BB962C8B-B14F-4D97-AF65-F5344CB8AC3E}">
        <p14:creationId xmlns:p14="http://schemas.microsoft.com/office/powerpoint/2010/main" val="32030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4CD7B224-4401-44FA-BE36-473E05695307}"/>
              </a:ext>
            </a:extLst>
          </p:cNvPr>
          <p:cNvSpPr>
            <a:spLocks noGrp="1"/>
          </p:cNvSpPr>
          <p:nvPr>
            <p:ph type="ctrTitle"/>
          </p:nvPr>
        </p:nvSpPr>
        <p:spPr>
          <a:xfrm>
            <a:off x="1524000" y="1293338"/>
            <a:ext cx="9144000" cy="3274592"/>
          </a:xfrm>
        </p:spPr>
        <p:txBody>
          <a:bodyPr anchor="ctr">
            <a:normAutofit fontScale="90000"/>
          </a:bodyPr>
          <a:lstStyle/>
          <a:p>
            <a:r>
              <a:rPr lang="es-MX" sz="1800" b="0" i="0">
                <a:effectLst/>
                <a:latin typeface="Roboto"/>
              </a:rPr>
              <a:t>🤳🏻Telegram CANAL de difusión de información y contenido educativo </a:t>
            </a:r>
            <a:r>
              <a:rPr lang="es-MX" sz="1800" b="0" i="0">
                <a:effectLst/>
                <a:latin typeface="Roboto"/>
                <a:hlinkClick r:id="rId2"/>
              </a:rPr>
              <a:t>https://t.me/alexduvedocente</a:t>
            </a:r>
            <a:r>
              <a:rPr lang="es-MX" sz="1800" b="0" i="0">
                <a:effectLst/>
                <a:latin typeface="Roboto"/>
              </a:rPr>
              <a:t/>
            </a:r>
            <a:br>
              <a:rPr lang="es-MX" sz="1800" b="0" i="0">
                <a:effectLst/>
                <a:latin typeface="Roboto"/>
              </a:rPr>
            </a:br>
            <a:r>
              <a:rPr lang="es-MX" sz="1800" b="0" i="0">
                <a:effectLst/>
                <a:latin typeface="Roboto"/>
              </a:rPr>
              <a:t/>
            </a:r>
            <a:br>
              <a:rPr lang="es-MX" sz="1800" b="0" i="0">
                <a:effectLst/>
                <a:latin typeface="Roboto"/>
              </a:rPr>
            </a:br>
            <a:r>
              <a:rPr lang="es-MX" sz="1800" b="0" i="0">
                <a:effectLst/>
                <a:latin typeface="Roboto"/>
              </a:rPr>
              <a:t>🎆Último vídeo </a:t>
            </a:r>
            <a:r>
              <a:rPr lang="es-MX" sz="1800" b="0" i="0">
                <a:effectLst/>
                <a:latin typeface="Roboto"/>
                <a:hlinkClick r:id="rId3"/>
              </a:rPr>
              <a:t>https://www.tubebuddy.com/quicknav/latest/UCk6oP6Iq-sIRgBsyaPy6wLQ</a:t>
            </a:r>
            <a:r>
              <a:rPr lang="es-MX" sz="1800" b="0" i="0">
                <a:effectLst/>
                <a:latin typeface="Roboto"/>
              </a:rPr>
              <a:t/>
            </a:r>
            <a:br>
              <a:rPr lang="es-MX" sz="1800" b="0" i="0">
                <a:effectLst/>
                <a:latin typeface="Roboto"/>
              </a:rPr>
            </a:br>
            <a:r>
              <a:rPr lang="es-MX" sz="1800" b="0" i="0">
                <a:effectLst/>
                <a:latin typeface="Roboto"/>
              </a:rPr>
              <a:t> </a:t>
            </a:r>
            <a:br>
              <a:rPr lang="es-MX" sz="1800" b="0" i="0">
                <a:effectLst/>
                <a:latin typeface="Roboto"/>
              </a:rPr>
            </a:br>
            <a:r>
              <a:rPr lang="es-MX" sz="1800" b="0" i="0">
                <a:effectLst/>
                <a:latin typeface="Roboto"/>
              </a:rPr>
              <a:t>🗣️🌐 Mis redes sociales 🗣️🌐 </a:t>
            </a:r>
            <a:br>
              <a:rPr lang="es-MX" sz="1800" b="0" i="0">
                <a:effectLst/>
                <a:latin typeface="Roboto"/>
              </a:rPr>
            </a:br>
            <a:r>
              <a:rPr lang="es-MX" sz="1800" b="0" i="0">
                <a:effectLst/>
                <a:latin typeface="Roboto"/>
              </a:rPr>
              <a:t/>
            </a:r>
            <a:br>
              <a:rPr lang="es-MX" sz="1800" b="0" i="0">
                <a:effectLst/>
                <a:latin typeface="Roboto"/>
              </a:rPr>
            </a:br>
            <a:r>
              <a:rPr lang="es-MX" sz="1800" b="0" i="0">
                <a:effectLst/>
                <a:latin typeface="Roboto"/>
              </a:rPr>
              <a:t>Instagram: </a:t>
            </a:r>
            <a:r>
              <a:rPr lang="es-MX" sz="1800" b="0" i="0">
                <a:effectLst/>
                <a:latin typeface="Roboto"/>
                <a:hlinkClick r:id="rId4"/>
              </a:rPr>
              <a:t>https://www.instagram.com/alex.duve</a:t>
            </a:r>
            <a:r>
              <a:rPr lang="es-MX" sz="1800" b="0" i="0">
                <a:effectLst/>
                <a:latin typeface="Roboto"/>
              </a:rPr>
              <a:t/>
            </a:r>
            <a:br>
              <a:rPr lang="es-MX" sz="1800" b="0" i="0">
                <a:effectLst/>
                <a:latin typeface="Roboto"/>
              </a:rPr>
            </a:br>
            <a:r>
              <a:rPr lang="es-MX" sz="1800" b="0" i="0">
                <a:effectLst/>
                <a:latin typeface="Roboto"/>
              </a:rPr>
              <a:t>Facebook: </a:t>
            </a:r>
            <a:r>
              <a:rPr lang="es-MX" sz="1800" b="0" i="0">
                <a:effectLst/>
                <a:latin typeface="Roboto"/>
                <a:hlinkClick r:id="rId5"/>
              </a:rPr>
              <a:t>https://www.facebook.com/materialparadocente</a:t>
            </a:r>
            <a:r>
              <a:rPr lang="es-MX" sz="1800" b="0" i="0">
                <a:effectLst/>
                <a:latin typeface="Roboto"/>
              </a:rPr>
              <a:t/>
            </a:r>
            <a:br>
              <a:rPr lang="es-MX" sz="1800" b="0" i="0">
                <a:effectLst/>
                <a:latin typeface="Roboto"/>
              </a:rPr>
            </a:br>
            <a:r>
              <a:rPr lang="es-MX" sz="1800" b="0" i="0">
                <a:effectLst/>
                <a:latin typeface="Roboto"/>
              </a:rPr>
              <a:t>YouTube: </a:t>
            </a:r>
            <a:r>
              <a:rPr lang="es-MX" sz="1800" b="0" i="0">
                <a:effectLst/>
                <a:latin typeface="Roboto"/>
                <a:hlinkClick r:id="rId6"/>
              </a:rPr>
              <a:t>https://www.youtube.com/c/alexduveintegral?sub_confirmation=1</a:t>
            </a:r>
            <a:r>
              <a:rPr lang="es-MX" sz="1800" b="0" i="0">
                <a:effectLst/>
                <a:latin typeface="Roboto"/>
              </a:rPr>
              <a:t/>
            </a:r>
            <a:br>
              <a:rPr lang="es-MX" sz="1800" b="0" i="0">
                <a:effectLst/>
                <a:latin typeface="Roboto"/>
              </a:rPr>
            </a:br>
            <a:r>
              <a:rPr lang="es-MX" sz="1800" b="0" i="0">
                <a:effectLst/>
                <a:latin typeface="Roboto"/>
              </a:rPr>
              <a:t>YouTube 2: </a:t>
            </a:r>
            <a:r>
              <a:rPr lang="es-MX" sz="1800" b="0" i="0">
                <a:effectLst/>
                <a:latin typeface="Roboto"/>
                <a:hlinkClick r:id="rId7"/>
              </a:rPr>
              <a:t>https://www.youtube.com/channel/UCsEgb0PQNTlZM33npCDy-bA</a:t>
            </a:r>
            <a:r>
              <a:rPr lang="es-MX" sz="1800" b="0" i="0">
                <a:effectLst/>
                <a:latin typeface="Roboto"/>
              </a:rPr>
              <a:t/>
            </a:r>
            <a:br>
              <a:rPr lang="es-MX" sz="1800" b="0" i="0">
                <a:effectLst/>
                <a:latin typeface="Roboto"/>
              </a:rPr>
            </a:br>
            <a:endParaRPr lang="es-MX" sz="1800"/>
          </a:p>
        </p:txBody>
      </p:sp>
      <p:cxnSp>
        <p:nvCxnSpPr>
          <p:cNvPr id="13" name="Straight Connector 12">
            <a:extLst>
              <a:ext uri="{FF2B5EF4-FFF2-40B4-BE49-F238E27FC236}">
                <a16:creationId xmlns=""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84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040648AAD0574887CDD51568E58D10" ma:contentTypeVersion="2" ma:contentTypeDescription="Create a new document." ma:contentTypeScope="" ma:versionID="177e8731bdd7036a6d32b3f26103293e">
  <xsd:schema xmlns:xsd="http://www.w3.org/2001/XMLSchema" xmlns:xs="http://www.w3.org/2001/XMLSchema" xmlns:p="http://schemas.microsoft.com/office/2006/metadata/properties" xmlns:ns3="3b201788-d3f6-4520-9e4a-3663ead23a76" targetNamespace="http://schemas.microsoft.com/office/2006/metadata/properties" ma:root="true" ma:fieldsID="64677ea918fedd29ef0c59f4626a0274" ns3:_="">
    <xsd:import namespace="3b201788-d3f6-4520-9e4a-3663ead23a7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01788-d3f6-4520-9e4a-3663ead23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27D1FC-0B2E-428E-B02E-DC10D94B1205}">
  <ds:schemaRefs>
    <ds:schemaRef ds:uri="http://schemas.microsoft.com/office/2006/documentManagement/types"/>
    <ds:schemaRef ds:uri="http://schemas.microsoft.com/office/infopath/2007/PartnerControls"/>
    <ds:schemaRef ds:uri="3b201788-d3f6-4520-9e4a-3663ead23a76"/>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1463BC7-84B7-49C1-9AB4-22D9DA3A8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01788-d3f6-4520-9e4a-3663ead23a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114229-39B0-4D58-ABFC-B54D7CB320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729</TotalTime>
  <Words>6342</Words>
  <Application>Microsoft Office PowerPoint</Application>
  <PresentationFormat>Personalizado</PresentationFormat>
  <Paragraphs>310</Paragraphs>
  <Slides>90</Slides>
  <Notes>0</Notes>
  <HiddenSlides>0</HiddenSlides>
  <MMClips>0</MMClips>
  <ScaleCrop>false</ScaleCrop>
  <HeadingPairs>
    <vt:vector size="4" baseType="variant">
      <vt:variant>
        <vt:lpstr>Tema</vt:lpstr>
      </vt:variant>
      <vt:variant>
        <vt:i4>1</vt:i4>
      </vt:variant>
      <vt:variant>
        <vt:lpstr>Títulos de diapositiva</vt:lpstr>
      </vt:variant>
      <vt:variant>
        <vt:i4>90</vt:i4>
      </vt:variant>
    </vt:vector>
  </HeadingPairs>
  <TitlesOfParts>
    <vt:vector size="91" baseType="lpstr">
      <vt:lpstr>Tema de Office</vt:lpstr>
      <vt:lpstr>Presentación de PowerPoint</vt:lpstr>
      <vt:lpstr>5 SESION ORDINARIA CTE </vt:lpstr>
      <vt:lpstr>Presentación</vt:lpstr>
      <vt:lpstr>Presentación</vt:lpstr>
      <vt:lpstr>Presentación</vt:lpstr>
      <vt:lpstr>Presentación</vt:lpstr>
      <vt:lpstr>Presentación</vt:lpstr>
      <vt:lpstr>Presentación</vt:lpstr>
      <vt:lpstr>Agenda de trabajo</vt:lpstr>
      <vt:lpstr>Presentación de PowerPoint</vt:lpstr>
      <vt:lpstr>Propósitos, materiales y productos</vt:lpstr>
      <vt:lpstr>Presentación de PowerPoint</vt:lpstr>
      <vt:lpstr>Materiales</vt:lpstr>
      <vt:lpstr>Presentación de PowerPoint</vt:lpstr>
      <vt:lpstr>Productos</vt:lpstr>
      <vt:lpstr>Presentación de PowerPoint</vt:lpstr>
      <vt:lpstr>Uno.</vt:lpstr>
      <vt:lpstr>Presentación de PowerPoint</vt:lpstr>
      <vt:lpstr>Trabajo individual</vt:lpstr>
      <vt:lpstr>Presentación de PowerPoint</vt:lpstr>
      <vt:lpstr>EL DESAROLLO SOCIOEMOCIONAL, ELEMENTO CLAVE PARA EL APRENDIZAJE</vt:lpstr>
      <vt:lpstr>Dos.</vt:lpstr>
      <vt:lpstr>Escribe aquí tu experiencia</vt:lpstr>
      <vt:lpstr>Tres.</vt:lpstr>
      <vt:lpstr>Presentación de PowerPoint</vt:lpstr>
      <vt:lpstr>Presentación de PowerPoint</vt:lpstr>
      <vt:lpstr>Cuatro.</vt:lpstr>
      <vt:lpstr>Presentación de PowerPoint</vt:lpstr>
      <vt:lpstr>A partir de las experiencias que escribió y del texto, responda:</vt:lpstr>
      <vt:lpstr>Cinco.</vt:lpstr>
      <vt:lpstr>Presentación de PowerPoint</vt:lpstr>
      <vt:lpstr>Actividades para trabajar en equipos por grado, ciclo o asignatura</vt:lpstr>
      <vt:lpstr>Seis.</vt:lpstr>
      <vt:lpstr>Presentación de PowerPoint</vt:lpstr>
      <vt:lpstr>Siete.</vt:lpstr>
      <vt:lpstr>Presentación de PowerPoint</vt:lpstr>
      <vt:lpstr>Presentación de PowerPoint</vt:lpstr>
      <vt:lpstr>Ocho.</vt:lpstr>
      <vt:lpstr>Presentación de PowerPoint</vt:lpstr>
      <vt:lpstr>Nueve.</vt:lpstr>
      <vt:lpstr>Presentación de PowerPoint</vt:lpstr>
      <vt:lpstr>Presentación de PowerPoint</vt:lpstr>
      <vt:lpstr>Estrategia para favorecer la gestión de las emociones.</vt:lpstr>
      <vt:lpstr>Actividad para trabajar en sesión plenaria</vt:lpstr>
      <vt:lpstr>Diez.</vt:lpstr>
      <vt:lpstr>Presentación de PowerPoint</vt:lpstr>
      <vt:lpstr>Once.</vt:lpstr>
      <vt:lpstr>Presentación de PowerPoint</vt:lpstr>
      <vt:lpstr>II. FORTALEZCAMOS NUESTRAS ESTRATEGIAS DE COMUNICACIÓN Y EVALUACIÓN DE LOS APRENDIZAJES</vt:lpstr>
      <vt:lpstr>La comunicación con nuestros estudiantes y la valuación para el aprendizaje ¿qué debemos fortalecer?</vt:lpstr>
      <vt:lpstr>Presentación de PowerPoint</vt:lpstr>
      <vt:lpstr>Trabajo individual</vt:lpstr>
      <vt:lpstr>Doce.</vt:lpstr>
      <vt:lpstr>Presentación de PowerPoint</vt:lpstr>
      <vt:lpstr>Trece.</vt:lpstr>
      <vt:lpstr>Comparta con su director(a) los datos sobre los niveles de comunicación que tienen con las y los estudiantes de su grupo para que pueda conformar el estado general de los estudiantes de la escuela.</vt:lpstr>
      <vt:lpstr>Descarga el formato en el siguiente enlace: https://www.alexduve.com/2021/02/formato-para-niveles-de-comunicaion.html</vt:lpstr>
      <vt:lpstr>Catorce.</vt:lpstr>
      <vt:lpstr>Presentación de PowerPoint</vt:lpstr>
      <vt:lpstr>Actividades para trabajar en equipos por grado, ciclo o asignatura</vt:lpstr>
      <vt:lpstr>Quince.</vt:lpstr>
      <vt:lpstr>Presentación de PowerPoint</vt:lpstr>
      <vt:lpstr>Presentación de PowerPoint</vt:lpstr>
      <vt:lpstr>Dieciséis.</vt:lpstr>
      <vt:lpstr>Diecisiete.</vt:lpstr>
      <vt:lpstr>Presentación de PowerPoint</vt:lpstr>
      <vt:lpstr>Dieciocho.</vt:lpstr>
      <vt:lpstr>Presentación de PowerPoint</vt:lpstr>
      <vt:lpstr>Diecinueve.</vt:lpstr>
      <vt:lpstr>Presentación de PowerPoint</vt:lpstr>
      <vt:lpstr>Presentación de PowerPoint</vt:lpstr>
      <vt:lpstr>Presentación de PowerPoint</vt:lpstr>
      <vt:lpstr>Actividad para trabajar en sesión plenaria</vt:lpstr>
      <vt:lpstr>Veinte.</vt:lpstr>
      <vt:lpstr>Presentación de PowerPoint</vt:lpstr>
      <vt:lpstr>Veintiuno.</vt:lpstr>
      <vt:lpstr>Presentación de PowerPoint</vt:lpstr>
      <vt:lpstr>Presentación de PowerPoint</vt:lpstr>
      <vt:lpstr>Veintidós.</vt:lpstr>
      <vt:lpstr>Presentación de PowerPoint</vt:lpstr>
      <vt:lpstr>ORIENTACIONES PARA LAS FAMILIAS SOBRE COMO FAVORECER AMBIENTES PROPICIOS PARA EL APRENDIZAJE.</vt:lpstr>
      <vt:lpstr>RECOMENDCIONES PARA LOS PADRES DE FAMILIA. </vt:lpstr>
      <vt:lpstr>🤳🏻Telegram CANAL de difusión de información y contenido educativo https://t.me/alexduvedocente  🎆Último vídeo https://www.tubebuddy.com/quicknav/latest/UCk6oP6Iq-sIRgBsyaPy6wLQ   🗣️🌐 Mis redes sociales 🗣️🌐   Instagram: https://www.instagram.com/alex.duve Facebook: https://www.facebook.com/materialparadocente YouTube: https://www.youtube.com/c/alexduveintegral?sub_confirmation=1 YouTube 2: https://www.youtube.com/channel/UCsEgb0PQNTlZM33npCDy-bA </vt:lpstr>
      <vt:lpstr>Anexo 1 </vt:lpstr>
      <vt:lpstr>Anexo 2</vt:lpstr>
      <vt:lpstr>Anexo 2. Anexo 2. Formación para familias</vt:lpstr>
      <vt:lpstr>Anexo 2. Formación para familias</vt:lpstr>
      <vt:lpstr>Cursos para maestros (as)</vt:lpstr>
      <vt:lpstr>Cursos para maestras (os)</vt:lpstr>
      <vt:lpstr>🤳🏻Telegram CANAL de difusión de información y contenido educativo https://t.me/alexduvedocente  🎆Último vídeo https://www.tubebuddy.com/quicknav/latest/UCk6oP6Iq-sIRgBsyaPy6wLQ   🗣️🌐 Mis redes sociales 🗣️🌐   Instagram: https://www.instagram.com/alex.duve Facebook: https://www.facebook.com/materialparadocente YouTube: https://www.youtube.com/c/alexduveintegral?sub_confirmation=1 YouTube 2: https://www.youtube.com/channel/UCsEgb0PQNTlZM33npCDy-bA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ALEJANDRO DUARTE VELAZQUEZ</dc:creator>
  <cp:lastModifiedBy>3PX77LA_RS5</cp:lastModifiedBy>
  <cp:revision>57</cp:revision>
  <dcterms:created xsi:type="dcterms:W3CDTF">2021-02-05T19:17:09Z</dcterms:created>
  <dcterms:modified xsi:type="dcterms:W3CDTF">2021-02-23T20:00:15Z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0x01010014040648AAD0574887CDD51568E58D10</vt:lpwstr>
  </property>
</Properties>
</file>