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0" r:id="rId7"/>
    <p:sldId id="261" r:id="rId8"/>
    <p:sldId id="263" r:id="rId9"/>
    <p:sldId id="264" r:id="rId10"/>
    <p:sldId id="265" r:id="rId11"/>
    <p:sldId id="268" r:id="rId12"/>
    <p:sldId id="269" r:id="rId13"/>
    <p:sldId id="270" r:id="rId14"/>
    <p:sldId id="271" r:id="rId15"/>
    <p:sldId id="273" r:id="rId16"/>
    <p:sldId id="272" r:id="rId17"/>
    <p:sldId id="274" r:id="rId18"/>
    <p:sldId id="275" r:id="rId19"/>
    <p:sldId id="277" r:id="rId20"/>
    <p:sldId id="279" r:id="rId21"/>
    <p:sldId id="266" r:id="rId22"/>
    <p:sldId id="267" r:id="rId23"/>
    <p:sldId id="276" r:id="rId24"/>
    <p:sldId id="278" r:id="rId25"/>
    <p:sldId id="332" r:id="rId26"/>
    <p:sldId id="280" r:id="rId27"/>
    <p:sldId id="281" r:id="rId28"/>
    <p:sldId id="282" r:id="rId29"/>
    <p:sldId id="283" r:id="rId30"/>
    <p:sldId id="284" r:id="rId31"/>
    <p:sldId id="259" r:id="rId32"/>
    <p:sldId id="285" r:id="rId33"/>
    <p:sldId id="286" r:id="rId34"/>
    <p:sldId id="287" r:id="rId35"/>
    <p:sldId id="288" r:id="rId36"/>
    <p:sldId id="289" r:id="rId37"/>
    <p:sldId id="291" r:id="rId38"/>
    <p:sldId id="292" r:id="rId39"/>
    <p:sldId id="290" r:id="rId40"/>
    <p:sldId id="293" r:id="rId41"/>
    <p:sldId id="334" r:id="rId42"/>
    <p:sldId id="295" r:id="rId43"/>
    <p:sldId id="296" r:id="rId44"/>
    <p:sldId id="297" r:id="rId45"/>
    <p:sldId id="340" r:id="rId46"/>
    <p:sldId id="299" r:id="rId47"/>
    <p:sldId id="298" r:id="rId48"/>
    <p:sldId id="333" r:id="rId49"/>
    <p:sldId id="301" r:id="rId50"/>
    <p:sldId id="302" r:id="rId51"/>
    <p:sldId id="303" r:id="rId52"/>
    <p:sldId id="304" r:id="rId53"/>
    <p:sldId id="335" r:id="rId54"/>
    <p:sldId id="305" r:id="rId55"/>
    <p:sldId id="306" r:id="rId56"/>
    <p:sldId id="307" r:id="rId57"/>
    <p:sldId id="308" r:id="rId58"/>
    <p:sldId id="309" r:id="rId59"/>
    <p:sldId id="336" r:id="rId60"/>
    <p:sldId id="310" r:id="rId61"/>
    <p:sldId id="311" r:id="rId62"/>
    <p:sldId id="313" r:id="rId63"/>
    <p:sldId id="312" r:id="rId64"/>
    <p:sldId id="316" r:id="rId65"/>
    <p:sldId id="315" r:id="rId66"/>
    <p:sldId id="314" r:id="rId67"/>
    <p:sldId id="317" r:id="rId68"/>
    <p:sldId id="319" r:id="rId69"/>
    <p:sldId id="318" r:id="rId70"/>
    <p:sldId id="321" r:id="rId71"/>
    <p:sldId id="320" r:id="rId72"/>
    <p:sldId id="323" r:id="rId73"/>
    <p:sldId id="337" r:id="rId74"/>
    <p:sldId id="338" r:id="rId75"/>
    <p:sldId id="324" r:id="rId76"/>
    <p:sldId id="322" r:id="rId77"/>
    <p:sldId id="326" r:id="rId78"/>
    <p:sldId id="325" r:id="rId79"/>
    <p:sldId id="328" r:id="rId80"/>
    <p:sldId id="339" r:id="rId81"/>
    <p:sldId id="327" r:id="rId82"/>
    <p:sldId id="330"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B8AFF-901F-49BB-9069-F550CBF597FF}" v="45" dt="2021-02-06T00:31:46.1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8" autoAdjust="0"/>
    <p:restoredTop sz="94660"/>
  </p:normalViewPr>
  <p:slideViewPr>
    <p:cSldViewPr snapToGrid="0">
      <p:cViewPr varScale="1">
        <p:scale>
          <a:sx n="72" d="100"/>
          <a:sy n="72"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64130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163619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7C52EC-46F6-46E1-910D-B5DFFD7B7AAA}"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266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1433184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7C52EC-46F6-46E1-910D-B5DFFD7B7AAA}"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89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410310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72130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61880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84280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92304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40727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412527-9CFF-4B49-A8AA-CFD7931ACE6D}" type="datetimeFigureOut">
              <a:rPr lang="es-MX" smtClean="0"/>
              <a:t>23/02/2021</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2062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412527-9CFF-4B49-A8AA-CFD7931ACE6D}" type="datetimeFigureOut">
              <a:rPr lang="es-MX" smtClean="0"/>
              <a:t>23/02/2021</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58678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12527-9CFF-4B49-A8AA-CFD7931ACE6D}" type="datetimeFigureOut">
              <a:rPr lang="es-MX" smtClean="0"/>
              <a:t>23/02/2021</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76851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12751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55486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412527-9CFF-4B49-A8AA-CFD7931ACE6D}" type="datetimeFigureOut">
              <a:rPr lang="es-MX" smtClean="0"/>
              <a:t>23/02/2021</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7C52EC-46F6-46E1-910D-B5DFFD7B7AAA}" type="slidenum">
              <a:rPr lang="es-MX" smtClean="0"/>
              <a:t>‹Nº›</a:t>
            </a:fld>
            <a:endParaRPr lang="es-MX"/>
          </a:p>
        </p:txBody>
      </p:sp>
    </p:spTree>
    <p:extLst>
      <p:ext uri="{BB962C8B-B14F-4D97-AF65-F5344CB8AC3E}">
        <p14:creationId xmlns:p14="http://schemas.microsoft.com/office/powerpoint/2010/main" val="283632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cionbasica.sep.gob.mx/multimedia/RSC/BASICA/Documento/202006/202006-RSC-WTzeEQBTag-ANEXO4.FicheroHSS.PDF" TargetMode="External"/><Relationship Id="rId2" Type="http://schemas.openxmlformats.org/officeDocument/2006/relationships/hyperlink" Target="https://www.dof.gob.mx/nota_detalle.php?codigo=5608934&amp;fecha=28/12/2020" TargetMode="External"/><Relationship Id="rId1" Type="http://schemas.openxmlformats.org/officeDocument/2006/relationships/slideLayout" Target="../slideLayouts/slideLayout2.xml"/><Relationship Id="rId4" Type="http://schemas.openxmlformats.org/officeDocument/2006/relationships/hyperlink" Target="https://dgdge.sep.gob.mx/pnce_material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lexduve.com/2021/02/herramientas-de-soporte-socioemocional.html" TargetMode="External"/><Relationship Id="rId2" Type="http://schemas.openxmlformats.org/officeDocument/2006/relationships/hyperlink" Target="https://www.alexduve.com/2021/02/fichero-promover-la-cultura-de-paz-y.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loO67b8-vCw"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lexduve.com/2021/02/formato-para-niveles-de-comunicaion.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dgdge.sep.gob.mx/familias_aprendiendo_en_casa/#/"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nterfaz de usuario gráfica&#10;&#10;Descripción generada automáticamente con confianza media">
            <a:extLst>
              <a:ext uri="{FF2B5EF4-FFF2-40B4-BE49-F238E27FC236}">
                <a16:creationId xmlns:a16="http://schemas.microsoft.com/office/drawing/2014/main" id="{CD3FFD30-FCF5-46B8-962B-F1323EB489F0}"/>
              </a:ext>
            </a:extLst>
          </p:cNvPr>
          <p:cNvPicPr>
            <a:picLocks noChangeAspect="1"/>
          </p:cNvPicPr>
          <p:nvPr/>
        </p:nvPicPr>
        <p:blipFill>
          <a:blip r:embed="rId2"/>
          <a:stretch>
            <a:fillRect/>
          </a:stretch>
        </p:blipFill>
        <p:spPr>
          <a:xfrm>
            <a:off x="187913" y="422126"/>
            <a:ext cx="4279584" cy="5038148"/>
          </a:xfrm>
          <a:prstGeom prst="rect">
            <a:avLst/>
          </a:prstGeom>
        </p:spPr>
      </p:pic>
      <p:pic>
        <p:nvPicPr>
          <p:cNvPr id="5" name="Imagen 4" descr="Interfaz de usuario gráfica, Texto&#10;&#10;Descripción generada automáticamente">
            <a:extLst>
              <a:ext uri="{FF2B5EF4-FFF2-40B4-BE49-F238E27FC236}">
                <a16:creationId xmlns:a16="http://schemas.microsoft.com/office/drawing/2014/main" id="{DE168C6B-559C-4DF5-BD05-AC3DB967EC18}"/>
              </a:ext>
            </a:extLst>
          </p:cNvPr>
          <p:cNvPicPr>
            <a:picLocks noChangeAspect="1"/>
          </p:cNvPicPr>
          <p:nvPr/>
        </p:nvPicPr>
        <p:blipFill>
          <a:blip r:embed="rId3"/>
          <a:stretch>
            <a:fillRect/>
          </a:stretch>
        </p:blipFill>
        <p:spPr>
          <a:xfrm>
            <a:off x="4981303" y="2403566"/>
            <a:ext cx="7022784" cy="2243285"/>
          </a:xfrm>
          <a:prstGeom prst="rect">
            <a:avLst/>
          </a:prstGeom>
        </p:spPr>
      </p:pic>
    </p:spTree>
    <p:extLst>
      <p:ext uri="{BB962C8B-B14F-4D97-AF65-F5344CB8AC3E}">
        <p14:creationId xmlns:p14="http://schemas.microsoft.com/office/powerpoint/2010/main" val="365955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8AC5C-5157-47A6-B39E-68F363894A49}"/>
              </a:ext>
            </a:extLst>
          </p:cNvPr>
          <p:cNvSpPr>
            <a:spLocks noGrp="1"/>
          </p:cNvSpPr>
          <p:nvPr>
            <p:ph type="ctrTitle"/>
          </p:nvPr>
        </p:nvSpPr>
        <p:spPr>
          <a:xfrm>
            <a:off x="795342" y="637953"/>
            <a:ext cx="8272458" cy="3189507"/>
          </a:xfrm>
        </p:spPr>
        <p:txBody>
          <a:bodyPr>
            <a:normAutofit fontScale="90000"/>
          </a:bodyPr>
          <a:lstStyle/>
          <a:p>
            <a:pPr algn="l"/>
            <a:r>
              <a:rPr lang="es-MX" sz="7400">
                <a:solidFill>
                  <a:srgbClr val="FFFFFF"/>
                </a:solidFill>
              </a:rPr>
              <a:t>Propósitos, materiales y productos</a:t>
            </a:r>
          </a:p>
        </p:txBody>
      </p:sp>
    </p:spTree>
    <p:extLst>
      <p:ext uri="{BB962C8B-B14F-4D97-AF65-F5344CB8AC3E}">
        <p14:creationId xmlns:p14="http://schemas.microsoft.com/office/powerpoint/2010/main" val="28777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795999-D479-4571-A973-4D725A95AA85}"/>
              </a:ext>
            </a:extLst>
          </p:cNvPr>
          <p:cNvSpPr>
            <a:spLocks noGrp="1"/>
          </p:cNvSpPr>
          <p:nvPr>
            <p:ph idx="1"/>
          </p:nvPr>
        </p:nvSpPr>
        <p:spPr>
          <a:xfrm>
            <a:off x="838200" y="696686"/>
            <a:ext cx="10515600" cy="5704114"/>
          </a:xfrm>
        </p:spPr>
        <p:txBody>
          <a:bodyPr>
            <a:normAutofit lnSpcReduction="10000"/>
          </a:bodyPr>
          <a:lstStyle/>
          <a:p>
            <a:pPr marL="0" indent="0">
              <a:buNone/>
            </a:pPr>
            <a:r>
              <a:rPr lang="es-MX" sz="3200" dirty="0"/>
              <a:t>Que el colectivo docente:</a:t>
            </a:r>
          </a:p>
          <a:p>
            <a:pPr marL="514350" indent="-514350">
              <a:buFont typeface="+mj-lt"/>
              <a:buAutoNum type="arabicPeriod"/>
            </a:pPr>
            <a:r>
              <a:rPr lang="es-MX" sz="3200" u="sng" dirty="0"/>
              <a:t>Desarrolle estrategias</a:t>
            </a:r>
            <a:r>
              <a:rPr lang="es-MX" sz="3200" dirty="0"/>
              <a:t> para favorecer junto con las familias </a:t>
            </a:r>
            <a:r>
              <a:rPr lang="es-MX" sz="3200" u="sng" dirty="0"/>
              <a:t>ambientes de aprendizaje en casa</a:t>
            </a:r>
            <a:r>
              <a:rPr lang="es-MX" sz="3200" dirty="0"/>
              <a:t>, en los que se procure el bienestar emocional del alumnado, como base para su aprendizaje y desarrollo. </a:t>
            </a:r>
          </a:p>
          <a:p>
            <a:pPr marL="514350" indent="-514350">
              <a:buFont typeface="+mj-lt"/>
              <a:buAutoNum type="arabicPeriod"/>
            </a:pPr>
            <a:r>
              <a:rPr lang="es-MX" sz="3200" dirty="0"/>
              <a:t>Analice los </a:t>
            </a:r>
            <a:r>
              <a:rPr lang="es-MX" sz="3200" u="sng" dirty="0"/>
              <a:t>resultados de las estrategias de comunicación con los estudiantes y sus familias</a:t>
            </a:r>
            <a:r>
              <a:rPr lang="es-MX" sz="3200" dirty="0"/>
              <a:t>, así como de las estrategias de evaluación que han implementado, con la finalidad de fortalecerlas.</a:t>
            </a:r>
          </a:p>
          <a:p>
            <a:endParaRPr lang="es-MX" dirty="0"/>
          </a:p>
        </p:txBody>
      </p:sp>
    </p:spTree>
    <p:extLst>
      <p:ext uri="{BB962C8B-B14F-4D97-AF65-F5344CB8AC3E}">
        <p14:creationId xmlns:p14="http://schemas.microsoft.com/office/powerpoint/2010/main" val="376316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Gafas encima de un libro">
            <a:extLst>
              <a:ext uri="{FF2B5EF4-FFF2-40B4-BE49-F238E27FC236}">
                <a16:creationId xmlns:a16="http://schemas.microsoft.com/office/drawing/2014/main" id="{C23DFABE-90F9-49D8-AD02-CE24DFC53D9F}"/>
              </a:ext>
            </a:extLst>
          </p:cNvPr>
          <p:cNvPicPr>
            <a:picLocks noChangeAspect="1"/>
          </p:cNvPicPr>
          <p:nvPr/>
        </p:nvPicPr>
        <p:blipFill rotWithShape="1">
          <a:blip r:embed="rId2">
            <a:alphaModFix amt="50000"/>
          </a:blip>
          <a:srcRect t="14112" b="983"/>
          <a:stretch/>
        </p:blipFill>
        <p:spPr>
          <a:xfrm>
            <a:off x="20" y="1"/>
            <a:ext cx="12191980" cy="6857999"/>
          </a:xfrm>
          <a:prstGeom prst="rect">
            <a:avLst/>
          </a:prstGeom>
        </p:spPr>
      </p:pic>
      <p:sp>
        <p:nvSpPr>
          <p:cNvPr id="2" name="Título 1">
            <a:extLst>
              <a:ext uri="{FF2B5EF4-FFF2-40B4-BE49-F238E27FC236}">
                <a16:creationId xmlns:a16="http://schemas.microsoft.com/office/drawing/2014/main" id="{53193CBD-5F10-4E1C-B917-6AE70664769C}"/>
              </a:ext>
            </a:extLst>
          </p:cNvPr>
          <p:cNvSpPr>
            <a:spLocks noGrp="1"/>
          </p:cNvSpPr>
          <p:nvPr>
            <p:ph type="ctrTitle"/>
          </p:nvPr>
        </p:nvSpPr>
        <p:spPr>
          <a:xfrm>
            <a:off x="1524000" y="1122362"/>
            <a:ext cx="9144000" cy="2900518"/>
          </a:xfrm>
        </p:spPr>
        <p:txBody>
          <a:bodyPr>
            <a:normAutofit/>
          </a:bodyPr>
          <a:lstStyle/>
          <a:p>
            <a:r>
              <a:rPr lang="es-MX">
                <a:solidFill>
                  <a:srgbClr val="FFFFFF"/>
                </a:solidFill>
              </a:rPr>
              <a:t>Materiales</a:t>
            </a:r>
          </a:p>
        </p:txBody>
      </p:sp>
    </p:spTree>
    <p:extLst>
      <p:ext uri="{BB962C8B-B14F-4D97-AF65-F5344CB8AC3E}">
        <p14:creationId xmlns:p14="http://schemas.microsoft.com/office/powerpoint/2010/main" val="17695012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D71B84-FCC2-4366-B126-8419B1C14878}"/>
              </a:ext>
            </a:extLst>
          </p:cNvPr>
          <p:cNvSpPr>
            <a:spLocks noGrp="1"/>
          </p:cNvSpPr>
          <p:nvPr>
            <p:ph idx="1"/>
          </p:nvPr>
        </p:nvSpPr>
        <p:spPr>
          <a:xfrm>
            <a:off x="4810259" y="649480"/>
            <a:ext cx="6555347" cy="5546047"/>
          </a:xfrm>
        </p:spPr>
        <p:txBody>
          <a:bodyPr anchor="ctr">
            <a:normAutofit fontScale="92500" lnSpcReduction="10000"/>
          </a:bodyPr>
          <a:lstStyle/>
          <a:p>
            <a:pPr algn="just"/>
            <a:r>
              <a:rPr lang="es-MX" sz="1600" dirty="0"/>
              <a:t>Acuerdo Número 26/12/20 por el que se establecen las orientaciones pedagógicas y los criterios para la evaluación del aprendizaje para la educación preescolar, primaria y secundaria en el periodo de contingencia sanitaria generada por el virus SARS-CoV2 (COVID-19) para el ciclo escolar 2020-2021 Recuperado el 28 de enero de 2021, de: </a:t>
            </a:r>
            <a:r>
              <a:rPr lang="es-MX" sz="1600" dirty="0">
                <a:hlinkClick r:id="rId2"/>
              </a:rPr>
              <a:t>https://www.dof.gob.mx/nota_detalle.php?codigo=5608934&amp;fecha=28/12/2020</a:t>
            </a:r>
            <a:endParaRPr lang="es-MX" sz="1600" dirty="0"/>
          </a:p>
          <a:p>
            <a:pPr algn="just"/>
            <a:r>
              <a:rPr lang="es-MX" sz="1600" dirty="0"/>
              <a:t>Estrategias diferenciadas para los alumnos con comunicación intermitente o sin comunicación (producto de la actividad 19, P. 20. Guía de Trabajo. Consejo Técnico Escolar 3ª Sesión Ordinaria. 2020-2021). </a:t>
            </a:r>
          </a:p>
          <a:p>
            <a:pPr algn="just"/>
            <a:r>
              <a:rPr lang="es-MX" sz="1600" dirty="0"/>
              <a:t>Estrategias de evaluación (producto de las actividades 10 y 11, P. 15, Guía de Trabajo. Consejo Técnico Escolar 3ª Sesión Ordinaria. 2020-2021). </a:t>
            </a:r>
          </a:p>
          <a:p>
            <a:pPr algn="just"/>
            <a:r>
              <a:rPr lang="es-MX" sz="1600" dirty="0"/>
              <a:t>Fichero Herramientas de soporte socioemocional para la educación en contextos de emergencia. Recuperado el 28 de enero de 2021, de: </a:t>
            </a:r>
            <a:r>
              <a:rPr lang="es-MX" sz="1600" dirty="0">
                <a:hlinkClick r:id="rId3"/>
              </a:rPr>
              <a:t>https://educacionbasica.sep.gob.mx/multimedia/RSC/BASICA/Documento/202006/202006-RSC-WTzeEQBTag-ANEXO4.FicheroHSS.PDF</a:t>
            </a:r>
            <a:endParaRPr lang="es-MX" sz="1600" dirty="0"/>
          </a:p>
          <a:p>
            <a:pPr algn="just"/>
            <a:r>
              <a:rPr lang="es-MX" sz="1600" dirty="0"/>
              <a:t>Fichero de actividades Promover la cultura de paz en y desde nuestra escuela. Recuperado el 28 de enero de 2021, de: </a:t>
            </a:r>
            <a:r>
              <a:rPr lang="es-MX" sz="1600" dirty="0">
                <a:hlinkClick r:id="rId4"/>
              </a:rPr>
              <a:t>https://dgdge.sep.gob.mx/pnce_materiales/</a:t>
            </a:r>
            <a:endParaRPr lang="es-MX" sz="1600" dirty="0"/>
          </a:p>
          <a:p>
            <a:endParaRPr lang="es-MX" sz="1600" dirty="0"/>
          </a:p>
        </p:txBody>
      </p:sp>
    </p:spTree>
    <p:extLst>
      <p:ext uri="{BB962C8B-B14F-4D97-AF65-F5344CB8AC3E}">
        <p14:creationId xmlns:p14="http://schemas.microsoft.com/office/powerpoint/2010/main" val="232561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82BC4-2826-4228-8209-522789DD9375}"/>
              </a:ext>
            </a:extLst>
          </p:cNvPr>
          <p:cNvSpPr>
            <a:spLocks noGrp="1"/>
          </p:cNvSpPr>
          <p:nvPr>
            <p:ph type="ctrTitle"/>
          </p:nvPr>
        </p:nvSpPr>
        <p:spPr>
          <a:xfrm>
            <a:off x="1932903" y="949325"/>
            <a:ext cx="8071706" cy="2387600"/>
          </a:xfrm>
        </p:spPr>
        <p:txBody>
          <a:bodyPr>
            <a:normAutofit/>
          </a:bodyPr>
          <a:lstStyle/>
          <a:p>
            <a:pPr algn="l"/>
            <a:r>
              <a:rPr lang="es-MX" sz="6600">
                <a:solidFill>
                  <a:schemeClr val="bg1"/>
                </a:solidFill>
              </a:rPr>
              <a:t>Productos</a:t>
            </a:r>
          </a:p>
        </p:txBody>
      </p:sp>
    </p:spTree>
    <p:extLst>
      <p:ext uri="{BB962C8B-B14F-4D97-AF65-F5344CB8AC3E}">
        <p14:creationId xmlns:p14="http://schemas.microsoft.com/office/powerpoint/2010/main" val="362037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65FD4F-F6FB-4FFE-AC43-65F64E892D8F}"/>
              </a:ext>
            </a:extLst>
          </p:cNvPr>
          <p:cNvSpPr>
            <a:spLocks noGrp="1"/>
          </p:cNvSpPr>
          <p:nvPr>
            <p:ph idx="1"/>
          </p:nvPr>
        </p:nvSpPr>
        <p:spPr>
          <a:xfrm>
            <a:off x="838200" y="600891"/>
            <a:ext cx="10515600" cy="5576072"/>
          </a:xfrm>
        </p:spPr>
        <p:txBody>
          <a:bodyPr>
            <a:normAutofit lnSpcReduction="10000"/>
          </a:bodyPr>
          <a:lstStyle/>
          <a:p>
            <a:pPr marL="514350" indent="-514350" algn="just">
              <a:buFont typeface="+mj-lt"/>
              <a:buAutoNum type="arabicPeriod"/>
            </a:pPr>
            <a:r>
              <a:rPr lang="es-MX" sz="4000" dirty="0"/>
              <a:t>Estrategia para favorecer la </a:t>
            </a:r>
            <a:r>
              <a:rPr lang="es-MX" sz="4000" u="sng" dirty="0"/>
              <a:t>gestión de las emociones y fortalecer la empatía entre el personal docente</a:t>
            </a:r>
            <a:r>
              <a:rPr lang="es-MX" sz="4000" dirty="0"/>
              <a:t>, directivo, alumnado y familias. </a:t>
            </a:r>
          </a:p>
          <a:p>
            <a:pPr marL="514350" indent="-514350" algn="just">
              <a:buFont typeface="+mj-lt"/>
              <a:buAutoNum type="arabicPeriod"/>
            </a:pPr>
            <a:r>
              <a:rPr lang="es-MX" sz="4000" dirty="0"/>
              <a:t>Material con </a:t>
            </a:r>
            <a:r>
              <a:rPr lang="es-MX" sz="4000" u="sng" dirty="0"/>
              <a:t>orientaciones para las familias sobre cómo favorecer ambientes propicios para el aprendizaje</a:t>
            </a:r>
            <a:r>
              <a:rPr lang="es-MX" sz="4000" dirty="0"/>
              <a:t> y recomendaciones para los procesos de evaluación.</a:t>
            </a:r>
          </a:p>
        </p:txBody>
      </p:sp>
    </p:spTree>
    <p:extLst>
      <p:ext uri="{BB962C8B-B14F-4D97-AF65-F5344CB8AC3E}">
        <p14:creationId xmlns:p14="http://schemas.microsoft.com/office/powerpoint/2010/main" val="34356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a:solidFill>
                  <a:schemeClr val="bg1"/>
                </a:solidFill>
              </a:rPr>
              <a:t>Uno.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Revisen la presentación, los propósitos, los productos esperados y la agenda de trabajo para esta sesión. Tomen acuerdos que les permitan organizar las actividades y hacer un uso eficiente del tiempo</a:t>
            </a:r>
          </a:p>
        </p:txBody>
      </p:sp>
    </p:spTree>
    <p:extLst>
      <p:ext uri="{BB962C8B-B14F-4D97-AF65-F5344CB8AC3E}">
        <p14:creationId xmlns:p14="http://schemas.microsoft.com/office/powerpoint/2010/main" val="94496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30BA3-D14F-4715-8206-CE17B06AFC90}"/>
              </a:ext>
            </a:extLst>
          </p:cNvPr>
          <p:cNvSpPr>
            <a:spLocks noGrp="1"/>
          </p:cNvSpPr>
          <p:nvPr>
            <p:ph idx="1"/>
          </p:nvPr>
        </p:nvSpPr>
        <p:spPr>
          <a:xfrm>
            <a:off x="838200" y="365760"/>
            <a:ext cx="10515600" cy="5811203"/>
          </a:xfrm>
        </p:spPr>
        <p:txBody>
          <a:bodyPr>
            <a:normAutofit/>
          </a:bodyPr>
          <a:lstStyle/>
          <a:p>
            <a:pPr marL="0" indent="0" algn="just">
              <a:buNone/>
            </a:pPr>
            <a:r>
              <a:rPr lang="es-MX" dirty="0"/>
              <a:t>En el proceso de enseñanza y aprendizaje </a:t>
            </a:r>
            <a:r>
              <a:rPr lang="es-MX" u="sng" dirty="0"/>
              <a:t>suele darse relevancia primordial a los aspectos cognitivos dejando en un segundo término los aspectos emocionales</a:t>
            </a:r>
            <a:r>
              <a:rPr lang="es-MX" dirty="0"/>
              <a:t>. En esta etapa de aprendizaje en casa es impostergable transformar esa visión, </a:t>
            </a:r>
            <a:r>
              <a:rPr lang="es-MX" dirty="0">
                <a:highlight>
                  <a:srgbClr val="FFFF00"/>
                </a:highlight>
              </a:rPr>
              <a:t>reconociendo que el aprendizaje se conforma por la vertiente cognitiva y la emocional</a:t>
            </a:r>
            <a:r>
              <a:rPr lang="es-MX" dirty="0"/>
              <a:t>, ambas relacionadas de manera dinámica, y que las emociones facilitan u obstaculizan los aprendizajes.</a:t>
            </a:r>
          </a:p>
          <a:p>
            <a:pPr marL="0" indent="0" algn="just">
              <a:buNone/>
            </a:pPr>
            <a:r>
              <a:rPr lang="es-MX" dirty="0"/>
              <a:t>En este sentido, es necesario fortalecer el desarrollo de habilidades socioemocionales para contribuir a que los integrantes de las comunidades escolares afronten las situaciones ocasionadas por los cambios a la forma de vida que ha implicado la pandemia del COVID-19 y que pudieron originar  </a:t>
            </a:r>
            <a:r>
              <a:rPr lang="es-MX" u="sng" dirty="0"/>
              <a:t>enojo, tristeza, temor, angustia, ansiedad, depresión, frustración, apatía, falta de motivación, entre otras emociones y sentimientos.</a:t>
            </a:r>
          </a:p>
          <a:p>
            <a:endParaRPr lang="es-MX" dirty="0"/>
          </a:p>
        </p:txBody>
      </p:sp>
    </p:spTree>
    <p:extLst>
      <p:ext uri="{BB962C8B-B14F-4D97-AF65-F5344CB8AC3E}">
        <p14:creationId xmlns:p14="http://schemas.microsoft.com/office/powerpoint/2010/main" val="179945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6D2BA-F5AE-4407-ACD5-B232D03CD670}"/>
              </a:ext>
            </a:extLst>
          </p:cNvPr>
          <p:cNvSpPr>
            <a:spLocks noGrp="1"/>
          </p:cNvSpPr>
          <p:nvPr>
            <p:ph type="ctrTitle"/>
          </p:nvPr>
        </p:nvSpPr>
        <p:spPr>
          <a:xfrm>
            <a:off x="5207000" y="583345"/>
            <a:ext cx="5833787" cy="2274155"/>
          </a:xfrm>
        </p:spPr>
        <p:txBody>
          <a:bodyPr anchor="b">
            <a:normAutofit/>
          </a:bodyPr>
          <a:lstStyle/>
          <a:p>
            <a:pPr algn="r"/>
            <a:r>
              <a:rPr lang="es-MX" sz="5600">
                <a:solidFill>
                  <a:srgbClr val="FFFFFF"/>
                </a:solidFill>
              </a:rPr>
              <a:t>Trabajo individual</a:t>
            </a:r>
          </a:p>
        </p:txBody>
      </p:sp>
      <p:pic>
        <p:nvPicPr>
          <p:cNvPr id="7" name="Imagen 6">
            <a:extLst>
              <a:ext uri="{FF2B5EF4-FFF2-40B4-BE49-F238E27FC236}">
                <a16:creationId xmlns:a16="http://schemas.microsoft.com/office/drawing/2014/main" id="{6A9C0D10-74A4-4E76-BB54-3040A52EF51E}"/>
              </a:ext>
            </a:extLst>
          </p:cNvPr>
          <p:cNvPicPr>
            <a:picLocks noChangeAspect="1"/>
          </p:cNvPicPr>
          <p:nvPr/>
        </p:nvPicPr>
        <p:blipFill rotWithShape="1">
          <a:blip r:embed="rId2"/>
          <a:srcRect l="2495" r="2156"/>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Tree>
    <p:extLst>
      <p:ext uri="{BB962C8B-B14F-4D97-AF65-F5344CB8AC3E}">
        <p14:creationId xmlns:p14="http://schemas.microsoft.com/office/powerpoint/2010/main" val="29425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A89D0F-F29F-41F4-9E92-B6B69E1CC5E3}"/>
              </a:ext>
            </a:extLst>
          </p:cNvPr>
          <p:cNvSpPr>
            <a:spLocks noGrp="1"/>
          </p:cNvSpPr>
          <p:nvPr>
            <p:ph idx="1"/>
          </p:nvPr>
        </p:nvSpPr>
        <p:spPr>
          <a:xfrm>
            <a:off x="838200" y="592183"/>
            <a:ext cx="10515600" cy="5584780"/>
          </a:xfrm>
        </p:spPr>
        <p:txBody>
          <a:bodyPr>
            <a:normAutofit/>
          </a:bodyPr>
          <a:lstStyle/>
          <a:p>
            <a:pPr marL="0" indent="0" algn="just">
              <a:buNone/>
            </a:pPr>
            <a:r>
              <a:rPr lang="es-MX" dirty="0"/>
              <a:t>Se proponen actividades como la lectura de documentos propuestos en esta guía, </a:t>
            </a:r>
            <a:r>
              <a:rPr lang="es-MX" b="1" dirty="0"/>
              <a:t>el análisis y reflexión individual sobre las prácticas docentes o el análisis de la situación de los aprendizajes de las alumnas y los alumnos del grupo o asignatura</a:t>
            </a:r>
            <a:r>
              <a:rPr lang="es-MX" dirty="0"/>
              <a:t>. Se recomienda que estas actividades se realicen fuera de línea, antes del desarrollo de la sesión o antes de la plenaria virtual. </a:t>
            </a:r>
          </a:p>
          <a:p>
            <a:pPr marL="0" indent="0" algn="just">
              <a:buNone/>
            </a:pPr>
            <a:r>
              <a:rPr lang="es-MX" dirty="0"/>
              <a:t>Es importante </a:t>
            </a:r>
            <a:r>
              <a:rPr lang="es-MX" dirty="0">
                <a:highlight>
                  <a:srgbClr val="FFFF00"/>
                </a:highlight>
              </a:rPr>
              <a:t>que hagan los registros del trabajo individual y por equipos que consideren necesarios con el apoyo de procesadores de texto, herramientas en línea </a:t>
            </a:r>
            <a:r>
              <a:rPr lang="es-MX" dirty="0"/>
              <a:t>(como pueden ser formularios, documentos compartidos, entre otras) o de su cuaderno de notas, para poder presentarlos al colectivo docente en la plenaria. Estos registros son para orientar la reflexión y apoyar en la generación de propuestas en el colectivo docente, no para control administrativo.</a:t>
            </a:r>
          </a:p>
        </p:txBody>
      </p:sp>
    </p:spTree>
    <p:extLst>
      <p:ext uri="{BB962C8B-B14F-4D97-AF65-F5344CB8AC3E}">
        <p14:creationId xmlns:p14="http://schemas.microsoft.com/office/powerpoint/2010/main" val="231115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Uno de los aspectos que han cobrado mayor visibilidad en el contexto que  vivimos por la contingencia sanitaria tiene que ver con el cuidado  socioemocional de niñas, niños y adolescentes (NNA), así como de las maestras  y los maestros, pues las emociones están vinculadas estrechamente con el  aprendizaje.</a:t>
            </a:r>
          </a:p>
          <a:p>
            <a:pPr marL="0" indent="0" algn="just">
              <a:buNone/>
            </a:pPr>
            <a:r>
              <a:rPr lang="es-MX" dirty="0"/>
              <a:t>De la misma manera, en el contexto de educación a distancia, es  fundamental la  participación de las familias en la generación de ambientes propicios para el  aprendizaje, en los que prevalezcan la tranquilidad, la motivación, el entusiasmo, la confianza en las capacidades de NNA y la valoración de los errores como  oportunidades para aprender, entre otros elementos.</a:t>
            </a:r>
          </a:p>
          <a:p>
            <a:endParaRPr lang="es-MX" dirty="0"/>
          </a:p>
        </p:txBody>
      </p:sp>
    </p:spTree>
    <p:extLst>
      <p:ext uri="{BB962C8B-B14F-4D97-AF65-F5344CB8AC3E}">
        <p14:creationId xmlns:p14="http://schemas.microsoft.com/office/powerpoint/2010/main" val="37279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Primer plano de un teclado numérico de calculadora">
            <a:extLst>
              <a:ext uri="{FF2B5EF4-FFF2-40B4-BE49-F238E27FC236}">
                <a16:creationId xmlns:a16="http://schemas.microsoft.com/office/drawing/2014/main" id="{B10B31E2-B023-4D29-B68C-1CEA0DF40578}"/>
              </a:ext>
            </a:extLst>
          </p:cNvPr>
          <p:cNvPicPr>
            <a:picLocks noChangeAspect="1"/>
          </p:cNvPicPr>
          <p:nvPr/>
        </p:nvPicPr>
        <p:blipFill rotWithShape="1">
          <a:blip r:embed="rId2">
            <a:alphaModFix amt="50000"/>
          </a:blip>
          <a:srcRect b="15094"/>
          <a:stretch/>
        </p:blipFill>
        <p:spPr>
          <a:xfrm>
            <a:off x="20" y="1"/>
            <a:ext cx="12191980" cy="6857999"/>
          </a:xfrm>
          <a:prstGeom prst="rect">
            <a:avLst/>
          </a:prstGeom>
        </p:spPr>
      </p:pic>
      <p:sp>
        <p:nvSpPr>
          <p:cNvPr id="2" name="Título 1">
            <a:extLst>
              <a:ext uri="{FF2B5EF4-FFF2-40B4-BE49-F238E27FC236}">
                <a16:creationId xmlns:a16="http://schemas.microsoft.com/office/drawing/2014/main" id="{4C6E10FA-0B7D-4F45-A9CE-1D346578B7C8}"/>
              </a:ext>
            </a:extLst>
          </p:cNvPr>
          <p:cNvSpPr>
            <a:spLocks noGrp="1"/>
          </p:cNvSpPr>
          <p:nvPr>
            <p:ph type="ctrTitle"/>
          </p:nvPr>
        </p:nvSpPr>
        <p:spPr>
          <a:xfrm>
            <a:off x="1524000" y="1122362"/>
            <a:ext cx="9144000" cy="2900518"/>
          </a:xfrm>
        </p:spPr>
        <p:txBody>
          <a:bodyPr>
            <a:normAutofit fontScale="90000"/>
          </a:bodyPr>
          <a:lstStyle/>
          <a:p>
            <a:r>
              <a:rPr lang="es-MX" sz="5100">
                <a:solidFill>
                  <a:srgbClr val="FFFFFF"/>
                </a:solidFill>
              </a:rPr>
              <a:t>EL DESAROLLO SOCIOEMOCIONAL, ELEMENTO CLAVE PARA EL</a:t>
            </a:r>
            <a:br>
              <a:rPr lang="es-MX" sz="5100">
                <a:solidFill>
                  <a:srgbClr val="FFFFFF"/>
                </a:solidFill>
              </a:rPr>
            </a:br>
            <a:r>
              <a:rPr lang="es-MX" sz="5100">
                <a:solidFill>
                  <a:srgbClr val="FFFFFF"/>
                </a:solidFill>
              </a:rPr>
              <a:t>APRENDIZAJE</a:t>
            </a:r>
          </a:p>
        </p:txBody>
      </p:sp>
    </p:spTree>
    <p:extLst>
      <p:ext uri="{BB962C8B-B14F-4D97-AF65-F5344CB8AC3E}">
        <p14:creationId xmlns:p14="http://schemas.microsoft.com/office/powerpoint/2010/main" val="38325779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Dos.</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lgn="just">
              <a:buNone/>
            </a:pPr>
            <a:r>
              <a:rPr lang="es-MX" sz="2000" dirty="0">
                <a:solidFill>
                  <a:schemeClr val="bg1"/>
                </a:solidFill>
              </a:rPr>
              <a:t>Identifique las emociones que ha experimentado en su rol como docente en esta etapa de educación a distancia. </a:t>
            </a:r>
            <a:r>
              <a:rPr lang="es-MX" sz="2000" b="1" u="sng" dirty="0">
                <a:solidFill>
                  <a:schemeClr val="accent4">
                    <a:lumMod val="60000"/>
                    <a:lumOff val="40000"/>
                  </a:schemeClr>
                </a:solidFill>
              </a:rPr>
              <a:t>Escriba su experiencia.</a:t>
            </a:r>
          </a:p>
          <a:p>
            <a:pPr marL="0" indent="0">
              <a:buNone/>
            </a:pPr>
            <a:endParaRPr lang="es-MX" sz="2000" dirty="0">
              <a:solidFill>
                <a:schemeClr val="bg1"/>
              </a:solidFill>
            </a:endParaRPr>
          </a:p>
        </p:txBody>
      </p:sp>
    </p:spTree>
    <p:extLst>
      <p:ext uri="{BB962C8B-B14F-4D97-AF65-F5344CB8AC3E}">
        <p14:creationId xmlns:p14="http://schemas.microsoft.com/office/powerpoint/2010/main" val="373599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8B807-EBBD-49DA-8B85-8A20928FC683}"/>
              </a:ext>
            </a:extLst>
          </p:cNvPr>
          <p:cNvSpPr>
            <a:spLocks noGrp="1"/>
          </p:cNvSpPr>
          <p:nvPr>
            <p:ph type="title"/>
          </p:nvPr>
        </p:nvSpPr>
        <p:spPr>
          <a:xfrm>
            <a:off x="466722" y="586855"/>
            <a:ext cx="3201366" cy="3387497"/>
          </a:xfrm>
        </p:spPr>
        <p:txBody>
          <a:bodyPr anchor="b">
            <a:normAutofit/>
          </a:bodyPr>
          <a:lstStyle/>
          <a:p>
            <a:pPr algn="r"/>
            <a:r>
              <a:rPr lang="es-MX" sz="4000">
                <a:solidFill>
                  <a:srgbClr val="FFFFFF"/>
                </a:solidFill>
              </a:rPr>
              <a:t>Escribe aquí tu experiencia</a:t>
            </a:r>
          </a:p>
        </p:txBody>
      </p:sp>
      <p:sp>
        <p:nvSpPr>
          <p:cNvPr id="3" name="Marcador de contenido 2">
            <a:extLst>
              <a:ext uri="{FF2B5EF4-FFF2-40B4-BE49-F238E27FC236}">
                <a16:creationId xmlns:a16="http://schemas.microsoft.com/office/drawing/2014/main" id="{2B1A16CA-E16C-4B77-A12F-9F6D5154FDAB}"/>
              </a:ext>
            </a:extLst>
          </p:cNvPr>
          <p:cNvSpPr>
            <a:spLocks noGrp="1"/>
          </p:cNvSpPr>
          <p:nvPr>
            <p:ph idx="1"/>
          </p:nvPr>
        </p:nvSpPr>
        <p:spPr>
          <a:xfrm>
            <a:off x="4810259" y="649480"/>
            <a:ext cx="6555347" cy="5546047"/>
          </a:xfrm>
        </p:spPr>
        <p:txBody>
          <a:bodyPr anchor="ctr">
            <a:normAutofit/>
          </a:bodyPr>
          <a:lstStyle/>
          <a:p>
            <a:r>
              <a:rPr lang="es-MX" sz="1400" dirty="0"/>
              <a:t>Durante este proceso de “Aprende en casa” he experimentado muchas emociones, algunas de ellas como el estrés al momento de tener que trabajar desde casa y buscar estrategias para mis alumnos, algunas otras como la alegría y la tristeza de mirar como algunas familias hacen todo lo posible por atender a sus hijos y algunos no tanto. He sentido miedo, miedo de poner en riesgo a mi familia y todos los que me rodean ante esta enfermedad. </a:t>
            </a:r>
          </a:p>
        </p:txBody>
      </p:sp>
    </p:spTree>
    <p:extLst>
      <p:ext uri="{BB962C8B-B14F-4D97-AF65-F5344CB8AC3E}">
        <p14:creationId xmlns:p14="http://schemas.microsoft.com/office/powerpoint/2010/main" val="255373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Tres.</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 sobre lo siguiente</a:t>
            </a:r>
          </a:p>
        </p:txBody>
      </p:sp>
    </p:spTree>
    <p:extLst>
      <p:ext uri="{BB962C8B-B14F-4D97-AF65-F5344CB8AC3E}">
        <p14:creationId xmlns:p14="http://schemas.microsoft.com/office/powerpoint/2010/main" val="109970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4F85CF5-BD37-4B59-AEB5-32DA5EBEAA69}"/>
              </a:ext>
            </a:extLst>
          </p:cNvPr>
          <p:cNvGraphicFramePr>
            <a:graphicFrameLocks noGrp="1"/>
          </p:cNvGraphicFramePr>
          <p:nvPr>
            <p:ph idx="1"/>
            <p:extLst>
              <p:ext uri="{D42A27DB-BD31-4B8C-83A1-F6EECF244321}">
                <p14:modId xmlns:p14="http://schemas.microsoft.com/office/powerpoint/2010/main" val="3818640948"/>
              </p:ext>
            </p:extLst>
          </p:nvPr>
        </p:nvGraphicFramePr>
        <p:xfrm>
          <a:off x="838200" y="357051"/>
          <a:ext cx="10515600" cy="544285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12116537"/>
                    </a:ext>
                  </a:extLst>
                </a:gridCol>
                <a:gridCol w="5257800">
                  <a:extLst>
                    <a:ext uri="{9D8B030D-6E8A-4147-A177-3AD203B41FA5}">
                      <a16:colId xmlns:a16="http://schemas.microsoft.com/office/drawing/2014/main" val="108508193"/>
                    </a:ext>
                  </a:extLst>
                </a:gridCol>
              </a:tblGrid>
              <a:tr h="595695">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3231722585"/>
                  </a:ext>
                </a:extLst>
              </a:tr>
              <a:tr h="1909489">
                <a:tc>
                  <a:txBody>
                    <a:bodyPr/>
                    <a:lstStyle/>
                    <a:p>
                      <a:r>
                        <a:rPr lang="es-MX" dirty="0"/>
                        <a:t>Como madre, padre tía(o) o abuela(o) de niñas, niños o adolescentes que están aprendiendo en casa, ¿cómo ha vivido esta situación?,</a:t>
                      </a:r>
                    </a:p>
                    <a:p>
                      <a:endParaRPr lang="es-MX" dirty="0"/>
                    </a:p>
                  </a:txBody>
                  <a:tcPr/>
                </a:tc>
                <a:tc>
                  <a:txBody>
                    <a:bodyPr/>
                    <a:lstStyle/>
                    <a:p>
                      <a:r>
                        <a:rPr lang="es-MX" dirty="0"/>
                        <a:t>He ayudado a vecinos y familiares en ciertas dudas que tienen con sus tareas, se vive el estrés de una gran manera por el poco entendimiento que en algunos casos hay con padres y maestros.</a:t>
                      </a:r>
                    </a:p>
                  </a:txBody>
                  <a:tcPr/>
                </a:tc>
                <a:extLst>
                  <a:ext uri="{0D108BD9-81ED-4DB2-BD59-A6C34878D82A}">
                    <a16:rowId xmlns:a16="http://schemas.microsoft.com/office/drawing/2014/main" val="2710391444"/>
                  </a:ext>
                </a:extLst>
              </a:tr>
              <a:tr h="1468837">
                <a:tc>
                  <a:txBody>
                    <a:bodyPr/>
                    <a:lstStyle/>
                    <a:p>
                      <a:r>
                        <a:rPr lang="es-MX" dirty="0"/>
                        <a:t>¿qué retos ha enfrentado al acompañarlos en su aprendizaje?, ¿qué emociones ha sentido?</a:t>
                      </a:r>
                    </a:p>
                    <a:p>
                      <a:endParaRPr lang="es-MX" dirty="0"/>
                    </a:p>
                  </a:txBody>
                  <a:tcPr/>
                </a:tc>
                <a:tc>
                  <a:txBody>
                    <a:bodyPr/>
                    <a:lstStyle/>
                    <a:p>
                      <a:r>
                        <a:rPr lang="es-MX" dirty="0"/>
                        <a:t>Retos como el aprender a usar las tecnologías para la educación a distancia, el tener que buscar distintas formas de explicar actividades hacen que se sienta el estrés, en ocasiones enojo por no poder desarrollar de buena manera el trabajo. </a:t>
                      </a:r>
                    </a:p>
                  </a:txBody>
                  <a:tcPr/>
                </a:tc>
                <a:extLst>
                  <a:ext uri="{0D108BD9-81ED-4DB2-BD59-A6C34878D82A}">
                    <a16:rowId xmlns:a16="http://schemas.microsoft.com/office/drawing/2014/main" val="1923065924"/>
                  </a:ext>
                </a:extLst>
              </a:tr>
              <a:tr h="1468837">
                <a:tc>
                  <a:txBody>
                    <a:bodyPr/>
                    <a:lstStyle/>
                    <a:p>
                      <a:r>
                        <a:rPr lang="es-MX" dirty="0"/>
                        <a:t>Y las NNA a los que acompaña en casa, ¿cómo han vivido esta circunstancia? </a:t>
                      </a:r>
                    </a:p>
                    <a:p>
                      <a:endParaRPr lang="es-MX" dirty="0"/>
                    </a:p>
                  </a:txBody>
                  <a:tcPr/>
                </a:tc>
                <a:tc>
                  <a:txBody>
                    <a:bodyPr/>
                    <a:lstStyle/>
                    <a:p>
                      <a:r>
                        <a:rPr lang="es-MX" dirty="0"/>
                        <a:t>Muy cansados por la manera de trabajo, viven lo mismo diariamente y empieza a ser muy fastidioso para ellos y los padres. </a:t>
                      </a:r>
                    </a:p>
                  </a:txBody>
                  <a:tcPr/>
                </a:tc>
                <a:extLst>
                  <a:ext uri="{0D108BD9-81ED-4DB2-BD59-A6C34878D82A}">
                    <a16:rowId xmlns:a16="http://schemas.microsoft.com/office/drawing/2014/main" val="1931962672"/>
                  </a:ext>
                </a:extLst>
              </a:tr>
            </a:tbl>
          </a:graphicData>
        </a:graphic>
      </p:graphicFrame>
    </p:spTree>
    <p:extLst>
      <p:ext uri="{BB962C8B-B14F-4D97-AF65-F5344CB8AC3E}">
        <p14:creationId xmlns:p14="http://schemas.microsoft.com/office/powerpoint/2010/main" val="212956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173377B7-1515-4416-8E26-65D49B9D377F}"/>
              </a:ext>
            </a:extLst>
          </p:cNvPr>
          <p:cNvGraphicFramePr>
            <a:graphicFrameLocks noGrp="1"/>
          </p:cNvGraphicFramePr>
          <p:nvPr>
            <p:extLst>
              <p:ext uri="{D42A27DB-BD31-4B8C-83A1-F6EECF244321}">
                <p14:modId xmlns:p14="http://schemas.microsoft.com/office/powerpoint/2010/main" val="2860525661"/>
              </p:ext>
            </p:extLst>
          </p:nvPr>
        </p:nvGraphicFramePr>
        <p:xfrm>
          <a:off x="661851" y="719666"/>
          <a:ext cx="10955383" cy="5202163"/>
        </p:xfrm>
        <a:graphic>
          <a:graphicData uri="http://schemas.openxmlformats.org/drawingml/2006/table">
            <a:tbl>
              <a:tblPr firstRow="1" bandRow="1">
                <a:tableStyleId>{5C22544A-7EE6-4342-B048-85BDC9FD1C3A}</a:tableStyleId>
              </a:tblPr>
              <a:tblGrid>
                <a:gridCol w="10955383">
                  <a:extLst>
                    <a:ext uri="{9D8B030D-6E8A-4147-A177-3AD203B41FA5}">
                      <a16:colId xmlns:a16="http://schemas.microsoft.com/office/drawing/2014/main" val="821893036"/>
                    </a:ext>
                  </a:extLst>
                </a:gridCol>
              </a:tblGrid>
              <a:tr h="875794">
                <a:tc>
                  <a:txBody>
                    <a:bodyPr/>
                    <a:lstStyle/>
                    <a:p>
                      <a:r>
                        <a:rPr lang="es-MX" dirty="0"/>
                        <a:t>Escriba su experiencia como acompañante de NNA cercanos y las emociones o sentimientos que le provocaron. Consérvela para compartirla posteriormente en equipos</a:t>
                      </a:r>
                    </a:p>
                  </a:txBody>
                  <a:tcPr/>
                </a:tc>
                <a:extLst>
                  <a:ext uri="{0D108BD9-81ED-4DB2-BD59-A6C34878D82A}">
                    <a16:rowId xmlns:a16="http://schemas.microsoft.com/office/drawing/2014/main" val="3349616606"/>
                  </a:ext>
                </a:extLst>
              </a:tr>
              <a:tr h="4326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He mirado que las familias tienen mucho estrés y desesperación, en ocasiones por el exceso de actividades, por no saber como hacer las tareas o por la falta de recursos para mantener una comunicación en este “Aprende en casa”. </a:t>
                      </a:r>
                    </a:p>
                    <a:p>
                      <a:endParaRPr lang="es-MX" dirty="0"/>
                    </a:p>
                  </a:txBody>
                  <a:tcPr/>
                </a:tc>
                <a:extLst>
                  <a:ext uri="{0D108BD9-81ED-4DB2-BD59-A6C34878D82A}">
                    <a16:rowId xmlns:a16="http://schemas.microsoft.com/office/drawing/2014/main" val="783549986"/>
                  </a:ext>
                </a:extLst>
              </a:tr>
            </a:tbl>
          </a:graphicData>
        </a:graphic>
      </p:graphicFrame>
    </p:spTree>
    <p:extLst>
      <p:ext uri="{BB962C8B-B14F-4D97-AF65-F5344CB8AC3E}">
        <p14:creationId xmlns:p14="http://schemas.microsoft.com/office/powerpoint/2010/main" val="14862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Cuatro.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Lea el siguiente texto sobre la importancia de las emociones en el aprendizaje en NNA</a:t>
            </a:r>
          </a:p>
        </p:txBody>
      </p:sp>
      <p:sp>
        <p:nvSpPr>
          <p:cNvPr id="9" name="CuadroTexto 8">
            <a:extLst>
              <a:ext uri="{FF2B5EF4-FFF2-40B4-BE49-F238E27FC236}">
                <a16:creationId xmlns:a16="http://schemas.microsoft.com/office/drawing/2014/main" id="{5F9254DE-F73B-479C-8A60-CD9CBEE4C87E}"/>
              </a:ext>
            </a:extLst>
          </p:cNvPr>
          <p:cNvSpPr txBox="1"/>
          <p:nvPr/>
        </p:nvSpPr>
        <p:spPr>
          <a:xfrm>
            <a:off x="5460275" y="4053025"/>
            <a:ext cx="6096000" cy="938719"/>
          </a:xfrm>
          <a:prstGeom prst="rect">
            <a:avLst/>
          </a:prstGeom>
          <a:noFill/>
        </p:spPr>
        <p:txBody>
          <a:bodyPr wrap="square">
            <a:spAutoFit/>
          </a:bodyPr>
          <a:lstStyle/>
          <a:p>
            <a:r>
              <a:rPr lang="es-MX" sz="1100" dirty="0">
                <a:solidFill>
                  <a:schemeClr val="bg1"/>
                </a:solidFill>
              </a:rPr>
              <a:t>Texto tomado de: Casassus, J. (2003). Las emociones en la educación. La educación del ser emocional, 4. Disponible en: http://bibliotecadigital.ucsh.cl/greenstone/collect/revista1_old/index/assoc/HASH01b4.dir/Emociones%20en%20la%20educacio n.pdf. Consulta 3 de febrero de 2021</a:t>
            </a:r>
          </a:p>
          <a:p>
            <a:endParaRPr lang="es-MX" sz="1100" dirty="0">
              <a:solidFill>
                <a:schemeClr val="bg1"/>
              </a:solidFill>
            </a:endParaRPr>
          </a:p>
        </p:txBody>
      </p:sp>
    </p:spTree>
    <p:extLst>
      <p:ext uri="{BB962C8B-B14F-4D97-AF65-F5344CB8AC3E}">
        <p14:creationId xmlns:p14="http://schemas.microsoft.com/office/powerpoint/2010/main" val="279773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F09A41-4483-4A71-BB1E-CAB99B196C76}"/>
              </a:ext>
            </a:extLst>
          </p:cNvPr>
          <p:cNvSpPr>
            <a:spLocks noGrp="1"/>
          </p:cNvSpPr>
          <p:nvPr>
            <p:ph idx="1"/>
          </p:nvPr>
        </p:nvSpPr>
        <p:spPr>
          <a:xfrm>
            <a:off x="838200" y="374469"/>
            <a:ext cx="10515600" cy="6104708"/>
          </a:xfrm>
        </p:spPr>
        <p:txBody>
          <a:bodyPr>
            <a:normAutofit fontScale="77500" lnSpcReduction="20000"/>
          </a:bodyPr>
          <a:lstStyle/>
          <a:p>
            <a:pPr marL="0" indent="0" algn="just">
              <a:buNone/>
            </a:pPr>
            <a:r>
              <a:rPr lang="es-MX" sz="2000" dirty="0"/>
              <a:t>En la ciencia de la neurobiología, autores como Antonio Damasio, Humberto Maturana y Francisco Varela se han dedicado al </a:t>
            </a:r>
            <a:r>
              <a:rPr lang="es-MX" sz="2000" b="1" i="1" dirty="0"/>
              <a:t>estudio del sistema neurológico y han establecido que los aprendizajes dependen de las emociones</a:t>
            </a:r>
            <a:r>
              <a:rPr lang="es-MX" sz="2000" dirty="0"/>
              <a:t>. Apoyados en este dato, psiquiatras como </a:t>
            </a:r>
            <a:r>
              <a:rPr lang="es-MX" sz="2000" dirty="0" err="1"/>
              <a:t>Pekrum</a:t>
            </a:r>
            <a:r>
              <a:rPr lang="es-MX" sz="2000" dirty="0"/>
              <a:t>, </a:t>
            </a:r>
            <a:r>
              <a:rPr lang="es-MX" sz="2000" dirty="0" err="1"/>
              <a:t>Boegarts</a:t>
            </a:r>
            <a:r>
              <a:rPr lang="es-MX" sz="2000" dirty="0"/>
              <a:t>, Leduc, </a:t>
            </a:r>
            <a:r>
              <a:rPr lang="es-MX" sz="2000" dirty="0" err="1"/>
              <a:t>Hadjy</a:t>
            </a:r>
            <a:r>
              <a:rPr lang="es-MX" sz="2000" dirty="0"/>
              <a:t> han estudiado cómo ciertas emociones abren las posibilidades de aprendizaje, mientras que otras las cierran. Si miramos a los obstáculos, hay muchas emociones que inhiben y son amenazas para que pueda ocurrir el aprendizaje en los niños. Por ejemplo, </a:t>
            </a:r>
            <a:r>
              <a:rPr lang="es-MX" sz="2000" dirty="0">
                <a:highlight>
                  <a:srgbClr val="FFFF00"/>
                </a:highlight>
              </a:rPr>
              <a:t>el miedo produce una concentración de la atención, pero por solo unos instantes</a:t>
            </a:r>
            <a:r>
              <a:rPr lang="es-MX" sz="2000" dirty="0"/>
              <a:t>, muy rápidamente produce vacíos en la atención, produciendo así distracción. (Como dato, en promedio, los niños están distraídos alrededor del 80% del tiempo en que están en clase). El sentirse amenazado, da lugar a un efecto de “giro involutivo” que produce desamparo, haciendo que los niños no se sientan seguros para abrirse a las posibilidades de aprender, de superar sus esquemas mentales anteriores, los lleva a no enfrentar los desafíos que implica el aprendizaje, los deja con el sentimiento que no pueden acceder a sus propias capacidades. </a:t>
            </a:r>
          </a:p>
          <a:p>
            <a:pPr marL="0" indent="0" algn="just">
              <a:buNone/>
            </a:pPr>
            <a:r>
              <a:rPr lang="es-MX" sz="2000" dirty="0"/>
              <a:t>La neurociencia ha descubierto que la </a:t>
            </a:r>
            <a:r>
              <a:rPr lang="es-MX" sz="2000" u="sng" dirty="0"/>
              <a:t>educación tradicional (la amenazante) es compatible con la memorización, pero incompatible con el aprendizaje que requiere relacionar, crear y desarrollar pensamientos de orden superior</a:t>
            </a:r>
            <a:r>
              <a:rPr lang="es-MX" sz="2000" dirty="0"/>
              <a:t>. Pero este campo no es un espacio determinista, como podría sugerirse de algunas prácticas de origen conductista. Ella varía según las personas. Por ejemplo, lo que más se ha estudiado es el efecto de la ansiedad, sin embargo, sus efectos son ambiguos, pues a veces inhiben y otras veces estimulan el desempeño de los niños, eso depende de cada niño o niña.</a:t>
            </a:r>
          </a:p>
          <a:p>
            <a:pPr marL="0" indent="0" algn="just">
              <a:buNone/>
            </a:pPr>
            <a:r>
              <a:rPr lang="es-MX" sz="2000" dirty="0"/>
              <a:t>Investigaciones recientes apuntan a </a:t>
            </a:r>
            <a:r>
              <a:rPr lang="es-MX" sz="2000" b="1" dirty="0"/>
              <a:t>las emociones son un factor importante y estable en la predicción del desempeño de los alumnos</a:t>
            </a:r>
            <a:r>
              <a:rPr lang="es-MX" sz="2000" dirty="0"/>
              <a:t>. Emociones tales como la vergüenza que sienten los alumnos, la rabia, el aburrimiento, la pena o la desesperanza no son favorables al aprendizaje porque minan el esfuerzo, producen pensamiento irrelevante y distraen. </a:t>
            </a:r>
            <a:r>
              <a:rPr lang="es-MX" sz="2000" dirty="0">
                <a:highlight>
                  <a:srgbClr val="FFFF00"/>
                </a:highlight>
              </a:rPr>
              <a:t>Por otra parte, las emociones favorables como la apertura, el entusiasmo, el gusto por aprender, el orgullo, la esperanza de aprender, son todas emociones favorables al aprendizaje</a:t>
            </a:r>
            <a:r>
              <a:rPr lang="es-MX" sz="2000" dirty="0"/>
              <a:t>. </a:t>
            </a:r>
            <a:r>
              <a:rPr lang="es-MX" sz="2000" dirty="0" err="1"/>
              <a:t>Pekrum</a:t>
            </a:r>
            <a:r>
              <a:rPr lang="es-MX" sz="2000" dirty="0"/>
              <a:t> ha demostrado que las emociones en el campo académico predicen el esfuerzo que los alumnos harán en sus estudios, la determinación de estrategias flexibles de aprendizaje, la manutención y desarrollo de recursos de atención disponibles para el aprendizaje y que culminan en el desempeño académico”</a:t>
            </a:r>
          </a:p>
        </p:txBody>
      </p:sp>
    </p:spTree>
    <p:extLst>
      <p:ext uri="{BB962C8B-B14F-4D97-AF65-F5344CB8AC3E}">
        <p14:creationId xmlns:p14="http://schemas.microsoft.com/office/powerpoint/2010/main" val="248533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62AB5-0C8B-41D1-B60D-31B7BCB1D990}"/>
              </a:ext>
            </a:extLst>
          </p:cNvPr>
          <p:cNvSpPr>
            <a:spLocks noGrp="1"/>
          </p:cNvSpPr>
          <p:nvPr>
            <p:ph type="title"/>
          </p:nvPr>
        </p:nvSpPr>
        <p:spPr/>
        <p:txBody>
          <a:bodyPr/>
          <a:lstStyle/>
          <a:p>
            <a:r>
              <a:rPr lang="es-MX" dirty="0"/>
              <a:t>A partir de las experiencias que escribió y del texto, responda:</a:t>
            </a:r>
          </a:p>
        </p:txBody>
      </p:sp>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444910275"/>
              </p:ext>
            </p:extLst>
          </p:nvPr>
        </p:nvGraphicFramePr>
        <p:xfrm>
          <a:off x="2589213" y="2133600"/>
          <a:ext cx="8915400" cy="3778250"/>
        </p:xfrm>
        <a:graphic>
          <a:graphicData uri="http://schemas.openxmlformats.org/drawingml/2006/table">
            <a:tbl>
              <a:tblPr firstRow="1" bandRow="1">
                <a:tableStyleId>{5C22544A-7EE6-4342-B048-85BDC9FD1C3A}</a:tableStyleId>
              </a:tblPr>
              <a:tblGrid>
                <a:gridCol w="3652915">
                  <a:extLst>
                    <a:ext uri="{9D8B030D-6E8A-4147-A177-3AD203B41FA5}">
                      <a16:colId xmlns:a16="http://schemas.microsoft.com/office/drawing/2014/main" val="44894288"/>
                    </a:ext>
                  </a:extLst>
                </a:gridCol>
                <a:gridCol w="5262485">
                  <a:extLst>
                    <a:ext uri="{9D8B030D-6E8A-4147-A177-3AD203B41FA5}">
                      <a16:colId xmlns:a16="http://schemas.microsoft.com/office/drawing/2014/main" val="1870003587"/>
                    </a:ext>
                  </a:extLst>
                </a:gridCol>
              </a:tblGrid>
              <a:tr h="627373">
                <a:tc>
                  <a:txBody>
                    <a:bodyPr/>
                    <a:lstStyle/>
                    <a:p>
                      <a:r>
                        <a:rPr lang="es-MX" dirty="0"/>
                        <a:t>Preguntas</a:t>
                      </a:r>
                    </a:p>
                  </a:txBody>
                  <a:tcPr marL="77525" marR="77525"/>
                </a:tc>
                <a:tc>
                  <a:txBody>
                    <a:bodyPr/>
                    <a:lstStyle/>
                    <a:p>
                      <a:r>
                        <a:rPr lang="es-MX" dirty="0"/>
                        <a:t>Reflexiones</a:t>
                      </a:r>
                    </a:p>
                  </a:txBody>
                  <a:tcPr marL="77525" marR="77525"/>
                </a:tc>
                <a:extLst>
                  <a:ext uri="{0D108BD9-81ED-4DB2-BD59-A6C34878D82A}">
                    <a16:rowId xmlns:a16="http://schemas.microsoft.com/office/drawing/2014/main" val="2431542212"/>
                  </a:ext>
                </a:extLst>
              </a:tr>
              <a:tr h="1082862">
                <a:tc>
                  <a:txBody>
                    <a:bodyPr/>
                    <a:lstStyle/>
                    <a:p>
                      <a:r>
                        <a:rPr lang="es-MX" dirty="0"/>
                        <a:t>¿Cómo influyen las emociones en el aprendizaje de NNA?, </a:t>
                      </a:r>
                    </a:p>
                  </a:txBody>
                  <a:tcPr marL="77525" marR="77525"/>
                </a:tc>
                <a:tc>
                  <a:txBody>
                    <a:bodyPr/>
                    <a:lstStyle/>
                    <a:p>
                      <a:r>
                        <a:rPr lang="es-MX" dirty="0"/>
                        <a:t>Influyen en su capacidad para trabajar, en su ímpetu, en su concentración, en su participación y su interacción con la familia. </a:t>
                      </a:r>
                    </a:p>
                  </a:txBody>
                  <a:tcPr marL="77525" marR="77525"/>
                </a:tc>
                <a:extLst>
                  <a:ext uri="{0D108BD9-81ED-4DB2-BD59-A6C34878D82A}">
                    <a16:rowId xmlns:a16="http://schemas.microsoft.com/office/drawing/2014/main" val="1543456015"/>
                  </a:ext>
                </a:extLst>
              </a:tr>
              <a:tr h="1082862">
                <a:tc>
                  <a:txBody>
                    <a:bodyPr/>
                    <a:lstStyle/>
                    <a:p>
                      <a:r>
                        <a:rPr lang="es-MX" dirty="0"/>
                        <a:t>¿qué estados emocionales observa que las NNA de su familia o cercanos aprenden mejor?</a:t>
                      </a:r>
                    </a:p>
                  </a:txBody>
                  <a:tcPr marL="77525" marR="77525"/>
                </a:tc>
                <a:tc>
                  <a:txBody>
                    <a:bodyPr/>
                    <a:lstStyle/>
                    <a:p>
                      <a:r>
                        <a:rPr lang="es-MX" dirty="0"/>
                        <a:t>La alegría, la confianza, la comodidad (sentirse bien con el proceso). </a:t>
                      </a:r>
                    </a:p>
                  </a:txBody>
                  <a:tcPr marL="77525" marR="77525"/>
                </a:tc>
                <a:extLst>
                  <a:ext uri="{0D108BD9-81ED-4DB2-BD59-A6C34878D82A}">
                    <a16:rowId xmlns:a16="http://schemas.microsoft.com/office/drawing/2014/main" val="2427123028"/>
                  </a:ext>
                </a:extLst>
              </a:tr>
              <a:tr h="1546946">
                <a:tc>
                  <a:txBody>
                    <a:bodyPr/>
                    <a:lstStyle/>
                    <a:p>
                      <a:r>
                        <a:rPr lang="es-MX" dirty="0"/>
                        <a:t>¿Qué emociones debe favorecer en sus actividades para generar la</a:t>
                      </a:r>
                    </a:p>
                    <a:p>
                      <a:r>
                        <a:rPr lang="es-MX" dirty="0"/>
                        <a:t>curiosidad y la creatividad en NNA?</a:t>
                      </a:r>
                    </a:p>
                  </a:txBody>
                  <a:tcPr marL="77525" marR="77525"/>
                </a:tc>
                <a:tc>
                  <a:txBody>
                    <a:bodyPr/>
                    <a:lstStyle/>
                    <a:p>
                      <a:r>
                        <a:rPr lang="es-MX" dirty="0"/>
                        <a:t>La confianza, para que expresen sus dudas e inquietudes, y a su vez que propongan formas de llevar a cabo el trabajo.</a:t>
                      </a:r>
                    </a:p>
                  </a:txBody>
                  <a:tcPr marL="77525" marR="77525"/>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380055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Cinco.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u="sng" dirty="0">
                <a:solidFill>
                  <a:schemeClr val="bg1"/>
                </a:solidFill>
              </a:rPr>
              <a:t>Identifique</a:t>
            </a:r>
            <a:r>
              <a:rPr lang="es-MX" sz="2000" dirty="0">
                <a:solidFill>
                  <a:schemeClr val="bg1"/>
                </a:solidFill>
              </a:rPr>
              <a:t> los estados emocionales que prevalecen en sus alumnas y alumnos a partir de lo que ha observado o sabe que viven en sus hogares. Considere las siguientes preguntas:</a:t>
            </a:r>
          </a:p>
        </p:txBody>
      </p:sp>
    </p:spTree>
    <p:extLst>
      <p:ext uri="{BB962C8B-B14F-4D97-AF65-F5344CB8AC3E}">
        <p14:creationId xmlns:p14="http://schemas.microsoft.com/office/powerpoint/2010/main" val="122928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Por estas razones, la Quinta Sesión Ordinaria de Consejo Técnico Escolar, está  destinada a reflexionar sobre los aspectos socioemocionales que se ponen en  juego en el aprendizaje y sobre la necesidad de establecer y sostener vínculos de  comunicación, confianza y empatía entre alumnos, docentes y familias, así como  involucrar a todos los integrantes de la comunidad escolar para generar  ambientes de aprendizaje enriquecidos, mejorando las interacciones, los estados  emocionales y diversificando los recursos y estrategias de aprendizaje y evaluación.</a:t>
            </a:r>
          </a:p>
          <a:p>
            <a:pPr marL="0" indent="0">
              <a:buNone/>
            </a:pPr>
            <a:endParaRPr lang="es-MX" dirty="0"/>
          </a:p>
        </p:txBody>
      </p:sp>
    </p:spTree>
    <p:extLst>
      <p:ext uri="{BB962C8B-B14F-4D97-AF65-F5344CB8AC3E}">
        <p14:creationId xmlns:p14="http://schemas.microsoft.com/office/powerpoint/2010/main" val="66169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662595838"/>
              </p:ext>
            </p:extLst>
          </p:nvPr>
        </p:nvGraphicFramePr>
        <p:xfrm>
          <a:off x="698862" y="242487"/>
          <a:ext cx="10515600" cy="5886989"/>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082862">
                <a:tc>
                  <a:txBody>
                    <a:bodyPr/>
                    <a:lstStyle/>
                    <a:p>
                      <a:pPr algn="just"/>
                      <a:r>
                        <a:rPr lang="es-MX" dirty="0"/>
                        <a:t>¿Qué emociones predominan en la mayoría de mis alumnas y alumnos?</a:t>
                      </a:r>
                    </a:p>
                  </a:txBody>
                  <a:tcPr/>
                </a:tc>
                <a:tc>
                  <a:txBody>
                    <a:bodyPr/>
                    <a:lstStyle/>
                    <a:p>
                      <a:r>
                        <a:rPr lang="es-MX" dirty="0"/>
                        <a:t>En la mayoría de los alumnos predomina la apatía hacia algunas actividades (participaciones de lectura, exposiciones y la calidad de los trabajos)</a:t>
                      </a:r>
                    </a:p>
                  </a:txBody>
                  <a:tcPr/>
                </a:tc>
                <a:extLst>
                  <a:ext uri="{0D108BD9-81ED-4DB2-BD59-A6C34878D82A}">
                    <a16:rowId xmlns:a16="http://schemas.microsoft.com/office/drawing/2014/main" val="1543456015"/>
                  </a:ext>
                </a:extLst>
              </a:tr>
              <a:tr h="1082862">
                <a:tc>
                  <a:txBody>
                    <a:bodyPr/>
                    <a:lstStyle/>
                    <a:p>
                      <a:pPr algn="just"/>
                      <a:r>
                        <a:rPr lang="es-MX" dirty="0"/>
                        <a:t>¿cuáles podrían ser las causas de estos estados emocionales?</a:t>
                      </a:r>
                    </a:p>
                    <a:p>
                      <a:pPr algn="just"/>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cansancio de tanto tiempo de tener que trabajar a distancia sin el acompañamiento de sus compañeros y el docente. </a:t>
                      </a:r>
                    </a:p>
                    <a:p>
                      <a:endParaRPr lang="es-MX" dirty="0"/>
                    </a:p>
                  </a:txBody>
                  <a:tcPr/>
                </a:tc>
                <a:extLst>
                  <a:ext uri="{0D108BD9-81ED-4DB2-BD59-A6C34878D82A}">
                    <a16:rowId xmlns:a16="http://schemas.microsoft.com/office/drawing/2014/main" val="2427123028"/>
                  </a:ext>
                </a:extLst>
              </a:tr>
              <a:tr h="1546946">
                <a:tc>
                  <a:txBody>
                    <a:bodyPr/>
                    <a:lstStyle/>
                    <a:p>
                      <a:pPr algn="just"/>
                      <a:r>
                        <a:rPr lang="es-MX" dirty="0"/>
                        <a:t>¿Qué alumnos están enfrentando situaciones más adversas (tristeza, angustia, precarización de recursos, duelos, entre otras)?</a:t>
                      </a:r>
                    </a:p>
                  </a:txBody>
                  <a:tcPr/>
                </a:tc>
                <a:tc>
                  <a:txBody>
                    <a:bodyPr/>
                    <a:lstStyle/>
                    <a:p>
                      <a:r>
                        <a:rPr lang="es-MX" dirty="0"/>
                        <a:t>La mayoría cuentan con falta de recursos para mantener una buena comunicación, problemas familiares y angustia por situaciones que viven en su día a día</a:t>
                      </a:r>
                    </a:p>
                  </a:txBody>
                  <a:tcPr/>
                </a:tc>
                <a:extLst>
                  <a:ext uri="{0D108BD9-81ED-4DB2-BD59-A6C34878D82A}">
                    <a16:rowId xmlns:a16="http://schemas.microsoft.com/office/drawing/2014/main" val="1967072263"/>
                  </a:ext>
                </a:extLst>
              </a:tr>
              <a:tr h="1546946">
                <a:tc>
                  <a:txBody>
                    <a:bodyPr/>
                    <a:lstStyle/>
                    <a:p>
                      <a:pPr algn="just"/>
                      <a:r>
                        <a:rPr lang="es-MX" dirty="0"/>
                        <a:t>¿cómo impactan estas circunstancias en su aprendizaje?</a:t>
                      </a:r>
                    </a:p>
                  </a:txBody>
                  <a:tcPr/>
                </a:tc>
                <a:tc>
                  <a:txBody>
                    <a:bodyPr/>
                    <a:lstStyle/>
                    <a:p>
                      <a:r>
                        <a:rPr lang="es-MX" dirty="0"/>
                        <a:t>Hacen que su concentración y desempeño no sean los adecuados</a:t>
                      </a:r>
                    </a:p>
                  </a:txBody>
                  <a:tcPr/>
                </a:tc>
                <a:extLst>
                  <a:ext uri="{0D108BD9-81ED-4DB2-BD59-A6C34878D82A}">
                    <a16:rowId xmlns:a16="http://schemas.microsoft.com/office/drawing/2014/main" val="3668710254"/>
                  </a:ext>
                </a:extLst>
              </a:tr>
            </a:tbl>
          </a:graphicData>
        </a:graphic>
      </p:graphicFrame>
    </p:spTree>
    <p:extLst>
      <p:ext uri="{BB962C8B-B14F-4D97-AF65-F5344CB8AC3E}">
        <p14:creationId xmlns:p14="http://schemas.microsoft.com/office/powerpoint/2010/main" val="23951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 name="Picture 12" descr="Rollos de planos">
            <a:extLst>
              <a:ext uri="{FF2B5EF4-FFF2-40B4-BE49-F238E27FC236}">
                <a16:creationId xmlns:a16="http://schemas.microsoft.com/office/drawing/2014/main" id="{FBD4F8D8-145C-449B-B28D-949F6A54AECE}"/>
              </a:ext>
            </a:extLst>
          </p:cNvPr>
          <p:cNvPicPr>
            <a:picLocks noChangeAspect="1"/>
          </p:cNvPicPr>
          <p:nvPr/>
        </p:nvPicPr>
        <p:blipFill rotWithShape="1">
          <a:blip r:embed="rId2">
            <a:alphaModFix amt="50000"/>
          </a:blip>
          <a:srcRect t="1299" b="14431"/>
          <a:stretch/>
        </p:blipFill>
        <p:spPr>
          <a:xfrm>
            <a:off x="20" y="1"/>
            <a:ext cx="12191980" cy="6857999"/>
          </a:xfrm>
          <a:prstGeom prst="rect">
            <a:avLst/>
          </a:prstGeom>
        </p:spPr>
      </p:pic>
      <p:sp>
        <p:nvSpPr>
          <p:cNvPr id="2" name="Título 1">
            <a:extLst>
              <a:ext uri="{FF2B5EF4-FFF2-40B4-BE49-F238E27FC236}">
                <a16:creationId xmlns:a16="http://schemas.microsoft.com/office/drawing/2014/main" id="{8B33DE90-CBE6-4254-972A-8A239AA90FF0}"/>
              </a:ext>
            </a:extLst>
          </p:cNvPr>
          <p:cNvSpPr>
            <a:spLocks noGrp="1"/>
          </p:cNvSpPr>
          <p:nvPr>
            <p:ph type="ctrTitle"/>
          </p:nvPr>
        </p:nvSpPr>
        <p:spPr>
          <a:xfrm>
            <a:off x="1524000" y="1122362"/>
            <a:ext cx="9144000" cy="2900518"/>
          </a:xfrm>
        </p:spPr>
        <p:txBody>
          <a:bodyPr>
            <a:normAutofit/>
          </a:bodyPr>
          <a:lstStyle/>
          <a:p>
            <a:r>
              <a:rPr lang="es-MX">
                <a:solidFill>
                  <a:srgbClr val="FFFFFF"/>
                </a:solidFill>
              </a:rPr>
              <a:t>Actividades para trabajar en equipos por grado, ciclo o asignatura</a:t>
            </a:r>
          </a:p>
        </p:txBody>
      </p:sp>
    </p:spTree>
    <p:extLst>
      <p:ext uri="{BB962C8B-B14F-4D97-AF65-F5344CB8AC3E}">
        <p14:creationId xmlns:p14="http://schemas.microsoft.com/office/powerpoint/2010/main" val="511886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Seis.</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las experiencias que registraron en la actividad 3 y reflexionen sobre lo siguiente</a:t>
            </a:r>
          </a:p>
          <a:p>
            <a:pPr marL="0" indent="0">
              <a:buNone/>
            </a:pPr>
            <a:endParaRPr lang="es-MX" sz="2000" dirty="0">
              <a:solidFill>
                <a:schemeClr val="bg1"/>
              </a:solidFill>
            </a:endParaRPr>
          </a:p>
        </p:txBody>
      </p:sp>
    </p:spTree>
    <p:extLst>
      <p:ext uri="{BB962C8B-B14F-4D97-AF65-F5344CB8AC3E}">
        <p14:creationId xmlns:p14="http://schemas.microsoft.com/office/powerpoint/2010/main" val="302587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1271349966"/>
              </p:ext>
            </p:extLst>
          </p:nvPr>
        </p:nvGraphicFramePr>
        <p:xfrm>
          <a:off x="698862" y="242487"/>
          <a:ext cx="10515600" cy="4720221"/>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082862">
                <a:tc>
                  <a:txBody>
                    <a:bodyPr/>
                    <a:lstStyle/>
                    <a:p>
                      <a:pPr algn="just"/>
                      <a:r>
                        <a:rPr lang="es-MX" dirty="0"/>
                        <a:t>Pónganse en el papel de las familias de los estudiantes (que no son profesionales de la enseñanza), ¿cómo creen que se sientan al</a:t>
                      </a:r>
                    </a:p>
                    <a:p>
                      <a:pPr algn="just"/>
                      <a:r>
                        <a:rPr lang="es-MX" dirty="0"/>
                        <a:t>acompañar el aprendizaje de sus hijas e hijos?, </a:t>
                      </a:r>
                    </a:p>
                  </a:txBody>
                  <a:tcPr/>
                </a:tc>
                <a:tc>
                  <a:txBody>
                    <a:bodyPr/>
                    <a:lstStyle/>
                    <a:p>
                      <a:r>
                        <a:rPr lang="es-MX" dirty="0"/>
                        <a:t>Desesperados por no entender las actividades que mandamos los maestros y en la mayoría de los casos por la falta de recursos para que sus hijos realicen las actividades.</a:t>
                      </a:r>
                    </a:p>
                  </a:txBody>
                  <a:tcPr/>
                </a:tc>
                <a:extLst>
                  <a:ext uri="{0D108BD9-81ED-4DB2-BD59-A6C34878D82A}">
                    <a16:rowId xmlns:a16="http://schemas.microsoft.com/office/drawing/2014/main" val="1543456015"/>
                  </a:ext>
                </a:extLst>
              </a:tr>
              <a:tr h="1082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¿qué exigencias tienen con ellas y ellos?</a:t>
                      </a:r>
                    </a:p>
                    <a:p>
                      <a:pPr algn="just"/>
                      <a:endParaRPr lang="es-MX" dirty="0"/>
                    </a:p>
                  </a:txBody>
                  <a:tcPr/>
                </a:tc>
                <a:tc>
                  <a:txBody>
                    <a:bodyPr/>
                    <a:lstStyle/>
                    <a:p>
                      <a:r>
                        <a:rPr lang="es-MX" dirty="0"/>
                        <a:t>Darles y facilitarles lo mejor posible el trabajo, que sea accesible y sencillo, y a su vez mostrar empatía en cada uno de los casos que se viven con los estudiantes. </a:t>
                      </a:r>
                    </a:p>
                  </a:txBody>
                  <a:tcPr/>
                </a:tc>
                <a:extLst>
                  <a:ext uri="{0D108BD9-81ED-4DB2-BD59-A6C34878D82A}">
                    <a16:rowId xmlns:a16="http://schemas.microsoft.com/office/drawing/2014/main" val="2427123028"/>
                  </a:ext>
                </a:extLst>
              </a:tr>
              <a:tr h="1546946">
                <a:tc>
                  <a:txBody>
                    <a:bodyPr/>
                    <a:lstStyle/>
                    <a:p>
                      <a:pPr algn="just"/>
                      <a:r>
                        <a:rPr lang="es-MX" dirty="0"/>
                        <a:t>¿cómo los tratan?</a:t>
                      </a:r>
                    </a:p>
                    <a:p>
                      <a:pPr algn="just"/>
                      <a:endParaRPr lang="es-MX" dirty="0"/>
                    </a:p>
                  </a:txBody>
                  <a:tcPr/>
                </a:tc>
                <a:tc>
                  <a:txBody>
                    <a:bodyPr/>
                    <a:lstStyle/>
                    <a:p>
                      <a:r>
                        <a:rPr lang="es-MX" dirty="0"/>
                        <a:t>El trato es respetuoso, se trata de generar un ambiente de confianza para las situaciones difíciles. </a:t>
                      </a:r>
                    </a:p>
                  </a:txBody>
                  <a:tcPr/>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301773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Siete.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el análisis sobre los estados emocionales que prevalecen en sus alumnos, realizado en la actividad 5. Comenten:</a:t>
            </a:r>
          </a:p>
        </p:txBody>
      </p:sp>
    </p:spTree>
    <p:extLst>
      <p:ext uri="{BB962C8B-B14F-4D97-AF65-F5344CB8AC3E}">
        <p14:creationId xmlns:p14="http://schemas.microsoft.com/office/powerpoint/2010/main" val="351450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938063721"/>
              </p:ext>
            </p:extLst>
          </p:nvPr>
        </p:nvGraphicFramePr>
        <p:xfrm>
          <a:off x="698862" y="242487"/>
          <a:ext cx="10515600" cy="5783119"/>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4894288"/>
                    </a:ext>
                  </a:extLst>
                </a:gridCol>
              </a:tblGrid>
              <a:tr h="902063">
                <a:tc>
                  <a:txBody>
                    <a:bodyPr/>
                    <a:lstStyle/>
                    <a:p>
                      <a:r>
                        <a:rPr lang="es-MX" sz="2000" dirty="0"/>
                        <a:t>¿Cuáles son los principales retos o dificultades que han enfrentado las familias y sus estudiantes para contar con un ambiente favorable al aprendizaje y desarrollo integral? </a:t>
                      </a:r>
                    </a:p>
                    <a:p>
                      <a:endParaRPr lang="es-MX" sz="2000" dirty="0"/>
                    </a:p>
                  </a:txBody>
                  <a:tcPr/>
                </a:tc>
                <a:extLst>
                  <a:ext uri="{0D108BD9-81ED-4DB2-BD59-A6C34878D82A}">
                    <a16:rowId xmlns:a16="http://schemas.microsoft.com/office/drawing/2014/main" val="2431542212"/>
                  </a:ext>
                </a:extLst>
              </a:tr>
              <a:tr h="4777279">
                <a:tc>
                  <a:txBody>
                    <a:bodyPr/>
                    <a:lstStyle/>
                    <a:p>
                      <a:pPr algn="just"/>
                      <a:r>
                        <a:rPr lang="es-MX" dirty="0"/>
                        <a:t>La falta de recursos que hay en la comunidad en donde viven es el mayor reto que se enfrenta, ya que hace muy difícil la comunicación para trabajar con los alumnos a la distancia y de igual manera es muy difícil el traslado para hacer llegar materiales en físico. </a:t>
                      </a:r>
                    </a:p>
                  </a:txBody>
                  <a:tcPr/>
                </a:tc>
                <a:extLst>
                  <a:ext uri="{0D108BD9-81ED-4DB2-BD59-A6C34878D82A}">
                    <a16:rowId xmlns:a16="http://schemas.microsoft.com/office/drawing/2014/main" val="1543456015"/>
                  </a:ext>
                </a:extLst>
              </a:tr>
            </a:tbl>
          </a:graphicData>
        </a:graphic>
      </p:graphicFrame>
    </p:spTree>
    <p:extLst>
      <p:ext uri="{BB962C8B-B14F-4D97-AF65-F5344CB8AC3E}">
        <p14:creationId xmlns:p14="http://schemas.microsoft.com/office/powerpoint/2010/main" val="13628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399E15-3301-44AA-8E9F-C30387769297}"/>
              </a:ext>
            </a:extLst>
          </p:cNvPr>
          <p:cNvSpPr>
            <a:spLocks noGrp="1"/>
          </p:cNvSpPr>
          <p:nvPr>
            <p:ph idx="1"/>
          </p:nvPr>
        </p:nvSpPr>
        <p:spPr>
          <a:xfrm>
            <a:off x="838200" y="644434"/>
            <a:ext cx="10515600" cy="5532529"/>
          </a:xfrm>
        </p:spPr>
        <p:txBody>
          <a:bodyPr>
            <a:normAutofit/>
          </a:bodyPr>
          <a:lstStyle/>
          <a:p>
            <a:pPr marL="0" indent="0" algn="just">
              <a:buNone/>
            </a:pPr>
            <a:r>
              <a:rPr lang="es-MX" dirty="0"/>
              <a:t>Al reconocer y mostrar interés por los estados emocionales de sus estudiantes y sus familias, así como por los retos que enfrentan en el aprendizaje en casa y en la situación de crisis por la pandemia de la COVID-19, </a:t>
            </a:r>
            <a:r>
              <a:rPr lang="es-MX" b="1" dirty="0"/>
              <a:t>ustedes muestran una actitud empática que les permite crear o promover un ambiente favorable para el aprendizaje</a:t>
            </a:r>
            <a:r>
              <a:rPr lang="es-MX" dirty="0"/>
              <a:t>. </a:t>
            </a:r>
          </a:p>
          <a:p>
            <a:pPr marL="0" indent="0" algn="just">
              <a:buNone/>
            </a:pPr>
            <a:r>
              <a:rPr lang="es-MX" u="sng" dirty="0"/>
              <a:t>La empatía es fundamental </a:t>
            </a:r>
            <a:r>
              <a:rPr lang="es-MX" dirty="0"/>
              <a:t>en la práctica docente, porque </a:t>
            </a:r>
            <a:r>
              <a:rPr lang="es-MX" u="sng" dirty="0"/>
              <a:t>ayuda a comprender las necesidades de sus estudiantes y sus familias </a:t>
            </a:r>
            <a:r>
              <a:rPr lang="es-MX" dirty="0"/>
              <a:t>y, con base en ello, </a:t>
            </a:r>
            <a:r>
              <a:rPr lang="es-MX" u="sng" dirty="0"/>
              <a:t>realizar los ajustes necesarios en la planeación</a:t>
            </a:r>
            <a:r>
              <a:rPr lang="es-MX" dirty="0"/>
              <a:t> de las actividades de aprendizaje y </a:t>
            </a:r>
            <a:r>
              <a:rPr lang="es-MX" u="sng" dirty="0"/>
              <a:t>su evaluación</a:t>
            </a:r>
            <a:r>
              <a:rPr lang="es-MX" dirty="0"/>
              <a:t>, </a:t>
            </a:r>
            <a:r>
              <a:rPr lang="es-MX" dirty="0">
                <a:highlight>
                  <a:srgbClr val="FFFF00"/>
                </a:highlight>
              </a:rPr>
              <a:t>creando estrategias adecuadas a los contextos</a:t>
            </a:r>
            <a:r>
              <a:rPr lang="es-MX" dirty="0"/>
              <a:t> en los que viven y estableciendo una comunicación que favorezca la escucha activa y la observación de lo que no se dice.</a:t>
            </a:r>
          </a:p>
        </p:txBody>
      </p:sp>
    </p:spTree>
    <p:extLst>
      <p:ext uri="{BB962C8B-B14F-4D97-AF65-F5344CB8AC3E}">
        <p14:creationId xmlns:p14="http://schemas.microsoft.com/office/powerpoint/2010/main" val="170128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Ocho.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Reflexionen, sobre lo siguiente:</a:t>
            </a:r>
          </a:p>
          <a:p>
            <a:pPr marL="0" indent="0">
              <a:buNone/>
            </a:pPr>
            <a:endParaRPr lang="es-MX" sz="2000" dirty="0">
              <a:solidFill>
                <a:schemeClr val="bg1"/>
              </a:solidFill>
            </a:endParaRPr>
          </a:p>
        </p:txBody>
      </p:sp>
    </p:spTree>
    <p:extLst>
      <p:ext uri="{BB962C8B-B14F-4D97-AF65-F5344CB8AC3E}">
        <p14:creationId xmlns:p14="http://schemas.microsoft.com/office/powerpoint/2010/main" val="1707760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708771318"/>
              </p:ext>
            </p:extLst>
          </p:nvPr>
        </p:nvGraphicFramePr>
        <p:xfrm>
          <a:off x="698862" y="242487"/>
          <a:ext cx="10515600" cy="5679342"/>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4894288"/>
                    </a:ext>
                  </a:extLst>
                </a:gridCol>
              </a:tblGrid>
              <a:tr h="902063">
                <a:tc>
                  <a:txBody>
                    <a:bodyPr/>
                    <a:lstStyle/>
                    <a:p>
                      <a:r>
                        <a:rPr lang="es-MX" sz="2000" dirty="0"/>
                        <a:t>¿Cómo puede fortalecerse la empatía en el trabajo a distancia hacia los alumnos y sus familias, entre el colectivo docente y de las familias hacia ustedes?</a:t>
                      </a:r>
                    </a:p>
                  </a:txBody>
                  <a:tcPr/>
                </a:tc>
                <a:extLst>
                  <a:ext uri="{0D108BD9-81ED-4DB2-BD59-A6C34878D82A}">
                    <a16:rowId xmlns:a16="http://schemas.microsoft.com/office/drawing/2014/main" val="2431542212"/>
                  </a:ext>
                </a:extLst>
              </a:tr>
              <a:tr h="4777279">
                <a:tc>
                  <a:txBody>
                    <a:bodyPr/>
                    <a:lstStyle/>
                    <a:p>
                      <a:pPr algn="just"/>
                      <a:r>
                        <a:rPr lang="es-MX" dirty="0"/>
                        <a:t>Tratando de fomentar la confianza, de conversar temas fuera de lo escolar y apoyar en problemas que se llegaran tener dentro de las familias por medio de actividades en familia como juegos, lecturas, experimentos y proyectos. </a:t>
                      </a:r>
                    </a:p>
                  </a:txBody>
                  <a:tcPr/>
                </a:tc>
                <a:extLst>
                  <a:ext uri="{0D108BD9-81ED-4DB2-BD59-A6C34878D82A}">
                    <a16:rowId xmlns:a16="http://schemas.microsoft.com/office/drawing/2014/main" val="1543456015"/>
                  </a:ext>
                </a:extLst>
              </a:tr>
            </a:tbl>
          </a:graphicData>
        </a:graphic>
      </p:graphicFrame>
    </p:spTree>
    <p:extLst>
      <p:ext uri="{BB962C8B-B14F-4D97-AF65-F5344CB8AC3E}">
        <p14:creationId xmlns:p14="http://schemas.microsoft.com/office/powerpoint/2010/main" val="2202844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Nueve.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Diseñen, a partir de lo que saben sobre los retos que enfrentan sus alumnos, una estrategia que incorpore acciones para:</a:t>
            </a:r>
          </a:p>
        </p:txBody>
      </p:sp>
    </p:spTree>
    <p:extLst>
      <p:ext uri="{BB962C8B-B14F-4D97-AF65-F5344CB8AC3E}">
        <p14:creationId xmlns:p14="http://schemas.microsoft.com/office/powerpoint/2010/main" val="230641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La sesión está organizada en dos apartados. El primero se titula: </a:t>
            </a:r>
            <a:r>
              <a:rPr lang="es-MX" b="1" dirty="0"/>
              <a:t>I. EL DESAROLLO  SOCIOEMOCIONAL, ELEMENTO CLAVE PARA EL APRENDIZAJE</a:t>
            </a:r>
            <a:r>
              <a:rPr lang="es-MX" dirty="0"/>
              <a:t>, que propone al  colectivo, compartir las emociones que han experimentado en el prolongado periodo de educación a distancia, para luego ponerse en el lugar del alumnado y sus familias; intentar comprender las circunstancias que están dificultado su  aprendizaje e identificar estrategias que pueden ayudarles a afrontarlas.</a:t>
            </a:r>
          </a:p>
          <a:p>
            <a:pPr marL="0" indent="0">
              <a:buNone/>
            </a:pPr>
            <a:endParaRPr lang="es-MX" dirty="0"/>
          </a:p>
        </p:txBody>
      </p:sp>
    </p:spTree>
    <p:extLst>
      <p:ext uri="{BB962C8B-B14F-4D97-AF65-F5344CB8AC3E}">
        <p14:creationId xmlns:p14="http://schemas.microsoft.com/office/powerpoint/2010/main" val="2701832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AD786A-EE70-4FB6-AED0-320C5228BE57}"/>
              </a:ext>
            </a:extLst>
          </p:cNvPr>
          <p:cNvSpPr>
            <a:spLocks noGrp="1"/>
          </p:cNvSpPr>
          <p:nvPr>
            <p:ph idx="1"/>
          </p:nvPr>
        </p:nvSpPr>
        <p:spPr>
          <a:xfrm>
            <a:off x="838200" y="557349"/>
            <a:ext cx="10515600" cy="5619614"/>
          </a:xfrm>
        </p:spPr>
        <p:txBody>
          <a:bodyPr>
            <a:normAutofit/>
          </a:bodyPr>
          <a:lstStyle/>
          <a:p>
            <a:pPr marL="514350" indent="-514350">
              <a:buAutoNum type="alphaUcPeriod"/>
            </a:pPr>
            <a:r>
              <a:rPr lang="es-MX" sz="3600" u="sng" dirty="0"/>
              <a:t>Favorecer la gestión de emociones </a:t>
            </a:r>
            <a:r>
              <a:rPr lang="es-MX" sz="3600" dirty="0"/>
              <a:t>en los integrantes de la comunidad escolar. </a:t>
            </a:r>
          </a:p>
          <a:p>
            <a:pPr marL="514350" indent="-514350">
              <a:buAutoNum type="alphaUcPeriod"/>
            </a:pPr>
            <a:r>
              <a:rPr lang="es-MX" sz="3600" u="sng" dirty="0"/>
              <a:t>Fortalecer la empatía </a:t>
            </a:r>
            <a:r>
              <a:rPr lang="es-MX" sz="3600" dirty="0"/>
              <a:t>con los alumnos y sus familias, entre los estudiantes entre sí, entre los miembros del colectivo y de las familias hacia los docentes.</a:t>
            </a:r>
          </a:p>
          <a:p>
            <a:pPr marL="514350" indent="-514350">
              <a:buAutoNum type="alphaUcPeriod"/>
            </a:pPr>
            <a:r>
              <a:rPr lang="es-MX" sz="3600" dirty="0"/>
              <a:t>Orientar a las familias sobre cómo para </a:t>
            </a:r>
            <a:r>
              <a:rPr lang="es-MX" sz="3600" u="sng" dirty="0"/>
              <a:t>favorecer ambientes socioemocionales</a:t>
            </a:r>
            <a:r>
              <a:rPr lang="es-MX" sz="3600" dirty="0"/>
              <a:t> propicios para el aprendizaje </a:t>
            </a:r>
          </a:p>
        </p:txBody>
      </p:sp>
    </p:spTree>
    <p:extLst>
      <p:ext uri="{BB962C8B-B14F-4D97-AF65-F5344CB8AC3E}">
        <p14:creationId xmlns:p14="http://schemas.microsoft.com/office/powerpoint/2010/main" val="17617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AD786A-EE70-4FB6-AED0-320C5228BE57}"/>
              </a:ext>
            </a:extLst>
          </p:cNvPr>
          <p:cNvSpPr>
            <a:spLocks noGrp="1"/>
          </p:cNvSpPr>
          <p:nvPr>
            <p:ph idx="1"/>
          </p:nvPr>
        </p:nvSpPr>
        <p:spPr>
          <a:xfrm>
            <a:off x="838200" y="557349"/>
            <a:ext cx="10515600" cy="5619614"/>
          </a:xfrm>
        </p:spPr>
        <p:txBody>
          <a:bodyPr>
            <a:normAutofit fontScale="70000" lnSpcReduction="20000"/>
          </a:bodyPr>
          <a:lstStyle/>
          <a:p>
            <a:pPr marL="0" indent="0" algn="just">
              <a:buNone/>
            </a:pPr>
            <a:r>
              <a:rPr lang="es-MX" sz="2900" dirty="0"/>
              <a:t>En el diseño de su estrategia, consideren los recursos que tienen disponibles y que pueden ayudarles en esta tarea, por ejemplo:</a:t>
            </a:r>
          </a:p>
          <a:p>
            <a:pPr marL="0" indent="0" algn="just">
              <a:buNone/>
            </a:pPr>
            <a:endParaRPr lang="es-MX" sz="2900" dirty="0"/>
          </a:p>
          <a:p>
            <a:pPr algn="just"/>
            <a:r>
              <a:rPr lang="es-MX" sz="2900" dirty="0"/>
              <a:t>Los recursos elaborados por ustedes mismos.</a:t>
            </a:r>
          </a:p>
          <a:p>
            <a:pPr algn="just"/>
            <a:r>
              <a:rPr lang="es-MX" sz="2900" dirty="0"/>
              <a:t>Los programas de televisión de Aprende en casa, del área de Educación Socioemocional. </a:t>
            </a:r>
          </a:p>
          <a:p>
            <a:pPr algn="just"/>
            <a:r>
              <a:rPr lang="es-MX" sz="2900" dirty="0"/>
              <a:t>El fichero Promover la cultura de paz en y desde nuestra escuela. </a:t>
            </a:r>
            <a:r>
              <a:rPr lang="es-MX" sz="2900" u="sng" dirty="0"/>
              <a:t>En el Anexo 1 de esta guía se incluye una lista de las fichas correspondientes a las líneas temáticas</a:t>
            </a:r>
            <a:r>
              <a:rPr lang="es-MX" sz="2900" dirty="0"/>
              <a:t>: “Desarrollo de competencias socioemocionales y desarrollo de habilidades para la vida”, que es útil para explorar este material e  identificar actividades concretas para favorecer las competencias socioemocionales con alumnos, docentes y familias.</a:t>
            </a:r>
          </a:p>
          <a:p>
            <a:pPr marL="0" indent="0" algn="just">
              <a:buNone/>
            </a:pPr>
            <a:r>
              <a:rPr lang="es-MX" sz="2900" dirty="0"/>
              <a:t>Descarga el fichero:</a:t>
            </a:r>
          </a:p>
          <a:p>
            <a:pPr marL="0" indent="0" algn="just">
              <a:buNone/>
            </a:pPr>
            <a:r>
              <a:rPr lang="es-MX" sz="2400" dirty="0">
                <a:hlinkClick r:id="rId2"/>
              </a:rPr>
              <a:t>https://www.alexduve.com/2021/02/fichero-promover-la-cultura-de-paz-y.html</a:t>
            </a:r>
            <a:endParaRPr lang="es-MX" sz="2400" dirty="0"/>
          </a:p>
          <a:p>
            <a:pPr marL="0" indent="0" algn="just">
              <a:buNone/>
            </a:pPr>
            <a:endParaRPr lang="es-MX" sz="3600" dirty="0"/>
          </a:p>
          <a:p>
            <a:pPr algn="just"/>
            <a:r>
              <a:rPr lang="es-MX" dirty="0"/>
              <a:t>El fichero Herramientas de soporte socioemocional para la educación en contextos de emergencia.</a:t>
            </a:r>
          </a:p>
          <a:p>
            <a:pPr marL="0" indent="0" algn="just">
              <a:buNone/>
            </a:pPr>
            <a:r>
              <a:rPr lang="es-MX" sz="2300" dirty="0">
                <a:hlinkClick r:id="rId3"/>
              </a:rPr>
              <a:t>https://www.alexduve.com/2021/02/herramientas-de-soporte-socioemocional.html</a:t>
            </a:r>
            <a:endParaRPr lang="es-MX" sz="2300" dirty="0"/>
          </a:p>
          <a:p>
            <a:pPr algn="just"/>
            <a:endParaRPr lang="es-MX" sz="2300" dirty="0"/>
          </a:p>
        </p:txBody>
      </p:sp>
    </p:spTree>
    <p:extLst>
      <p:ext uri="{BB962C8B-B14F-4D97-AF65-F5344CB8AC3E}">
        <p14:creationId xmlns:p14="http://schemas.microsoft.com/office/powerpoint/2010/main" val="3905654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48EB0-4D70-427D-94AC-E7523F2E6A2F}"/>
              </a:ext>
            </a:extLst>
          </p:cNvPr>
          <p:cNvSpPr>
            <a:spLocks noGrp="1"/>
          </p:cNvSpPr>
          <p:nvPr>
            <p:ph type="title"/>
          </p:nvPr>
        </p:nvSpPr>
        <p:spPr/>
        <p:txBody>
          <a:bodyPr/>
          <a:lstStyle/>
          <a:p>
            <a:pPr algn="ctr"/>
            <a:r>
              <a:rPr lang="es-MX" dirty="0"/>
              <a:t>“ESTRATEGIA PARA FAVORECER LA GESTIÓN DE EMOCIONES”.</a:t>
            </a:r>
          </a:p>
        </p:txBody>
      </p:sp>
      <p:pic>
        <p:nvPicPr>
          <p:cNvPr id="5" name="Imagen 4">
            <a:extLst>
              <a:ext uri="{FF2B5EF4-FFF2-40B4-BE49-F238E27FC236}">
                <a16:creationId xmlns:a16="http://schemas.microsoft.com/office/drawing/2014/main" id="{65C90FD0-81DE-4A5C-B0E6-E2F559235337}"/>
              </a:ext>
            </a:extLst>
          </p:cNvPr>
          <p:cNvPicPr>
            <a:picLocks noChangeAspect="1"/>
          </p:cNvPicPr>
          <p:nvPr/>
        </p:nvPicPr>
        <p:blipFill rotWithShape="1">
          <a:blip r:embed="rId2"/>
          <a:srcRect l="5978" t="32842" r="6521" b="22885"/>
          <a:stretch/>
        </p:blipFill>
        <p:spPr>
          <a:xfrm>
            <a:off x="0" y="1736035"/>
            <a:ext cx="12192000" cy="5121965"/>
          </a:xfrm>
          <a:prstGeom prst="rect">
            <a:avLst/>
          </a:prstGeom>
        </p:spPr>
      </p:pic>
    </p:spTree>
    <p:extLst>
      <p:ext uri="{BB962C8B-B14F-4D97-AF65-F5344CB8AC3E}">
        <p14:creationId xmlns:p14="http://schemas.microsoft.com/office/powerpoint/2010/main" val="2130712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 name="Picture 3" descr="Engranajes de acero">
            <a:extLst>
              <a:ext uri="{FF2B5EF4-FFF2-40B4-BE49-F238E27FC236}">
                <a16:creationId xmlns:a16="http://schemas.microsoft.com/office/drawing/2014/main" id="{CE28500F-7FF0-4321-BEBA-B7C16FDD3E1A}"/>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6E44C987-0544-434C-BE10-CD9538B528DA}"/>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Actividad para trabajar en sesión plenaria</a:t>
            </a:r>
          </a:p>
        </p:txBody>
      </p:sp>
    </p:spTree>
    <p:extLst>
      <p:ext uri="{BB962C8B-B14F-4D97-AF65-F5344CB8AC3E}">
        <p14:creationId xmlns:p14="http://schemas.microsoft.com/office/powerpoint/2010/main" val="4021490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Diez.</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Comenten de forma voluntaria las reflexiones o coincidencias que identificaron en el trabajo en equipos, al compartir las experiencias que han enfrentado en su rol como docentes o en su rol como acompañantes del aprendizaje de NNA de su familia, en esta etapa de aprendizaje a distancia.</a:t>
            </a:r>
          </a:p>
        </p:txBody>
      </p:sp>
    </p:spTree>
    <p:extLst>
      <p:ext uri="{BB962C8B-B14F-4D97-AF65-F5344CB8AC3E}">
        <p14:creationId xmlns:p14="http://schemas.microsoft.com/office/powerpoint/2010/main" val="1902493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969803484"/>
              </p:ext>
            </p:extLst>
          </p:nvPr>
        </p:nvGraphicFramePr>
        <p:xfrm>
          <a:off x="698862" y="242487"/>
          <a:ext cx="10515600" cy="5929713"/>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770841">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460558">
                <a:tc>
                  <a:txBody>
                    <a:bodyPr/>
                    <a:lstStyle/>
                    <a:p>
                      <a:pPr algn="just"/>
                      <a:r>
                        <a:rPr lang="es-MX" dirty="0"/>
                        <a:t>¿Qué estrategias implementaron para gestionar sus emociones, para regularlas y lograr equilibrar su intensidad y duración?</a:t>
                      </a:r>
                    </a:p>
                    <a:p>
                      <a:pPr algn="just"/>
                      <a:endParaRPr lang="es-MX" dirty="0"/>
                    </a:p>
                  </a:txBody>
                  <a:tcPr/>
                </a:tc>
                <a:tc>
                  <a:txBody>
                    <a:bodyPr/>
                    <a:lstStyle/>
                    <a:p>
                      <a:r>
                        <a:rPr lang="es-MX" dirty="0"/>
                        <a:t>La estrategia mas importante es el mantener la comunicación continua con los alumnos, brindarles confianza y estar al pendiente de cada uno de ellos.</a:t>
                      </a:r>
                    </a:p>
                  </a:txBody>
                  <a:tcPr/>
                </a:tc>
                <a:extLst>
                  <a:ext uri="{0D108BD9-81ED-4DB2-BD59-A6C34878D82A}">
                    <a16:rowId xmlns:a16="http://schemas.microsoft.com/office/drawing/2014/main" val="1543456015"/>
                  </a:ext>
                </a:extLst>
              </a:tr>
              <a:tr h="17976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¿De qué forma se pueden apoyar entre ustedes como colectivo de docente para afrontar las emociones intensas o las situaciones críticas que enfrentan?</a:t>
                      </a:r>
                    </a:p>
                    <a:p>
                      <a:pPr algn="just"/>
                      <a:endParaRPr lang="es-MX" dirty="0"/>
                    </a:p>
                  </a:txBody>
                  <a:tcPr/>
                </a:tc>
                <a:tc>
                  <a:txBody>
                    <a:bodyPr/>
                    <a:lstStyle/>
                    <a:p>
                      <a:r>
                        <a:rPr lang="es-MX" dirty="0"/>
                        <a:t>Compartiendo las experiencias de cada uno, no solo con sus estudiantes, sino con familiares, vecinos, etc. Todos esas experiencias nos ayudan a saber como reaccionar a una situación similar. </a:t>
                      </a:r>
                    </a:p>
                  </a:txBody>
                  <a:tcPr/>
                </a:tc>
                <a:extLst>
                  <a:ext uri="{0D108BD9-81ED-4DB2-BD59-A6C34878D82A}">
                    <a16:rowId xmlns:a16="http://schemas.microsoft.com/office/drawing/2014/main" val="2427123028"/>
                  </a:ext>
                </a:extLst>
              </a:tr>
              <a:tr h="19007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¿A qué apoyos externos pueden recurrir?</a:t>
                      </a:r>
                    </a:p>
                    <a:p>
                      <a:pPr algn="just"/>
                      <a:endParaRPr lang="es-MX" dirty="0"/>
                    </a:p>
                  </a:txBody>
                  <a:tcPr/>
                </a:tc>
                <a:tc>
                  <a:txBody>
                    <a:bodyPr/>
                    <a:lstStyle/>
                    <a:p>
                      <a:r>
                        <a:rPr lang="es-MX" dirty="0"/>
                        <a:t>Apoyo psicológico en caso de que se llegue a necesitar.</a:t>
                      </a:r>
                    </a:p>
                  </a:txBody>
                  <a:tcPr/>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229867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Once.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Presenten las estrategias para favorecer la gestión de emociones en sus estudiantes, que trabajaron en equipo (actividad 9)</a:t>
            </a:r>
          </a:p>
        </p:txBody>
      </p:sp>
    </p:spTree>
    <p:extLst>
      <p:ext uri="{BB962C8B-B14F-4D97-AF65-F5344CB8AC3E}">
        <p14:creationId xmlns:p14="http://schemas.microsoft.com/office/powerpoint/2010/main" val="150405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3759447825"/>
              </p:ext>
            </p:extLst>
          </p:nvPr>
        </p:nvGraphicFramePr>
        <p:xfrm>
          <a:off x="838200" y="426720"/>
          <a:ext cx="10515600" cy="5636958"/>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780370767"/>
                    </a:ext>
                  </a:extLst>
                </a:gridCol>
              </a:tblGrid>
              <a:tr h="1132114">
                <a:tc>
                  <a:txBody>
                    <a:bodyPr/>
                    <a:lstStyle/>
                    <a:p>
                      <a:r>
                        <a:rPr lang="es-MX" dirty="0"/>
                        <a:t>A partir de las ideas de los equipos, </a:t>
                      </a:r>
                      <a:r>
                        <a:rPr lang="es-MX" u="sng" dirty="0"/>
                        <a:t>establezcan compromisos sobre lo que cada uno hará en lo individual y lo que podrían hacer como comunidad</a:t>
                      </a:r>
                      <a:r>
                        <a:rPr lang="es-MX" dirty="0"/>
                        <a:t> para favorecer la gestión de emociones y la empatía y orientar a las familias para generar ambientes favorables para el aprendizaje. </a:t>
                      </a:r>
                    </a:p>
                  </a:txBody>
                  <a:tcPr/>
                </a:tc>
                <a:extLst>
                  <a:ext uri="{0D108BD9-81ED-4DB2-BD59-A6C34878D82A}">
                    <a16:rowId xmlns:a16="http://schemas.microsoft.com/office/drawing/2014/main" val="1991604442"/>
                  </a:ext>
                </a:extLst>
              </a:tr>
              <a:tr h="4504844">
                <a:tc>
                  <a:txBody>
                    <a:bodyPr/>
                    <a:lstStyle/>
                    <a:p>
                      <a:pPr marL="285750" indent="-285750">
                        <a:buFont typeface="Arial" panose="020B0604020202020204" pitchFamily="34" charset="0"/>
                        <a:buChar char="•"/>
                      </a:pPr>
                      <a:r>
                        <a:rPr lang="es-MX" dirty="0"/>
                        <a:t>Mantener</a:t>
                      </a:r>
                      <a:r>
                        <a:rPr lang="es-MX" baseline="0" dirty="0"/>
                        <a:t> comunicación constante con alumnos y padres de familia</a:t>
                      </a:r>
                    </a:p>
                    <a:p>
                      <a:pPr marL="285750" indent="-285750">
                        <a:buFont typeface="Arial" panose="020B0604020202020204" pitchFamily="34" charset="0"/>
                        <a:buChar char="•"/>
                      </a:pPr>
                      <a:r>
                        <a:rPr lang="es-MX" baseline="0" dirty="0"/>
                        <a:t>Enfatizar la importancia de las emociones en los aprendizajes.</a:t>
                      </a:r>
                    </a:p>
                    <a:p>
                      <a:pPr marL="285750" indent="-285750">
                        <a:buFont typeface="Arial" panose="020B0604020202020204" pitchFamily="34" charset="0"/>
                        <a:buChar char="•"/>
                      </a:pPr>
                      <a:r>
                        <a:rPr lang="es-MX" baseline="0" dirty="0"/>
                        <a:t>Buscar estrategias para fortalecer la autoestima, los valores y la resiliencia en  toda la comunidad: alumnos, padres de familia y comunidad docente.</a:t>
                      </a:r>
                    </a:p>
                    <a:p>
                      <a:endParaRPr lang="es-MX" dirty="0"/>
                    </a:p>
                  </a:txBody>
                  <a:tcPr/>
                </a:tc>
                <a:extLst>
                  <a:ext uri="{0D108BD9-81ED-4DB2-BD59-A6C34878D82A}">
                    <a16:rowId xmlns:a16="http://schemas.microsoft.com/office/drawing/2014/main" val="1961813052"/>
                  </a:ext>
                </a:extLst>
              </a:tr>
            </a:tbl>
          </a:graphicData>
        </a:graphic>
      </p:graphicFrame>
    </p:spTree>
    <p:extLst>
      <p:ext uri="{BB962C8B-B14F-4D97-AF65-F5344CB8AC3E}">
        <p14:creationId xmlns:p14="http://schemas.microsoft.com/office/powerpoint/2010/main" val="2802046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Rompecabezas blanco con una pieza roja">
            <a:extLst>
              <a:ext uri="{FF2B5EF4-FFF2-40B4-BE49-F238E27FC236}">
                <a16:creationId xmlns:a16="http://schemas.microsoft.com/office/drawing/2014/main" id="{15C99C72-174D-49D7-AF9A-2327942A5B6D}"/>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93CD98E2-6129-43AB-9F81-AB6DEBC042CF}"/>
              </a:ext>
            </a:extLst>
          </p:cNvPr>
          <p:cNvSpPr>
            <a:spLocks noGrp="1"/>
          </p:cNvSpPr>
          <p:nvPr>
            <p:ph type="ctrTitle"/>
          </p:nvPr>
        </p:nvSpPr>
        <p:spPr>
          <a:xfrm>
            <a:off x="965200" y="965200"/>
            <a:ext cx="10261600" cy="3564869"/>
          </a:xfrm>
        </p:spPr>
        <p:txBody>
          <a:bodyPr>
            <a:normAutofit fontScale="90000"/>
          </a:bodyPr>
          <a:lstStyle/>
          <a:p>
            <a:pPr algn="l"/>
            <a:r>
              <a:rPr lang="es-MX" sz="5500">
                <a:ln w="22225">
                  <a:solidFill>
                    <a:schemeClr val="tx1"/>
                  </a:solidFill>
                  <a:miter lim="800000"/>
                </a:ln>
                <a:noFill/>
              </a:rPr>
              <a:t>II. FORTALEZCAMOS NUESTRAS ESTRATEGIAS DE COMUNICACIÓN Y EVALUACIÓN DE LOS APRENDIZAJES</a:t>
            </a:r>
          </a:p>
        </p:txBody>
      </p:sp>
    </p:spTree>
    <p:extLst>
      <p:ext uri="{BB962C8B-B14F-4D97-AF65-F5344CB8AC3E}">
        <p14:creationId xmlns:p14="http://schemas.microsoft.com/office/powerpoint/2010/main" val="12597981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F8010-7C5A-4CA6-8C38-79C128703236}"/>
              </a:ext>
            </a:extLst>
          </p:cNvPr>
          <p:cNvSpPr>
            <a:spLocks noGrp="1"/>
          </p:cNvSpPr>
          <p:nvPr>
            <p:ph type="title"/>
          </p:nvPr>
        </p:nvSpPr>
        <p:spPr/>
        <p:txBody>
          <a:bodyPr>
            <a:noAutofit/>
          </a:bodyPr>
          <a:lstStyle/>
          <a:p>
            <a:r>
              <a:rPr lang="es-MX" sz="3600" dirty="0"/>
              <a:t>La comunicación con nuestros estudiantes y la valuación para el aprendizaje ¿qué debemos fortalecer?</a:t>
            </a:r>
          </a:p>
        </p:txBody>
      </p:sp>
      <p:sp>
        <p:nvSpPr>
          <p:cNvPr id="3" name="Marcador de contenido 2">
            <a:extLst>
              <a:ext uri="{FF2B5EF4-FFF2-40B4-BE49-F238E27FC236}">
                <a16:creationId xmlns:a16="http://schemas.microsoft.com/office/drawing/2014/main" id="{405CDFC7-E9FF-4E7F-81AD-08549B30EAFE}"/>
              </a:ext>
            </a:extLst>
          </p:cNvPr>
          <p:cNvSpPr>
            <a:spLocks noGrp="1"/>
          </p:cNvSpPr>
          <p:nvPr>
            <p:ph idx="1"/>
          </p:nvPr>
        </p:nvSpPr>
        <p:spPr/>
        <p:txBody>
          <a:bodyPr>
            <a:normAutofit fontScale="92500" lnSpcReduction="20000"/>
          </a:bodyPr>
          <a:lstStyle/>
          <a:p>
            <a:pPr marL="0" indent="0">
              <a:buNone/>
            </a:pPr>
            <a:r>
              <a:rPr lang="es-MX" dirty="0"/>
              <a:t>El calendario del ciclo escolar 2020-2021 establece que el </a:t>
            </a:r>
            <a:r>
              <a:rPr lang="es-MX" dirty="0">
                <a:highlight>
                  <a:srgbClr val="FFFF00"/>
                </a:highlight>
              </a:rPr>
              <a:t>segundo periodo para la entrega de boletas de evaluación a las madres y padres de familia o tutores será del 23 al 26 de marzo próximo</a:t>
            </a:r>
            <a:r>
              <a:rPr lang="es-MX" dirty="0"/>
              <a:t>. </a:t>
            </a:r>
            <a:r>
              <a:rPr lang="es-MX" u="sng" dirty="0"/>
              <a:t>Por ello, es importante que como colectivo docente se revise la estrategia que fue diseñada después del primer periodo de evaluación, cuya intención fue poder integrar las orientaciones y criterios que señala el Acuerdo Número 26/12/20</a:t>
            </a:r>
            <a:r>
              <a:rPr lang="es-MX" dirty="0"/>
              <a:t> por el que se establecen las orientaciones pedagógicas y los criterios para la evaluación del aprendizaje para la educación preescolar, primaria y secundaria en el periodo de contingencia sanitaria generada por el virus SARS-CoV2 para el ciclo escolar 2020-2021 publicado el 28 de diciembre del año 2020, en el Diario Oficial de la Federación. </a:t>
            </a:r>
          </a:p>
          <a:p>
            <a:pPr marL="0" indent="0">
              <a:buNone/>
            </a:pPr>
            <a:r>
              <a:rPr lang="es-MX" dirty="0"/>
              <a:t>En la víspera del periodo de evaluación es importante </a:t>
            </a:r>
            <a:r>
              <a:rPr lang="es-MX" b="1" dirty="0"/>
              <a:t>revisar, reflexionar y retomar acuerdos para fortalecer este proceso</a:t>
            </a:r>
            <a:r>
              <a:rPr lang="es-MX" dirty="0"/>
              <a:t>. Como ya se ha visto el aprendizaje puede favorecerse a partir de las emociones que se detonan en los procesos de enseñanza y aprendizaje, otro elemento básico son los niveles de comunicación que se tienen con el alumnado, por lo que en este apartado analizarán la importancia de favorecer estos elementos</a:t>
            </a:r>
          </a:p>
        </p:txBody>
      </p:sp>
    </p:spTree>
    <p:extLst>
      <p:ext uri="{BB962C8B-B14F-4D97-AF65-F5344CB8AC3E}">
        <p14:creationId xmlns:p14="http://schemas.microsoft.com/office/powerpoint/2010/main" val="16824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El segundo apartado se denomina: </a:t>
            </a:r>
            <a:r>
              <a:rPr lang="es-MX" b="1" dirty="0"/>
              <a:t>II. FORTALEZCAMOS NUESTRAS ESTRATEGIAS DE COMUNICACIÓN Y EVALUACIÓN DE LOS APRENDIZAJES</a:t>
            </a:r>
            <a:r>
              <a:rPr lang="es-MX" dirty="0"/>
              <a:t>, tiene la intención de que los colectivos revisen los avances en las estrategias implementadas por la escuela para favorecer la comunicación con los estudiantes y sus familias, así como fortalecer las formas de evaluación que han implementado, considerando las </a:t>
            </a:r>
            <a:r>
              <a:rPr lang="es-MX" b="1" dirty="0"/>
              <a:t>orientaciones y criterios pedagógicos propuestos en el Acuerdo Número 26/12/20</a:t>
            </a:r>
            <a:r>
              <a:rPr lang="es-MX" dirty="0"/>
              <a:t>. </a:t>
            </a:r>
          </a:p>
        </p:txBody>
      </p:sp>
    </p:spTree>
    <p:extLst>
      <p:ext uri="{BB962C8B-B14F-4D97-AF65-F5344CB8AC3E}">
        <p14:creationId xmlns:p14="http://schemas.microsoft.com/office/powerpoint/2010/main" val="709487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00D85554-B30E-453A-9CCD-77AC9EF8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632" y="258267"/>
            <a:ext cx="9731126" cy="547375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099BE41-B326-4B0D-9733-78A9893A6196}"/>
              </a:ext>
            </a:extLst>
          </p:cNvPr>
          <p:cNvSpPr txBox="1"/>
          <p:nvPr/>
        </p:nvSpPr>
        <p:spPr>
          <a:xfrm>
            <a:off x="2534195" y="5798123"/>
            <a:ext cx="6096000" cy="646331"/>
          </a:xfrm>
          <a:prstGeom prst="rect">
            <a:avLst/>
          </a:prstGeom>
          <a:noFill/>
        </p:spPr>
        <p:txBody>
          <a:bodyPr wrap="square">
            <a:spAutoFit/>
          </a:bodyPr>
          <a:lstStyle/>
          <a:p>
            <a:r>
              <a:rPr lang="es-MX" sz="3600" dirty="0">
                <a:hlinkClick r:id="rId2"/>
              </a:rPr>
              <a:t>https://youtu.be/loO67b8-vCw</a:t>
            </a:r>
            <a:endParaRPr lang="es-MX" sz="3600" dirty="0"/>
          </a:p>
        </p:txBody>
      </p:sp>
    </p:spTree>
    <p:extLst>
      <p:ext uri="{BB962C8B-B14F-4D97-AF65-F5344CB8AC3E}">
        <p14:creationId xmlns:p14="http://schemas.microsoft.com/office/powerpoint/2010/main" val="719529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6D2BA-F5AE-4407-ACD5-B232D03CD670}"/>
              </a:ext>
            </a:extLst>
          </p:cNvPr>
          <p:cNvSpPr>
            <a:spLocks noGrp="1"/>
          </p:cNvSpPr>
          <p:nvPr>
            <p:ph type="ctrTitle"/>
          </p:nvPr>
        </p:nvSpPr>
        <p:spPr>
          <a:xfrm>
            <a:off x="5207000" y="583345"/>
            <a:ext cx="5833787" cy="2274155"/>
          </a:xfrm>
        </p:spPr>
        <p:txBody>
          <a:bodyPr anchor="b">
            <a:normAutofit/>
          </a:bodyPr>
          <a:lstStyle/>
          <a:p>
            <a:pPr algn="r"/>
            <a:r>
              <a:rPr lang="es-MX" sz="5600">
                <a:solidFill>
                  <a:srgbClr val="FFFFFF"/>
                </a:solidFill>
              </a:rPr>
              <a:t>Trabajo individual</a:t>
            </a:r>
          </a:p>
        </p:txBody>
      </p:sp>
      <p:pic>
        <p:nvPicPr>
          <p:cNvPr id="7" name="Imagen 6">
            <a:extLst>
              <a:ext uri="{FF2B5EF4-FFF2-40B4-BE49-F238E27FC236}">
                <a16:creationId xmlns:a16="http://schemas.microsoft.com/office/drawing/2014/main" id="{6A9C0D10-74A4-4E76-BB54-3040A52EF51E}"/>
              </a:ext>
            </a:extLst>
          </p:cNvPr>
          <p:cNvPicPr>
            <a:picLocks noChangeAspect="1"/>
          </p:cNvPicPr>
          <p:nvPr/>
        </p:nvPicPr>
        <p:blipFill rotWithShape="1">
          <a:blip r:embed="rId2"/>
          <a:srcRect l="2495" r="2156"/>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Tree>
    <p:extLst>
      <p:ext uri="{BB962C8B-B14F-4D97-AF65-F5344CB8AC3E}">
        <p14:creationId xmlns:p14="http://schemas.microsoft.com/office/powerpoint/2010/main" val="11656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Doce.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Retome las estrategias diferencias de comunicación establecida por su colectivo en la actividad 19 de la Tercera Sesión Ordinaria de Consejo Técnico Escolar y describa qué resultados obtuvo al implementarlas. Considere aspectos como los siguientes:</a:t>
            </a:r>
          </a:p>
        </p:txBody>
      </p:sp>
    </p:spTree>
    <p:extLst>
      <p:ext uri="{BB962C8B-B14F-4D97-AF65-F5344CB8AC3E}">
        <p14:creationId xmlns:p14="http://schemas.microsoft.com/office/powerpoint/2010/main" val="2325152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1013510547"/>
              </p:ext>
            </p:extLst>
          </p:nvPr>
        </p:nvGraphicFramePr>
        <p:xfrm>
          <a:off x="698862" y="242487"/>
          <a:ext cx="10515600" cy="6267167"/>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082862">
                <a:tc>
                  <a:txBody>
                    <a:bodyPr/>
                    <a:lstStyle/>
                    <a:p>
                      <a:pPr algn="just"/>
                      <a:r>
                        <a:rPr lang="es-MX" dirty="0"/>
                        <a:t>¿Qué acciones implementó con las alumnas y los alumnos de su grupo?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Material impreso, entrega de libros de texto y de lectura para trabajar cuando la comunicación sea escasa. </a:t>
                      </a:r>
                    </a:p>
                    <a:p>
                      <a:endParaRPr lang="es-MX" dirty="0"/>
                    </a:p>
                  </a:txBody>
                  <a:tcPr/>
                </a:tc>
                <a:extLst>
                  <a:ext uri="{0D108BD9-81ED-4DB2-BD59-A6C34878D82A}">
                    <a16:rowId xmlns:a16="http://schemas.microsoft.com/office/drawing/2014/main" val="1543456015"/>
                  </a:ext>
                </a:extLst>
              </a:tr>
              <a:tr h="1082862">
                <a:tc>
                  <a:txBody>
                    <a:bodyPr/>
                    <a:lstStyle/>
                    <a:p>
                      <a:pPr algn="just"/>
                      <a:r>
                        <a:rPr lang="es-MX" dirty="0"/>
                        <a:t>¿Qué resultados obtuvo?, ¿qué información relevante recopiló sobre sus estudiantes?,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entrega de libros de texto ha sido de gran ayuda para que los niños practiquen diariamente. Sus posibilidades o recursos para trabajar, situación actual (si están pasando por algún problema) y la manera en que se facilita la comunicación. </a:t>
                      </a:r>
                    </a:p>
                    <a:p>
                      <a:endParaRPr lang="es-MX" dirty="0"/>
                    </a:p>
                  </a:txBody>
                  <a:tcPr/>
                </a:tc>
                <a:extLst>
                  <a:ext uri="{0D108BD9-81ED-4DB2-BD59-A6C34878D82A}">
                    <a16:rowId xmlns:a16="http://schemas.microsoft.com/office/drawing/2014/main" val="2427123028"/>
                  </a:ext>
                </a:extLst>
              </a:tr>
              <a:tr h="154694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¿con cuántas alumnas y alumnos pudo establecer algún nivel de comunicación?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dirty="0"/>
                    </a:p>
                    <a:p>
                      <a:pPr algn="just"/>
                      <a:endParaRPr lang="es-MX" dirty="0"/>
                    </a:p>
                  </a:txBody>
                  <a:tcPr/>
                </a:tc>
                <a:tc>
                  <a:txBody>
                    <a:bodyPr/>
                    <a:lstStyle/>
                    <a:p>
                      <a:r>
                        <a:rPr lang="es-MX" dirty="0"/>
                        <a:t>Con todos se tiene comunicación. </a:t>
                      </a:r>
                    </a:p>
                  </a:txBody>
                  <a:tcPr/>
                </a:tc>
                <a:extLst>
                  <a:ext uri="{0D108BD9-81ED-4DB2-BD59-A6C34878D82A}">
                    <a16:rowId xmlns:a16="http://schemas.microsoft.com/office/drawing/2014/main" val="1967072263"/>
                  </a:ext>
                </a:extLst>
              </a:tr>
              <a:tr h="1546946">
                <a:tc>
                  <a:txBody>
                    <a:bodyPr/>
                    <a:lstStyle/>
                    <a:p>
                      <a:pPr algn="just"/>
                      <a:r>
                        <a:rPr lang="es-MX" dirty="0"/>
                        <a:t>¿Cuáles son los obstáculos que no le han permitido establecer comunicación con sus estudiantes?</a:t>
                      </a:r>
                    </a:p>
                    <a:p>
                      <a:pPr algn="just"/>
                      <a:endParaRPr lang="es-MX" dirty="0"/>
                    </a:p>
                  </a:txBody>
                  <a:tcPr/>
                </a:tc>
                <a:tc>
                  <a:txBody>
                    <a:bodyPr/>
                    <a:lstStyle/>
                    <a:p>
                      <a:r>
                        <a:rPr lang="es-MX" dirty="0"/>
                        <a:t>Las condiciones del lugar donde viven, no hay señal o internet de calidad, además que no todas las familias cuentan con algún celular o teléfono que permita la comunicación. </a:t>
                      </a:r>
                    </a:p>
                  </a:txBody>
                  <a:tcPr/>
                </a:tc>
                <a:extLst>
                  <a:ext uri="{0D108BD9-81ED-4DB2-BD59-A6C34878D82A}">
                    <a16:rowId xmlns:a16="http://schemas.microsoft.com/office/drawing/2014/main" val="3668710254"/>
                  </a:ext>
                </a:extLst>
              </a:tr>
            </a:tbl>
          </a:graphicData>
        </a:graphic>
      </p:graphicFrame>
    </p:spTree>
    <p:extLst>
      <p:ext uri="{BB962C8B-B14F-4D97-AF65-F5344CB8AC3E}">
        <p14:creationId xmlns:p14="http://schemas.microsoft.com/office/powerpoint/2010/main" val="119194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Trece.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Actualice su listado de los niveles de comunicación que tiene con cada uno de sus estudiantes. Para aquellos con los que todavía no tiene comunicación, describa si se han agotado las posibilidades de contactarlos o todavía considera que puede hacerse algo.</a:t>
            </a:r>
          </a:p>
        </p:txBody>
      </p:sp>
    </p:spTree>
    <p:extLst>
      <p:ext uri="{BB962C8B-B14F-4D97-AF65-F5344CB8AC3E}">
        <p14:creationId xmlns:p14="http://schemas.microsoft.com/office/powerpoint/2010/main" val="3097576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72268-01A7-4E5C-B179-489CAB32AA91}"/>
              </a:ext>
            </a:extLst>
          </p:cNvPr>
          <p:cNvSpPr>
            <a:spLocks noGrp="1"/>
          </p:cNvSpPr>
          <p:nvPr>
            <p:ph type="title"/>
          </p:nvPr>
        </p:nvSpPr>
        <p:spPr/>
        <p:txBody>
          <a:bodyPr>
            <a:noAutofit/>
          </a:bodyPr>
          <a:lstStyle/>
          <a:p>
            <a:r>
              <a:rPr lang="es-MX" sz="2800" dirty="0"/>
              <a:t>Comparta con su director(a) los datos sobre los niveles de comunicación que tienen con las y los estudiantes de su grupo para que pueda conformar el estado general de los estudiantes de la escuela.</a:t>
            </a:r>
          </a:p>
        </p:txBody>
      </p:sp>
      <p:pic>
        <p:nvPicPr>
          <p:cNvPr id="11" name="Imagen 10">
            <a:extLst>
              <a:ext uri="{FF2B5EF4-FFF2-40B4-BE49-F238E27FC236}">
                <a16:creationId xmlns:a16="http://schemas.microsoft.com/office/drawing/2014/main" id="{9A4941DB-46B9-4CBA-B427-4ADD6A4CE50D}"/>
              </a:ext>
            </a:extLst>
          </p:cNvPr>
          <p:cNvPicPr>
            <a:picLocks noChangeAspect="1"/>
          </p:cNvPicPr>
          <p:nvPr/>
        </p:nvPicPr>
        <p:blipFill rotWithShape="1">
          <a:blip r:embed="rId2"/>
          <a:srcRect l="1630" t="20300" r="62964" b="52053"/>
          <a:stretch/>
        </p:blipFill>
        <p:spPr>
          <a:xfrm>
            <a:off x="838199" y="2279372"/>
            <a:ext cx="10386391" cy="3750367"/>
          </a:xfrm>
          <a:prstGeom prst="rect">
            <a:avLst/>
          </a:prstGeom>
        </p:spPr>
      </p:pic>
    </p:spTree>
    <p:extLst>
      <p:ext uri="{BB962C8B-B14F-4D97-AF65-F5344CB8AC3E}">
        <p14:creationId xmlns:p14="http://schemas.microsoft.com/office/powerpoint/2010/main" val="4121833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92F6A-81E6-413E-A012-DC5870259DF3}"/>
              </a:ext>
            </a:extLst>
          </p:cNvPr>
          <p:cNvSpPr>
            <a:spLocks noGrp="1"/>
          </p:cNvSpPr>
          <p:nvPr>
            <p:ph type="title"/>
          </p:nvPr>
        </p:nvSpPr>
        <p:spPr/>
        <p:txBody>
          <a:bodyPr>
            <a:normAutofit fontScale="90000"/>
          </a:bodyPr>
          <a:lstStyle/>
          <a:p>
            <a:r>
              <a:rPr lang="es-MX" dirty="0"/>
              <a:t>Descarga el formato en el siguiente enlace:</a:t>
            </a:r>
            <a:br>
              <a:rPr lang="es-MX" dirty="0"/>
            </a:br>
            <a:r>
              <a:rPr lang="es-MX" sz="2700" dirty="0">
                <a:hlinkClick r:id="rId2"/>
              </a:rPr>
              <a:t>https://www.alexduve.com/2021/02/formato-para-niveles-de-comunicaion.html</a:t>
            </a:r>
            <a:endParaRPr lang="es-MX" dirty="0"/>
          </a:p>
        </p:txBody>
      </p:sp>
      <p:pic>
        <p:nvPicPr>
          <p:cNvPr id="2050" name="Picture 2">
            <a:extLst>
              <a:ext uri="{FF2B5EF4-FFF2-40B4-BE49-F238E27FC236}">
                <a16:creationId xmlns:a16="http://schemas.microsoft.com/office/drawing/2014/main" id="{4CAC696D-9F99-4F43-87DA-354C2E093D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3650" y="1869599"/>
            <a:ext cx="7543800" cy="396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22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Catorce.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Describa un ejemplo de lo que haya realizado recientemente con respecto a las estrategias de evaluación. de los aprendizajes de sus estudiantes, que definieron en las actividades 10 y 11 de la Tercera Sesión Ordinaria de CTE. Identifique si las acciones que implementó atienden a una o más de las orientaciones pedagógicas señaladas en el Acuerdo número 26/12/20.</a:t>
            </a:r>
          </a:p>
        </p:txBody>
      </p:sp>
    </p:spTree>
    <p:extLst>
      <p:ext uri="{BB962C8B-B14F-4D97-AF65-F5344CB8AC3E}">
        <p14:creationId xmlns:p14="http://schemas.microsoft.com/office/powerpoint/2010/main" val="2435223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1995810499"/>
              </p:ext>
            </p:extLst>
          </p:nvPr>
        </p:nvGraphicFramePr>
        <p:xfrm>
          <a:off x="838200" y="426720"/>
          <a:ext cx="10515600" cy="5149278"/>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780370767"/>
                    </a:ext>
                  </a:extLst>
                </a:gridCol>
              </a:tblGrid>
              <a:tr h="644434">
                <a:tc>
                  <a:txBody>
                    <a:bodyPr/>
                    <a:lstStyle/>
                    <a:p>
                      <a:r>
                        <a:rPr lang="es-MX" dirty="0"/>
                        <a:t>Descripción del ejemplo. ¿Qué orientaciones ha privilegiado?, ¿de qué manera?</a:t>
                      </a:r>
                    </a:p>
                  </a:txBody>
                  <a:tcPr/>
                </a:tc>
                <a:extLst>
                  <a:ext uri="{0D108BD9-81ED-4DB2-BD59-A6C34878D82A}">
                    <a16:rowId xmlns:a16="http://schemas.microsoft.com/office/drawing/2014/main" val="1991604442"/>
                  </a:ext>
                </a:extLst>
              </a:tr>
              <a:tr h="4504844">
                <a:tc>
                  <a:txBody>
                    <a:bodyPr/>
                    <a:lstStyle/>
                    <a:p>
                      <a:r>
                        <a:rPr lang="es-MX" dirty="0"/>
                        <a:t>¿Qué orientaciones ha privilegiado? Se dio un enfoque en la orientación numero 2. En donde habla sobre tomar en cuenta la opinión de los alumnos, carpeta de evidencias y aprendizajes de la vida que les ha dejado esta situación.</a:t>
                      </a:r>
                    </a:p>
                    <a:p>
                      <a:r>
                        <a:rPr lang="es-MX" dirty="0"/>
                        <a:t>¿De qué manera? Se han hecho autoevaluaciones, en la carpeta de evidencias se integran trabajos como mapas conceptuales, cuadros sinópticos, cartas, audios y videos que los alumnos han hecho de sus actividades. De igual manera se le ha dado en ciertas actividades de F. C y E. que compartan su sentir sobre la situación actual, han hecho exposiciones y sugerencias de como actuar ante esta sugerencia. </a:t>
                      </a:r>
                    </a:p>
                    <a:p>
                      <a:endParaRPr lang="es-MX" dirty="0"/>
                    </a:p>
                  </a:txBody>
                  <a:tcPr/>
                </a:tc>
                <a:extLst>
                  <a:ext uri="{0D108BD9-81ED-4DB2-BD59-A6C34878D82A}">
                    <a16:rowId xmlns:a16="http://schemas.microsoft.com/office/drawing/2014/main" val="1961813052"/>
                  </a:ext>
                </a:extLst>
              </a:tr>
            </a:tbl>
          </a:graphicData>
        </a:graphic>
      </p:graphicFrame>
    </p:spTree>
    <p:extLst>
      <p:ext uri="{BB962C8B-B14F-4D97-AF65-F5344CB8AC3E}">
        <p14:creationId xmlns:p14="http://schemas.microsoft.com/office/powerpoint/2010/main" val="763092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 name="Picture 12" descr="Rollos de planos">
            <a:extLst>
              <a:ext uri="{FF2B5EF4-FFF2-40B4-BE49-F238E27FC236}">
                <a16:creationId xmlns:a16="http://schemas.microsoft.com/office/drawing/2014/main" id="{FBD4F8D8-145C-449B-B28D-949F6A54AECE}"/>
              </a:ext>
            </a:extLst>
          </p:cNvPr>
          <p:cNvPicPr>
            <a:picLocks noChangeAspect="1"/>
          </p:cNvPicPr>
          <p:nvPr/>
        </p:nvPicPr>
        <p:blipFill rotWithShape="1">
          <a:blip r:embed="rId2">
            <a:alphaModFix amt="50000"/>
          </a:blip>
          <a:srcRect t="1299" b="14431"/>
          <a:stretch/>
        </p:blipFill>
        <p:spPr>
          <a:xfrm>
            <a:off x="20" y="1"/>
            <a:ext cx="12191980" cy="6857999"/>
          </a:xfrm>
          <a:prstGeom prst="rect">
            <a:avLst/>
          </a:prstGeom>
        </p:spPr>
      </p:pic>
      <p:sp>
        <p:nvSpPr>
          <p:cNvPr id="2" name="Título 1">
            <a:extLst>
              <a:ext uri="{FF2B5EF4-FFF2-40B4-BE49-F238E27FC236}">
                <a16:creationId xmlns:a16="http://schemas.microsoft.com/office/drawing/2014/main" id="{8B33DE90-CBE6-4254-972A-8A239AA90FF0}"/>
              </a:ext>
            </a:extLst>
          </p:cNvPr>
          <p:cNvSpPr>
            <a:spLocks noGrp="1"/>
          </p:cNvSpPr>
          <p:nvPr>
            <p:ph type="ctrTitle"/>
          </p:nvPr>
        </p:nvSpPr>
        <p:spPr>
          <a:xfrm>
            <a:off x="1524000" y="1122362"/>
            <a:ext cx="9144000" cy="2900518"/>
          </a:xfrm>
        </p:spPr>
        <p:txBody>
          <a:bodyPr>
            <a:normAutofit/>
          </a:bodyPr>
          <a:lstStyle/>
          <a:p>
            <a:r>
              <a:rPr lang="es-MX">
                <a:solidFill>
                  <a:srgbClr val="FFFFFF"/>
                </a:solidFill>
              </a:rPr>
              <a:t>Actividades para trabajar en equipos por grado, ciclo o asignatura</a:t>
            </a:r>
          </a:p>
        </p:txBody>
      </p:sp>
    </p:spTree>
    <p:extLst>
      <p:ext uri="{BB962C8B-B14F-4D97-AF65-F5344CB8AC3E}">
        <p14:creationId xmlns:p14="http://schemas.microsoft.com/office/powerpoint/2010/main" val="3636073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lnSpcReduction="10000"/>
          </a:bodyPr>
          <a:lstStyle/>
          <a:p>
            <a:pPr marL="0" indent="0" algn="just">
              <a:buNone/>
            </a:pPr>
            <a:r>
              <a:rPr lang="es-MX" b="1" dirty="0"/>
              <a:t>Esta sesión se realizará de manera virtual</a:t>
            </a:r>
            <a:r>
              <a:rPr lang="es-MX" dirty="0"/>
              <a:t>, por lo que es fundamental que todos los integrantes del colectivo revisen previamente la guía y realicen las actividades individuales y grupales antes de la sesión plenaria, para que las videoconferencias en el trabajo por equipos o en plenaria, se destinen a compartir los criterios, producciones o análisis generados y a la toma de acuerdos. </a:t>
            </a:r>
          </a:p>
          <a:p>
            <a:pPr marL="0" indent="0" algn="just">
              <a:buNone/>
            </a:pPr>
            <a:r>
              <a:rPr lang="es-MX" dirty="0"/>
              <a:t>Es importante reiterar que esta guía es una propuesta y, como tal, debe ser enriquecida con las experiencias y los conocimientos de docentes y directivos. Es flexible y es deseable que se adapte a las condiciones en las que cada colectivo brinda el servicio educativo, por lo que las actividades y productos que se proponen deben servir para orientar la reflexión y concretar las propuestas que surgen del diálogo profesional del colectivo y no como instrumentos de control administrativo.</a:t>
            </a:r>
            <a:endParaRPr lang="es-MX" u="sng" dirty="0"/>
          </a:p>
        </p:txBody>
      </p:sp>
    </p:spTree>
    <p:extLst>
      <p:ext uri="{BB962C8B-B14F-4D97-AF65-F5344CB8AC3E}">
        <p14:creationId xmlns:p14="http://schemas.microsoft.com/office/powerpoint/2010/main" val="986979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Quince.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Analicen el siguiente párrafo y reflexionen sobre los cuestionamientos posteriores:</a:t>
            </a:r>
          </a:p>
          <a:p>
            <a:pPr marL="0" indent="0">
              <a:buNone/>
            </a:pPr>
            <a:endParaRPr lang="es-MX" sz="2000" dirty="0">
              <a:solidFill>
                <a:schemeClr val="bg1"/>
              </a:solidFill>
            </a:endParaRPr>
          </a:p>
        </p:txBody>
      </p:sp>
    </p:spTree>
    <p:extLst>
      <p:ext uri="{BB962C8B-B14F-4D97-AF65-F5344CB8AC3E}">
        <p14:creationId xmlns:p14="http://schemas.microsoft.com/office/powerpoint/2010/main" val="1125944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18282C-961E-4790-9FB3-D6F0CB11977C}"/>
              </a:ext>
            </a:extLst>
          </p:cNvPr>
          <p:cNvSpPr>
            <a:spLocks noGrp="1"/>
          </p:cNvSpPr>
          <p:nvPr>
            <p:ph idx="1"/>
          </p:nvPr>
        </p:nvSpPr>
        <p:spPr>
          <a:xfrm>
            <a:off x="4810259" y="649480"/>
            <a:ext cx="6555347" cy="5546047"/>
          </a:xfrm>
        </p:spPr>
        <p:txBody>
          <a:bodyPr anchor="ctr">
            <a:normAutofit/>
          </a:bodyPr>
          <a:lstStyle/>
          <a:p>
            <a:pPr marL="0" indent="0">
              <a:buNone/>
            </a:pPr>
            <a:r>
              <a:rPr lang="es-MX" sz="2000"/>
              <a:t>“Las propias formas en las que se ejerce la evaluación inhiben, distorsionan, desvirtúan el aprendizaje. Crean situaciones irreales, en las que la ansiedad, la tensión, la desconfianza (en las propias capacidades y en las capacidades del profesor) y el miedo sustituyen a la motivación para asegurar el aprendizaje”</a:t>
            </a:r>
          </a:p>
          <a:p>
            <a:pPr marL="0" indent="0">
              <a:buNone/>
            </a:pPr>
            <a:endParaRPr lang="es-MX" sz="2000"/>
          </a:p>
          <a:p>
            <a:pPr marL="0" indent="0">
              <a:buNone/>
            </a:pPr>
            <a:r>
              <a:rPr lang="es-MX" sz="2000"/>
              <a:t>Fuente: Niño, Zafra. L. S. (2003). Revista Opciones pedagógicas (p.13).</a:t>
            </a:r>
          </a:p>
        </p:txBody>
      </p:sp>
    </p:spTree>
    <p:extLst>
      <p:ext uri="{BB962C8B-B14F-4D97-AF65-F5344CB8AC3E}">
        <p14:creationId xmlns:p14="http://schemas.microsoft.com/office/powerpoint/2010/main" val="216531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522863346"/>
              </p:ext>
            </p:extLst>
          </p:nvPr>
        </p:nvGraphicFramePr>
        <p:xfrm>
          <a:off x="698862" y="242487"/>
          <a:ext cx="10515600" cy="5377262"/>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777308">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341653">
                <a:tc>
                  <a:txBody>
                    <a:bodyPr/>
                    <a:lstStyle/>
                    <a:p>
                      <a:pPr algn="just"/>
                      <a:r>
                        <a:rPr lang="es-MX" dirty="0"/>
                        <a:t>¿Cómo influyen las emociones en los procesos de evaluación?</a:t>
                      </a:r>
                    </a:p>
                  </a:txBody>
                  <a:tcPr/>
                </a:tc>
                <a:tc>
                  <a:txBody>
                    <a:bodyPr/>
                    <a:lstStyle/>
                    <a:p>
                      <a:r>
                        <a:rPr lang="es-MX" dirty="0"/>
                        <a:t>Tienen gran influencia tanto para alumnos como para maestros, debemos ser objetivos y mantener controladas las emociones para lograr un buen resultado.</a:t>
                      </a:r>
                    </a:p>
                  </a:txBody>
                  <a:tcPr/>
                </a:tc>
                <a:extLst>
                  <a:ext uri="{0D108BD9-81ED-4DB2-BD59-A6C34878D82A}">
                    <a16:rowId xmlns:a16="http://schemas.microsoft.com/office/drawing/2014/main" val="1543456015"/>
                  </a:ext>
                </a:extLst>
              </a:tr>
              <a:tr h="1341653">
                <a:tc>
                  <a:txBody>
                    <a:bodyPr/>
                    <a:lstStyle/>
                    <a:p>
                      <a:pPr algn="just"/>
                      <a:r>
                        <a:rPr lang="es-MX" dirty="0"/>
                        <a:t> ¿Qué emociones provocan en las NNA la aplicación de un examen?</a:t>
                      </a:r>
                    </a:p>
                  </a:txBody>
                  <a:tcPr/>
                </a:tc>
                <a:tc>
                  <a:txBody>
                    <a:bodyPr/>
                    <a:lstStyle/>
                    <a:p>
                      <a:r>
                        <a:rPr lang="es-MX" dirty="0"/>
                        <a:t>Miedo, angustia, ansiedad y preocupación, se deben optar por diferentes métodos que ayuden a los niños a enfrentar esas emociones. </a:t>
                      </a:r>
                    </a:p>
                  </a:txBody>
                  <a:tcPr/>
                </a:tc>
                <a:extLst>
                  <a:ext uri="{0D108BD9-81ED-4DB2-BD59-A6C34878D82A}">
                    <a16:rowId xmlns:a16="http://schemas.microsoft.com/office/drawing/2014/main" val="2427123028"/>
                  </a:ext>
                </a:extLst>
              </a:tr>
              <a:tr h="1916648">
                <a:tc>
                  <a:txBody>
                    <a:bodyPr/>
                    <a:lstStyle/>
                    <a:p>
                      <a:pPr algn="just"/>
                      <a:r>
                        <a:rPr lang="es-MX" dirty="0"/>
                        <a:t>¿qué emociones enfrentan nuestros alumnos en las estrategias de evaluación que les proponemos?</a:t>
                      </a:r>
                    </a:p>
                    <a:p>
                      <a:pPr algn="just"/>
                      <a:endParaRPr lang="es-MX" dirty="0"/>
                    </a:p>
                  </a:txBody>
                  <a:tcPr/>
                </a:tc>
                <a:tc>
                  <a:txBody>
                    <a:bodyPr/>
                    <a:lstStyle/>
                    <a:p>
                      <a:r>
                        <a:rPr lang="es-MX" dirty="0"/>
                        <a:t>En todo proceso de evaluación los estudiantes sienten preocupación, estrés, no por la evaluación, sino por las dificultades que se tienen para evaluar a la distancia. </a:t>
                      </a:r>
                    </a:p>
                  </a:txBody>
                  <a:tcPr/>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2678430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4298088" cy="3956690"/>
          </a:xfrm>
        </p:spPr>
        <p:txBody>
          <a:bodyPr anchor="ctr">
            <a:normAutofit/>
          </a:bodyPr>
          <a:lstStyle/>
          <a:p>
            <a:r>
              <a:rPr lang="es-MX" sz="8000" dirty="0">
                <a:solidFill>
                  <a:schemeClr val="bg1"/>
                </a:solidFill>
              </a:rPr>
              <a:t>Dieciséis.</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las estrategias de evaluación que han implementado y describieron en la actividad 14.</a:t>
            </a:r>
          </a:p>
        </p:txBody>
      </p:sp>
    </p:spTree>
    <p:extLst>
      <p:ext uri="{BB962C8B-B14F-4D97-AF65-F5344CB8AC3E}">
        <p14:creationId xmlns:p14="http://schemas.microsoft.com/office/powerpoint/2010/main" val="2752602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4463550" cy="3956690"/>
          </a:xfrm>
        </p:spPr>
        <p:txBody>
          <a:bodyPr anchor="ctr">
            <a:normAutofit/>
          </a:bodyPr>
          <a:lstStyle/>
          <a:p>
            <a:r>
              <a:rPr lang="es-MX" sz="8000" dirty="0">
                <a:solidFill>
                  <a:schemeClr val="bg1"/>
                </a:solidFill>
              </a:rPr>
              <a:t>Diecisiete.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Lean con atención las orientaciones 2 y 4 del Acuerdo número 26/12/2050</a:t>
            </a:r>
          </a:p>
        </p:txBody>
      </p:sp>
    </p:spTree>
    <p:extLst>
      <p:ext uri="{BB962C8B-B14F-4D97-AF65-F5344CB8AC3E}">
        <p14:creationId xmlns:p14="http://schemas.microsoft.com/office/powerpoint/2010/main" val="3501415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B0C3F5-5D4C-42A7-BE44-D1BEE472CA92}"/>
              </a:ext>
            </a:extLst>
          </p:cNvPr>
          <p:cNvPicPr>
            <a:picLocks noChangeAspect="1"/>
          </p:cNvPicPr>
          <p:nvPr/>
        </p:nvPicPr>
        <p:blipFill>
          <a:blip r:embed="rId2"/>
          <a:stretch>
            <a:fillRect/>
          </a:stretch>
        </p:blipFill>
        <p:spPr>
          <a:xfrm>
            <a:off x="594087" y="517479"/>
            <a:ext cx="8896350" cy="1590675"/>
          </a:xfrm>
          <a:prstGeom prst="rect">
            <a:avLst/>
          </a:prstGeom>
        </p:spPr>
      </p:pic>
      <p:pic>
        <p:nvPicPr>
          <p:cNvPr id="5" name="Imagen 4">
            <a:extLst>
              <a:ext uri="{FF2B5EF4-FFF2-40B4-BE49-F238E27FC236}">
                <a16:creationId xmlns:a16="http://schemas.microsoft.com/office/drawing/2014/main" id="{3B2065DA-FEA0-48D8-9497-9A49FCEEFB36}"/>
              </a:ext>
            </a:extLst>
          </p:cNvPr>
          <p:cNvPicPr>
            <a:picLocks noChangeAspect="1"/>
          </p:cNvPicPr>
          <p:nvPr/>
        </p:nvPicPr>
        <p:blipFill>
          <a:blip r:embed="rId3"/>
          <a:stretch>
            <a:fillRect/>
          </a:stretch>
        </p:blipFill>
        <p:spPr>
          <a:xfrm>
            <a:off x="2576512" y="2108154"/>
            <a:ext cx="8867775" cy="4552950"/>
          </a:xfrm>
          <a:prstGeom prst="rect">
            <a:avLst/>
          </a:prstGeom>
        </p:spPr>
      </p:pic>
    </p:spTree>
    <p:extLst>
      <p:ext uri="{BB962C8B-B14F-4D97-AF65-F5344CB8AC3E}">
        <p14:creationId xmlns:p14="http://schemas.microsoft.com/office/powerpoint/2010/main" val="1282239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1014141" y="1450655"/>
            <a:ext cx="4463550" cy="3956690"/>
          </a:xfrm>
        </p:spPr>
        <p:txBody>
          <a:bodyPr anchor="ctr">
            <a:normAutofit/>
          </a:bodyPr>
          <a:lstStyle/>
          <a:p>
            <a:r>
              <a:rPr lang="es-MX" sz="8000" dirty="0">
                <a:solidFill>
                  <a:schemeClr val="bg1"/>
                </a:solidFill>
              </a:rPr>
              <a:t>Dieciocho.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Reflexionen sobre las estrategias de evaluación que han implementado y compartido en esta sesión, tomando en cuenta el nivel de comunicación que tienen con sus estudiantes:</a:t>
            </a:r>
          </a:p>
          <a:p>
            <a:pPr marL="0" indent="0">
              <a:buNone/>
            </a:pPr>
            <a:endParaRPr lang="es-MX" sz="2000" dirty="0">
              <a:solidFill>
                <a:schemeClr val="bg1"/>
              </a:solidFill>
            </a:endParaRPr>
          </a:p>
        </p:txBody>
      </p:sp>
    </p:spTree>
    <p:extLst>
      <p:ext uri="{BB962C8B-B14F-4D97-AF65-F5344CB8AC3E}">
        <p14:creationId xmlns:p14="http://schemas.microsoft.com/office/powerpoint/2010/main" val="812589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731753293"/>
              </p:ext>
            </p:extLst>
          </p:nvPr>
        </p:nvGraphicFramePr>
        <p:xfrm>
          <a:off x="698862" y="242487"/>
          <a:ext cx="10515600" cy="5290813"/>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082862">
                <a:tc>
                  <a:txBody>
                    <a:bodyPr/>
                    <a:lstStyle/>
                    <a:p>
                      <a:pPr algn="just"/>
                      <a:r>
                        <a:rPr lang="es-MX" dirty="0"/>
                        <a:t>¿Han considerado la opinión de sus alumnas y alumnos sobre sus propios aprendizajes?, ¿de qué manera?, ¿cómo podrían incorporarlas?</a:t>
                      </a:r>
                    </a:p>
                    <a:p>
                      <a:pPr algn="just"/>
                      <a:endParaRPr lang="es-MX" dirty="0"/>
                    </a:p>
                  </a:txBody>
                  <a:tcPr/>
                </a:tc>
                <a:tc>
                  <a:txBody>
                    <a:bodyPr/>
                    <a:lstStyle/>
                    <a:p>
                      <a:r>
                        <a:rPr lang="es-MX" dirty="0"/>
                        <a:t>Se han realizado autoevaluaciones en donde los alumnos reflexionan sobre su trabajo realizado, y eso es de gran ayuda para darnos una idea de sus emociones y ser empáticos con las diferentes situaciones que se viven. </a:t>
                      </a:r>
                    </a:p>
                  </a:txBody>
                  <a:tcPr/>
                </a:tc>
                <a:extLst>
                  <a:ext uri="{0D108BD9-81ED-4DB2-BD59-A6C34878D82A}">
                    <a16:rowId xmlns:a16="http://schemas.microsoft.com/office/drawing/2014/main" val="1543456015"/>
                  </a:ext>
                </a:extLst>
              </a:tr>
              <a:tr h="1082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¿Han considerado la opinión de las madres y padres de familia como fuente de información sobre el aprendizaje de sus hijos?, ¿de qué manera?</a:t>
                      </a:r>
                    </a:p>
                    <a:p>
                      <a:pPr algn="just"/>
                      <a:endParaRPr lang="es-MX" dirty="0"/>
                    </a:p>
                  </a:txBody>
                  <a:tcPr/>
                </a:tc>
                <a:tc>
                  <a:txBody>
                    <a:bodyPr/>
                    <a:lstStyle/>
                    <a:p>
                      <a:r>
                        <a:rPr lang="es-MX" dirty="0"/>
                        <a:t>Se ha tomado en cuenta la opinión de padres para tener una forma de trabajo que sea provechosa para todos, en cuanto al tipo de actividades, los medios de comunicación, los tiempos y la manera en que se realizan. </a:t>
                      </a:r>
                    </a:p>
                  </a:txBody>
                  <a:tcPr/>
                </a:tc>
                <a:extLst>
                  <a:ext uri="{0D108BD9-81ED-4DB2-BD59-A6C34878D82A}">
                    <a16:rowId xmlns:a16="http://schemas.microsoft.com/office/drawing/2014/main" val="2427123028"/>
                  </a:ext>
                </a:extLst>
              </a:tr>
              <a:tr h="154694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¿Han podido percibir si el estado socioemocional de las NNA y de sus familias ha sido una barrera para el aprendizaje de sus estudiantes?, ¿de qué manera podrían considerar este aspecto en su evaluación?</a:t>
                      </a:r>
                    </a:p>
                    <a:p>
                      <a:pPr algn="just"/>
                      <a:endParaRPr lang="es-MX" dirty="0"/>
                    </a:p>
                  </a:txBody>
                  <a:tcPr/>
                </a:tc>
                <a:tc>
                  <a:txBody>
                    <a:bodyPr/>
                    <a:lstStyle/>
                    <a:p>
                      <a:r>
                        <a:rPr lang="es-MX" dirty="0"/>
                        <a:t>Puede ser una barrera el estado emocional de las personas, pero no en todos los casos es así, hay quienes siempre muestran una gran actitud y disposición. </a:t>
                      </a:r>
                    </a:p>
                  </a:txBody>
                  <a:tcPr/>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844426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Diecinueve.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Elaboren, a partir de sus reflexiones y la estrategia que definieron en la actividad 9, el esbozo de un material de difusión (cartel, presentación, infografía, video) con orientaciones para las familias, sobre las estrategias para favorecer un ambiente favorable para acompañar y apoyar el aprendizaje de sus hijas e hijos. </a:t>
            </a:r>
          </a:p>
          <a:p>
            <a:pPr marL="0" indent="0">
              <a:buNone/>
            </a:pPr>
            <a:endParaRPr lang="es-MX" sz="2000" dirty="0">
              <a:solidFill>
                <a:schemeClr val="bg1"/>
              </a:solidFill>
            </a:endParaRPr>
          </a:p>
        </p:txBody>
      </p:sp>
    </p:spTree>
    <p:extLst>
      <p:ext uri="{BB962C8B-B14F-4D97-AF65-F5344CB8AC3E}">
        <p14:creationId xmlns:p14="http://schemas.microsoft.com/office/powerpoint/2010/main" val="1187416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E7BECD1-863B-4B7A-A0FF-7519ACA6D85C}"/>
              </a:ext>
            </a:extLst>
          </p:cNvPr>
          <p:cNvSpPr txBox="1"/>
          <p:nvPr/>
        </p:nvSpPr>
        <p:spPr>
          <a:xfrm>
            <a:off x="841248" y="2894530"/>
            <a:ext cx="4887685" cy="320954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Es posible </a:t>
            </a:r>
            <a:r>
              <a:rPr lang="en-US" sz="2000" u="sng"/>
              <a:t>que no dispongan de tiempo suficiente en esta sesión para elaborar el material para las familias</a:t>
            </a:r>
            <a:r>
              <a:rPr lang="en-US" sz="2000"/>
              <a:t>, por lo que pueden hacer un esbozo de la información, los mensajes clave que quieren comunicar y compartir estas ideas con el colectivo.</a:t>
            </a:r>
          </a:p>
        </p:txBody>
      </p:sp>
      <p:pic>
        <p:nvPicPr>
          <p:cNvPr id="1026" name="Picture 2">
            <a:extLst>
              <a:ext uri="{FF2B5EF4-FFF2-40B4-BE49-F238E27FC236}">
                <a16:creationId xmlns:a16="http://schemas.microsoft.com/office/drawing/2014/main" id="{5539DCC2-A215-4E25-AFFD-11314283C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52" r="-1" b="4367"/>
          <a:stretch/>
        </p:blipFill>
        <p:spPr bwMode="auto">
          <a:xfrm>
            <a:off x="6749145"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954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Maestras y maestros, confiamos en que la Quinta Sesión Ordinaria del Consejo Técnico Escolar resulte en beneficio de la labor que día a día desarrollan con niñas, niños y adolescentes de todas las regiones y comunidades de nuestro país</a:t>
            </a:r>
            <a:endParaRPr lang="es-MX" u="sng" dirty="0"/>
          </a:p>
        </p:txBody>
      </p:sp>
    </p:spTree>
    <p:extLst>
      <p:ext uri="{BB962C8B-B14F-4D97-AF65-F5344CB8AC3E}">
        <p14:creationId xmlns:p14="http://schemas.microsoft.com/office/powerpoint/2010/main" val="1204439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F578EEA-65BB-4EDE-A8ED-0AF8F428FF3F}"/>
              </a:ext>
            </a:extLst>
          </p:cNvPr>
          <p:cNvPicPr>
            <a:picLocks noChangeAspect="1"/>
          </p:cNvPicPr>
          <p:nvPr/>
        </p:nvPicPr>
        <p:blipFill>
          <a:blip r:embed="rId2"/>
          <a:stretch>
            <a:fillRect/>
          </a:stretch>
        </p:blipFill>
        <p:spPr>
          <a:xfrm>
            <a:off x="7008198" y="643467"/>
            <a:ext cx="3955457" cy="5571066"/>
          </a:xfrm>
          <a:prstGeom prst="rect">
            <a:avLst/>
          </a:prstGeom>
        </p:spPr>
      </p:pic>
      <p:pic>
        <p:nvPicPr>
          <p:cNvPr id="3074" name="Picture 2">
            <a:extLst>
              <a:ext uri="{FF2B5EF4-FFF2-40B4-BE49-F238E27FC236}">
                <a16:creationId xmlns:a16="http://schemas.microsoft.com/office/drawing/2014/main" id="{8E15E6DE-F6AF-4703-91E7-F6DC80DA67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4248" y="643467"/>
            <a:ext cx="430364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08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86FB15E-BA34-4755-8254-1ED3BBFDBA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8650" y="544436"/>
            <a:ext cx="6791549"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a:hlinkClick r:id="rId3"/>
            <a:extLst>
              <a:ext uri="{FF2B5EF4-FFF2-40B4-BE49-F238E27FC236}">
                <a16:creationId xmlns:a16="http://schemas.microsoft.com/office/drawing/2014/main" id="{9ACC563F-79A3-4361-A591-1D7DE5304852}"/>
              </a:ext>
            </a:extLst>
          </p:cNvPr>
          <p:cNvSpPr txBox="1"/>
          <p:nvPr/>
        </p:nvSpPr>
        <p:spPr>
          <a:xfrm>
            <a:off x="446682" y="6268477"/>
            <a:ext cx="6105524" cy="369332"/>
          </a:xfrm>
          <a:prstGeom prst="rect">
            <a:avLst/>
          </a:prstGeom>
          <a:noFill/>
        </p:spPr>
        <p:txBody>
          <a:bodyPr wrap="square">
            <a:spAutoFit/>
          </a:bodyPr>
          <a:lstStyle/>
          <a:p>
            <a:r>
              <a:rPr lang="es-MX" dirty="0"/>
              <a:t>https://dgdge.sep.gob.mx/familias_aprendiendo_en_casa/#/</a:t>
            </a:r>
          </a:p>
        </p:txBody>
      </p:sp>
    </p:spTree>
    <p:extLst>
      <p:ext uri="{BB962C8B-B14F-4D97-AF65-F5344CB8AC3E}">
        <p14:creationId xmlns:p14="http://schemas.microsoft.com/office/powerpoint/2010/main" val="979592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 name="Picture 3" descr="Engranajes de acero">
            <a:extLst>
              <a:ext uri="{FF2B5EF4-FFF2-40B4-BE49-F238E27FC236}">
                <a16:creationId xmlns:a16="http://schemas.microsoft.com/office/drawing/2014/main" id="{CE28500F-7FF0-4321-BEBA-B7C16FDD3E1A}"/>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6E44C987-0544-434C-BE10-CD9538B528DA}"/>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Actividad para trabajar en sesión plenaria</a:t>
            </a:r>
          </a:p>
        </p:txBody>
      </p:sp>
    </p:spTree>
    <p:extLst>
      <p:ext uri="{BB962C8B-B14F-4D97-AF65-F5344CB8AC3E}">
        <p14:creationId xmlns:p14="http://schemas.microsoft.com/office/powerpoint/2010/main" val="2142062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Veinte.</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Analicen los datos de la escuela, sobre los niveles de comunicación con sus estudiantes que integró su director(a) en la actividad 13. A partir de ello comenten:</a:t>
            </a:r>
          </a:p>
          <a:p>
            <a:pPr marL="0" indent="0">
              <a:buNone/>
            </a:pPr>
            <a:endParaRPr lang="es-MX" sz="2000" dirty="0">
              <a:solidFill>
                <a:schemeClr val="bg1"/>
              </a:solidFill>
            </a:endParaRPr>
          </a:p>
        </p:txBody>
      </p:sp>
    </p:spTree>
    <p:extLst>
      <p:ext uri="{BB962C8B-B14F-4D97-AF65-F5344CB8AC3E}">
        <p14:creationId xmlns:p14="http://schemas.microsoft.com/office/powerpoint/2010/main" val="444486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3226929180"/>
              </p:ext>
            </p:extLst>
          </p:nvPr>
        </p:nvGraphicFramePr>
        <p:xfrm>
          <a:off x="698862" y="242486"/>
          <a:ext cx="10515600" cy="5853512"/>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44894288"/>
                    </a:ext>
                  </a:extLst>
                </a:gridCol>
                <a:gridCol w="6207034">
                  <a:extLst>
                    <a:ext uri="{9D8B030D-6E8A-4147-A177-3AD203B41FA5}">
                      <a16:colId xmlns:a16="http://schemas.microsoft.com/office/drawing/2014/main" val="1870003587"/>
                    </a:ext>
                  </a:extLst>
                </a:gridCol>
              </a:tblGrid>
              <a:tr h="935016">
                <a:tc>
                  <a:txBody>
                    <a:bodyPr/>
                    <a:lstStyle/>
                    <a:p>
                      <a:r>
                        <a:rPr lang="es-MX" dirty="0"/>
                        <a:t>Preguntas</a:t>
                      </a:r>
                    </a:p>
                  </a:txBody>
                  <a:tcPr/>
                </a:tc>
                <a:tc>
                  <a:txBody>
                    <a:bodyPr/>
                    <a:lstStyle/>
                    <a:p>
                      <a:r>
                        <a:rPr lang="es-MX" dirty="0"/>
                        <a:t>Reflexiones</a:t>
                      </a:r>
                    </a:p>
                  </a:txBody>
                  <a:tcPr/>
                </a:tc>
                <a:extLst>
                  <a:ext uri="{0D108BD9-81ED-4DB2-BD59-A6C34878D82A}">
                    <a16:rowId xmlns:a16="http://schemas.microsoft.com/office/drawing/2014/main" val="2431542212"/>
                  </a:ext>
                </a:extLst>
              </a:tr>
              <a:tr h="1771629">
                <a:tc>
                  <a:txBody>
                    <a:bodyPr/>
                    <a:lstStyle/>
                    <a:p>
                      <a:pPr algn="just"/>
                      <a:r>
                        <a:rPr lang="es-MX" dirty="0"/>
                        <a:t>¿Es posible hacer algo más para contactar a las niñas, niños o adolescentes con los que no han tenido comunicación?</a:t>
                      </a:r>
                    </a:p>
                    <a:p>
                      <a:pPr algn="just"/>
                      <a:endParaRPr lang="es-MX" dirty="0"/>
                    </a:p>
                  </a:txBody>
                  <a:tcPr/>
                </a:tc>
                <a:tc>
                  <a:txBody>
                    <a:bodyPr/>
                    <a:lstStyle/>
                    <a:p>
                      <a:r>
                        <a:rPr lang="es-MX" dirty="0"/>
                        <a:t>Se hace todo lo posible, la distancia y la falta de recursos hace muy difícil la comunicación. Afortunadamente se ha ido mejorando en ese aspecto. </a:t>
                      </a:r>
                    </a:p>
                  </a:txBody>
                  <a:tcPr/>
                </a:tc>
                <a:extLst>
                  <a:ext uri="{0D108BD9-81ED-4DB2-BD59-A6C34878D82A}">
                    <a16:rowId xmlns:a16="http://schemas.microsoft.com/office/drawing/2014/main" val="1543456015"/>
                  </a:ext>
                </a:extLst>
              </a:tr>
              <a:tr h="1613862">
                <a:tc>
                  <a:txBody>
                    <a:bodyPr/>
                    <a:lstStyle/>
                    <a:p>
                      <a:pPr algn="just"/>
                      <a:r>
                        <a:rPr lang="es-MX" dirty="0"/>
                        <a:t>¿Cómo apoyar a las NNA y las familias para que el estado socioemocional no sea una barrera de aprendizaje?</a:t>
                      </a:r>
                    </a:p>
                  </a:txBody>
                  <a:tcPr/>
                </a:tc>
                <a:tc>
                  <a:txBody>
                    <a:bodyPr/>
                    <a:lstStyle/>
                    <a:p>
                      <a:r>
                        <a:rPr lang="es-MX" dirty="0"/>
                        <a:t>Sugiriendo actividades familiares que fortalezcan su estado emocional. </a:t>
                      </a:r>
                    </a:p>
                  </a:txBody>
                  <a:tcPr/>
                </a:tc>
                <a:extLst>
                  <a:ext uri="{0D108BD9-81ED-4DB2-BD59-A6C34878D82A}">
                    <a16:rowId xmlns:a16="http://schemas.microsoft.com/office/drawing/2014/main" val="2427123028"/>
                  </a:ext>
                </a:extLst>
              </a:tr>
              <a:tr h="1533005">
                <a:tc>
                  <a:txBody>
                    <a:bodyPr/>
                    <a:lstStyle/>
                    <a:p>
                      <a:pPr algn="just"/>
                      <a:r>
                        <a:rPr lang="es-MX" dirty="0"/>
                        <a:t>¿De qué manera pueden ajustarse las formas de evaluación de acuerdo con el nivel de comunicación con los estudiantes? </a:t>
                      </a:r>
                    </a:p>
                  </a:txBody>
                  <a:tcPr/>
                </a:tc>
                <a:tc>
                  <a:txBody>
                    <a:bodyPr/>
                    <a:lstStyle/>
                    <a:p>
                      <a:r>
                        <a:rPr lang="es-MX" dirty="0"/>
                        <a:t>Evaluando con carpetas de trabajo, proyectos, autoevaluaciones y teniendo en cuenta el esfuerzo que cada quien hace para realizar el trabajo.</a:t>
                      </a:r>
                    </a:p>
                  </a:txBody>
                  <a:tcPr/>
                </a:tc>
                <a:extLst>
                  <a:ext uri="{0D108BD9-81ED-4DB2-BD59-A6C34878D82A}">
                    <a16:rowId xmlns:a16="http://schemas.microsoft.com/office/drawing/2014/main" val="1967072263"/>
                  </a:ext>
                </a:extLst>
              </a:tr>
            </a:tbl>
          </a:graphicData>
        </a:graphic>
      </p:graphicFrame>
    </p:spTree>
    <p:extLst>
      <p:ext uri="{BB962C8B-B14F-4D97-AF65-F5344CB8AC3E}">
        <p14:creationId xmlns:p14="http://schemas.microsoft.com/office/powerpoint/2010/main" val="1382572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Veintiuno.</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Tomen acuerdos sobre:</a:t>
            </a:r>
          </a:p>
        </p:txBody>
      </p:sp>
    </p:spTree>
    <p:extLst>
      <p:ext uri="{BB962C8B-B14F-4D97-AF65-F5344CB8AC3E}">
        <p14:creationId xmlns:p14="http://schemas.microsoft.com/office/powerpoint/2010/main" val="376120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5039B7C-0B25-46D9-B5F4-3C2E414652FD}"/>
              </a:ext>
            </a:extLst>
          </p:cNvPr>
          <p:cNvSpPr>
            <a:spLocks noGrp="1"/>
          </p:cNvSpPr>
          <p:nvPr>
            <p:ph idx="1"/>
          </p:nvPr>
        </p:nvSpPr>
        <p:spPr>
          <a:xfrm>
            <a:off x="838200" y="531223"/>
            <a:ext cx="10515600" cy="5645740"/>
          </a:xfrm>
        </p:spPr>
        <p:txBody>
          <a:bodyPr>
            <a:normAutofit/>
          </a:bodyPr>
          <a:lstStyle/>
          <a:p>
            <a:r>
              <a:rPr lang="es-MX" sz="4000" dirty="0"/>
              <a:t>Las acciones que continuarán realizando para mejorar los niveles de comunicación con las y los estudiantes.</a:t>
            </a:r>
          </a:p>
          <a:p>
            <a:r>
              <a:rPr lang="es-MX" sz="4000" dirty="0"/>
              <a:t>Las acciones que implementarán para considerar la opinión de los NNA y de los padres de familia en la estrategia de evaluación que desarrollaran.</a:t>
            </a:r>
          </a:p>
        </p:txBody>
      </p:sp>
    </p:spTree>
    <p:extLst>
      <p:ext uri="{BB962C8B-B14F-4D97-AF65-F5344CB8AC3E}">
        <p14:creationId xmlns:p14="http://schemas.microsoft.com/office/powerpoint/2010/main" val="698979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26337857"/>
              </p:ext>
            </p:extLst>
          </p:nvPr>
        </p:nvGraphicFramePr>
        <p:xfrm>
          <a:off x="838200" y="426720"/>
          <a:ext cx="10515600" cy="5149278"/>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780370767"/>
                    </a:ext>
                  </a:extLst>
                </a:gridCol>
              </a:tblGrid>
              <a:tr h="644434">
                <a:tc>
                  <a:txBody>
                    <a:bodyPr/>
                    <a:lstStyle/>
                    <a:p>
                      <a:r>
                        <a:rPr lang="es-MX" dirty="0"/>
                        <a:t>Espacio para los acuerdos</a:t>
                      </a:r>
                    </a:p>
                  </a:txBody>
                  <a:tcPr/>
                </a:tc>
                <a:extLst>
                  <a:ext uri="{0D108BD9-81ED-4DB2-BD59-A6C34878D82A}">
                    <a16:rowId xmlns:a16="http://schemas.microsoft.com/office/drawing/2014/main" val="1991604442"/>
                  </a:ext>
                </a:extLst>
              </a:tr>
              <a:tr h="4504844">
                <a:tc>
                  <a:txBody>
                    <a:bodyPr/>
                    <a:lstStyle/>
                    <a:p>
                      <a:pPr marL="342900" indent="-342900">
                        <a:buFont typeface="+mj-lt"/>
                        <a:buAutoNum type="arabicPeriod"/>
                      </a:pPr>
                      <a:r>
                        <a:rPr lang="es-MX" dirty="0"/>
                        <a:t>Fortalecer la estrategia de comunicación adecuada para el aprendizaje de los alumnos. </a:t>
                      </a:r>
                    </a:p>
                    <a:p>
                      <a:pPr marL="342900" indent="-342900">
                        <a:buFont typeface="+mj-lt"/>
                        <a:buAutoNum type="arabicPeriod"/>
                      </a:pPr>
                      <a:r>
                        <a:rPr lang="es-MX" dirty="0"/>
                        <a:t>Ser empáticos con el esfuerzo que hacen </a:t>
                      </a:r>
                      <a:r>
                        <a:rPr lang="es-MX"/>
                        <a:t>los alumnos.</a:t>
                      </a:r>
                      <a:endParaRPr lang="es-MX" dirty="0"/>
                    </a:p>
                  </a:txBody>
                  <a:tcPr/>
                </a:tc>
                <a:extLst>
                  <a:ext uri="{0D108BD9-81ED-4DB2-BD59-A6C34878D82A}">
                    <a16:rowId xmlns:a16="http://schemas.microsoft.com/office/drawing/2014/main" val="1961813052"/>
                  </a:ext>
                </a:extLst>
              </a:tr>
            </a:tbl>
          </a:graphicData>
        </a:graphic>
      </p:graphicFrame>
    </p:spTree>
    <p:extLst>
      <p:ext uri="{BB962C8B-B14F-4D97-AF65-F5344CB8AC3E}">
        <p14:creationId xmlns:p14="http://schemas.microsoft.com/office/powerpoint/2010/main" val="1265874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Veintidós.</a:t>
            </a:r>
          </a:p>
        </p:txBody>
      </p:sp>
      <p:sp>
        <p:nvSpPr>
          <p:cNvPr id="3" name="Marcador de contenido 2">
            <a:extLst>
              <a:ext uri="{FF2B5EF4-FFF2-40B4-BE49-F238E27FC236}">
                <a16:creationId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Retomen el esbozo del material de difusión para las familias que realizaron en la actividad 19 y complétenlo con los acuerdos que tomaron como colectivo.</a:t>
            </a:r>
          </a:p>
        </p:txBody>
      </p:sp>
    </p:spTree>
    <p:extLst>
      <p:ext uri="{BB962C8B-B14F-4D97-AF65-F5344CB8AC3E}">
        <p14:creationId xmlns:p14="http://schemas.microsoft.com/office/powerpoint/2010/main" val="3786139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5039B7C-0B25-46D9-B5F4-3C2E414652FD}"/>
              </a:ext>
            </a:extLst>
          </p:cNvPr>
          <p:cNvSpPr>
            <a:spLocks noGrp="1"/>
          </p:cNvSpPr>
          <p:nvPr>
            <p:ph idx="1"/>
          </p:nvPr>
        </p:nvSpPr>
        <p:spPr>
          <a:xfrm>
            <a:off x="838200" y="531223"/>
            <a:ext cx="10515600" cy="5645740"/>
          </a:xfrm>
        </p:spPr>
        <p:txBody>
          <a:bodyPr>
            <a:normAutofit fontScale="62500" lnSpcReduction="20000"/>
          </a:bodyPr>
          <a:lstStyle/>
          <a:p>
            <a:pPr marL="0" indent="0" algn="just">
              <a:buNone/>
            </a:pPr>
            <a:r>
              <a:rPr lang="es-MX" sz="4000" dirty="0"/>
              <a:t>Para finalizar esta sesión, los invitamos a </a:t>
            </a:r>
            <a:r>
              <a:rPr lang="es-MX" sz="4000" u="sng" dirty="0"/>
              <a:t>revisar el Anexo 2 en el cual se presenta información sobre los procesos formativos </a:t>
            </a:r>
            <a:r>
              <a:rPr lang="es-MX" sz="4000" dirty="0"/>
              <a:t>que la Secretaría de Educación Pública ha desarrollado para apoyar a las familias en su rol de acompañantes del aprendizaje y en su desarrollo de habilidades socioemocionales. </a:t>
            </a:r>
            <a:r>
              <a:rPr lang="es-MX" sz="4000" dirty="0">
                <a:highlight>
                  <a:srgbClr val="FFFF00"/>
                </a:highlight>
              </a:rPr>
              <a:t>Se sugiere que en otro momento, exploren estos recursos e inviten a las familias de su comunidad escolar a participar de ellos.</a:t>
            </a:r>
          </a:p>
          <a:p>
            <a:pPr marL="0" indent="0" algn="just">
              <a:buNone/>
            </a:pPr>
            <a:r>
              <a:rPr lang="es-MX" sz="4000" dirty="0"/>
              <a:t>Asimismo, en el apartado </a:t>
            </a:r>
            <a:r>
              <a:rPr lang="es-MX" sz="4000" u="sng" dirty="0"/>
              <a:t>Material complementario, se presentan algunos  recursos para seguir profundizando en el tema de gestión de emociones</a:t>
            </a:r>
            <a:r>
              <a:rPr lang="es-MX" sz="4000" dirty="0"/>
              <a:t>, así como ideas prácticas para favorecer el autocuidado de los docentes. Recuerden que procurar su bienestar emocional es necesario para que puedan enfrentar los retos de la cotidianidad en el confinamiento, así como para que puedan cuidar de los otros.</a:t>
            </a:r>
          </a:p>
        </p:txBody>
      </p:sp>
    </p:spTree>
    <p:extLst>
      <p:ext uri="{BB962C8B-B14F-4D97-AF65-F5344CB8AC3E}">
        <p14:creationId xmlns:p14="http://schemas.microsoft.com/office/powerpoint/2010/main" val="263794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ondo de espacio de trabajo">
            <a:extLst>
              <a:ext uri="{FF2B5EF4-FFF2-40B4-BE49-F238E27FC236}">
                <a16:creationId xmlns:a16="http://schemas.microsoft.com/office/drawing/2014/main" id="{BF043149-6827-4301-81A7-2332F02B264D}"/>
              </a:ext>
            </a:extLst>
          </p:cNvPr>
          <p:cNvPicPr>
            <a:picLocks noChangeAspect="1"/>
          </p:cNvPicPr>
          <p:nvPr/>
        </p:nvPicPr>
        <p:blipFill rotWithShape="1">
          <a:blip r:embed="rId2"/>
          <a:srcRect t="5743" b="9987"/>
          <a:stretch/>
        </p:blipFill>
        <p:spPr>
          <a:xfrm>
            <a:off x="-3047" y="10"/>
            <a:ext cx="12191999" cy="6857990"/>
          </a:xfrm>
          <a:prstGeom prst="rect">
            <a:avLst/>
          </a:prstGeom>
        </p:spPr>
      </p:pic>
      <p:sp>
        <p:nvSpPr>
          <p:cNvPr id="2" name="Título 1">
            <a:extLst>
              <a:ext uri="{FF2B5EF4-FFF2-40B4-BE49-F238E27FC236}">
                <a16:creationId xmlns:a16="http://schemas.microsoft.com/office/drawing/2014/main" id="{AFEA5E44-1BC5-47BC-939A-751AD143C2D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MX" sz="5200">
                <a:solidFill>
                  <a:srgbClr val="FFFFFF"/>
                </a:solidFill>
              </a:rPr>
              <a:t>Agenda de trabajo</a:t>
            </a:r>
          </a:p>
        </p:txBody>
      </p:sp>
    </p:spTree>
    <p:extLst>
      <p:ext uri="{BB962C8B-B14F-4D97-AF65-F5344CB8AC3E}">
        <p14:creationId xmlns:p14="http://schemas.microsoft.com/office/powerpoint/2010/main" val="32030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39A660D-10C5-4466-B5F1-C50259177367}"/>
              </a:ext>
            </a:extLst>
          </p:cNvPr>
          <p:cNvPicPr>
            <a:picLocks noChangeAspect="1"/>
          </p:cNvPicPr>
          <p:nvPr/>
        </p:nvPicPr>
        <p:blipFill>
          <a:blip r:embed="rId2"/>
          <a:stretch>
            <a:fillRect/>
          </a:stretch>
        </p:blipFill>
        <p:spPr>
          <a:xfrm>
            <a:off x="2662237" y="371475"/>
            <a:ext cx="6867525" cy="6115050"/>
          </a:xfrm>
          <a:prstGeom prst="rect">
            <a:avLst/>
          </a:prstGeom>
        </p:spPr>
      </p:pic>
    </p:spTree>
    <p:extLst>
      <p:ext uri="{BB962C8B-B14F-4D97-AF65-F5344CB8AC3E}">
        <p14:creationId xmlns:p14="http://schemas.microsoft.com/office/powerpoint/2010/main" val="372676150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40648AAD0574887CDD51568E58D10" ma:contentTypeVersion="2" ma:contentTypeDescription="Create a new document." ma:contentTypeScope="" ma:versionID="177e8731bdd7036a6d32b3f26103293e">
  <xsd:schema xmlns:xsd="http://www.w3.org/2001/XMLSchema" xmlns:xs="http://www.w3.org/2001/XMLSchema" xmlns:p="http://schemas.microsoft.com/office/2006/metadata/properties" xmlns:ns3="3b201788-d3f6-4520-9e4a-3663ead23a76" targetNamespace="http://schemas.microsoft.com/office/2006/metadata/properties" ma:root="true" ma:fieldsID="64677ea918fedd29ef0c59f4626a0274" ns3:_="">
    <xsd:import namespace="3b201788-d3f6-4520-9e4a-3663ead23a7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01788-d3f6-4520-9e4a-3663ead2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463BC7-84B7-49C1-9AB4-22D9DA3A8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01788-d3f6-4520-9e4a-3663ead23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114229-39B0-4D58-ABFC-B54D7CB32049}">
  <ds:schemaRefs>
    <ds:schemaRef ds:uri="http://schemas.microsoft.com/sharepoint/v3/contenttype/forms"/>
  </ds:schemaRefs>
</ds:datastoreItem>
</file>

<file path=customXml/itemProps3.xml><?xml version="1.0" encoding="utf-8"?>
<ds:datastoreItem xmlns:ds="http://schemas.openxmlformats.org/officeDocument/2006/customXml" ds:itemID="{0B27D1FC-0B2E-428E-B02E-DC10D94B1205}">
  <ds:schemaRef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b201788-d3f6-4520-9e4a-3663ead23a76"/>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Wisp</Template>
  <TotalTime>786</TotalTime>
  <Words>5222</Words>
  <Application>Microsoft Office PowerPoint</Application>
  <PresentationFormat>Panorámica</PresentationFormat>
  <Paragraphs>216</Paragraphs>
  <Slides>79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79</vt:i4>
      </vt:variant>
    </vt:vector>
  </HeadingPairs>
  <TitlesOfParts>
    <vt:vector size="83" baseType="lpstr">
      <vt:lpstr>Arial</vt:lpstr>
      <vt:lpstr>Century Gothic</vt:lpstr>
      <vt:lpstr>Wingdings 3</vt:lpstr>
      <vt:lpstr>Espiral</vt:lpstr>
      <vt:lpstr>Presentación de PowerPoint</vt:lpstr>
      <vt:lpstr>Presentación</vt:lpstr>
      <vt:lpstr>Presentación</vt:lpstr>
      <vt:lpstr>Presentación</vt:lpstr>
      <vt:lpstr>Presentación</vt:lpstr>
      <vt:lpstr>Presentación</vt:lpstr>
      <vt:lpstr>Presentación</vt:lpstr>
      <vt:lpstr>Agenda de trabajo</vt:lpstr>
      <vt:lpstr>Presentación de PowerPoint</vt:lpstr>
      <vt:lpstr>Propósitos, materiales y productos</vt:lpstr>
      <vt:lpstr>Presentación de PowerPoint</vt:lpstr>
      <vt:lpstr>Materiales</vt:lpstr>
      <vt:lpstr>Presentación de PowerPoint</vt:lpstr>
      <vt:lpstr>Productos</vt:lpstr>
      <vt:lpstr>Presentación de PowerPoint</vt:lpstr>
      <vt:lpstr>Uno.</vt:lpstr>
      <vt:lpstr>Presentación de PowerPoint</vt:lpstr>
      <vt:lpstr>Trabajo individual</vt:lpstr>
      <vt:lpstr>Presentación de PowerPoint</vt:lpstr>
      <vt:lpstr>EL DESAROLLO SOCIOEMOCIONAL, ELEMENTO CLAVE PARA EL APRENDIZAJE</vt:lpstr>
      <vt:lpstr>Dos.</vt:lpstr>
      <vt:lpstr>Escribe aquí tu experiencia</vt:lpstr>
      <vt:lpstr>Tres.</vt:lpstr>
      <vt:lpstr>Presentación de PowerPoint</vt:lpstr>
      <vt:lpstr>Presentación de PowerPoint</vt:lpstr>
      <vt:lpstr>Cuatro.</vt:lpstr>
      <vt:lpstr>Presentación de PowerPoint</vt:lpstr>
      <vt:lpstr>A partir de las experiencias que escribió y del texto, responda:</vt:lpstr>
      <vt:lpstr>Cinco.</vt:lpstr>
      <vt:lpstr>Presentación de PowerPoint</vt:lpstr>
      <vt:lpstr>Actividades para trabajar en equipos por grado, ciclo o asignatura</vt:lpstr>
      <vt:lpstr>Seis.</vt:lpstr>
      <vt:lpstr>Presentación de PowerPoint</vt:lpstr>
      <vt:lpstr>Siete.</vt:lpstr>
      <vt:lpstr>Presentación de PowerPoint</vt:lpstr>
      <vt:lpstr>Presentación de PowerPoint</vt:lpstr>
      <vt:lpstr>Ocho.</vt:lpstr>
      <vt:lpstr>Presentación de PowerPoint</vt:lpstr>
      <vt:lpstr>Nueve.</vt:lpstr>
      <vt:lpstr>Presentación de PowerPoint</vt:lpstr>
      <vt:lpstr>Presentación de PowerPoint</vt:lpstr>
      <vt:lpstr>“ESTRATEGIA PARA FAVORECER LA GESTIÓN DE EMOCIONES”.</vt:lpstr>
      <vt:lpstr>Actividad para trabajar en sesión plenaria</vt:lpstr>
      <vt:lpstr>Diez.</vt:lpstr>
      <vt:lpstr>Presentación de PowerPoint</vt:lpstr>
      <vt:lpstr>Once.</vt:lpstr>
      <vt:lpstr>Presentación de PowerPoint</vt:lpstr>
      <vt:lpstr>II. FORTALEZCAMOS NUESTRAS ESTRATEGIAS DE COMUNICACIÓN Y EVALUACIÓN DE LOS APRENDIZAJES</vt:lpstr>
      <vt:lpstr>La comunicación con nuestros estudiantes y la valuación para el aprendizaje ¿qué debemos fortalecer?</vt:lpstr>
      <vt:lpstr>Presentación de PowerPoint</vt:lpstr>
      <vt:lpstr>Trabajo individual</vt:lpstr>
      <vt:lpstr>Doce.</vt:lpstr>
      <vt:lpstr>Presentación de PowerPoint</vt:lpstr>
      <vt:lpstr>Trece.</vt:lpstr>
      <vt:lpstr>Comparta con su director(a) los datos sobre los niveles de comunicación que tienen con las y los estudiantes de su grupo para que pueda conformar el estado general de los estudiantes de la escuela.</vt:lpstr>
      <vt:lpstr>Descarga el formato en el siguiente enlace: https://www.alexduve.com/2021/02/formato-para-niveles-de-comunicaion.html</vt:lpstr>
      <vt:lpstr>Catorce.</vt:lpstr>
      <vt:lpstr>Presentación de PowerPoint</vt:lpstr>
      <vt:lpstr>Actividades para trabajar en equipos por grado, ciclo o asignatura</vt:lpstr>
      <vt:lpstr>Quince.</vt:lpstr>
      <vt:lpstr>Presentación de PowerPoint</vt:lpstr>
      <vt:lpstr>Presentación de PowerPoint</vt:lpstr>
      <vt:lpstr>Dieciséis.</vt:lpstr>
      <vt:lpstr>Diecisiete.</vt:lpstr>
      <vt:lpstr>Presentación de PowerPoint</vt:lpstr>
      <vt:lpstr>Dieciocho.</vt:lpstr>
      <vt:lpstr>Presentación de PowerPoint</vt:lpstr>
      <vt:lpstr>Diecinueve.</vt:lpstr>
      <vt:lpstr>Presentación de PowerPoint</vt:lpstr>
      <vt:lpstr>Presentación de PowerPoint</vt:lpstr>
      <vt:lpstr>Presentación de PowerPoint</vt:lpstr>
      <vt:lpstr>Actividad para trabajar en sesión plenaria</vt:lpstr>
      <vt:lpstr>Veinte.</vt:lpstr>
      <vt:lpstr>Presentación de PowerPoint</vt:lpstr>
      <vt:lpstr>Veintiuno.</vt:lpstr>
      <vt:lpstr>Presentación de PowerPoint</vt:lpstr>
      <vt:lpstr>Presentación de PowerPoint</vt:lpstr>
      <vt:lpstr>Veintidós.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ALEJANDRO DUARTE VELAZQUEZ</dc:creator>
  <cp:lastModifiedBy>User</cp:lastModifiedBy>
  <cp:revision>28</cp:revision>
  <dcterms:created xsi:type="dcterms:W3CDTF">2021-02-05T19:17:09Z</dcterms:created>
  <dcterms:modified xsi:type="dcterms:W3CDTF">2021-02-23T23:52:24Z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0x01010014040648AAD0574887CDD51568E58D10</vt:lpwstr>
  </property>
</Properties>
</file>