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8" r:id="rId6"/>
    <p:sldId id="263" r:id="rId7"/>
    <p:sldId id="262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Manuel Luna Castro" initials="DMLC" lastIdx="1" clrIdx="0">
    <p:extLst>
      <p:ext uri="{19B8F6BF-5375-455C-9EA6-DF929625EA0E}">
        <p15:presenceInfo xmlns:p15="http://schemas.microsoft.com/office/powerpoint/2012/main" userId="dfb772e4f13d1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6" autoAdjust="0"/>
    <p:restoredTop sz="93065" autoAdjust="0"/>
  </p:normalViewPr>
  <p:slideViewPr>
    <p:cSldViewPr snapToGrid="0" showGuides="1">
      <p:cViewPr varScale="1">
        <p:scale>
          <a:sx n="82" d="100"/>
          <a:sy n="82" d="100"/>
        </p:scale>
        <p:origin x="47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8T13:02:42.071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23/02/2021</a:t>
            </a:fld>
            <a:r>
              <a:rPr lang="es-ES" dirty="0"/>
              <a:t>​</a:t>
            </a: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23/02/2021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52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0A3C37BE-C303-496D-B5CD-85F2937540FC}" type="slidenum">
              <a:rPr lang="es-ES" smtClean="0"/>
              <a:pPr algn="r" rtl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094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110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29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es-ES"/>
              <a:t>​</a:t>
            </a:r>
            <a:fld id="{934A2FF8-4559-4149-8B79-D85ED6F0B853}" type="datetime1">
              <a:rPr lang="es-ES" smtClean="0"/>
              <a:pPr/>
              <a:t>23/02/2021</a:t>
            </a:fld>
            <a:r>
              <a:rPr lang="es-ES"/>
              <a:t>​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4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23/02/2021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1317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23/02/2021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940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23/02/2021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749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23/02/2021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34177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23/02/2021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362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23/02/2021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702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​</a:t>
            </a:r>
            <a:fld id="{7776A268-E945-41BF-9F85-D7A3B8400346}" type="datetime1">
              <a:rPr lang="es-ES" smtClean="0"/>
              <a:pPr/>
              <a:t>23/02/2021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42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​</a:t>
            </a:r>
            <a:fld id="{CEC05348-D021-422A-8D9F-89EEB8C0F442}" type="datetime1">
              <a:rPr lang="es-ES" smtClean="0"/>
              <a:pPr/>
              <a:t>23/02/2021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81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7282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23/02/2021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8977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DCDB-4A77-4170-9E07-5F1D7C0A0A5B}" type="datetime1">
              <a:rPr lang="es-ES" smtClean="0"/>
              <a:pPr/>
              <a:t>23/02/2021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88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D8C4-ADF9-42A1-9ABC-C61A9E9D2D08}" type="datetime1">
              <a:rPr lang="es-ES" smtClean="0"/>
              <a:pPr/>
              <a:t>23/02/2021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1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​</a:t>
            </a:r>
            <a:fld id="{5B79CF11-FD05-4F88-8EC3-5D4F176B79FC}" type="datetime1">
              <a:rPr lang="es-ES" smtClean="0"/>
              <a:pPr/>
              <a:t>23/02/2021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7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​</a:t>
            </a:r>
            <a:fld id="{FEAFC309-1B63-44A4-A9FC-29FA1501E26B}" type="datetime1">
              <a:rPr lang="es-ES" smtClean="0"/>
              <a:pPr/>
              <a:t>23/02/2021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58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0802-155D-414A-A9FD-662B6F0E4656}" type="datetime1">
              <a:rPr lang="es-ES" smtClean="0"/>
              <a:pPr/>
              <a:t>23/02/2021</a:t>
            </a:fld>
            <a:r>
              <a:rPr lang="es-ES"/>
              <a:t>​</a:t>
            </a: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307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​</a:t>
            </a:r>
            <a:fld id="{5146D9C0-42AF-411F-B87E-5CF0AD6A3E2D}" type="datetime1">
              <a:rPr lang="es-ES" smtClean="0"/>
              <a:pPr/>
              <a:t>23/02/2021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2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​</a:t>
            </a:r>
            <a:fld id="{99FE88BC-BA9C-41DB-8175-8FC1D1B95355}" type="datetime1">
              <a:rPr lang="es-ES" smtClean="0"/>
              <a:pPr/>
              <a:t>23/02/2021</a:t>
            </a:fld>
            <a:r>
              <a:rPr lang="es-ES"/>
              <a:t>​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39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0EBC17-0101-4DBA-89EA-55E7A4727CA3}" type="datetime1">
              <a:rPr lang="es-ES" noProof="0" smtClean="0"/>
              <a:pPr/>
              <a:t>23/02/2021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88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 rtlCol="0" anchor="ctr">
            <a:normAutofit fontScale="90000"/>
          </a:bodyPr>
          <a:lstStyle/>
          <a:p>
            <a:pPr rtl="0"/>
            <a:r>
              <a:rPr lang="es-ES" dirty="0"/>
              <a:t>ESTRATEGIA DE LECTURA, ESCRITURA Y CARTELERA (EVIDENCIAS)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FECHA</a:t>
            </a:r>
          </a:p>
        </p:txBody>
      </p:sp>
      <p:pic>
        <p:nvPicPr>
          <p:cNvPr id="4" name="Marcador de posición de imagen 3" descr="Libro abierto en una mesa, con estanterías de libros borrosas en el fondo" title="Imagen de ejemplo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2C39C0B-D693-40B8-A97B-ADF29A5FD3D7}"/>
              </a:ext>
            </a:extLst>
          </p:cNvPr>
          <p:cNvSpPr txBox="1"/>
          <p:nvPr/>
        </p:nvSpPr>
        <p:spPr>
          <a:xfrm>
            <a:off x="4373217" y="198783"/>
            <a:ext cx="70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ZONA ESCOLAR 058, NAZAS, DGO.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F65E3B-ADB2-4D6B-9A62-C9F8A0769A6B}"/>
              </a:ext>
            </a:extLst>
          </p:cNvPr>
          <p:cNvSpPr txBox="1"/>
          <p:nvPr/>
        </p:nvSpPr>
        <p:spPr>
          <a:xfrm>
            <a:off x="8719931" y="6046357"/>
            <a:ext cx="3472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bg1"/>
                </a:solidFill>
              </a:rPr>
              <a:t>Supervisor: </a:t>
            </a:r>
            <a:r>
              <a:rPr lang="es-MX" sz="1100" dirty="0" err="1">
                <a:solidFill>
                  <a:schemeClr val="bg1"/>
                </a:solidFill>
              </a:rPr>
              <a:t>Profr</a:t>
            </a:r>
            <a:r>
              <a:rPr lang="es-MX" sz="1100" dirty="0">
                <a:solidFill>
                  <a:schemeClr val="bg1"/>
                </a:solidFill>
              </a:rPr>
              <a:t>. Héctor Hugo Cardoza Astorga</a:t>
            </a:r>
          </a:p>
          <a:p>
            <a:r>
              <a:rPr lang="es-MX" sz="1100" dirty="0">
                <a:solidFill>
                  <a:schemeClr val="bg1"/>
                </a:solidFill>
              </a:rPr>
              <a:t>ATP: Mtro. David Manuel Luna Castro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3412" y="358435"/>
            <a:ext cx="9685176" cy="2037310"/>
          </a:xfrm>
        </p:spPr>
        <p:txBody>
          <a:bodyPr rtlCol="0"/>
          <a:lstStyle/>
          <a:p>
            <a:pPr rtl="0"/>
            <a:r>
              <a:rPr lang="es-ES" dirty="0">
                <a:latin typeface="Bahnschrift Condensed" panose="020B0502040204020203" pitchFamily="34" charset="0"/>
              </a:rPr>
              <a:t>Esc. Prim. “Hidalgo de Dolores</a:t>
            </a:r>
            <a:r>
              <a:rPr lang="es-ES" dirty="0"/>
              <a:t>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Mtra. Ilse Isabel Guillen Soto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C94FBF9-A417-4F68-822C-84A1968C3F58}"/>
              </a:ext>
            </a:extLst>
          </p:cNvPr>
          <p:cNvSpPr txBox="1"/>
          <p:nvPr/>
        </p:nvSpPr>
        <p:spPr>
          <a:xfrm>
            <a:off x="4320073" y="2395745"/>
            <a:ext cx="4021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Grupos atendidos: 1°,2° y 3°</a:t>
            </a:r>
          </a:p>
          <a:p>
            <a:pPr algn="ctr"/>
            <a:r>
              <a:rPr lang="es-MX" dirty="0"/>
              <a:t>Estrategia grupal. </a:t>
            </a: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/>
              <a:t>DESCRIPCIÓN BREVE DE LA(S) ACTIVIDAD(ES) REALIZADA(S)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E5D85ED-377B-4D7B-9E3E-1F13C14E421E}"/>
              </a:ext>
            </a:extLst>
          </p:cNvPr>
          <p:cNvSpPr txBox="1"/>
          <p:nvPr/>
        </p:nvSpPr>
        <p:spPr>
          <a:xfrm>
            <a:off x="845975" y="2329713"/>
            <a:ext cx="63572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i="1" dirty="0">
                <a:solidFill>
                  <a:srgbClr val="0070C0"/>
                </a:solidFill>
              </a:rPr>
              <a:t>Lectura</a:t>
            </a:r>
            <a:r>
              <a:rPr lang="es-MX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Se envían las lecturas por grado.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Se les pide que lean 1 minuto y cuenten las palabras que lograron leer en ese tiempo.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Las lecturas se envían 3 veces a la semana y se lleva un registro de las palabras que lee por minuto cada alumno para ubicarlo en un nivel y así poder ver los avances cada semana.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1A3EF7-ADE4-4C98-9B85-36AE3215D124}"/>
              </a:ext>
            </a:extLst>
          </p:cNvPr>
          <p:cNvSpPr txBox="1"/>
          <p:nvPr/>
        </p:nvSpPr>
        <p:spPr>
          <a:xfrm>
            <a:off x="8238930" y="3566516"/>
            <a:ext cx="30417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i="1" dirty="0"/>
              <a:t>Objetivo: </a:t>
            </a:r>
            <a:r>
              <a:rPr lang="es-MX" dirty="0"/>
              <a:t>implementar estrategias para mejorar el rendimiento en la lectoescritura  en colaboración con padres de familia.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214230-B958-4E0B-93D8-C984EAE502D7}"/>
              </a:ext>
            </a:extLst>
          </p:cNvPr>
          <p:cNvSpPr txBox="1"/>
          <p:nvPr/>
        </p:nvSpPr>
        <p:spPr>
          <a:xfrm>
            <a:off x="662474" y="4320569"/>
            <a:ext cx="43294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i="1" dirty="0">
                <a:solidFill>
                  <a:srgbClr val="0070C0"/>
                </a:solidFill>
              </a:rPr>
              <a:t>Escritura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/>
              <a:t>Se lleva a cabo dictado diario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/>
              <a:t>La indicación es 10 palabras del mismo campo semántico. (corrección de palabras mal escritas)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/>
              <a:t>Realizar oraciones con las palabras del dictado. </a:t>
            </a: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EVIDENCIA DE LECTURA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AUDIO DE LA LECTURA REALIZADA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es-ES" dirty="0"/>
              <a:t>FOTOGRAFÍA</a:t>
            </a:r>
          </a:p>
        </p:txBody>
      </p:sp>
      <p:pic>
        <p:nvPicPr>
          <p:cNvPr id="20" name="Marcador de contenido 19" descr="Texto&#10;&#10;Descripción generada automáticamente">
            <a:extLst>
              <a:ext uri="{FF2B5EF4-FFF2-40B4-BE49-F238E27FC236}">
                <a16:creationId xmlns:a16="http://schemas.microsoft.com/office/drawing/2014/main" id="{20BE9CE3-7C7F-411B-B4EE-49E6446DFAA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34" y="3243263"/>
            <a:ext cx="2319653" cy="2632075"/>
          </a:xfrm>
        </p:spPr>
      </p:pic>
      <p:pic>
        <p:nvPicPr>
          <p:cNvPr id="22" name="edgar">
            <a:hlinkClick r:id="" action="ppaction://media"/>
            <a:extLst>
              <a:ext uri="{FF2B5EF4-FFF2-40B4-BE49-F238E27FC236}">
                <a16:creationId xmlns:a16="http://schemas.microsoft.com/office/drawing/2014/main" id="{529C5293-9C71-46DA-80A4-A2367F9A62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10870" y="37070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8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EVIDENCIA DE ESCRITURA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ANTES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es-ES" dirty="0"/>
              <a:t>DESPUÉS</a:t>
            </a:r>
          </a:p>
        </p:txBody>
      </p:sp>
      <p:pic>
        <p:nvPicPr>
          <p:cNvPr id="18" name="Marcador de contenido 17" descr="Texto, Carta&#10;&#10;Descripción generada automáticamente">
            <a:extLst>
              <a:ext uri="{FF2B5EF4-FFF2-40B4-BE49-F238E27FC236}">
                <a16:creationId xmlns:a16="http://schemas.microsoft.com/office/drawing/2014/main" id="{DAC1A95C-4D7A-4AA1-B11A-9422456EA16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5" b="10169"/>
          <a:stretch/>
        </p:blipFill>
        <p:spPr>
          <a:xfrm>
            <a:off x="8088085" y="2953915"/>
            <a:ext cx="2808513" cy="3002185"/>
          </a:xfrm>
        </p:spPr>
      </p:pic>
      <p:pic>
        <p:nvPicPr>
          <p:cNvPr id="16" name="Marcador de contenido 15" descr="Texto, Carta&#10;&#10;Descripción generada automáticamente">
            <a:extLst>
              <a:ext uri="{FF2B5EF4-FFF2-40B4-BE49-F238E27FC236}">
                <a16:creationId xmlns:a16="http://schemas.microsoft.com/office/drawing/2014/main" id="{58A5685F-4462-487D-B93C-C3A139BF43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2" r="20420"/>
          <a:stretch/>
        </p:blipFill>
        <p:spPr>
          <a:xfrm>
            <a:off x="2034073" y="3243263"/>
            <a:ext cx="3004458" cy="2632075"/>
          </a:xfrm>
        </p:spPr>
      </p:pic>
    </p:spTree>
    <p:extLst>
      <p:ext uri="{BB962C8B-B14F-4D97-AF65-F5344CB8AC3E}">
        <p14:creationId xmlns:p14="http://schemas.microsoft.com/office/powerpoint/2010/main" val="705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5C9CD-162E-4633-ABD0-A052C06F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actividades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97901E-FA9D-4341-8592-BD5B27CF5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Escritura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B024B9-63DC-4FB6-8C79-D62781712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/>
              <a:t>Lectura 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C235FF6-5114-415A-BB23-B385CD6282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3026" y="3243792"/>
            <a:ext cx="3448351" cy="2632075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4CE3EFB9-F38D-4B52-87A6-C24E773AD4B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479074" y="2903281"/>
            <a:ext cx="2417524" cy="331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7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286D4-8096-4A1A-A5DE-BE03CC53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registro 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5A8DBB5C-4CDD-433E-895A-B94DBEBB0E2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2672000"/>
              </p:ext>
            </p:extLst>
          </p:nvPr>
        </p:nvGraphicFramePr>
        <p:xfrm>
          <a:off x="1129004" y="2285999"/>
          <a:ext cx="5187818" cy="3589342"/>
        </p:xfrm>
        <a:graphic>
          <a:graphicData uri="http://schemas.openxmlformats.org/drawingml/2006/table">
            <a:tbl>
              <a:tblPr firstRow="1" firstCol="1" bandRow="1"/>
              <a:tblGrid>
                <a:gridCol w="481427">
                  <a:extLst>
                    <a:ext uri="{9D8B030D-6E8A-4147-A177-3AD203B41FA5}">
                      <a16:colId xmlns:a16="http://schemas.microsoft.com/office/drawing/2014/main" val="358287974"/>
                    </a:ext>
                  </a:extLst>
                </a:gridCol>
                <a:gridCol w="466925">
                  <a:extLst>
                    <a:ext uri="{9D8B030D-6E8A-4147-A177-3AD203B41FA5}">
                      <a16:colId xmlns:a16="http://schemas.microsoft.com/office/drawing/2014/main" val="1080621788"/>
                    </a:ext>
                  </a:extLst>
                </a:gridCol>
                <a:gridCol w="490625">
                  <a:extLst>
                    <a:ext uri="{9D8B030D-6E8A-4147-A177-3AD203B41FA5}">
                      <a16:colId xmlns:a16="http://schemas.microsoft.com/office/drawing/2014/main" val="545390590"/>
                    </a:ext>
                  </a:extLst>
                </a:gridCol>
                <a:gridCol w="490625">
                  <a:extLst>
                    <a:ext uri="{9D8B030D-6E8A-4147-A177-3AD203B41FA5}">
                      <a16:colId xmlns:a16="http://schemas.microsoft.com/office/drawing/2014/main" val="1048266183"/>
                    </a:ext>
                  </a:extLst>
                </a:gridCol>
                <a:gridCol w="470109">
                  <a:extLst>
                    <a:ext uri="{9D8B030D-6E8A-4147-A177-3AD203B41FA5}">
                      <a16:colId xmlns:a16="http://schemas.microsoft.com/office/drawing/2014/main" val="3582709153"/>
                    </a:ext>
                  </a:extLst>
                </a:gridCol>
                <a:gridCol w="470109">
                  <a:extLst>
                    <a:ext uri="{9D8B030D-6E8A-4147-A177-3AD203B41FA5}">
                      <a16:colId xmlns:a16="http://schemas.microsoft.com/office/drawing/2014/main" val="3681006472"/>
                    </a:ext>
                  </a:extLst>
                </a:gridCol>
                <a:gridCol w="467631">
                  <a:extLst>
                    <a:ext uri="{9D8B030D-6E8A-4147-A177-3AD203B41FA5}">
                      <a16:colId xmlns:a16="http://schemas.microsoft.com/office/drawing/2014/main" val="3671891876"/>
                    </a:ext>
                  </a:extLst>
                </a:gridCol>
                <a:gridCol w="491333">
                  <a:extLst>
                    <a:ext uri="{9D8B030D-6E8A-4147-A177-3AD203B41FA5}">
                      <a16:colId xmlns:a16="http://schemas.microsoft.com/office/drawing/2014/main" val="4294863128"/>
                    </a:ext>
                  </a:extLst>
                </a:gridCol>
                <a:gridCol w="491333">
                  <a:extLst>
                    <a:ext uri="{9D8B030D-6E8A-4147-A177-3AD203B41FA5}">
                      <a16:colId xmlns:a16="http://schemas.microsoft.com/office/drawing/2014/main" val="911259945"/>
                    </a:ext>
                  </a:extLst>
                </a:gridCol>
                <a:gridCol w="462679">
                  <a:extLst>
                    <a:ext uri="{9D8B030D-6E8A-4147-A177-3AD203B41FA5}">
                      <a16:colId xmlns:a16="http://schemas.microsoft.com/office/drawing/2014/main" val="976911983"/>
                    </a:ext>
                  </a:extLst>
                </a:gridCol>
                <a:gridCol w="405022">
                  <a:extLst>
                    <a:ext uri="{9D8B030D-6E8A-4147-A177-3AD203B41FA5}">
                      <a16:colId xmlns:a16="http://schemas.microsoft.com/office/drawing/2014/main" val="1349985995"/>
                    </a:ext>
                  </a:extLst>
                </a:gridCol>
              </a:tblGrid>
              <a:tr h="28879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Alumnos 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Semana del 25 al 29 enero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Semana del 01 al 5 feb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Semana del 8 al 12 feb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Semana del 15 al 19 feb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Semana del 22 al 26 feb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Semana del 01 al 5 mar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Semana del 8 al 12 mar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Semana del 15 al 19 de mar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Semana del 22 al 26 de mar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487489"/>
                  </a:ext>
                </a:extLst>
              </a:tr>
              <a:tr h="1400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PPM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PPM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PPM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PPM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PPM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PPM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PPM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PPM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PPM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PPM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106646"/>
                  </a:ext>
                </a:extLst>
              </a:tr>
              <a:tr h="217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Iam 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881760"/>
                  </a:ext>
                </a:extLst>
              </a:tr>
              <a:tr h="204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Sugey 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422261"/>
                  </a:ext>
                </a:extLst>
              </a:tr>
              <a:tr h="217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Mariana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069102"/>
                  </a:ext>
                </a:extLst>
              </a:tr>
              <a:tr h="204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Sofia 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028216"/>
                  </a:ext>
                </a:extLst>
              </a:tr>
              <a:tr h="204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Saira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856096"/>
                  </a:ext>
                </a:extLst>
              </a:tr>
              <a:tr h="217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Edgar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408283"/>
                  </a:ext>
                </a:extLst>
              </a:tr>
              <a:tr h="204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Briana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891563"/>
                  </a:ext>
                </a:extLst>
              </a:tr>
              <a:tr h="217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Bryan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851505"/>
                  </a:ext>
                </a:extLst>
              </a:tr>
              <a:tr h="204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Mateo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819984"/>
                  </a:ext>
                </a:extLst>
              </a:tr>
              <a:tr h="204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Abisahid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396196"/>
                  </a:ext>
                </a:extLst>
              </a:tr>
              <a:tr h="217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Maite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305279"/>
                  </a:ext>
                </a:extLst>
              </a:tr>
              <a:tr h="204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Mariana A.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406149"/>
                  </a:ext>
                </a:extLst>
              </a:tr>
              <a:tr h="217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Eduardo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858354"/>
                  </a:ext>
                </a:extLst>
              </a:tr>
              <a:tr h="204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Blas 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156809"/>
                  </a:ext>
                </a:extLst>
              </a:tr>
              <a:tr h="217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Gael 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391" marR="27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34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79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320</TotalTime>
  <Words>453</Words>
  <Application>Microsoft Office PowerPoint</Application>
  <PresentationFormat>Panorámica</PresentationFormat>
  <Paragraphs>220</Paragraphs>
  <Slides>7</Slides>
  <Notes>5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Bahnschrift Condensed</vt:lpstr>
      <vt:lpstr>Calibri</vt:lpstr>
      <vt:lpstr>Euphemia</vt:lpstr>
      <vt:lpstr>Garamond</vt:lpstr>
      <vt:lpstr>Wingdings</vt:lpstr>
      <vt:lpstr>Orgánico</vt:lpstr>
      <vt:lpstr>ESTRATEGIA DE LECTURA, ESCRITURA Y CARTELERA (EVIDENCIAS)</vt:lpstr>
      <vt:lpstr>Esc. Prim. “Hidalgo de Dolores”</vt:lpstr>
      <vt:lpstr>DESCRIPCIÓN BREVE DE LA(S) ACTIVIDAD(ES) REALIZADA(S)</vt:lpstr>
      <vt:lpstr>EVIDENCIA DE LECTURA</vt:lpstr>
      <vt:lpstr>EVIDENCIA DE ESCRITURA</vt:lpstr>
      <vt:lpstr>Ejemplo de actividades</vt:lpstr>
      <vt:lpstr>Ejemplo de registro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DE LECTURA (EVIDENCIAS)</dc:title>
  <dc:creator>David Manuel Luna Castro</dc:creator>
  <cp:lastModifiedBy>ilse guillen soto</cp:lastModifiedBy>
  <cp:revision>13</cp:revision>
  <dcterms:created xsi:type="dcterms:W3CDTF">2021-02-08T18:45:21Z</dcterms:created>
  <dcterms:modified xsi:type="dcterms:W3CDTF">2021-02-23T23:55:29Z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