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4" r:id="rId5"/>
    <p:sldId id="267" r:id="rId6"/>
    <p:sldId id="258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1A9"/>
    <a:srgbClr val="B03A5C"/>
    <a:srgbClr val="3399FF"/>
    <a:srgbClr val="FF0066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DBD57-CB13-4FAF-9C7D-E3C9E208CB5B}" v="20" dt="2026-02-27T15:34:51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7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9053C-FD52-E004-7F74-F16D2EB3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AA8780-6DBF-F6E8-1FB9-A0136CB15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192B0-177B-8CF4-ADC8-2128F259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1C05C-AC31-D4E2-88AE-102B305A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F8EC2C-1000-5EA3-FFD0-98586E7F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01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65D02-F66E-C3CD-24DA-4A125E47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10F737-B17C-913B-2C19-4E5B9B0FB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6E0D3-021D-59DE-B166-196CCE6D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55516-7A6C-F0A6-0835-9A324574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5DF5C-EBC9-D6E7-0AC6-4A8CC180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982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BD3E5C-5A32-09BF-926A-749932C09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5181CE-C6F2-CDBF-18BE-4B7F003AA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6A8E4C-EC4F-D785-6B11-010D9619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A28963-8A3D-F957-52CD-7606905B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56743-2E87-2621-2417-CA27B10D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89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0CFBB-BB37-F04A-3093-A83C3FCC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A69BF-23BF-C58C-789F-50A3BD5EA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EB283-DD5E-7C1B-B722-BE2D2D0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2503D-85E1-C447-C4B8-D06C8182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62F4-E726-129F-5A72-9E0A8952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46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6E635-55C0-F8C4-982E-78A206CF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E6ADA-8184-ACBA-8E0E-5F06CF790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434009-2989-96B1-B680-5640BCED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1AE36-97BE-BB86-2363-E1E8DF8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76CF8-1406-21E1-47D8-5420DF14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162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F2752-C45C-A7ED-6796-7575363E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2532C-A33F-ACA8-766D-FBAF5A39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78CFA0-3389-7AC3-4354-2CACBE21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72767D-86FA-D1A0-BB74-6C0AFFAA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4547AC-AA6B-3448-7E79-E19682EA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06C972-49E4-8795-3205-9745252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142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9179E-7DEF-B346-DF91-3147EEFB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98971C-416C-11BD-8760-9B24EE82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A09C7D-24F1-862A-2050-B208F72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5CB40D-A699-EF19-49A6-EF9FF0AB0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A68173-464D-1AF7-88E4-D3CC632E8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183FD-84A8-C6BF-4DF7-B796C172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B0FAC5-6C42-D0C1-96F5-B270304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4F461A-A278-1FAA-6188-5612717E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313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91009-00D4-67F9-8CE1-E0CA4146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6FF141-786C-932E-B304-A1DE624B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187353-0C08-69E4-DA85-E19A1DF7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B67003-0054-C9E1-4C4B-7FB1F5A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895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4BE713-A119-56CC-551C-650E676E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FE6A82-1489-9E1C-D4BA-4BF8028C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F072DA-6D8C-DB73-CFED-9D078CE4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1521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1125D-B92E-E1B8-28A2-C8A5C0D0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9C873-F82A-FF7F-19A6-27922F9B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10E56C-2B13-C297-BBAF-08ADA079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59D7D6-EA52-0A3C-D4B6-FF52DC63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E0B6D7-693A-E11F-38CE-14395D64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63A54-9A11-FCA6-68EF-C52082D6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916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BD66C-3DFB-74FB-4CD8-A8B05120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35FAEB-48C3-329C-6A2B-EAC1B30DB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C709A2-AAE0-8836-1D38-3A2E572D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6F690-135F-C532-8FEC-60CDAF39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5DEA41-E40B-1E8B-2010-B07D2CFD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AF0F6-8451-6FFE-B293-93FE68F0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44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6F5DA7-3FA3-37F5-1920-FF210EB6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A39D6-925F-0AD9-A349-10C8B15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9B1F2-C585-7F7D-8D78-23777B1D0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F410AA-CBBF-40D6-A890-927FB06EA3E5}" type="datetimeFigureOut">
              <a:rPr lang="es-419" smtClean="0"/>
              <a:t>4/3/2026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4A3CC8-35E4-DADD-0E78-C5734C2C6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6E1DA-40A7-B38D-316C-98BB15185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EE25A-DE11-470E-92D1-0C9801E22A6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270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CB9FCF-7149-AF9F-C703-AE5A786A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71586">
            <a:off x="160829" y="3756291"/>
            <a:ext cx="4985657" cy="923330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s-MX" sz="4900" dirty="0">
                <a:solidFill>
                  <a:schemeClr val="tx1">
                    <a:lumMod val="95000"/>
                    <a:lumOff val="5000"/>
                  </a:schemeClr>
                </a:solidFill>
                <a:latin typeface="Kermit Extrabold Expanded" panose="020F0503040000060003" pitchFamily="34" charset="0"/>
              </a:rPr>
            </a:br>
            <a:r>
              <a:rPr lang="es-MX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Kermit Extrabold Expanded" panose="020F0503040000060003" pitchFamily="34" charset="0"/>
              </a:rPr>
              <a:t>TALLER CRÍTICO</a:t>
            </a:r>
            <a:endParaRPr lang="es-419" sz="2800" dirty="0">
              <a:solidFill>
                <a:schemeClr val="tx1">
                  <a:lumMod val="95000"/>
                  <a:lumOff val="5000"/>
                </a:schemeClr>
              </a:solidFill>
              <a:latin typeface="Kermit Extrabold Expanded" panose="020F05030400000600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A5460-B2E5-F31B-79A4-519567C3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05" y="1579912"/>
            <a:ext cx="6699794" cy="52760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7EAE26-09DD-E560-D522-E70D1EBFBE42}"/>
              </a:ext>
            </a:extLst>
          </p:cNvPr>
          <p:cNvSpPr txBox="1"/>
          <p:nvPr/>
        </p:nvSpPr>
        <p:spPr>
          <a:xfrm>
            <a:off x="766693" y="503216"/>
            <a:ext cx="10380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Kermit Extrabold Expanded" panose="020F0503040000060003" pitchFamily="34" charset="0"/>
              </a:rPr>
            </a:br>
            <a:r>
              <a:rPr lang="es-MX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Kermit Extrabold Expanded" panose="020F0503040000060003" pitchFamily="34" charset="0"/>
              </a:rPr>
              <a:t>MODALIDADES DE TRABAJO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786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3F9C50-7A13-0BA2-7E7D-C95B9789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8" y="643467"/>
            <a:ext cx="3133723" cy="5571065"/>
          </a:xfrm>
          <a:prstGeom prst="rect">
            <a:avLst/>
          </a:prstGeom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23A622-62A7-2D94-8080-978A7C37DA7E}"/>
              </a:ext>
            </a:extLst>
          </p:cNvPr>
          <p:cNvSpPr txBox="1"/>
          <p:nvPr/>
        </p:nvSpPr>
        <p:spPr>
          <a:xfrm>
            <a:off x="1436914" y="168336"/>
            <a:ext cx="8893823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s-MX" sz="3200" b="0" i="0" dirty="0">
                <a:solidFill>
                  <a:srgbClr val="0F4761"/>
                </a:solidFill>
                <a:effectLst/>
                <a:latin typeface="Jumble" panose="02000503000000020004" pitchFamily="2" charset="0"/>
              </a:rPr>
              <a:t>Fundamentos del Aprender Haciendo</a:t>
            </a:r>
          </a:p>
          <a:p>
            <a:pPr algn="ctr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</a:pPr>
            <a:r>
              <a:rPr lang="es-MX" sz="3200" b="0" i="0" dirty="0">
                <a:solidFill>
                  <a:srgbClr val="0F4761"/>
                </a:solidFill>
                <a:effectLst/>
                <a:latin typeface="Jumble" panose="02000503000000020004" pitchFamily="2" charset="0"/>
              </a:rPr>
              <a:t> </a:t>
            </a:r>
            <a:r>
              <a:rPr lang="es-MX" dirty="0">
                <a:solidFill>
                  <a:srgbClr val="7C41A9"/>
                </a:solidFill>
                <a:latin typeface="Jumble" panose="02000503000000020004" pitchFamily="2" charset="0"/>
              </a:rPr>
              <a:t>Los talleres pedagógicos son una modalidad educativa basada en el principio de “aprender haciendo”</a:t>
            </a:r>
            <a:endParaRPr lang="es-MX" sz="3200" b="0" i="0" dirty="0">
              <a:solidFill>
                <a:srgbClr val="7C41A9"/>
              </a:solidFill>
              <a:effectLst/>
              <a:latin typeface="Jumble" panose="02000503000000020004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416B50-3723-F098-84FF-972507877F0D}"/>
              </a:ext>
            </a:extLst>
          </p:cNvPr>
          <p:cNvSpPr txBox="1"/>
          <p:nvPr/>
        </p:nvSpPr>
        <p:spPr>
          <a:xfrm>
            <a:off x="979714" y="1649163"/>
            <a:ext cx="10390691" cy="403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Kermit Extrabold Expanded" panose="020F0503040000060003" pitchFamily="34" charset="0"/>
              </a:rPr>
              <a:t>Su propósito es crear espacios intencionados donde las niñas y los niños exploran, reflexionan y colaboran en torno a la resolución de problemas, la elaboración de producciones y el desarrollo de habilidades. Este enfoque integra aspectos cognitivos, emocionales, sociales y motores, privilegiando la vivencia sobre la simple acumulación de contenidos.</a:t>
            </a:r>
          </a:p>
          <a:p>
            <a:pPr algn="just" rtl="0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Kermit Extrabold Expanded" panose="020F0503040000060003" pitchFamily="34" charset="0"/>
              </a:rPr>
              <a:t>•	Modalidad centrada en la acción y la reflexión.</a:t>
            </a:r>
          </a:p>
          <a:p>
            <a:pPr algn="just" rtl="0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Kermit Extrabold Expanded" panose="020F0503040000060003" pitchFamily="34" charset="0"/>
              </a:rPr>
              <a:t>•	Busca desarrollar pensamiento crítico y creatividad.</a:t>
            </a:r>
          </a:p>
          <a:p>
            <a:pPr algn="just" rtl="0" fontAlgn="base">
              <a:lnSpc>
                <a:spcPts val="2703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Kermit Extrabold Expanded" panose="020F0503040000060003" pitchFamily="34" charset="0"/>
              </a:rPr>
              <a:t>•	Promueve la colaboración y la construcción de comunidad.</a:t>
            </a:r>
          </a:p>
        </p:txBody>
      </p:sp>
    </p:spTree>
    <p:extLst>
      <p:ext uri="{BB962C8B-B14F-4D97-AF65-F5344CB8AC3E}">
        <p14:creationId xmlns:p14="http://schemas.microsoft.com/office/powerpoint/2010/main" val="36995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E15281-002E-77B4-8667-6947B059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7" y="82832"/>
            <a:ext cx="6699227" cy="1074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2400" kern="1200" dirty="0">
                <a:solidFill>
                  <a:srgbClr val="0070C0"/>
                </a:solidFill>
                <a:latin typeface="Jumble" panose="02000503000000020004" pitchFamily="2" charset="0"/>
              </a:rPr>
              <a:t>FUNDAMENTOS DEL “APRENDER HACIENDO”</a:t>
            </a:r>
            <a:br>
              <a:rPr lang="es-ES" sz="2400" kern="1200" dirty="0">
                <a:solidFill>
                  <a:srgbClr val="0070C0"/>
                </a:solidFill>
                <a:latin typeface="Jumble" panose="02000503000000020004" pitchFamily="2" charset="0"/>
              </a:rPr>
            </a:br>
            <a:r>
              <a:rPr lang="es-ES" sz="2400" kern="1200" dirty="0">
                <a:solidFill>
                  <a:srgbClr val="0070C0"/>
                </a:solidFill>
                <a:latin typeface="Jumble" panose="02000503000000020004" pitchFamily="2" charset="0"/>
              </a:rPr>
              <a:t> ENFOQUE Y BENEFICIOS</a:t>
            </a:r>
            <a:endParaRPr lang="en-US" sz="2400" kern="1200" dirty="0">
              <a:solidFill>
                <a:srgbClr val="0070C0"/>
              </a:solidFill>
              <a:latin typeface="Jumble" panose="02000503000000020004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91B50F-C3F6-DBA9-A1CA-681DEDA1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76" y="3646491"/>
            <a:ext cx="5458968" cy="2945406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0BC17C-3EEC-8B8A-3861-3698D918F45C}"/>
              </a:ext>
            </a:extLst>
          </p:cNvPr>
          <p:cNvSpPr txBox="1"/>
          <p:nvPr/>
        </p:nvSpPr>
        <p:spPr>
          <a:xfrm>
            <a:off x="1375254" y="1459023"/>
            <a:ext cx="6277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Jumble" panose="02000503000000020004" pitchFamily="2" charset="0"/>
              </a:rPr>
              <a:t>El “aprender haciendo” reconoce el valor del ensayo, el error y la experimentación como parte natural del proceso educativo. </a:t>
            </a: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Jumble" panose="02000503000000020004" pitchFamily="2" charset="0"/>
              </a:rPr>
              <a:t>Niñas y niños asumen un rol activo: manipulan materiales, prueban técnicas y enriquecen su aprendizaje en el intercambio con otros. </a:t>
            </a: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Jumble" panose="02000503000000020004" pitchFamily="2" charset="0"/>
              </a:rPr>
              <a:t>Este enfoque fomenta la autonomía, la toma de decisiones y el desarrollo de competencias para la vida.</a:t>
            </a:r>
            <a:endParaRPr lang="es-419" dirty="0">
              <a:solidFill>
                <a:schemeClr val="accent1">
                  <a:lumMod val="75000"/>
                </a:schemeClr>
              </a:solidFill>
              <a:latin typeface="Jumble" panose="0200050300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C92040-82DD-80F2-29FB-9AC4BFD4475D}"/>
              </a:ext>
            </a:extLst>
          </p:cNvPr>
          <p:cNvSpPr txBox="1"/>
          <p:nvPr/>
        </p:nvSpPr>
        <p:spPr>
          <a:xfrm>
            <a:off x="7505023" y="4722234"/>
            <a:ext cx="3657600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Jumbl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habilidades transversales: cognitivas, sociales y emocionales.</a:t>
            </a:r>
            <a:endParaRPr lang="es-419" sz="1800" kern="100" dirty="0">
              <a:solidFill>
                <a:schemeClr val="accent1">
                  <a:lumMod val="75000"/>
                </a:schemeClr>
              </a:solidFill>
              <a:effectLst/>
              <a:latin typeface="Jumble" panose="0200050300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6B2C18-966C-5DBD-47DB-42FA142905A0}"/>
              </a:ext>
            </a:extLst>
          </p:cNvPr>
          <p:cNvSpPr txBox="1"/>
          <p:nvPr/>
        </p:nvSpPr>
        <p:spPr>
          <a:xfrm>
            <a:off x="7749128" y="616717"/>
            <a:ext cx="2336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Jumble" panose="02000503000000020004" pitchFamily="2" charset="0"/>
              </a:rPr>
              <a:t>El error y la exploración como oportunidades de aprendizaje.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700D83-3773-7058-DC99-D9C3640B316B}"/>
              </a:ext>
            </a:extLst>
          </p:cNvPr>
          <p:cNvSpPr txBox="1"/>
          <p:nvPr/>
        </p:nvSpPr>
        <p:spPr>
          <a:xfrm>
            <a:off x="7883532" y="2781722"/>
            <a:ext cx="2757714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Jumbl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Aprendizaje significativo y contextualizado.</a:t>
            </a:r>
            <a:endParaRPr lang="es-419" sz="1800" kern="100" dirty="0">
              <a:solidFill>
                <a:schemeClr val="accent1">
                  <a:lumMod val="75000"/>
                </a:schemeClr>
              </a:solidFill>
              <a:effectLst/>
              <a:latin typeface="Jumble" panose="02000503000000020004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F85211-1302-903B-747A-6F5D95CE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5" y="-50800"/>
            <a:ext cx="5310116" cy="1322887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3100" dirty="0">
                <a:solidFill>
                  <a:srgbClr val="7030A0"/>
                </a:solidFill>
                <a:latin typeface="Jumble" panose="02000503000000020004" pitchFamily="2" charset="0"/>
              </a:rPr>
              <a:t>Estructura y organización de los talleres pedagógicos</a:t>
            </a:r>
            <a:br>
              <a:rPr lang="es-ES" dirty="0">
                <a:solidFill>
                  <a:srgbClr val="7030A0"/>
                </a:solidFill>
                <a:latin typeface="Jumble" panose="02000503000000020004" pitchFamily="2" charset="0"/>
              </a:rPr>
            </a:br>
            <a:endParaRPr lang="es-419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D705E6-651A-BA06-8B47-EF4BAD4E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96" y="564896"/>
            <a:ext cx="3103294" cy="55169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B023B-5929-F6A9-7074-B5CA7013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3" y="2194102"/>
            <a:ext cx="6714373" cy="3908585"/>
          </a:xfrm>
        </p:spPr>
        <p:txBody>
          <a:bodyPr>
            <a:normAutofit/>
          </a:bodyPr>
          <a:lstStyle/>
          <a:p>
            <a:pPr algn="just"/>
            <a:r>
              <a:rPr lang="es-ES" sz="1700" dirty="0">
                <a:solidFill>
                  <a:srgbClr val="B03A5C"/>
                </a:solidFill>
              </a:rPr>
              <a:t>•</a:t>
            </a:r>
            <a:r>
              <a:rPr lang="es-ES" sz="1700" dirty="0">
                <a:solidFill>
                  <a:srgbClr val="B03A5C"/>
                </a:solidFill>
                <a:latin typeface="Jumble" panose="02000503000000020004" pitchFamily="2" charset="0"/>
              </a:rPr>
              <a:t>Talleres por aula: Se desarrollan dentro de un grupo, permitiendo trabajo individual o por equipos para alcanzar una meta común. Ejemplo: creación de libros informativos, exposiciones artísticas o compendios de adivinanzas.</a:t>
            </a:r>
          </a:p>
          <a:p>
            <a:pPr algn="just"/>
            <a:endParaRPr lang="es-ES" sz="1700" dirty="0">
              <a:solidFill>
                <a:srgbClr val="B03A5C"/>
              </a:solidFill>
              <a:latin typeface="Jumble" panose="02000503000000020004" pitchFamily="2" charset="0"/>
            </a:endParaRPr>
          </a:p>
          <a:p>
            <a:pPr algn="just"/>
            <a:r>
              <a:rPr lang="es-ES" sz="1700" dirty="0">
                <a:solidFill>
                  <a:srgbClr val="B03A5C"/>
                </a:solidFill>
                <a:latin typeface="Jumble" panose="02000503000000020004" pitchFamily="2" charset="0"/>
              </a:rPr>
              <a:t>Talleres </a:t>
            </a:r>
            <a:r>
              <a:rPr lang="es-ES" sz="1700" dirty="0" err="1">
                <a:solidFill>
                  <a:srgbClr val="B03A5C"/>
                </a:solidFill>
                <a:latin typeface="Jumble" panose="02000503000000020004" pitchFamily="2" charset="0"/>
              </a:rPr>
              <a:t>internivel</a:t>
            </a:r>
            <a:r>
              <a:rPr lang="es-ES" sz="1700" dirty="0">
                <a:solidFill>
                  <a:srgbClr val="B03A5C"/>
                </a:solidFill>
                <a:latin typeface="Jumble" panose="02000503000000020004" pitchFamily="2" charset="0"/>
              </a:rPr>
              <a:t> o integrales: Involucran a estudiantes de diferentes grados y grupos. Cada espacio escolar se convierte en un taller temático (artes, cocina, danza), y niñas y niños eligen libremente su participación. Ejemplo: organización de una celebración comunitaria con talleres de piñatas, obras de títeres, preparación de platillos y baile.</a:t>
            </a:r>
          </a:p>
          <a:p>
            <a:endParaRPr lang="es-419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782657-43B2-4727-1285-64C4E31C144F}"/>
              </a:ext>
            </a:extLst>
          </p:cNvPr>
          <p:cNvSpPr txBox="1"/>
          <p:nvPr/>
        </p:nvSpPr>
        <p:spPr>
          <a:xfrm>
            <a:off x="4056742" y="1272087"/>
            <a:ext cx="2801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7030A0"/>
                </a:solidFill>
                <a:latin typeface="Jumble" panose="02000503000000020004" pitchFamily="2" charset="0"/>
              </a:rPr>
              <a:t>TIPOS DE TALLERES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696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910C23-A4EA-2FD4-42CC-60CB86D6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463034"/>
            <a:ext cx="4777381" cy="376218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FF2750-0FA5-92FE-DD43-32FF166D81B8}"/>
              </a:ext>
            </a:extLst>
          </p:cNvPr>
          <p:cNvSpPr txBox="1"/>
          <p:nvPr/>
        </p:nvSpPr>
        <p:spPr>
          <a:xfrm>
            <a:off x="5691762" y="701964"/>
            <a:ext cx="5458838" cy="5133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ctr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Kermit Extrabold Expanded" panose="020F0503040000060003" pitchFamily="34" charset="0"/>
              </a:rPr>
              <a:t>ORGANIZACIÓN DEL ESPACIO, TIEMPO Y MATERIALES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300" b="1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ESPACIO: FLEXIBLE Y ADAPTABLE. PUEDE SER EL AULA, EL PATIO, LA COCINA ESCOLAR O ESPACIOS COMUNITARIOS, SEGÚN LAS ACTIVIDADES.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TIEMPO: INCORPORAR LOS TALLERES DE FORMA REGULAR (DIARIA, SEMANAL O SEGÚN PROYECTO). LA DURACIÓN Y FRECUENCIA DEPENDEN DE LOS OBJETIVOS Y RECURSOS.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MATERIALES: SE RECOMIENDA USAR MATERIALES DISPONIBLES, RECICLADOS O PROPIOS DEL ENTORNO. EN CONTEXTOS RURALES, APROVECHAR ELEMENTOS NATURALES; EN URBANOS, INCORPORAR TECNOLOGÍA O RECURSOS ARTÍSTICOS.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DOS MODALIDADES PRINCIPALES: POR AULA E INTERNIVEL.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ESPACIOS, TIEMPOS Y MATERIALES DEBEN RESPONDER A LAS NECESIDADES Y POSIBILIDADES DE CADA COMUNIDAD ESCOLAR.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effectLst/>
                <a:latin typeface="Kermit Extrabold Expanded" panose="020F0503040000060003" pitchFamily="34" charset="0"/>
              </a:rPr>
              <a:t>LA FLEXIBILIDAD Y CREATIVIDAD SON CLAVES PARA ADAPTAR LOS TALLERES.</a:t>
            </a:r>
          </a:p>
        </p:txBody>
      </p:sp>
    </p:spTree>
    <p:extLst>
      <p:ext uri="{BB962C8B-B14F-4D97-AF65-F5344CB8AC3E}">
        <p14:creationId xmlns:p14="http://schemas.microsoft.com/office/powerpoint/2010/main" val="31404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A94D166-7170-E9EA-31DF-17F51C50F54E}"/>
              </a:ext>
            </a:extLst>
          </p:cNvPr>
          <p:cNvSpPr txBox="1"/>
          <p:nvPr/>
        </p:nvSpPr>
        <p:spPr>
          <a:xfrm>
            <a:off x="645886" y="124088"/>
            <a:ext cx="10631714" cy="660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 de actividades en distintos contextos</a:t>
            </a:r>
            <a:endParaRPr lang="es-419" sz="2000" b="1" kern="100" dirty="0">
              <a:solidFill>
                <a:schemeClr val="accent1">
                  <a:lumMod val="75000"/>
                </a:schemeClr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rural</a:t>
            </a:r>
            <a:endParaRPr lang="es-419" b="1" kern="100" dirty="0">
              <a:solidFill>
                <a:schemeClr val="accent1">
                  <a:lumMod val="75000"/>
                </a:schemeClr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 de huertos escolares y producción de abonos orgánicos.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de artesanías con materiales naturales (barro, fibras vegetales).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Investigación y registro de leyendas locales para compartirlas en una asamblea escolar.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urbano</a:t>
            </a:r>
            <a:endParaRPr lang="es-419" b="1" kern="100" dirty="0">
              <a:solidFill>
                <a:schemeClr val="accent1">
                  <a:lumMod val="75000"/>
                </a:schemeClr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de podcast o videos sobre temas de interés comunitario.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Taller de reciclaje creativo usando materiales desechados en la colonia.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Organización de ferias de ciencia o arte en espacios públicos o comunitarios.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Escuelas con recursos limitados</a:t>
            </a:r>
            <a:endParaRPr lang="es-419" b="1" kern="100" dirty="0">
              <a:solidFill>
                <a:schemeClr val="accent1">
                  <a:lumMod val="75000"/>
                </a:schemeClr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Juegos de dramatización con vestuarios hechos de papel o cartón reciclado.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de instrumentos musicales con botellas, latas y semillas.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de experimentos sencillos usando materiales cotidianos.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talleres pueden adaptarse a cualquier contexto y recursos disponibles.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kern="100" dirty="0">
                <a:solidFill>
                  <a:srgbClr val="7C41A9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 incluir actividades ligadas a la cultura local y la realidad de las y los estudiantes.</a:t>
            </a:r>
            <a:endParaRPr lang="es-419" sz="1600" kern="100" dirty="0">
              <a:solidFill>
                <a:srgbClr val="7C41A9"/>
              </a:solidFill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182A81-41D0-234A-62CE-3B15C76E6D12}"/>
              </a:ext>
            </a:extLst>
          </p:cNvPr>
          <p:cNvSpPr txBox="1"/>
          <p:nvPr/>
        </p:nvSpPr>
        <p:spPr>
          <a:xfrm>
            <a:off x="440954" y="280395"/>
            <a:ext cx="11427774" cy="571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1400" b="1" kern="100" dirty="0">
                <a:solidFill>
                  <a:srgbClr val="0F4761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BENEFICIOS PARA NIÑAS, NIÑOS Y COMUNIDAD</a:t>
            </a:r>
            <a:endParaRPr lang="es-419" sz="1400" b="1" kern="100" dirty="0">
              <a:solidFill>
                <a:srgbClr val="0F4761"/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PARTICIPAR EN TALLERES PEDAGÓGICOS AMPLÍA LA CAPACIDAD DE ASUMIR RESPONSABILIDADES, DESARROLLA EL PENSAMIENTO LÓGICO Y FOMENTA LA COLABORACIÓN. EL APRENDIZAJE SE VUELVE SIGNIFICATIVO AL VALORARSE EL PROCESO, LA CREATIVIDAD Y EL ESFUERZO COLECTIVO. ADEMÁS, ESTOS ESPACIOS FORTALECEN LA IDENTIDAD ESCOLAR Y PROMUEVEN UNA CONVIVENCIA RESPETUOSA Y SOLIDARIA.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HABILIDADES COGNITIVAS, SOCIALES Y CREATIVAS.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APRENDIZAJE COLABORATIVO Y VALORACIÓN DEL TRABAJO EN EQUIPO.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FORTALECIMIENTO DE LA IDENTIDAD Y COHESIÓN COMUNITARIA.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1400" b="1" kern="100" dirty="0">
                <a:solidFill>
                  <a:srgbClr val="0F4761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LIMITACIONES Y RECOMENDACIONES</a:t>
            </a:r>
            <a:endParaRPr lang="es-419" sz="1400" b="1" kern="100" dirty="0">
              <a:solidFill>
                <a:srgbClr val="0F4761"/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IMPORTANTE EVITAR LA EXCESIVA ESPECIALIZACIÓN Y EL ÉNFASIS EXCLUSIVO EN EL PRODUCTO FINAL. EL RIESGO ESTÁ EN CONVERTIR LAS ACTIVIDADES EN RUTINAS MECÁNICAS, PERDIENDO LA RIQUEZA DEL PROCESO CREATIVO, LA REFLEXIÓN Y LA LIBRE EXPRESIÓN. SE RECOMIENDA MANTENER FLEXIBILIDAD, ADAPTAR PROCEDIMIENTOS Y PRIORIZAR EL APRENDIZAJE FORMATIVO.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ENFOQUE EN EL PROCESO, NO SOLO EN EL PRODUCTO.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EVITAR ACTIVIDADES EXCESIVAMENTE TÉCNICAS O ESTANDARIZADAS.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4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LA REFLEXIÓN Y EL AJUSTE DE LAS ACTIVIDADES SEGÚN LAS NECESIDADES DEL GRUPO.</a:t>
            </a:r>
            <a:endParaRPr lang="es-419" sz="14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6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734C79-1179-5CF5-2FF8-23B93AE86817}"/>
              </a:ext>
            </a:extLst>
          </p:cNvPr>
          <p:cNvSpPr txBox="1"/>
          <p:nvPr/>
        </p:nvSpPr>
        <p:spPr>
          <a:xfrm>
            <a:off x="711873" y="505159"/>
            <a:ext cx="11009071" cy="517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2800" b="1" kern="100" dirty="0">
                <a:solidFill>
                  <a:srgbClr val="0F4761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 del docente y participación estudiantil</a:t>
            </a:r>
            <a:endParaRPr lang="es-419" sz="2800" b="1" kern="100" dirty="0">
              <a:solidFill>
                <a:srgbClr val="0F4761"/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2000" kern="100" dirty="0">
                <a:effectLst/>
                <a:latin typeface="Kermit Extrabold Expanded" panose="020F0503040000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docente actúa como guía, facilitador y observador. Favorece la reflexión, fomenta el diálogo y propicia la autoevaluación. Se recomienda alternar actividades individuales, grupales y colectivas, aprovechando las diferencias para enriquecer el aprendizaje. Incentivar preguntas, debates y la toma de decisiones fortalece el pensamiento crítico y la autonomía.</a:t>
            </a:r>
            <a:endParaRPr lang="es-419" sz="20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docente dinamiza y ajusta los procesos según los intereses del grupo.</a:t>
            </a:r>
            <a:endParaRPr lang="es-419" sz="20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Fomentar la participación activa y la toma de decisiones por parte de niñas y niños.</a:t>
            </a:r>
            <a:endParaRPr lang="es-419" sz="20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Valorar y aprovechar las diferencias individuales como oportunidades de aprendizaje colaborativo.</a:t>
            </a:r>
            <a:endParaRPr lang="es-419" sz="20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A7C30-7C92-7D39-04C3-682B83D8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73" y="358526"/>
            <a:ext cx="11384756" cy="43513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4000" b="1" kern="100" dirty="0">
                <a:solidFill>
                  <a:srgbClr val="0F4761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TESTIMONIOS Y EXPERIENCIAS DOCENTES</a:t>
            </a:r>
            <a:endParaRPr lang="es-419" sz="8000" b="1" kern="100" dirty="0">
              <a:solidFill>
                <a:srgbClr val="0F4761"/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INVITAMOS A LAS Y LOS DOCENTES A COMPARTIR SUS EXPERIENCIAS: ¿QUÉ ACTIVIDADES HAN RESULTADO EXITOSAS EN SU CONTEXTO? ¿CÓMO HAN SUPERADO RETOS RELACIONADOS CON RECURSOS O PARTICIPACIÓN? LOS TESTIMONIOS ENRIQUECEN LAS PRÁCTICAS Y MOTIVAN A OTROS COLEGAS A INNOVAR Y ADAPTAR LOS TALLERES A SU COMUNIDAD.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COMPARTIR CASOS REALES AYUDA A FORTALECER LA RED DE APRENDIZAJE DOCENTE.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EXPERIENCIAS PERMITEN VISIBILIZAR SOLUCIONES CREATIVAS Y CONTEXTUALIZADAS.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INTERCAMBIO ENTRE DOCENTES FOMENTA LA MEJORA CONTINUA Y EL SENTIDO DE COMUNIDAD EDUCATIVA.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s-MX" sz="7200" b="1" kern="100" dirty="0">
                <a:solidFill>
                  <a:srgbClr val="0F4761"/>
                </a:solidFill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CONCLUSIÓN Y LLAMADO A LA ACCIÓN</a:t>
            </a:r>
            <a:endParaRPr lang="es-419" sz="7200" b="1" kern="100" dirty="0">
              <a:solidFill>
                <a:srgbClr val="0F4761"/>
              </a:solidFill>
              <a:effectLst/>
              <a:latin typeface="Kermit Extrabold Expanded" panose="020F050304000006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TALLERES PEDAGÓGICOS CONSTITUYEN UNA ESTRATEGIA PODEROSA PARA TRANSFORMAR EL AULA EN UN ESPACIO DE DESCUBRIMIENTO Y COLABORACIÓN. SU IMPLEMENTACIÓN, ADAPTADA A CADA REALIDAD, PROMUEVE APRENDIZAJES SIGNIFICATIVOS, FORTALECE LA CREATIVIDAD Y CONSTRUYE COMUNIDAD. ANIMAMOS A LAS Y LOS DOCENTES A EXPERIMENTAR, REFLEXIONAR Y COMPARTIR, HACIENDO DEL “APRENDER HACIENDO” UNA EXPERIENCIA COTIDIANA EN LA EDUCACIÓN BÁSICA.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TALLER ES UNA HERRAMIENTA FLEXIBLE Y PODEROSA PARA EL APRENDIZAJE INTEGRAL.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ADAPTACIÓN Y LA CREATIVIDAD SON FUNDAMENTALES EN SU IMPLEMENTACIÓN.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4800" kern="100" dirty="0">
                <a:effectLst/>
                <a:latin typeface="Kermit Extrabold Expanded" panose="020F0503040000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REFLEXIÓN, LA COLABORACIÓN Y EL INTERCAMBIO DE EXPERIENCIAS ENRIQUECEN LA LABOR DOCENTE.</a:t>
            </a:r>
            <a:endParaRPr lang="es-419" sz="4800" kern="100" dirty="0">
              <a:effectLst/>
              <a:latin typeface="Kermit Extrabold Expanded" panose="020F05030400000600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02137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1080</Words>
  <Application>Microsoft Office PowerPoint</Application>
  <PresentationFormat>Panorámica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Jumble</vt:lpstr>
      <vt:lpstr>Kermit Extrabold Expanded</vt:lpstr>
      <vt:lpstr>Symbol</vt:lpstr>
      <vt:lpstr>Tema de Office</vt:lpstr>
      <vt:lpstr> TALLER CRÍTICO</vt:lpstr>
      <vt:lpstr>Presentación de PowerPoint</vt:lpstr>
      <vt:lpstr>FUNDAMENTOS DEL “APRENDER HACIENDO”  ENFOQUE Y BENEFICIOS</vt:lpstr>
      <vt:lpstr> Estructura y organización de los talleres pedagógicos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Janeth Cazares Ramírez</dc:creator>
  <cp:lastModifiedBy>Jose Revueltas1</cp:lastModifiedBy>
  <cp:revision>2</cp:revision>
  <dcterms:created xsi:type="dcterms:W3CDTF">2026-02-27T12:18:54Z</dcterms:created>
  <dcterms:modified xsi:type="dcterms:W3CDTF">2026-03-04T17:11:34Z</dcterms:modified>
</cp:coreProperties>
</file>