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Bubblebody Neue Ultra-Bold" charset="1" panose="00000500000000000000"/>
      <p:regular r:id="rId16"/>
    </p:embeddedFont>
    <p:embeddedFont>
      <p:font typeface="Dekko" charset="1" panose="00000500000000000000"/>
      <p:regular r:id="rId17"/>
    </p:embeddedFont>
    <p:embeddedFont>
      <p:font typeface="Open Sans" charset="1" panose="020B06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66924" y="439540"/>
            <a:ext cx="12922113" cy="6706749"/>
          </a:xfrm>
          <a:custGeom>
            <a:avLst/>
            <a:gdLst/>
            <a:ahLst/>
            <a:cxnLst/>
            <a:rect r="r" b="b" t="t" l="l"/>
            <a:pathLst>
              <a:path h="6706749" w="12922113">
                <a:moveTo>
                  <a:pt x="0" y="0"/>
                </a:moveTo>
                <a:lnTo>
                  <a:pt x="12922113" y="0"/>
                </a:lnTo>
                <a:lnTo>
                  <a:pt x="12922113" y="6706749"/>
                </a:lnTo>
                <a:lnTo>
                  <a:pt x="0" y="67067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49724" y="439540"/>
            <a:ext cx="2711318" cy="2726188"/>
          </a:xfrm>
          <a:custGeom>
            <a:avLst/>
            <a:gdLst/>
            <a:ahLst/>
            <a:cxnLst/>
            <a:rect r="r" b="b" t="t" l="l"/>
            <a:pathLst>
              <a:path h="2726188" w="2711318">
                <a:moveTo>
                  <a:pt x="0" y="0"/>
                </a:moveTo>
                <a:lnTo>
                  <a:pt x="2711317" y="0"/>
                </a:lnTo>
                <a:lnTo>
                  <a:pt x="2711317" y="2726188"/>
                </a:lnTo>
                <a:lnTo>
                  <a:pt x="0" y="27261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49724" y="3487366"/>
            <a:ext cx="2711318" cy="3366196"/>
          </a:xfrm>
          <a:custGeom>
            <a:avLst/>
            <a:gdLst/>
            <a:ahLst/>
            <a:cxnLst/>
            <a:rect r="r" b="b" t="t" l="l"/>
            <a:pathLst>
              <a:path h="3366196" w="2711318">
                <a:moveTo>
                  <a:pt x="0" y="0"/>
                </a:moveTo>
                <a:lnTo>
                  <a:pt x="2711317" y="0"/>
                </a:lnTo>
                <a:lnTo>
                  <a:pt x="2711317" y="3366196"/>
                </a:lnTo>
                <a:lnTo>
                  <a:pt x="0" y="33661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68568" y="2626434"/>
            <a:ext cx="9619432" cy="7660566"/>
          </a:xfrm>
          <a:custGeom>
            <a:avLst/>
            <a:gdLst/>
            <a:ahLst/>
            <a:cxnLst/>
            <a:rect r="r" b="b" t="t" l="l"/>
            <a:pathLst>
              <a:path h="7660566" w="9619432">
                <a:moveTo>
                  <a:pt x="0" y="0"/>
                </a:moveTo>
                <a:lnTo>
                  <a:pt x="9619432" y="0"/>
                </a:lnTo>
                <a:lnTo>
                  <a:pt x="9619432" y="7660566"/>
                </a:lnTo>
                <a:lnTo>
                  <a:pt x="0" y="76605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852739" y="6456717"/>
            <a:ext cx="3610804" cy="4472843"/>
          </a:xfrm>
          <a:custGeom>
            <a:avLst/>
            <a:gdLst/>
            <a:ahLst/>
            <a:cxnLst/>
            <a:rect r="r" b="b" t="t" l="l"/>
            <a:pathLst>
              <a:path h="4472843" w="3610804">
                <a:moveTo>
                  <a:pt x="0" y="0"/>
                </a:moveTo>
                <a:lnTo>
                  <a:pt x="3610804" y="0"/>
                </a:lnTo>
                <a:lnTo>
                  <a:pt x="3610804" y="4472843"/>
                </a:lnTo>
                <a:lnTo>
                  <a:pt x="0" y="44728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52598" y="7710889"/>
            <a:ext cx="2892318" cy="1940482"/>
          </a:xfrm>
          <a:custGeom>
            <a:avLst/>
            <a:gdLst/>
            <a:ahLst/>
            <a:cxnLst/>
            <a:rect r="r" b="b" t="t" l="l"/>
            <a:pathLst>
              <a:path h="1940482" w="2892318">
                <a:moveTo>
                  <a:pt x="0" y="0"/>
                </a:moveTo>
                <a:lnTo>
                  <a:pt x="2892317" y="0"/>
                </a:lnTo>
                <a:lnTo>
                  <a:pt x="2892317" y="1940482"/>
                </a:lnTo>
                <a:lnTo>
                  <a:pt x="0" y="19404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56375" y="1024894"/>
            <a:ext cx="9343210" cy="426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7"/>
              </a:lnSpc>
            </a:pPr>
            <a:r>
              <a:rPr lang="en-US" b="true" sz="6019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APROPIACIÓN DE LAS CULTURAS A TRAVÉS DE LA LECTURA Y LA ESCRITURA.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66924" y="439540"/>
            <a:ext cx="12922113" cy="6706749"/>
          </a:xfrm>
          <a:custGeom>
            <a:avLst/>
            <a:gdLst/>
            <a:ahLst/>
            <a:cxnLst/>
            <a:rect r="r" b="b" t="t" l="l"/>
            <a:pathLst>
              <a:path h="6706749" w="12922113">
                <a:moveTo>
                  <a:pt x="0" y="0"/>
                </a:moveTo>
                <a:lnTo>
                  <a:pt x="12922113" y="0"/>
                </a:lnTo>
                <a:lnTo>
                  <a:pt x="12922113" y="6706749"/>
                </a:lnTo>
                <a:lnTo>
                  <a:pt x="0" y="67067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49724" y="439540"/>
            <a:ext cx="2711318" cy="2726188"/>
          </a:xfrm>
          <a:custGeom>
            <a:avLst/>
            <a:gdLst/>
            <a:ahLst/>
            <a:cxnLst/>
            <a:rect r="r" b="b" t="t" l="l"/>
            <a:pathLst>
              <a:path h="2726188" w="2711318">
                <a:moveTo>
                  <a:pt x="0" y="0"/>
                </a:moveTo>
                <a:lnTo>
                  <a:pt x="2711317" y="0"/>
                </a:lnTo>
                <a:lnTo>
                  <a:pt x="2711317" y="2726188"/>
                </a:lnTo>
                <a:lnTo>
                  <a:pt x="0" y="27261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49724" y="3487366"/>
            <a:ext cx="2711318" cy="3366196"/>
          </a:xfrm>
          <a:custGeom>
            <a:avLst/>
            <a:gdLst/>
            <a:ahLst/>
            <a:cxnLst/>
            <a:rect r="r" b="b" t="t" l="l"/>
            <a:pathLst>
              <a:path h="3366196" w="2711318">
                <a:moveTo>
                  <a:pt x="0" y="0"/>
                </a:moveTo>
                <a:lnTo>
                  <a:pt x="2711317" y="0"/>
                </a:lnTo>
                <a:lnTo>
                  <a:pt x="2711317" y="3366196"/>
                </a:lnTo>
                <a:lnTo>
                  <a:pt x="0" y="33661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077430" y="6630681"/>
            <a:ext cx="3610804" cy="4472843"/>
          </a:xfrm>
          <a:custGeom>
            <a:avLst/>
            <a:gdLst/>
            <a:ahLst/>
            <a:cxnLst/>
            <a:rect r="r" b="b" t="t" l="l"/>
            <a:pathLst>
              <a:path h="4472843" w="3610804">
                <a:moveTo>
                  <a:pt x="0" y="0"/>
                </a:moveTo>
                <a:lnTo>
                  <a:pt x="3610804" y="0"/>
                </a:lnTo>
                <a:lnTo>
                  <a:pt x="3610804" y="4472843"/>
                </a:lnTo>
                <a:lnTo>
                  <a:pt x="0" y="44728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29303" y="3792915"/>
            <a:ext cx="9364256" cy="9415614"/>
          </a:xfrm>
          <a:custGeom>
            <a:avLst/>
            <a:gdLst/>
            <a:ahLst/>
            <a:cxnLst/>
            <a:rect r="r" b="b" t="t" l="l"/>
            <a:pathLst>
              <a:path h="9415614" w="9364256">
                <a:moveTo>
                  <a:pt x="0" y="0"/>
                </a:moveTo>
                <a:lnTo>
                  <a:pt x="9364255" y="0"/>
                </a:lnTo>
                <a:lnTo>
                  <a:pt x="9364255" y="9415613"/>
                </a:lnTo>
                <a:lnTo>
                  <a:pt x="0" y="941561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846445" y="1233910"/>
            <a:ext cx="9332194" cy="4221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64"/>
              </a:lnSpc>
            </a:pPr>
            <a:r>
              <a:rPr lang="en-US" sz="11974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Gracias por </a:t>
            </a:r>
          </a:p>
          <a:p>
            <a:pPr algn="ctr">
              <a:lnSpc>
                <a:spcPts val="16764"/>
              </a:lnSpc>
            </a:pPr>
            <a:r>
              <a:rPr lang="en-US" sz="11974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su atención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417459" y="7896862"/>
            <a:ext cx="2892318" cy="1940482"/>
          </a:xfrm>
          <a:custGeom>
            <a:avLst/>
            <a:gdLst/>
            <a:ahLst/>
            <a:cxnLst/>
            <a:rect r="r" b="b" t="t" l="l"/>
            <a:pathLst>
              <a:path h="1940482" w="2892318">
                <a:moveTo>
                  <a:pt x="0" y="0"/>
                </a:moveTo>
                <a:lnTo>
                  <a:pt x="2892318" y="0"/>
                </a:lnTo>
                <a:lnTo>
                  <a:pt x="2892318" y="1940482"/>
                </a:lnTo>
                <a:lnTo>
                  <a:pt x="0" y="19404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9349375" y="594360"/>
            <a:ext cx="8115300" cy="1083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3"/>
              </a:lnSpc>
            </a:pPr>
            <a:r>
              <a:rPr lang="en-US" sz="6080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Propósito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2439012"/>
            <a:ext cx="8115300" cy="557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Buscar el reconocimiento y apropiación de las culturas y las lenguas como vehículo de ideas, prácticas y saberes que fortalecen las identidades individuales y colectivas. </a:t>
            </a:r>
          </a:p>
          <a:p>
            <a:pPr algn="ctr">
              <a:lnSpc>
                <a:spcPts val="630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676194" y="-810045"/>
            <a:ext cx="7688272" cy="4976409"/>
          </a:xfrm>
          <a:custGeom>
            <a:avLst/>
            <a:gdLst/>
            <a:ahLst/>
            <a:cxnLst/>
            <a:rect r="r" b="b" t="t" l="l"/>
            <a:pathLst>
              <a:path h="4976409" w="7688272">
                <a:moveTo>
                  <a:pt x="0" y="0"/>
                </a:moveTo>
                <a:lnTo>
                  <a:pt x="7688272" y="0"/>
                </a:lnTo>
                <a:lnTo>
                  <a:pt x="7688272" y="4976409"/>
                </a:lnTo>
                <a:lnTo>
                  <a:pt x="0" y="49764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05598" y="1028700"/>
            <a:ext cx="9412959" cy="11353350"/>
          </a:xfrm>
          <a:custGeom>
            <a:avLst/>
            <a:gdLst/>
            <a:ahLst/>
            <a:cxnLst/>
            <a:rect r="r" b="b" t="t" l="l"/>
            <a:pathLst>
              <a:path h="11353350" w="9412959">
                <a:moveTo>
                  <a:pt x="0" y="0"/>
                </a:moveTo>
                <a:lnTo>
                  <a:pt x="9412959" y="0"/>
                </a:lnTo>
                <a:lnTo>
                  <a:pt x="9412959" y="11353350"/>
                </a:lnTo>
                <a:lnTo>
                  <a:pt x="0" y="113533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49468" y="2418516"/>
            <a:ext cx="8577972" cy="7548615"/>
          </a:xfrm>
          <a:custGeom>
            <a:avLst/>
            <a:gdLst/>
            <a:ahLst/>
            <a:cxnLst/>
            <a:rect r="r" b="b" t="t" l="l"/>
            <a:pathLst>
              <a:path h="7548615" w="8577972">
                <a:moveTo>
                  <a:pt x="0" y="0"/>
                </a:moveTo>
                <a:lnTo>
                  <a:pt x="8577972" y="0"/>
                </a:lnTo>
                <a:lnTo>
                  <a:pt x="8577972" y="7548615"/>
                </a:lnTo>
                <a:lnTo>
                  <a:pt x="0" y="75486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4000" y="1428830"/>
            <a:ext cx="8115300" cy="1083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3"/>
              </a:lnSpc>
            </a:pPr>
            <a:r>
              <a:rPr lang="en-US" sz="6080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Función del eje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2789975"/>
            <a:ext cx="8115300" cy="557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Permite a las y los estudiantes desarrollar habilidades como la expresión escrita o la comprensión lectora, y puedan descifrar su propia experiencia dentro de la vida real.</a:t>
            </a:r>
          </a:p>
          <a:p>
            <a:pPr algn="ctr">
              <a:lnSpc>
                <a:spcPts val="630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01210" y="799962"/>
            <a:ext cx="2230500" cy="2242733"/>
          </a:xfrm>
          <a:custGeom>
            <a:avLst/>
            <a:gdLst/>
            <a:ahLst/>
            <a:cxnLst/>
            <a:rect r="r" b="b" t="t" l="l"/>
            <a:pathLst>
              <a:path h="2242733" w="2230500">
                <a:moveTo>
                  <a:pt x="0" y="0"/>
                </a:moveTo>
                <a:lnTo>
                  <a:pt x="2230500" y="0"/>
                </a:lnTo>
                <a:lnTo>
                  <a:pt x="2230500" y="2242733"/>
                </a:lnTo>
                <a:lnTo>
                  <a:pt x="0" y="2242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294809" y="-1117044"/>
            <a:ext cx="8783519" cy="5541602"/>
          </a:xfrm>
          <a:custGeom>
            <a:avLst/>
            <a:gdLst/>
            <a:ahLst/>
            <a:cxnLst/>
            <a:rect r="r" b="b" t="t" l="l"/>
            <a:pathLst>
              <a:path h="5541602" w="8783519">
                <a:moveTo>
                  <a:pt x="0" y="0"/>
                </a:moveTo>
                <a:lnTo>
                  <a:pt x="8783519" y="0"/>
                </a:lnTo>
                <a:lnTo>
                  <a:pt x="8783519" y="5541602"/>
                </a:lnTo>
                <a:lnTo>
                  <a:pt x="0" y="5541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4000" y="866775"/>
            <a:ext cx="8115300" cy="1083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3"/>
              </a:lnSpc>
            </a:pPr>
            <a:r>
              <a:rPr lang="en-US" sz="6080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Características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2314575"/>
            <a:ext cx="8115300" cy="557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Fomenta la comprensión lectora. 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Producción de textos 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Reconocimiento y valoración de la diversidad cultural. 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Articulacion con otras áreas del conocimiento.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1164420" y="3508158"/>
            <a:ext cx="10308420" cy="7009726"/>
          </a:xfrm>
          <a:custGeom>
            <a:avLst/>
            <a:gdLst/>
            <a:ahLst/>
            <a:cxnLst/>
            <a:rect r="r" b="b" t="t" l="l"/>
            <a:pathLst>
              <a:path h="7009726" w="10308420">
                <a:moveTo>
                  <a:pt x="0" y="0"/>
                </a:moveTo>
                <a:lnTo>
                  <a:pt x="10308420" y="0"/>
                </a:lnTo>
                <a:lnTo>
                  <a:pt x="10308420" y="7009725"/>
                </a:lnTo>
                <a:lnTo>
                  <a:pt x="0" y="70097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3797210"/>
            <a:ext cx="4495245" cy="3939469"/>
          </a:xfrm>
          <a:custGeom>
            <a:avLst/>
            <a:gdLst/>
            <a:ahLst/>
            <a:cxnLst/>
            <a:rect r="r" b="b" t="t" l="l"/>
            <a:pathLst>
              <a:path h="3939469" w="4495245">
                <a:moveTo>
                  <a:pt x="0" y="0"/>
                </a:moveTo>
                <a:lnTo>
                  <a:pt x="4495245" y="0"/>
                </a:lnTo>
                <a:lnTo>
                  <a:pt x="4495245" y="3939469"/>
                </a:lnTo>
                <a:lnTo>
                  <a:pt x="0" y="3939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86410" y="866775"/>
            <a:ext cx="16428027" cy="2160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3"/>
              </a:lnSpc>
            </a:pPr>
            <a:r>
              <a:rPr lang="en-US" sz="6080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Que capacidades humanas y rasgos del perfil de egreso desarrolla.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42773" y="3248637"/>
            <a:ext cx="8115300" cy="476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Pensamiento   reflexivo . </a:t>
            </a:r>
          </a:p>
          <a:p>
            <a:pPr algn="ctr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Comunicación efectiva. </a:t>
            </a:r>
          </a:p>
          <a:p>
            <a:pPr algn="ctr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Creatividad.</a:t>
            </a:r>
          </a:p>
          <a:p>
            <a:pPr algn="ctr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Habilidades lectoras.</a:t>
            </a:r>
          </a:p>
          <a:p>
            <a:pPr algn="ctr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Participación activa y compromiso social.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1643184" y="-1447819"/>
            <a:ext cx="11446095" cy="2476519"/>
          </a:xfrm>
          <a:custGeom>
            <a:avLst/>
            <a:gdLst/>
            <a:ahLst/>
            <a:cxnLst/>
            <a:rect r="r" b="b" t="t" l="l"/>
            <a:pathLst>
              <a:path h="2476519" w="11446095">
                <a:moveTo>
                  <a:pt x="0" y="0"/>
                </a:moveTo>
                <a:lnTo>
                  <a:pt x="11446096" y="0"/>
                </a:lnTo>
                <a:lnTo>
                  <a:pt x="11446096" y="2476519"/>
                </a:lnTo>
                <a:lnTo>
                  <a:pt x="0" y="2476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71536" y="-934482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3719518"/>
            <a:ext cx="7448240" cy="5538782"/>
          </a:xfrm>
          <a:custGeom>
            <a:avLst/>
            <a:gdLst/>
            <a:ahLst/>
            <a:cxnLst/>
            <a:rect r="r" b="b" t="t" l="l"/>
            <a:pathLst>
              <a:path h="5538782" w="7448240">
                <a:moveTo>
                  <a:pt x="0" y="0"/>
                </a:moveTo>
                <a:lnTo>
                  <a:pt x="7448240" y="0"/>
                </a:lnTo>
                <a:lnTo>
                  <a:pt x="7448240" y="5538782"/>
                </a:lnTo>
                <a:lnTo>
                  <a:pt x="0" y="55387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93818" y="732675"/>
            <a:ext cx="15319664" cy="2160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6"/>
              </a:lnSpc>
            </a:pPr>
            <a:r>
              <a:rPr lang="en-US" sz="6083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Sentido del eje articulador a los procesos de enseñanza-aprendizaje.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71725" y="3230306"/>
            <a:ext cx="11241756" cy="4361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9"/>
              </a:lnSpc>
            </a:pPr>
            <a:r>
              <a:rPr lang="en-US" sz="3557">
                <a:solidFill>
                  <a:srgbClr val="683E38"/>
                </a:solidFill>
                <a:latin typeface="Open Sans"/>
                <a:ea typeface="Open Sans"/>
                <a:cs typeface="Open Sans"/>
                <a:sym typeface="Open Sans"/>
              </a:rPr>
              <a:t>El sentido del eje articulador "apropiación de las culturas a través de la lectura y escritura" en los procesos de enseñanza-aprendizaje radica en su capacidad para integrar saberes, habilidades y actitudes que permiten a los estudiantes comprender y participar activamente en la construcción y recreación de las culturas.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4525818" y="358508"/>
            <a:ext cx="14673118" cy="2160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3"/>
              </a:lnSpc>
            </a:pPr>
            <a:r>
              <a:rPr lang="en-US" sz="6080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¿Qué aporte le ofrece el trabajo con el eje articulador?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13257" y="2969607"/>
            <a:ext cx="9946043" cy="479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9"/>
              </a:lnSpc>
            </a:pPr>
            <a:r>
              <a:rPr lang="en-US" sz="3878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Retomar el eje articulador de la apropiación de las culturas a través de la lectura y la escritura implica estructurar los contenidos del programa analítico en torno a cómo las prácticas lectoras y escritoras permiten comprender, interpretar y construir significados en contextos culturales diversos.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789491" y="-629873"/>
            <a:ext cx="5795295" cy="11506946"/>
          </a:xfrm>
          <a:custGeom>
            <a:avLst/>
            <a:gdLst/>
            <a:ahLst/>
            <a:cxnLst/>
            <a:rect r="r" b="b" t="t" l="l"/>
            <a:pathLst>
              <a:path h="11506946" w="5795295">
                <a:moveTo>
                  <a:pt x="0" y="0"/>
                </a:moveTo>
                <a:lnTo>
                  <a:pt x="5795295" y="0"/>
                </a:lnTo>
                <a:lnTo>
                  <a:pt x="5795295" y="11506946"/>
                </a:lnTo>
                <a:lnTo>
                  <a:pt x="0" y="11506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08157" y="4863512"/>
            <a:ext cx="6949948" cy="6482406"/>
          </a:xfrm>
          <a:custGeom>
            <a:avLst/>
            <a:gdLst/>
            <a:ahLst/>
            <a:cxnLst/>
            <a:rect r="r" b="b" t="t" l="l"/>
            <a:pathLst>
              <a:path h="6482406" w="6949948">
                <a:moveTo>
                  <a:pt x="0" y="0"/>
                </a:moveTo>
                <a:lnTo>
                  <a:pt x="6949948" y="0"/>
                </a:lnTo>
                <a:lnTo>
                  <a:pt x="6949948" y="6482407"/>
                </a:lnTo>
                <a:lnTo>
                  <a:pt x="0" y="64824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79443" y="-1687171"/>
            <a:ext cx="8972316" cy="5986982"/>
          </a:xfrm>
          <a:custGeom>
            <a:avLst/>
            <a:gdLst/>
            <a:ahLst/>
            <a:cxnLst/>
            <a:rect r="r" b="b" t="t" l="l"/>
            <a:pathLst>
              <a:path h="5986982" w="8972316">
                <a:moveTo>
                  <a:pt x="0" y="0"/>
                </a:moveTo>
                <a:lnTo>
                  <a:pt x="8972316" y="0"/>
                </a:lnTo>
                <a:lnTo>
                  <a:pt x="8972316" y="5986982"/>
                </a:lnTo>
                <a:lnTo>
                  <a:pt x="0" y="5986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987866" y="3418368"/>
            <a:ext cx="9783148" cy="6581390"/>
          </a:xfrm>
          <a:custGeom>
            <a:avLst/>
            <a:gdLst/>
            <a:ahLst/>
            <a:cxnLst/>
            <a:rect r="r" b="b" t="t" l="l"/>
            <a:pathLst>
              <a:path h="6581390" w="9783148">
                <a:moveTo>
                  <a:pt x="0" y="0"/>
                </a:moveTo>
                <a:lnTo>
                  <a:pt x="9783148" y="0"/>
                </a:lnTo>
                <a:lnTo>
                  <a:pt x="9783148" y="6581391"/>
                </a:lnTo>
                <a:lnTo>
                  <a:pt x="0" y="65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668566" y="607134"/>
            <a:ext cx="9402463" cy="2811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4"/>
              </a:lnSpc>
            </a:pPr>
            <a:r>
              <a:rPr lang="en-US" sz="5296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¿Cómo ha decidido retomar  el eje articulador en el programa analitico?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3714700"/>
            <a:ext cx="8360977" cy="4269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6"/>
              </a:lnSpc>
            </a:pPr>
            <a:r>
              <a:rPr lang="en-US" sz="3447">
                <a:solidFill>
                  <a:srgbClr val="683E38"/>
                </a:solidFill>
                <a:latin typeface="Dekko"/>
                <a:ea typeface="Dekko"/>
                <a:cs typeface="Dekko"/>
                <a:sym typeface="Dekko"/>
              </a:rPr>
              <a:t>Retomar el eje articulador de la apropiación de las culturas a través de la lectura y la escritura implica estructurar los contenidos del programa analítico en torno a cómo las prácticas lectoras y escritoras permiten comprender, interpretar y construir significados en contextos culturales diversos.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689158"/>
              <a:ext cx="28384489" cy="4518793"/>
            </a:xfrm>
            <a:custGeom>
              <a:avLst/>
              <a:gdLst/>
              <a:ahLst/>
              <a:cxnLst/>
              <a:rect r="r" b="b" t="t" l="l"/>
              <a:pathLst>
                <a:path h="4518793" w="28384489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8685" r="-1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87470" y="0"/>
              <a:ext cx="27409550" cy="12024904"/>
            </a:xfrm>
            <a:custGeom>
              <a:avLst/>
              <a:gdLst/>
              <a:ahLst/>
              <a:cxnLst/>
              <a:rect r="r" b="b" t="t" l="l"/>
              <a:pathLst>
                <a:path h="12024904" w="27409550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0307" r="0" b="-2155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643184" y="-1447819"/>
            <a:ext cx="11446095" cy="2476519"/>
          </a:xfrm>
          <a:custGeom>
            <a:avLst/>
            <a:gdLst/>
            <a:ahLst/>
            <a:cxnLst/>
            <a:rect r="r" b="b" t="t" l="l"/>
            <a:pathLst>
              <a:path h="2476519" w="11446095">
                <a:moveTo>
                  <a:pt x="0" y="0"/>
                </a:moveTo>
                <a:lnTo>
                  <a:pt x="11446096" y="0"/>
                </a:lnTo>
                <a:lnTo>
                  <a:pt x="11446096" y="2476519"/>
                </a:lnTo>
                <a:lnTo>
                  <a:pt x="0" y="2476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47463" y="-1447819"/>
            <a:ext cx="11446095" cy="2476519"/>
          </a:xfrm>
          <a:custGeom>
            <a:avLst/>
            <a:gdLst/>
            <a:ahLst/>
            <a:cxnLst/>
            <a:rect r="r" b="b" t="t" l="l"/>
            <a:pathLst>
              <a:path h="2476519" w="11446095">
                <a:moveTo>
                  <a:pt x="0" y="0"/>
                </a:moveTo>
                <a:lnTo>
                  <a:pt x="11446095" y="0"/>
                </a:lnTo>
                <a:lnTo>
                  <a:pt x="11446095" y="2476519"/>
                </a:lnTo>
                <a:lnTo>
                  <a:pt x="0" y="2476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49781" y="1823481"/>
            <a:ext cx="14399188" cy="1980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33"/>
              </a:lnSpc>
            </a:pPr>
            <a:r>
              <a:rPr lang="en-US" sz="11238" b="true">
                <a:solidFill>
                  <a:srgbClr val="683E38"/>
                </a:solidFill>
                <a:latin typeface="Bubblebody Neue Ultra-Bold"/>
                <a:ea typeface="Bubblebody Neue Ultra-Bold"/>
                <a:cs typeface="Bubblebody Neue Ultra-Bold"/>
                <a:sym typeface="Bubblebody Neue Ultra-Bold"/>
              </a:rPr>
              <a:t>Aprendamos juntos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079864" y="4489744"/>
            <a:ext cx="9783148" cy="6581390"/>
          </a:xfrm>
          <a:custGeom>
            <a:avLst/>
            <a:gdLst/>
            <a:ahLst/>
            <a:cxnLst/>
            <a:rect r="r" b="b" t="t" l="l"/>
            <a:pathLst>
              <a:path h="6581390" w="9783148">
                <a:moveTo>
                  <a:pt x="0" y="0"/>
                </a:moveTo>
                <a:lnTo>
                  <a:pt x="9783148" y="0"/>
                </a:lnTo>
                <a:lnTo>
                  <a:pt x="9783148" y="6581391"/>
                </a:lnTo>
                <a:lnTo>
                  <a:pt x="0" y="658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DAGX36WIfO4</dc:identifier>
  <dcterms:modified xsi:type="dcterms:W3CDTF">2011-08-01T06:04:30Z</dcterms:modified>
  <cp:revision>1</cp:revision>
  <dc:title>Apropiación de las culturas a través de la lectura y la escritura</dc:title>
</cp:coreProperties>
</file>