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6" r:id="rId3"/>
    <p:sldId id="257" r:id="rId4"/>
    <p:sldId id="261" r:id="rId5"/>
    <p:sldId id="262" r:id="rId6"/>
    <p:sldId id="263" r:id="rId7"/>
    <p:sldId id="264" r:id="rId8"/>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0033CC"/>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C0065DF-FDFC-4BB0-8DE4-69E352F44F38}" type="datetimeFigureOut">
              <a:rPr lang="es-MX" smtClean="0"/>
              <a:t>05/07/2024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34849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C0065DF-FDFC-4BB0-8DE4-69E352F44F38}" type="datetimeFigureOut">
              <a:rPr lang="es-MX" smtClean="0"/>
              <a:t>05/07/2024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175143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C0065DF-FDFC-4BB0-8DE4-69E352F44F38}" type="datetimeFigureOut">
              <a:rPr lang="es-MX" smtClean="0"/>
              <a:t>05/07/2024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389562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C0065DF-FDFC-4BB0-8DE4-69E352F44F38}" type="datetimeFigureOut">
              <a:rPr lang="es-MX" smtClean="0"/>
              <a:t>05/07/2024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212145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C0065DF-FDFC-4BB0-8DE4-69E352F44F38}" type="datetimeFigureOut">
              <a:rPr lang="es-MX" smtClean="0"/>
              <a:t>05/07/2024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2478866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C0065DF-FDFC-4BB0-8DE4-69E352F44F38}" type="datetimeFigureOut">
              <a:rPr lang="es-MX" smtClean="0"/>
              <a:t>05/07/2024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427648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C0065DF-FDFC-4BB0-8DE4-69E352F44F38}" type="datetimeFigureOut">
              <a:rPr lang="es-MX" smtClean="0"/>
              <a:t>05/07/2024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37685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C0065DF-FDFC-4BB0-8DE4-69E352F44F38}" type="datetimeFigureOut">
              <a:rPr lang="es-MX" smtClean="0"/>
              <a:t>05/07/2024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32872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065DF-FDFC-4BB0-8DE4-69E352F44F38}" type="datetimeFigureOut">
              <a:rPr lang="es-MX" smtClean="0"/>
              <a:t>05/07/2024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116024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C0065DF-FDFC-4BB0-8DE4-69E352F44F38}" type="datetimeFigureOut">
              <a:rPr lang="es-MX" smtClean="0"/>
              <a:t>05/07/2024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1398825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C0065DF-FDFC-4BB0-8DE4-69E352F44F38}" type="datetimeFigureOut">
              <a:rPr lang="es-MX" smtClean="0"/>
              <a:t>05/07/2024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66818B-05FA-41DD-8FE5-6AD04B66E093}" type="slidenum">
              <a:rPr lang="es-MX" smtClean="0"/>
              <a:t>‹Nº›</a:t>
            </a:fld>
            <a:endParaRPr lang="es-MX"/>
          </a:p>
        </p:txBody>
      </p:sp>
    </p:spTree>
    <p:extLst>
      <p:ext uri="{BB962C8B-B14F-4D97-AF65-F5344CB8AC3E}">
        <p14:creationId xmlns:p14="http://schemas.microsoft.com/office/powerpoint/2010/main" val="268918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065DF-FDFC-4BB0-8DE4-69E352F44F38}" type="datetimeFigureOut">
              <a:rPr lang="es-MX" smtClean="0"/>
              <a:t>05/07/2024</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6818B-05FA-41DD-8FE5-6AD04B66E093}" type="slidenum">
              <a:rPr lang="es-MX" smtClean="0"/>
              <a:t>‹Nº›</a:t>
            </a:fld>
            <a:endParaRPr lang="es-MX"/>
          </a:p>
        </p:txBody>
      </p:sp>
    </p:spTree>
    <p:extLst>
      <p:ext uri="{BB962C8B-B14F-4D97-AF65-F5344CB8AC3E}">
        <p14:creationId xmlns:p14="http://schemas.microsoft.com/office/powerpoint/2010/main" val="2084705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Fe-AmoBtp_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EawgDeCB4IA"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9SM7u36xNJw"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9525A93-1101-C6CD-D271-3C83EA2B1A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Rectángulo 1"/>
          <p:cNvSpPr/>
          <p:nvPr/>
        </p:nvSpPr>
        <p:spPr>
          <a:xfrm>
            <a:off x="1110343" y="6283234"/>
            <a:ext cx="1672046" cy="44413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MX" dirty="0" smtClean="0"/>
              <a:t>Rocío Goytia</a:t>
            </a:r>
            <a:endParaRPr lang="es-MX" dirty="0"/>
          </a:p>
        </p:txBody>
      </p:sp>
    </p:spTree>
    <p:extLst>
      <p:ext uri="{BB962C8B-B14F-4D97-AF65-F5344CB8AC3E}">
        <p14:creationId xmlns:p14="http://schemas.microsoft.com/office/powerpoint/2010/main" val="65469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DAD38EE-B1CF-8088-FAE2-549C10091B4C}"/>
              </a:ext>
            </a:extLst>
          </p:cNvPr>
          <p:cNvGraphicFramePr>
            <a:graphicFrameLocks noGrp="1"/>
          </p:cNvGraphicFramePr>
          <p:nvPr>
            <p:extLst>
              <p:ext uri="{D42A27DB-BD31-4B8C-83A1-F6EECF244321}">
                <p14:modId xmlns:p14="http://schemas.microsoft.com/office/powerpoint/2010/main" val="3457077456"/>
              </p:ext>
            </p:extLst>
          </p:nvPr>
        </p:nvGraphicFramePr>
        <p:xfrm>
          <a:off x="177419" y="282984"/>
          <a:ext cx="8789160" cy="6392499"/>
        </p:xfrm>
        <a:graphic>
          <a:graphicData uri="http://schemas.openxmlformats.org/drawingml/2006/table">
            <a:tbl>
              <a:tblPr firstRow="1" bandRow="1">
                <a:tableStyleId>{5940675A-B579-460E-94D1-54222C63F5DA}</a:tableStyleId>
              </a:tblPr>
              <a:tblGrid>
                <a:gridCol w="1617292">
                  <a:extLst>
                    <a:ext uri="{9D8B030D-6E8A-4147-A177-3AD203B41FA5}">
                      <a16:colId xmlns:a16="http://schemas.microsoft.com/office/drawing/2014/main" val="4119182396"/>
                    </a:ext>
                  </a:extLst>
                </a:gridCol>
                <a:gridCol w="1357922">
                  <a:extLst>
                    <a:ext uri="{9D8B030D-6E8A-4147-A177-3AD203B41FA5}">
                      <a16:colId xmlns:a16="http://schemas.microsoft.com/office/drawing/2014/main" val="943315787"/>
                    </a:ext>
                  </a:extLst>
                </a:gridCol>
                <a:gridCol w="1842448">
                  <a:extLst>
                    <a:ext uri="{9D8B030D-6E8A-4147-A177-3AD203B41FA5}">
                      <a16:colId xmlns:a16="http://schemas.microsoft.com/office/drawing/2014/main" val="3100723232"/>
                    </a:ext>
                  </a:extLst>
                </a:gridCol>
                <a:gridCol w="3971498">
                  <a:extLst>
                    <a:ext uri="{9D8B030D-6E8A-4147-A177-3AD203B41FA5}">
                      <a16:colId xmlns:a16="http://schemas.microsoft.com/office/drawing/2014/main" val="4200087617"/>
                    </a:ext>
                  </a:extLst>
                </a:gridCol>
              </a:tblGrid>
              <a:tr h="336662">
                <a:tc gridSpan="4">
                  <a:txBody>
                    <a:bodyPr/>
                    <a:lstStyle/>
                    <a:p>
                      <a:pPr algn="ctr"/>
                      <a:r>
                        <a:rPr lang="es-MX" sz="1250" dirty="0">
                          <a:latin typeface="Century Gothic" panose="020B0502020202020204" pitchFamily="34" charset="0"/>
                        </a:rPr>
                        <a:t>ANIMALES MARINOS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ctr"/>
                      <a:r>
                        <a:rPr lang="es-MX" dirty="0">
                          <a:latin typeface="Century Gothic" panose="020B0502020202020204" pitchFamily="34" charset="0"/>
                        </a:rPr>
                        <a:t>REGRESO A CLASES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CCFF"/>
                    </a:solidFill>
                  </a:tcPr>
                </a:tc>
                <a:tc hMerge="1">
                  <a:txBody>
                    <a:bodyPr/>
                    <a:lstStyle/>
                    <a:p>
                      <a:endParaRPr lang="es-MX"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6810423"/>
                  </a:ext>
                </a:extLst>
              </a:tr>
              <a:tr h="642966">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350" dirty="0">
                          <a:latin typeface="Century Gothic" panose="020B0502020202020204" pitchFamily="34" charset="0"/>
                        </a:rPr>
                        <a:t>Propósito </a:t>
                      </a:r>
                      <a:r>
                        <a:rPr lang="es-MX" sz="1350" dirty="0" smtClean="0">
                          <a:latin typeface="Century Gothic" panose="020B0502020202020204" pitchFamily="34" charset="0"/>
                        </a:rPr>
                        <a:t>:</a:t>
                      </a:r>
                      <a:r>
                        <a:rPr lang="es-MX" sz="1350" baseline="0" dirty="0" smtClean="0">
                          <a:latin typeface="Century Gothic" panose="020B0502020202020204" pitchFamily="34" charset="0"/>
                        </a:rPr>
                        <a:t> Q</a:t>
                      </a:r>
                      <a:r>
                        <a:rPr lang="es-MX" sz="1350" dirty="0" smtClean="0">
                          <a:latin typeface="Century Gothic" panose="020B0502020202020204" pitchFamily="34" charset="0"/>
                        </a:rPr>
                        <a:t>ue lo</a:t>
                      </a:r>
                      <a:r>
                        <a:rPr lang="es-MX" sz="1350" baseline="0" dirty="0" smtClean="0">
                          <a:latin typeface="Century Gothic" panose="020B0502020202020204" pitchFamily="34" charset="0"/>
                        </a:rPr>
                        <a:t>s NN hagan conciencia sobre la importancia de los</a:t>
                      </a:r>
                      <a:r>
                        <a:rPr lang="es-MX" sz="1350" dirty="0" smtClean="0">
                          <a:latin typeface="Century Gothic" panose="020B0502020202020204" pitchFamily="34" charset="0"/>
                        </a:rPr>
                        <a:t> océanos son fundamentales para el funcionamiento saludable del planeta, ya que proporcionan la mitad del oxígeno que respiramos, se interesen por conocer las características de los animales, por medio del juego y la investigación</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l"/>
                      <a:r>
                        <a:rPr lang="es-MX" sz="1400" dirty="0">
                          <a:latin typeface="Century Gothic" panose="020B0502020202020204" pitchFamily="34" charset="0"/>
                        </a:rPr>
                        <a:t>Propósito De La Planeación: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hMerge="1">
                  <a:txBody>
                    <a:bodyPr/>
                    <a:lstStyle/>
                    <a:p>
                      <a:endParaRPr lang="es-MX"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9310426"/>
                  </a:ext>
                </a:extLst>
              </a:tr>
              <a:tr h="600532">
                <a:tc>
                  <a:txBody>
                    <a:bodyPr/>
                    <a:lstStyle/>
                    <a:p>
                      <a:pPr algn="ctr"/>
                      <a:r>
                        <a:rPr lang="es-MX" sz="1350" dirty="0" smtClean="0">
                          <a:latin typeface="Century Gothic" panose="020B0502020202020204" pitchFamily="34" charset="0"/>
                        </a:rPr>
                        <a:t>Campo/</a:t>
                      </a:r>
                      <a:r>
                        <a:rPr lang="es-MX" sz="1350" baseline="0" dirty="0" smtClean="0">
                          <a:latin typeface="Century Gothic" panose="020B0502020202020204" pitchFamily="34" charset="0"/>
                        </a:rPr>
                        <a:t> área</a:t>
                      </a:r>
                      <a:endParaRPr lang="es-MX" sz="135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350" dirty="0" smtClean="0">
                          <a:latin typeface="Century Gothic" panose="020B0502020202020204" pitchFamily="34" charset="0"/>
                        </a:rPr>
                        <a:t>Organizador curricular 1</a:t>
                      </a:r>
                      <a:endParaRPr lang="es-MX" sz="135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350" dirty="0">
                          <a:latin typeface="Century Gothic" panose="020B0502020202020204" pitchFamily="34" charset="0"/>
                        </a:rPr>
                        <a:t>Organizador curricular 2</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350" dirty="0">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8443508"/>
                  </a:ext>
                </a:extLst>
              </a:tr>
              <a:tr h="599945">
                <a:tc>
                  <a:txBody>
                    <a:bodyPr/>
                    <a:lstStyle/>
                    <a:p>
                      <a:pPr algn="ctr"/>
                      <a:r>
                        <a:rPr lang="es-MX" sz="1250" dirty="0">
                          <a:latin typeface="Century Gothic" panose="020B0502020202020204" pitchFamily="34" charset="0"/>
                        </a:rPr>
                        <a:t>Lenguaje y comunicación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250" dirty="0">
                          <a:latin typeface="Century Gothic" panose="020B0502020202020204" pitchFamily="34" charset="0"/>
                        </a:rPr>
                        <a:t>Oralidad </a:t>
                      </a:r>
                    </a:p>
                    <a:p>
                      <a:pPr algn="ctr"/>
                      <a:endParaRPr lang="es-MX" sz="125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r>
                        <a:rPr lang="es-MX" sz="1250" dirty="0">
                          <a:latin typeface="Century Gothic" panose="020B0502020202020204" pitchFamily="34" charset="0"/>
                        </a:rPr>
                        <a:t>1.-Descripción</a:t>
                      </a:r>
                    </a:p>
                    <a:p>
                      <a:pPr algn="l"/>
                      <a:endParaRPr lang="es-MX" sz="1250"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50" dirty="0">
                          <a:latin typeface="Century Gothic" panose="020B0502020202020204" pitchFamily="34" charset="0"/>
                        </a:rPr>
                        <a:t>-Menciona características de objetos y personas que conoce y observa.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50"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8129169"/>
                  </a:ext>
                </a:extLst>
              </a:tr>
              <a:tr h="1426645">
                <a:tc>
                  <a:txBody>
                    <a:bodyPr/>
                    <a:lstStyle/>
                    <a:p>
                      <a:pPr algn="ctr"/>
                      <a:r>
                        <a:rPr lang="es-MX" sz="1250" dirty="0">
                          <a:latin typeface="Century Gothic" panose="020B0502020202020204" pitchFamily="34" charset="0"/>
                        </a:rPr>
                        <a:t>Exploración y comprensión del mundo natural y social</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250" dirty="0">
                          <a:latin typeface="Century Gothic" panose="020B0502020202020204" pitchFamily="34" charset="0"/>
                        </a:rPr>
                        <a:t>Mundo natural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r>
                        <a:rPr lang="es-MX" sz="1250" dirty="0">
                          <a:latin typeface="Century Gothic" panose="020B0502020202020204" pitchFamily="34" charset="0"/>
                        </a:rPr>
                        <a:t>1.-Exploración</a:t>
                      </a:r>
                    </a:p>
                    <a:p>
                      <a:pPr algn="l"/>
                      <a:r>
                        <a:rPr lang="es-MX" sz="1250" dirty="0">
                          <a:latin typeface="Century Gothic" panose="020B0502020202020204" pitchFamily="34" charset="0"/>
                        </a:rPr>
                        <a:t>De la</a:t>
                      </a:r>
                    </a:p>
                    <a:p>
                      <a:pPr algn="l"/>
                      <a:r>
                        <a:rPr lang="es-MX" sz="1250" dirty="0">
                          <a:latin typeface="Century Gothic" panose="020B0502020202020204" pitchFamily="34" charset="0"/>
                        </a:rPr>
                        <a:t>Naturaleza</a:t>
                      </a:r>
                    </a:p>
                    <a:p>
                      <a:pPr algn="l"/>
                      <a:endParaRPr lang="es-MX" sz="1250" dirty="0">
                        <a:latin typeface="Century Gothic" panose="020B0502020202020204" pitchFamily="34" charset="0"/>
                      </a:endParaRPr>
                    </a:p>
                    <a:p>
                      <a:pPr algn="l"/>
                      <a:r>
                        <a:rPr lang="es-MX" sz="1250" dirty="0">
                          <a:latin typeface="Century Gothic" panose="020B0502020202020204" pitchFamily="34" charset="0"/>
                        </a:rPr>
                        <a:t>2.-Cuidado del medio ambiente </a:t>
                      </a:r>
                    </a:p>
                    <a:p>
                      <a:pPr algn="l"/>
                      <a:endParaRPr lang="es-MX" sz="1250"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50" dirty="0">
                          <a:latin typeface="Century Gothic" panose="020B0502020202020204" pitchFamily="34" charset="0"/>
                        </a:rPr>
                        <a:t>-Describe y explica las características comunes que identifica entre seres vivos y elementos que observa en la naturaleza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50" dirty="0">
                          <a:latin typeface="Century Gothic" panose="020B0502020202020204" pitchFamily="34" charset="0"/>
                        </a:rPr>
                        <a:t>-Obtiene, registra, representa y describe información para responder dudas y ampliar su conocimiento en relación con plantas, animales y otros elementos naturales.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50" dirty="0">
                          <a:latin typeface="Century Gothic" panose="020B0502020202020204" pitchFamily="34" charset="0"/>
                        </a:rPr>
                        <a:t>-Identifica y explica algunos efectos favorables y desfavorables de la acción humana sobre el medio ambiente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2479464"/>
                  </a:ext>
                </a:extLst>
              </a:tr>
              <a:tr h="917668">
                <a:tc>
                  <a:txBody>
                    <a:bodyPr/>
                    <a:lstStyle/>
                    <a:p>
                      <a:pPr algn="ctr"/>
                      <a:r>
                        <a:rPr lang="es-MX" sz="1250" dirty="0">
                          <a:latin typeface="Century Gothic" panose="020B0502020202020204" pitchFamily="34" charset="0"/>
                        </a:rPr>
                        <a:t>Pensamiento matemático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lang="es-MX" sz="1250" dirty="0">
                          <a:latin typeface="Century Gothic" panose="020B0502020202020204" pitchFamily="34" charset="0"/>
                        </a:rPr>
                        <a:t>Número algebra</a:t>
                      </a:r>
                    </a:p>
                    <a:p>
                      <a:pPr algn="ctr"/>
                      <a:r>
                        <a:rPr lang="es-MX" sz="1250" dirty="0">
                          <a:latin typeface="Century Gothic" panose="020B0502020202020204" pitchFamily="34" charset="0"/>
                        </a:rPr>
                        <a:t>y variación</a:t>
                      </a:r>
                    </a:p>
                    <a:p>
                      <a:pPr algn="ctr"/>
                      <a:endParaRPr lang="es-MX" sz="1250" dirty="0">
                        <a:latin typeface="Century Gothic" panose="020B0502020202020204" pitchFamily="34" charset="0"/>
                      </a:endParaRPr>
                    </a:p>
                    <a:p>
                      <a:pPr algn="ctr"/>
                      <a:r>
                        <a:rPr lang="es-MX" sz="1250" dirty="0">
                          <a:latin typeface="Century Gothic" panose="020B0502020202020204" pitchFamily="34" charset="0"/>
                        </a:rPr>
                        <a:t>forma, espacio</a:t>
                      </a:r>
                    </a:p>
                    <a:p>
                      <a:pPr algn="ctr"/>
                      <a:r>
                        <a:rPr lang="es-MX" sz="1250" dirty="0">
                          <a:latin typeface="Century Gothic" panose="020B0502020202020204" pitchFamily="34" charset="0"/>
                        </a:rPr>
                        <a:t>y medida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r>
                        <a:rPr lang="es-MX" sz="1200" dirty="0">
                          <a:latin typeface="Century Gothic" panose="020B0502020202020204" pitchFamily="34" charset="0"/>
                        </a:rPr>
                        <a:t>1.-Número</a:t>
                      </a:r>
                    </a:p>
                    <a:p>
                      <a:pPr algn="l"/>
                      <a:endParaRPr lang="es-MX" sz="1200" dirty="0">
                        <a:latin typeface="Century Gothic" panose="020B0502020202020204" pitchFamily="34" charset="0"/>
                      </a:endParaRPr>
                    </a:p>
                    <a:p>
                      <a:pPr algn="l"/>
                      <a:r>
                        <a:rPr lang="es-MX" sz="1200" dirty="0">
                          <a:latin typeface="Century Gothic" panose="020B0502020202020204" pitchFamily="34" charset="0"/>
                        </a:rPr>
                        <a:t>2.-Figuras y cuerpos geométricos </a:t>
                      </a:r>
                    </a:p>
                    <a:p>
                      <a:pPr algn="l"/>
                      <a:endParaRPr lang="es-MX" sz="1200"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-Cuenta colecciones no mayores a 20 elementos.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-Comunica de manera oral y escrita los números del 1 al 10 en diversas situaciones y de diferentes maneras, incluida la convencional.</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-Construye configuraciones con formas, figuras y cuerpos geométricos.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4278473"/>
                  </a:ext>
                </a:extLst>
              </a:tr>
              <a:tr h="647085">
                <a:tc gridSpan="4">
                  <a:txBody>
                    <a:bodyPr/>
                    <a:lstStyle/>
                    <a:p>
                      <a:pPr algn="l"/>
                      <a:endParaRPr lang="es-MX" sz="1250" dirty="0">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l"/>
                      <a:r>
                        <a:rPr lang="es-MX" sz="1400" dirty="0">
                          <a:latin typeface="Century Gothic" panose="020B0502020202020204" pitchFamily="34" charset="0"/>
                        </a:rPr>
                        <a:t>Observaciones/Adecuaciones en el plan de trabajo: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ctr"/>
                      <a:endParaRPr lang="es-MX" sz="14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pPr algn="ctr"/>
                      <a:endParaRPr lang="es-MX" sz="14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790471"/>
                  </a:ext>
                </a:extLst>
              </a:tr>
            </a:tbl>
          </a:graphicData>
        </a:graphic>
      </p:graphicFrame>
    </p:spTree>
    <p:extLst>
      <p:ext uri="{BB962C8B-B14F-4D97-AF65-F5344CB8AC3E}">
        <p14:creationId xmlns:p14="http://schemas.microsoft.com/office/powerpoint/2010/main" val="3550412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051720B-042D-3586-E995-6CE759AA1BED}"/>
              </a:ext>
            </a:extLst>
          </p:cNvPr>
          <p:cNvGraphicFramePr>
            <a:graphicFrameLocks noGrp="1"/>
          </p:cNvGraphicFramePr>
          <p:nvPr>
            <p:extLst>
              <p:ext uri="{D42A27DB-BD31-4B8C-83A1-F6EECF244321}">
                <p14:modId xmlns:p14="http://schemas.microsoft.com/office/powerpoint/2010/main" val="1285410243"/>
              </p:ext>
            </p:extLst>
          </p:nvPr>
        </p:nvGraphicFramePr>
        <p:xfrm>
          <a:off x="157164" y="366329"/>
          <a:ext cx="8802590" cy="5775960"/>
        </p:xfrm>
        <a:graphic>
          <a:graphicData uri="http://schemas.openxmlformats.org/drawingml/2006/table">
            <a:tbl>
              <a:tblPr firstRow="1" bandRow="1">
                <a:tableStyleId>{5C22544A-7EE6-4342-B048-85BDC9FD1C3A}</a:tableStyleId>
              </a:tblPr>
              <a:tblGrid>
                <a:gridCol w="1412329">
                  <a:extLst>
                    <a:ext uri="{9D8B030D-6E8A-4147-A177-3AD203B41FA5}">
                      <a16:colId xmlns:a16="http://schemas.microsoft.com/office/drawing/2014/main" val="437879798"/>
                    </a:ext>
                  </a:extLst>
                </a:gridCol>
                <a:gridCol w="614149">
                  <a:extLst>
                    <a:ext uri="{9D8B030D-6E8A-4147-A177-3AD203B41FA5}">
                      <a16:colId xmlns:a16="http://schemas.microsoft.com/office/drawing/2014/main" val="447005925"/>
                    </a:ext>
                  </a:extLst>
                </a:gridCol>
                <a:gridCol w="2470245">
                  <a:extLst>
                    <a:ext uri="{9D8B030D-6E8A-4147-A177-3AD203B41FA5}">
                      <a16:colId xmlns:a16="http://schemas.microsoft.com/office/drawing/2014/main" val="3756454431"/>
                    </a:ext>
                  </a:extLst>
                </a:gridCol>
                <a:gridCol w="2834254">
                  <a:extLst>
                    <a:ext uri="{9D8B030D-6E8A-4147-A177-3AD203B41FA5}">
                      <a16:colId xmlns:a16="http://schemas.microsoft.com/office/drawing/2014/main" val="4246029757"/>
                    </a:ext>
                  </a:extLst>
                </a:gridCol>
                <a:gridCol w="1471613">
                  <a:extLst>
                    <a:ext uri="{9D8B030D-6E8A-4147-A177-3AD203B41FA5}">
                      <a16:colId xmlns:a16="http://schemas.microsoft.com/office/drawing/2014/main" val="4243424498"/>
                    </a:ext>
                  </a:extLst>
                </a:gridCol>
              </a:tblGrid>
              <a:tr h="256938">
                <a:tc>
                  <a:txBody>
                    <a:bodyPr/>
                    <a:lstStyle/>
                    <a:p>
                      <a:r>
                        <a:rPr lang="es-MX" sz="1200" b="0" dirty="0">
                          <a:solidFill>
                            <a:schemeClr val="tx1"/>
                          </a:solidFill>
                          <a:latin typeface="Century Gothic" panose="020B0502020202020204" pitchFamily="34" charset="0"/>
                        </a:rPr>
                        <a:t>Campo/área: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algn="ctr"/>
                      <a:r>
                        <a:rPr lang="es-MX" sz="1200" b="0" dirty="0">
                          <a:solidFill>
                            <a:schemeClr val="tx1"/>
                          </a:solidFill>
                          <a:latin typeface="Century Gothic" panose="020B0502020202020204" pitchFamily="34" charset="0"/>
                        </a:rPr>
                        <a:t>Lenguaje y comunicación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2">
                  <a:txBody>
                    <a:bodyPr/>
                    <a:lstStyle/>
                    <a:p>
                      <a:pPr algn="ctr"/>
                      <a:r>
                        <a:rPr lang="es-MX" sz="1200" b="0" dirty="0">
                          <a:solidFill>
                            <a:schemeClr val="tx1"/>
                          </a:solidFill>
                          <a:latin typeface="Century Gothic" panose="020B0502020202020204" pitchFamily="34" charset="0"/>
                        </a:rPr>
                        <a:t>Exploración y comprensión del mundo natural y social</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3364450399"/>
                  </a:ext>
                </a:extLst>
              </a:tr>
              <a:tr h="492115">
                <a:tc gridSpan="2">
                  <a:txBody>
                    <a:bodyPr/>
                    <a:lstStyle/>
                    <a:p>
                      <a:pPr algn="l"/>
                      <a:r>
                        <a:rPr lang="es-MX" sz="1200" dirty="0">
                          <a:solidFill>
                            <a:schemeClr val="tx1"/>
                          </a:solidFill>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-Menciona características de objetos y personas que conoce y observa.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-Describe y explica las características comunes que identifica entre seres vivos y elementos que observa en la naturaleza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0416786"/>
                  </a:ext>
                </a:extLst>
              </a:tr>
              <a:tr h="25693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smtClean="0">
                          <a:solidFill>
                            <a:schemeClr val="tx1"/>
                          </a:solidFill>
                          <a:latin typeface="Century Gothic" panose="020B0502020202020204" pitchFamily="34" charset="0"/>
                        </a:rPr>
                        <a:t> Los </a:t>
                      </a:r>
                      <a:r>
                        <a:rPr lang="es-MX" sz="1200" dirty="0">
                          <a:solidFill>
                            <a:schemeClr val="tx1"/>
                          </a:solidFill>
                          <a:latin typeface="Century Gothic" panose="020B0502020202020204" pitchFamily="34" charset="0"/>
                        </a:rPr>
                        <a:t>animales marinos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Recursos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2847423"/>
                  </a:ext>
                </a:extLst>
              </a:tr>
              <a:tr h="453002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Iniciar el dia con la fecha del dia de hoy al finalizar haremos el conteo de alumnos ¿Cuántos alumnos vinieron</a:t>
                      </a:r>
                      <a:r>
                        <a:rPr lang="es-MX" sz="1180" b="0" dirty="0" smtClean="0">
                          <a:solidFill>
                            <a:schemeClr val="tx1"/>
                          </a:solidFill>
                          <a:latin typeface="Century Gothic" panose="020B0502020202020204" pitchFamily="34" charset="0"/>
                        </a:rPr>
                        <a:t>?</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-Al finalizar bailar con la canción de Baby </a:t>
                      </a:r>
                      <a:r>
                        <a:rPr lang="es-MX" sz="1180" b="0" dirty="0" err="1">
                          <a:solidFill>
                            <a:schemeClr val="tx1"/>
                          </a:solidFill>
                          <a:latin typeface="Century Gothic" panose="020B0502020202020204" pitchFamily="34" charset="0"/>
                        </a:rPr>
                        <a:t>Shark</a:t>
                      </a:r>
                      <a:r>
                        <a:rPr lang="es-MX" sz="1180" b="0" dirty="0">
                          <a:solidFill>
                            <a:schemeClr val="tx1"/>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-Cuestionar a los alumnos: ¿Qué tipos de animales existen? (mencionar clasificación de animales del bosque, desierto, selva, marinos) ¿Cuál es la diferencia principal de los animales que hay en el bosque, selva o desierto con los marinos? ¿Conoces algún animal marino? ¿Cuál? ¿Cómo es? ¿De que color es? ¿Cómo es su piel? ¿suave, áspera, dura?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-veremos</a:t>
                      </a:r>
                      <a:r>
                        <a:rPr lang="es-MX" sz="1180" b="0" baseline="0" dirty="0" smtClean="0">
                          <a:solidFill>
                            <a:schemeClr val="tx1"/>
                          </a:solidFill>
                          <a:latin typeface="Century Gothic" panose="020B0502020202020204" pitchFamily="34" charset="0"/>
                        </a:rPr>
                        <a:t> un </a:t>
                      </a:r>
                      <a:r>
                        <a:rPr lang="es-MX" sz="1180" b="0" dirty="0" smtClean="0">
                          <a:solidFill>
                            <a:schemeClr val="tx1"/>
                          </a:solidFill>
                          <a:latin typeface="Century Gothic" panose="020B0502020202020204" pitchFamily="34" charset="0"/>
                        </a:rPr>
                        <a:t> video</a:t>
                      </a:r>
                      <a:r>
                        <a:rPr lang="es-MX" sz="1180" b="0" baseline="0" dirty="0" smtClean="0">
                          <a:solidFill>
                            <a:schemeClr val="tx1"/>
                          </a:solidFill>
                          <a:latin typeface="Century Gothic" panose="020B0502020202020204" pitchFamily="34" charset="0"/>
                        </a:rPr>
                        <a:t> sobre los animales </a:t>
                      </a:r>
                      <a:r>
                        <a:rPr lang="es-MX" sz="1180" b="0" dirty="0" smtClean="0">
                          <a:solidFill>
                            <a:schemeClr val="tx1"/>
                          </a:solidFill>
                          <a:latin typeface="Century Gothic" panose="020B0502020202020204" pitchFamily="34" charset="0"/>
                          <a:hlinkClick r:id="rId2"/>
                        </a:rPr>
                        <a:t>https</a:t>
                      </a:r>
                      <a:r>
                        <a:rPr lang="es-MX" sz="1180" b="0" dirty="0">
                          <a:solidFill>
                            <a:schemeClr val="tx1"/>
                          </a:solidFill>
                          <a:latin typeface="Century Gothic" panose="020B0502020202020204" pitchFamily="34" charset="0"/>
                          <a:hlinkClick r:id="rId2"/>
                        </a:rPr>
                        <a:t>://www.youtube.com/watch?v=Fe-AmoBtp_A</a:t>
                      </a:r>
                      <a:r>
                        <a:rPr lang="es-MX" sz="1180" b="0" dirty="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después les preguntare</a:t>
                      </a:r>
                      <a:r>
                        <a:rPr lang="es-MX" sz="1180" b="0" baseline="0" dirty="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¿Qué </a:t>
                      </a:r>
                      <a:r>
                        <a:rPr lang="es-MX" sz="1180" b="0" dirty="0">
                          <a:solidFill>
                            <a:schemeClr val="tx1"/>
                          </a:solidFill>
                          <a:latin typeface="Century Gothic" panose="020B0502020202020204" pitchFamily="34" charset="0"/>
                        </a:rPr>
                        <a:t>características menciona el video sobre los animales marinos? ¿Cuál es tu favorito?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-Realizaremos un pulpo de colores, entregar a los alumnos el dibujo del pulo, pedir tracen sobre la línea punteada y posteriormente con pedazos de papel, papel china o crepe colocar cuadritos o bolitas sobre cada uno de los tentáculos.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-Al finalizar se llevarán a casa su trabajo y con ayuda de papás investigarán sobre “Los pulpos” regresaran al dia siguiente con la tarea para hablar sobre lo que investigaron.</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t>
                      </a:r>
                      <a:r>
                        <a:rPr lang="es-MX" sz="1180" b="0" dirty="0" smtClean="0">
                          <a:solidFill>
                            <a:schemeClr val="tx1"/>
                          </a:solidFill>
                          <a:latin typeface="Century Gothic" panose="020B0502020202020204" pitchFamily="34" charset="0"/>
                        </a:rPr>
                        <a:t>Contare </a:t>
                      </a:r>
                      <a:r>
                        <a:rPr lang="es-MX" sz="1180" b="0" dirty="0">
                          <a:solidFill>
                            <a:schemeClr val="tx1"/>
                          </a:solidFill>
                          <a:latin typeface="Century Gothic" panose="020B0502020202020204" pitchFamily="34" charset="0"/>
                        </a:rPr>
                        <a:t>el cuento de “La estrella de mar y el pulpo” </a:t>
                      </a:r>
                      <a:r>
                        <a:rPr lang="es-MX" sz="1180" b="0" dirty="0" smtClean="0">
                          <a:solidFill>
                            <a:schemeClr val="tx1"/>
                          </a:solidFill>
                          <a:latin typeface="Century Gothic" panose="020B0502020202020204" pitchFamily="34" charset="0"/>
                        </a:rPr>
                        <a:t>les</a:t>
                      </a:r>
                      <a:r>
                        <a:rPr lang="es-MX" sz="1180" b="0" baseline="0" dirty="0" smtClean="0">
                          <a:solidFill>
                            <a:schemeClr val="tx1"/>
                          </a:solidFill>
                          <a:latin typeface="Century Gothic" panose="020B0502020202020204" pitchFamily="34" charset="0"/>
                        </a:rPr>
                        <a:t> </a:t>
                      </a:r>
                      <a:r>
                        <a:rPr lang="es-MX" sz="1180" b="1" dirty="0" smtClean="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realizare </a:t>
                      </a:r>
                      <a:r>
                        <a:rPr lang="es-MX" sz="1180" b="0" dirty="0">
                          <a:solidFill>
                            <a:schemeClr val="tx1"/>
                          </a:solidFill>
                          <a:latin typeface="Century Gothic" panose="020B0502020202020204" pitchFamily="34" charset="0"/>
                        </a:rPr>
                        <a:t>preguntas sobre el cuento ¿De quien estaba enamorada la estrella? ¿Qué hizo la estrella para enamorar al pulpo? ¿A quien le pidió un consejo? Etc.</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-les</a:t>
                      </a:r>
                      <a:r>
                        <a:rPr lang="es-MX" sz="1180" b="0" baseline="0" dirty="0" smtClean="0">
                          <a:solidFill>
                            <a:schemeClr val="tx1"/>
                          </a:solidFill>
                          <a:latin typeface="Century Gothic" panose="020B0502020202020204" pitchFamily="34" charset="0"/>
                        </a:rPr>
                        <a:t> pediré que observen,</a:t>
                      </a:r>
                      <a:r>
                        <a:rPr lang="es-MX" sz="1180" b="0" dirty="0" smtClean="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identifica y colorea solamente los animales marinos que </a:t>
                      </a:r>
                      <a:r>
                        <a:rPr lang="es-MX" sz="1180" b="0" dirty="0" smtClean="0">
                          <a:solidFill>
                            <a:schemeClr val="tx1"/>
                          </a:solidFill>
                          <a:latin typeface="Century Gothic" panose="020B0502020202020204" pitchFamily="34" charset="0"/>
                        </a:rPr>
                        <a:t>encuentren</a:t>
                      </a:r>
                      <a:r>
                        <a:rPr lang="es-MX" sz="1180" b="0" baseline="0" dirty="0" smtClean="0">
                          <a:solidFill>
                            <a:schemeClr val="tx1"/>
                          </a:solidFill>
                          <a:latin typeface="Century Gothic" panose="020B0502020202020204" pitchFamily="34" charset="0"/>
                        </a:rPr>
                        <a:t> en la hoja de trabajo</a:t>
                      </a:r>
                      <a:r>
                        <a:rPr lang="es-MX" sz="1180" b="0" dirty="0" smtClean="0">
                          <a:solidFill>
                            <a:schemeClr val="tx1"/>
                          </a:solidFill>
                          <a:latin typeface="Century Gothic" panose="020B0502020202020204" pitchFamily="34" charset="0"/>
                        </a:rPr>
                        <a:t>.</a:t>
                      </a:r>
                      <a:endParaRPr lang="es-MX" sz="118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Quién soy? </a:t>
                      </a:r>
                      <a:r>
                        <a:rPr lang="es-MX" sz="1180" b="0" dirty="0" smtClean="0">
                          <a:solidFill>
                            <a:schemeClr val="tx1"/>
                          </a:solidFill>
                          <a:latin typeface="Century Gothic" panose="020B0502020202020204" pitchFamily="34" charset="0"/>
                        </a:rPr>
                        <a:t>Utilizaremos</a:t>
                      </a:r>
                      <a:r>
                        <a:rPr lang="es-MX" sz="1180" b="0" baseline="0" dirty="0" smtClean="0">
                          <a:solidFill>
                            <a:schemeClr val="tx1"/>
                          </a:solidFill>
                          <a:latin typeface="Century Gothic" panose="020B0502020202020204" pitchFamily="34" charset="0"/>
                        </a:rPr>
                        <a:t> una</a:t>
                      </a:r>
                      <a:r>
                        <a:rPr lang="es-MX" sz="1180" b="1" dirty="0" smtClean="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corona </a:t>
                      </a:r>
                      <a:r>
                        <a:rPr lang="es-MX" sz="1180" b="0" dirty="0">
                          <a:solidFill>
                            <a:schemeClr val="tx1"/>
                          </a:solidFill>
                          <a:latin typeface="Century Gothic" panose="020B0502020202020204" pitchFamily="34" charset="0"/>
                        </a:rPr>
                        <a:t>al alumno que pasará al frente, sus compañeros solo le darán características y pistas pero no el nombre, el alumno que porta la corona deberá identificar ¿Qué animal tiene en su corona?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Investigar en casa:¿Qué hace un buzo? ¿Qué herramientas necesita para trabajar? ¿Cómo es su traje de buzo?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Canción Baby </a:t>
                      </a:r>
                      <a:r>
                        <a:rPr lang="es-MX" sz="1200" b="1" dirty="0" err="1">
                          <a:solidFill>
                            <a:schemeClr val="tx1"/>
                          </a:solidFill>
                          <a:latin typeface="Century Gothic" panose="020B0502020202020204" pitchFamily="34" charset="0"/>
                        </a:rPr>
                        <a:t>shark</a:t>
                      </a: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Video “Animales marinos”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t>
                      </a:r>
                      <a:r>
                        <a:rPr lang="es-MX" sz="1200" b="1" dirty="0">
                          <a:solidFill>
                            <a:schemeClr val="tx1"/>
                          </a:solidFill>
                          <a:latin typeface="Century Gothic" panose="020B0502020202020204" pitchFamily="34" charset="0"/>
                        </a:rPr>
                        <a:t>días de la semana con animales marinos y alumnos marinos)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t>
                      </a:r>
                      <a:r>
                        <a:rPr lang="es-MX" sz="1200" b="1" dirty="0">
                          <a:solidFill>
                            <a:schemeClr val="tx1"/>
                          </a:solidFill>
                          <a:latin typeface="Century Gothic" panose="020B0502020202020204" pitchFamily="34" charset="0"/>
                        </a:rPr>
                        <a:t>Cuento estrella de mar y el pulpo)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t>
                      </a:r>
                      <a:r>
                        <a:rPr lang="es-MX" sz="1200" b="1" dirty="0">
                          <a:solidFill>
                            <a:schemeClr val="tx1"/>
                          </a:solidFill>
                          <a:latin typeface="Century Gothic" panose="020B0502020202020204" pitchFamily="34" charset="0"/>
                        </a:rPr>
                        <a:t>buzo y partes de el para </a:t>
                      </a:r>
                      <a:r>
                        <a:rPr lang="es-MX" sz="1200" b="1" dirty="0" err="1">
                          <a:solidFill>
                            <a:schemeClr val="tx1"/>
                          </a:solidFill>
                          <a:latin typeface="Century Gothic" panose="020B0502020202020204" pitchFamily="34" charset="0"/>
                        </a:rPr>
                        <a:t>info</a:t>
                      </a:r>
                      <a:r>
                        <a:rPr lang="es-MX" sz="1200" b="1" dirty="0">
                          <a:solidFill>
                            <a:schemeClr val="tx1"/>
                          </a:solidFill>
                          <a:latin typeface="Century Gothic" panose="020B0502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070152"/>
                  </a:ext>
                </a:extLst>
              </a:tr>
            </a:tbl>
          </a:graphicData>
        </a:graphic>
      </p:graphicFrame>
    </p:spTree>
    <p:extLst>
      <p:ext uri="{BB962C8B-B14F-4D97-AF65-F5344CB8AC3E}">
        <p14:creationId xmlns:p14="http://schemas.microsoft.com/office/powerpoint/2010/main" val="1495714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051720B-042D-3586-E995-6CE759AA1BED}"/>
              </a:ext>
            </a:extLst>
          </p:cNvPr>
          <p:cNvGraphicFramePr>
            <a:graphicFrameLocks noGrp="1"/>
          </p:cNvGraphicFramePr>
          <p:nvPr>
            <p:extLst>
              <p:ext uri="{D42A27DB-BD31-4B8C-83A1-F6EECF244321}">
                <p14:modId xmlns:p14="http://schemas.microsoft.com/office/powerpoint/2010/main" val="2218828215"/>
              </p:ext>
            </p:extLst>
          </p:nvPr>
        </p:nvGraphicFramePr>
        <p:xfrm>
          <a:off x="157164" y="366329"/>
          <a:ext cx="8802590" cy="5570779"/>
        </p:xfrm>
        <a:graphic>
          <a:graphicData uri="http://schemas.openxmlformats.org/drawingml/2006/table">
            <a:tbl>
              <a:tblPr firstRow="1" bandRow="1">
                <a:tableStyleId>{5C22544A-7EE6-4342-B048-85BDC9FD1C3A}</a:tableStyleId>
              </a:tblPr>
              <a:tblGrid>
                <a:gridCol w="1412329">
                  <a:extLst>
                    <a:ext uri="{9D8B030D-6E8A-4147-A177-3AD203B41FA5}">
                      <a16:colId xmlns:a16="http://schemas.microsoft.com/office/drawing/2014/main" val="437879798"/>
                    </a:ext>
                  </a:extLst>
                </a:gridCol>
                <a:gridCol w="614149">
                  <a:extLst>
                    <a:ext uri="{9D8B030D-6E8A-4147-A177-3AD203B41FA5}">
                      <a16:colId xmlns:a16="http://schemas.microsoft.com/office/drawing/2014/main" val="447005925"/>
                    </a:ext>
                  </a:extLst>
                </a:gridCol>
                <a:gridCol w="4367283">
                  <a:extLst>
                    <a:ext uri="{9D8B030D-6E8A-4147-A177-3AD203B41FA5}">
                      <a16:colId xmlns:a16="http://schemas.microsoft.com/office/drawing/2014/main" val="3756454431"/>
                    </a:ext>
                  </a:extLst>
                </a:gridCol>
                <a:gridCol w="937216">
                  <a:extLst>
                    <a:ext uri="{9D8B030D-6E8A-4147-A177-3AD203B41FA5}">
                      <a16:colId xmlns:a16="http://schemas.microsoft.com/office/drawing/2014/main" val="4246029757"/>
                    </a:ext>
                  </a:extLst>
                </a:gridCol>
                <a:gridCol w="1471613">
                  <a:extLst>
                    <a:ext uri="{9D8B030D-6E8A-4147-A177-3AD203B41FA5}">
                      <a16:colId xmlns:a16="http://schemas.microsoft.com/office/drawing/2014/main" val="4243424498"/>
                    </a:ext>
                  </a:extLst>
                </a:gridCol>
              </a:tblGrid>
              <a:tr h="256938">
                <a:tc>
                  <a:txBody>
                    <a:bodyPr/>
                    <a:lstStyle/>
                    <a:p>
                      <a:r>
                        <a:rPr lang="es-MX" sz="1200" b="0" dirty="0">
                          <a:solidFill>
                            <a:schemeClr val="tx1"/>
                          </a:solidFill>
                          <a:latin typeface="Century Gothic" panose="020B0502020202020204" pitchFamily="34" charset="0"/>
                        </a:rPr>
                        <a:t>Campo/área: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latin typeface="Century Gothic" panose="020B0502020202020204" pitchFamily="34" charset="0"/>
                        </a:rPr>
                        <a:t>Exploración y comprensión del mundo natural y social</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2">
                  <a:txBody>
                    <a:bodyPr/>
                    <a:lstStyle/>
                    <a:p>
                      <a:pPr algn="ctr"/>
                      <a:endParaRPr lang="es-MX" sz="1200" b="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3364450399"/>
                  </a:ext>
                </a:extLst>
              </a:tr>
              <a:tr h="492115">
                <a:tc gridSpan="2">
                  <a:txBody>
                    <a:bodyPr/>
                    <a:lstStyle/>
                    <a:p>
                      <a:pPr algn="l"/>
                      <a:r>
                        <a:rPr lang="es-MX" sz="1200" dirty="0">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-Obtiene, registra, representa y describe información para responder dudas y ampliar su conocimiento en relación con plantas, animales y otros elementos naturales.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0416786"/>
                  </a:ext>
                </a:extLst>
              </a:tr>
              <a:tr h="25693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Recursos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2847423"/>
                  </a:ext>
                </a:extLst>
              </a:tr>
              <a:tr h="453002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Iniciar el dia con la fecha del dia de hoy, al finalizar y para contar ¿Cuántos alumnos asistieron? Colocar en cada una de las mesas de los alumnos el pez con la inicial de su nombre pedirles a cada uno que la busquen, la pesquen y la coloquen en el pizarrón,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Pedirles a los alumnos muestren sus tareas ¿Qué tarea realizaron en casa? ¿Recuerdan que eran dos? ¿Qué investigaron sobre el pulpo? </a:t>
                      </a:r>
                      <a:r>
                        <a:rPr lang="es-MX" sz="1180" b="0" dirty="0" smtClean="0">
                          <a:solidFill>
                            <a:schemeClr val="tx1"/>
                          </a:solidFill>
                          <a:latin typeface="Century Gothic" panose="020B0502020202020204" pitchFamily="34" charset="0"/>
                        </a:rPr>
                        <a:t>Escuchare </a:t>
                      </a:r>
                      <a:r>
                        <a:rPr lang="es-MX" sz="1180" b="0" dirty="0">
                          <a:solidFill>
                            <a:schemeClr val="tx1"/>
                          </a:solidFill>
                          <a:latin typeface="Century Gothic" panose="020B0502020202020204" pitchFamily="34" charset="0"/>
                        </a:rPr>
                        <a:t>a los alumnos </a:t>
                      </a: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Qué investigaron sobre los buzos? ¿Cómo es su traje? ¿Es algún material de tela en especial? ¿Cómo se llama lo que se ponen para respirar? De igual forma </a:t>
                      </a:r>
                      <a:r>
                        <a:rPr lang="es-MX" sz="1180" b="0" dirty="0" smtClean="0">
                          <a:solidFill>
                            <a:schemeClr val="tx1"/>
                          </a:solidFill>
                          <a:latin typeface="Century Gothic" panose="020B0502020202020204" pitchFamily="34" charset="0"/>
                        </a:rPr>
                        <a:t>llevare </a:t>
                      </a:r>
                      <a:r>
                        <a:rPr lang="es-MX" sz="1180" b="0" dirty="0">
                          <a:solidFill>
                            <a:schemeClr val="tx1"/>
                          </a:solidFill>
                          <a:latin typeface="Century Gothic" panose="020B0502020202020204" pitchFamily="34" charset="0"/>
                        </a:rPr>
                        <a:t>información extra sobre los buzos.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-Vamos a observar el siguiente video: </a:t>
                      </a:r>
                      <a:r>
                        <a:rPr lang="es-MX" sz="1180" b="0" dirty="0">
                          <a:solidFill>
                            <a:schemeClr val="tx1"/>
                          </a:solidFill>
                          <a:latin typeface="Century Gothic" panose="020B0502020202020204" pitchFamily="34" charset="0"/>
                          <a:hlinkClick r:id="rId2"/>
                        </a:rPr>
                        <a:t>https://www.youtube.com/watch?v=EawgDeCB4IA</a:t>
                      </a:r>
                      <a:r>
                        <a:rPr lang="es-MX" sz="1180" b="0" dirty="0">
                          <a:solidFill>
                            <a:schemeClr val="tx1"/>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-¿Cuál fue el primer animal marino que se encontró Eddie en el mar? ¿Recuerdas alguna característica? ¿De que color era el pulpo que encontró Eddie? ¿Qué fue lo que soltó de color negro y por qué?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-¿Sabes como nace una tortuga de mar? ¿Nace de huevecillos o de la panza de mamá? ¿Te gustaría hacer el ciclo de la vida de la tortuga?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-Mostrar y explicar a los alumnos ¿Cómo nacen las tortugas marinas</a:t>
                      </a:r>
                      <a:r>
                        <a:rPr lang="es-MX" sz="1180" b="0" dirty="0" smtClean="0">
                          <a:solidFill>
                            <a:schemeClr val="tx1"/>
                          </a:solidFill>
                          <a:latin typeface="Century Gothic" panose="020B0502020202020204" pitchFamily="34" charset="0"/>
                        </a:rPr>
                        <a:t>?</a:t>
                      </a:r>
                      <a:r>
                        <a:rPr lang="es-MX" sz="1180" b="1" dirty="0" smtClean="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al finalizar pedirles que observen el orden en el que sucede.</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-Ahora elaboraremos </a:t>
                      </a:r>
                      <a:r>
                        <a:rPr lang="es-MX" sz="1180" b="0" dirty="0" smtClean="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en el encontrará las partes de una tortuga y el proceso en el que nace y se desarrolla, colorear, recortar y ordenar, pegar las partes a la tortuga en forma de acordeón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MI mano es un pez” Para esta actividad necesitaremos una pecera </a:t>
                      </a:r>
                      <a:r>
                        <a:rPr lang="es-MX" sz="1180" b="0" dirty="0" smtClean="0">
                          <a:solidFill>
                            <a:schemeClr val="tx1"/>
                          </a:solidFill>
                          <a:latin typeface="Century Gothic" panose="020B0502020202020204" pitchFamily="34" charset="0"/>
                        </a:rPr>
                        <a:t>sopas </a:t>
                      </a:r>
                      <a:r>
                        <a:rPr lang="es-MX" sz="1180" b="0" dirty="0">
                          <a:solidFill>
                            <a:schemeClr val="tx1"/>
                          </a:solidFill>
                          <a:latin typeface="Century Gothic" panose="020B0502020202020204" pitchFamily="34" charset="0"/>
                        </a:rPr>
                        <a:t>de coditos o conchitas, pintura acrílica colocaremos las sopas debajo de la pecera simulando la arena y las conchas colocaremos una de sus manos en forma horizontal que semejará el pez al finalizar y secar colocar un ojito </a:t>
                      </a:r>
                      <a:r>
                        <a:rPr lang="es-MX" sz="1180" b="0" dirty="0" smtClean="0">
                          <a:solidFill>
                            <a:schemeClr val="tx1"/>
                          </a:solidFill>
                          <a:latin typeface="Century Gothic" panose="020B0502020202020204" pitchFamily="34" charset="0"/>
                        </a:rPr>
                        <a:t>movible</a:t>
                      </a:r>
                      <a:r>
                        <a:rPr lang="es-MX" sz="1180" b="0" dirty="0">
                          <a:solidFill>
                            <a:schemeClr val="tx1"/>
                          </a:solidFill>
                          <a:latin typeface="Century Gothic" panose="020B0502020202020204" pitchFamily="34" charset="0"/>
                        </a:rPr>
                        <a: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peces </a:t>
                      </a:r>
                      <a:r>
                        <a:rPr lang="es-MX" sz="1200" b="1" dirty="0">
                          <a:solidFill>
                            <a:schemeClr val="tx1"/>
                          </a:solidFill>
                          <a:latin typeface="Century Gothic" panose="020B0502020202020204" pitchFamily="34" charset="0"/>
                        </a:rPr>
                        <a:t>con las iniciales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-Caña de pescar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-Video: Aprende a bucear con </a:t>
                      </a:r>
                      <a:r>
                        <a:rPr lang="es-MX" sz="1200" b="1" dirty="0" err="1">
                          <a:solidFill>
                            <a:schemeClr val="tx1"/>
                          </a:solidFill>
                          <a:latin typeface="Century Gothic" panose="020B0502020202020204" pitchFamily="34" charset="0"/>
                        </a:rPr>
                        <a:t>eddie</a:t>
                      </a: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imágenes </a:t>
                      </a:r>
                      <a:r>
                        <a:rPr lang="es-MX" sz="1200" b="1" dirty="0">
                          <a:solidFill>
                            <a:schemeClr val="tx1"/>
                          </a:solidFill>
                          <a:latin typeface="Century Gothic" panose="020B0502020202020204" pitchFamily="34" charset="0"/>
                        </a:rPr>
                        <a:t>del ciclo de la tortuga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Sopa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Pinturas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070152"/>
                  </a:ext>
                </a:extLst>
              </a:tr>
            </a:tbl>
          </a:graphicData>
        </a:graphic>
      </p:graphicFrame>
    </p:spTree>
    <p:extLst>
      <p:ext uri="{BB962C8B-B14F-4D97-AF65-F5344CB8AC3E}">
        <p14:creationId xmlns:p14="http://schemas.microsoft.com/office/powerpoint/2010/main" val="266870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051720B-042D-3586-E995-6CE759AA1BED}"/>
              </a:ext>
            </a:extLst>
          </p:cNvPr>
          <p:cNvGraphicFramePr>
            <a:graphicFrameLocks noGrp="1"/>
          </p:cNvGraphicFramePr>
          <p:nvPr>
            <p:extLst>
              <p:ext uri="{D42A27DB-BD31-4B8C-83A1-F6EECF244321}">
                <p14:modId xmlns:p14="http://schemas.microsoft.com/office/powerpoint/2010/main" val="2507109616"/>
              </p:ext>
            </p:extLst>
          </p:nvPr>
        </p:nvGraphicFramePr>
        <p:xfrm>
          <a:off x="157164" y="311737"/>
          <a:ext cx="8802590" cy="5718744"/>
        </p:xfrm>
        <a:graphic>
          <a:graphicData uri="http://schemas.openxmlformats.org/drawingml/2006/table">
            <a:tbl>
              <a:tblPr firstRow="1" bandRow="1">
                <a:tableStyleId>{5C22544A-7EE6-4342-B048-85BDC9FD1C3A}</a:tableStyleId>
              </a:tblPr>
              <a:tblGrid>
                <a:gridCol w="1412329">
                  <a:extLst>
                    <a:ext uri="{9D8B030D-6E8A-4147-A177-3AD203B41FA5}">
                      <a16:colId xmlns:a16="http://schemas.microsoft.com/office/drawing/2014/main" val="437879798"/>
                    </a:ext>
                  </a:extLst>
                </a:gridCol>
                <a:gridCol w="614149">
                  <a:extLst>
                    <a:ext uri="{9D8B030D-6E8A-4147-A177-3AD203B41FA5}">
                      <a16:colId xmlns:a16="http://schemas.microsoft.com/office/drawing/2014/main" val="447005925"/>
                    </a:ext>
                  </a:extLst>
                </a:gridCol>
                <a:gridCol w="4367283">
                  <a:extLst>
                    <a:ext uri="{9D8B030D-6E8A-4147-A177-3AD203B41FA5}">
                      <a16:colId xmlns:a16="http://schemas.microsoft.com/office/drawing/2014/main" val="3756454431"/>
                    </a:ext>
                  </a:extLst>
                </a:gridCol>
                <a:gridCol w="937216">
                  <a:extLst>
                    <a:ext uri="{9D8B030D-6E8A-4147-A177-3AD203B41FA5}">
                      <a16:colId xmlns:a16="http://schemas.microsoft.com/office/drawing/2014/main" val="4246029757"/>
                    </a:ext>
                  </a:extLst>
                </a:gridCol>
                <a:gridCol w="1471613">
                  <a:extLst>
                    <a:ext uri="{9D8B030D-6E8A-4147-A177-3AD203B41FA5}">
                      <a16:colId xmlns:a16="http://schemas.microsoft.com/office/drawing/2014/main" val="4243424498"/>
                    </a:ext>
                  </a:extLst>
                </a:gridCol>
              </a:tblGrid>
              <a:tr h="256938">
                <a:tc>
                  <a:txBody>
                    <a:bodyPr/>
                    <a:lstStyle/>
                    <a:p>
                      <a:r>
                        <a:rPr lang="es-MX" sz="1200" b="0" dirty="0">
                          <a:solidFill>
                            <a:schemeClr val="tx1"/>
                          </a:solidFill>
                          <a:latin typeface="Century Gothic" panose="020B0502020202020204" pitchFamily="34" charset="0"/>
                        </a:rPr>
                        <a:t>Campo/área: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latin typeface="Century Gothic" panose="020B0502020202020204" pitchFamily="34" charset="0"/>
                        </a:rPr>
                        <a:t>Pensamiento matemático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2">
                  <a:txBody>
                    <a:bodyPr/>
                    <a:lstStyle/>
                    <a:p>
                      <a:pPr algn="ctr"/>
                      <a:endParaRPr lang="es-MX" sz="1200" b="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3364450399"/>
                  </a:ext>
                </a:extLst>
              </a:tr>
              <a:tr h="492115">
                <a:tc gridSpan="2">
                  <a:txBody>
                    <a:bodyPr/>
                    <a:lstStyle/>
                    <a:p>
                      <a:pPr algn="l"/>
                      <a:r>
                        <a:rPr lang="es-MX" sz="1200" dirty="0">
                          <a:solidFill>
                            <a:schemeClr val="tx1"/>
                          </a:solidFill>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-Cuenta colecciones no mayores a 20 elementos.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-Comunica de manera oral y escrita los números del 1 al 10 en diversas situaciones y de diferentes maneras, incluida la convencional.</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0416786"/>
                  </a:ext>
                </a:extLst>
              </a:tr>
              <a:tr h="25693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Recursos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2847423"/>
                  </a:ext>
                </a:extLst>
              </a:tr>
              <a:tr h="453002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-Iniciar </a:t>
                      </a:r>
                      <a:r>
                        <a:rPr lang="es-MX" sz="1180" b="0" dirty="0">
                          <a:solidFill>
                            <a:schemeClr val="tx1"/>
                          </a:solidFill>
                          <a:latin typeface="Century Gothic" panose="020B0502020202020204" pitchFamily="34" charset="0"/>
                        </a:rPr>
                        <a:t>el dia con la fecha, cantar juntos la canción de “Los 3 pececitos”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-Vamos a darle de comer al tiburón, </a:t>
                      </a:r>
                      <a:r>
                        <a:rPr lang="es-MX" sz="1180" b="0" dirty="0" smtClean="0">
                          <a:solidFill>
                            <a:schemeClr val="tx1"/>
                          </a:solidFill>
                          <a:latin typeface="Century Gothic" panose="020B0502020202020204" pitchFamily="34" charset="0"/>
                        </a:rPr>
                        <a:t>cada </a:t>
                      </a:r>
                      <a:r>
                        <a:rPr lang="es-MX" sz="1180" b="0" dirty="0">
                          <a:solidFill>
                            <a:schemeClr val="tx1"/>
                          </a:solidFill>
                          <a:latin typeface="Century Gothic" panose="020B0502020202020204" pitchFamily="34" charset="0"/>
                        </a:rPr>
                        <a:t>alumno tomará el pez con su inicial utilizado el dia de ayer y pasarán al frente a darle de comer al </a:t>
                      </a:r>
                      <a:r>
                        <a:rPr lang="es-MX" sz="1180" b="0" dirty="0" smtClean="0">
                          <a:solidFill>
                            <a:schemeClr val="tx1"/>
                          </a:solidFill>
                          <a:latin typeface="Century Gothic" panose="020B0502020202020204" pitchFamily="34" charset="0"/>
                        </a:rPr>
                        <a:t>tiburón</a:t>
                      </a:r>
                      <a:r>
                        <a:rPr lang="es-MX" sz="1180" b="0" baseline="0" dirty="0" smtClean="0">
                          <a:solidFill>
                            <a:schemeClr val="tx1"/>
                          </a:solidFill>
                          <a:latin typeface="Century Gothic" panose="020B0502020202020204" pitchFamily="34" charset="0"/>
                        </a:rPr>
                        <a:t> mis niños y yo </a:t>
                      </a:r>
                      <a:r>
                        <a:rPr lang="es-MX" sz="1180" b="0" dirty="0" smtClean="0">
                          <a:solidFill>
                            <a:schemeClr val="tx1"/>
                          </a:solidFill>
                          <a:latin typeface="Century Gothic" panose="020B0502020202020204" pitchFamily="34" charset="0"/>
                        </a:rPr>
                        <a:t> llevaremos </a:t>
                      </a:r>
                      <a:r>
                        <a:rPr lang="es-MX" sz="1180" b="0" dirty="0">
                          <a:solidFill>
                            <a:schemeClr val="tx1"/>
                          </a:solidFill>
                          <a:latin typeface="Century Gothic" panose="020B0502020202020204" pitchFamily="34" charset="0"/>
                        </a:rPr>
                        <a:t>el conteo </a:t>
                      </a: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Al finalizar cuestionar ¿Cuántos peces se comió el tiburón? ¿Cuántos peces quedaron? ¿Cuántos niños asistieron? Verificar y contar los peces que están dentro de la boca del tiburón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Observa cada uno de los </a:t>
                      </a:r>
                      <a:r>
                        <a:rPr lang="es-MX" sz="1180" b="0" dirty="0" smtClean="0">
                          <a:solidFill>
                            <a:schemeClr val="tx1"/>
                          </a:solidFill>
                          <a:latin typeface="Century Gothic" panose="020B0502020202020204" pitchFamily="34" charset="0"/>
                        </a:rPr>
                        <a:t>peces</a:t>
                      </a:r>
                      <a:r>
                        <a:rPr lang="es-MX" sz="1180" b="0" baseline="0" dirty="0" smtClean="0">
                          <a:solidFill>
                            <a:schemeClr val="tx1"/>
                          </a:solidFill>
                          <a:latin typeface="Century Gothic" panose="020B0502020202020204" pitchFamily="34" charset="0"/>
                        </a:rPr>
                        <a:t> que</a:t>
                      </a:r>
                      <a:r>
                        <a:rPr lang="es-MX" sz="1180" b="0" dirty="0" smtClean="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contienen diferente cantidad de animales marinos, cuenta y busca el número que corresponde a la cantidad de animales </a:t>
                      </a:r>
                      <a:r>
                        <a:rPr lang="es-MX" sz="1180" b="0" dirty="0" smtClean="0">
                          <a:solidFill>
                            <a:schemeClr val="tx1"/>
                          </a:solidFill>
                          <a:latin typeface="Century Gothic" panose="020B0502020202020204" pitchFamily="34" charset="0"/>
                        </a:rPr>
                        <a:t>(libro</a:t>
                      </a:r>
                      <a:r>
                        <a:rPr lang="es-MX" sz="1180" b="0" baseline="0" dirty="0" smtClean="0">
                          <a:solidFill>
                            <a:schemeClr val="tx1"/>
                          </a:solidFill>
                          <a:latin typeface="Century Gothic" panose="020B0502020202020204" pitchFamily="34" charset="0"/>
                        </a:rPr>
                        <a:t> mi álbum</a:t>
                      </a:r>
                      <a:r>
                        <a:rPr lang="es-MX" sz="1180" b="1" dirty="0" smtClean="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Al finalizar elaboraremos </a:t>
                      </a:r>
                      <a:r>
                        <a:rPr lang="es-MX" sz="1180" b="0" dirty="0" smtClean="0">
                          <a:solidFill>
                            <a:schemeClr val="tx1"/>
                          </a:solidFill>
                          <a:latin typeface="Century Gothic" panose="020B0502020202020204" pitchFamily="34" charset="0"/>
                        </a:rPr>
                        <a:t>observa</a:t>
                      </a:r>
                      <a:r>
                        <a:rPr lang="es-MX" sz="1180" b="0" dirty="0">
                          <a:solidFill>
                            <a:schemeClr val="tx1"/>
                          </a:solidFill>
                          <a:latin typeface="Century Gothic" panose="020B0502020202020204" pitchFamily="34" charset="0"/>
                        </a:rPr>
                        <a:t>, clasifica y cuenta ¿Cuántos animales hay de cada especie? Y colorea un cuadrito por cada uno que encuentres.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1" dirty="0" smtClean="0">
                          <a:solidFill>
                            <a:schemeClr val="tx1"/>
                          </a:solidFill>
                          <a:latin typeface="Century Gothic" panose="020B0502020202020204" pitchFamily="34" charset="0"/>
                        </a:rPr>
                        <a:t>-</a:t>
                      </a:r>
                      <a:r>
                        <a:rPr lang="es-MX" sz="1180" b="0" dirty="0" smtClean="0">
                          <a:solidFill>
                            <a:schemeClr val="tx1"/>
                          </a:solidFill>
                          <a:latin typeface="Century Gothic" panose="020B0502020202020204" pitchFamily="34" charset="0"/>
                        </a:rPr>
                        <a:t>3º </a:t>
                      </a:r>
                      <a:r>
                        <a:rPr lang="es-MX" sz="1180" b="0" dirty="0">
                          <a:solidFill>
                            <a:schemeClr val="tx1"/>
                          </a:solidFill>
                          <a:latin typeface="Century Gothic" panose="020B0502020202020204" pitchFamily="34" charset="0"/>
                        </a:rPr>
                        <a:t>grado página 6 del libro mi álbum 2º grado pagina 32 del libro mi </a:t>
                      </a:r>
                      <a:r>
                        <a:rPr lang="es-MX" sz="1180" b="0" dirty="0" smtClean="0">
                          <a:solidFill>
                            <a:schemeClr val="tx1"/>
                          </a:solidFill>
                          <a:latin typeface="Century Gothic" panose="020B0502020202020204" pitchFamily="34" charset="0"/>
                        </a:rPr>
                        <a:t>álbum</a:t>
                      </a:r>
                      <a:r>
                        <a:rPr lang="es-MX" sz="1180" b="0" baseline="0" dirty="0" smtClean="0">
                          <a:solidFill>
                            <a:schemeClr val="tx1"/>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-Jugar </a:t>
                      </a:r>
                      <a:r>
                        <a:rPr lang="es-MX" sz="1180" b="0" dirty="0">
                          <a:solidFill>
                            <a:schemeClr val="tx1"/>
                          </a:solidFill>
                          <a:latin typeface="Century Gothic" panose="020B0502020202020204" pitchFamily="34" charset="0"/>
                        </a:rPr>
                        <a:t>con los alumnos “Te atrapo la red de pesca</a:t>
                      </a:r>
                      <a:r>
                        <a:rPr lang="es-MX" sz="1180" b="0" dirty="0" smtClean="0">
                          <a:solidFill>
                            <a:schemeClr val="tx1"/>
                          </a:solidFill>
                          <a:latin typeface="Century Gothic" panose="020B0502020202020204" pitchFamily="34" charset="0"/>
                        </a:rPr>
                        <a:t>”(patio) </a:t>
                      </a:r>
                      <a:r>
                        <a:rPr lang="es-MX" sz="1180" b="0" dirty="0">
                          <a:solidFill>
                            <a:schemeClr val="tx1"/>
                          </a:solidFill>
                          <a:latin typeface="Century Gothic" panose="020B0502020202020204" pitchFamily="34" charset="0"/>
                        </a:rPr>
                        <a:t>Seleccionar al niño que será el red y dividir al grupo en 4 equipos a los cuales se les entregará o asignará un color o un animal </a:t>
                      </a:r>
                      <a:r>
                        <a:rPr lang="es-MX" sz="1180" b="0" dirty="0" smtClean="0">
                          <a:solidFill>
                            <a:schemeClr val="tx1"/>
                          </a:solidFill>
                          <a:latin typeface="Century Gothic" panose="020B0502020202020204" pitchFamily="34" charset="0"/>
                        </a:rPr>
                        <a:t>marino, </a:t>
                      </a:r>
                      <a:r>
                        <a:rPr lang="es-MX" sz="1180" b="0" dirty="0">
                          <a:solidFill>
                            <a:schemeClr val="tx1"/>
                          </a:solidFill>
                          <a:latin typeface="Century Gothic" panose="020B0502020202020204" pitchFamily="34" charset="0"/>
                        </a:rPr>
                        <a:t>ahora colocar una venda o pañuelo en los ojos al niño que atrapara a los alumnos, a la cuenta de tres (o al sonar la canción de baby </a:t>
                      </a:r>
                      <a:r>
                        <a:rPr lang="es-MX" sz="1180" b="0" dirty="0" err="1">
                          <a:solidFill>
                            <a:schemeClr val="tx1"/>
                          </a:solidFill>
                          <a:latin typeface="Century Gothic" panose="020B0502020202020204" pitchFamily="34" charset="0"/>
                        </a:rPr>
                        <a:t>shark</a:t>
                      </a:r>
                      <a:r>
                        <a:rPr lang="es-MX" sz="1180" b="0" dirty="0">
                          <a:solidFill>
                            <a:schemeClr val="tx1"/>
                          </a:solidFill>
                          <a:latin typeface="Century Gothic" panose="020B0502020202020204" pitchFamily="34" charset="0"/>
                        </a:rPr>
                        <a:t>) el alumno deberá buscar a sus compañeros con el sonido de sus voces, pedir a los alumnos que digan palabras como aquí estoy, a tu derecha, adelante, atrás *Sugerir a los alumnos solo se desplacen y no corran* cuando el alumno atrape algún compañero llevarlo un lugar del salón que será la “Pecera”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-Cuando haya atrapado a una cantidad de alumnos pedirle que observe ¿Qué animal es? ¿Qué color es? ¿A que animal pertenece ese color? Clasifica y Cuenta ¿Cuántos compañeros de cada animal atrapaste?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Tiburón </a:t>
                      </a: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Extra 7- tableros para conteo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Libro de mi </a:t>
                      </a:r>
                      <a:r>
                        <a:rPr lang="es-MX" sz="1200" b="1" dirty="0" err="1">
                          <a:solidFill>
                            <a:schemeClr val="tx1"/>
                          </a:solidFill>
                          <a:latin typeface="Century Gothic" panose="020B0502020202020204" pitchFamily="34" charset="0"/>
                        </a:rPr>
                        <a:t>Album</a:t>
                      </a:r>
                      <a:r>
                        <a:rPr lang="es-MX" sz="1200" b="1" dirty="0">
                          <a:solidFill>
                            <a:schemeClr val="tx1"/>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Pañuelo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-Animales </a:t>
                      </a:r>
                      <a:r>
                        <a:rPr lang="es-MX" sz="1200" b="1" dirty="0">
                          <a:solidFill>
                            <a:schemeClr val="tx1"/>
                          </a:solidFill>
                          <a:latin typeface="Century Gothic" panose="020B0502020202020204" pitchFamily="34" charset="0"/>
                        </a:rPr>
                        <a:t>para equipos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Canción de baby </a:t>
                      </a:r>
                      <a:r>
                        <a:rPr lang="es-MX" sz="1200" b="1" dirty="0" err="1">
                          <a:solidFill>
                            <a:schemeClr val="tx1"/>
                          </a:solidFill>
                          <a:latin typeface="Century Gothic" panose="020B0502020202020204" pitchFamily="34" charset="0"/>
                        </a:rPr>
                        <a:t>shark</a:t>
                      </a:r>
                      <a:r>
                        <a:rPr lang="es-MX" sz="1200" b="1" dirty="0">
                          <a:solidFill>
                            <a:schemeClr val="tx1"/>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070152"/>
                  </a:ext>
                </a:extLst>
              </a:tr>
            </a:tbl>
          </a:graphicData>
        </a:graphic>
      </p:graphicFrame>
    </p:spTree>
    <p:extLst>
      <p:ext uri="{BB962C8B-B14F-4D97-AF65-F5344CB8AC3E}">
        <p14:creationId xmlns:p14="http://schemas.microsoft.com/office/powerpoint/2010/main" val="380672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051720B-042D-3586-E995-6CE759AA1BED}"/>
              </a:ext>
            </a:extLst>
          </p:cNvPr>
          <p:cNvGraphicFramePr>
            <a:graphicFrameLocks noGrp="1"/>
          </p:cNvGraphicFramePr>
          <p:nvPr>
            <p:extLst>
              <p:ext uri="{D42A27DB-BD31-4B8C-83A1-F6EECF244321}">
                <p14:modId xmlns:p14="http://schemas.microsoft.com/office/powerpoint/2010/main" val="1529848512"/>
              </p:ext>
            </p:extLst>
          </p:nvPr>
        </p:nvGraphicFramePr>
        <p:xfrm>
          <a:off x="157164" y="311737"/>
          <a:ext cx="8802590" cy="5955792"/>
        </p:xfrm>
        <a:graphic>
          <a:graphicData uri="http://schemas.openxmlformats.org/drawingml/2006/table">
            <a:tbl>
              <a:tblPr firstRow="1" bandRow="1">
                <a:tableStyleId>{5C22544A-7EE6-4342-B048-85BDC9FD1C3A}</a:tableStyleId>
              </a:tblPr>
              <a:tblGrid>
                <a:gridCol w="1412329">
                  <a:extLst>
                    <a:ext uri="{9D8B030D-6E8A-4147-A177-3AD203B41FA5}">
                      <a16:colId xmlns:a16="http://schemas.microsoft.com/office/drawing/2014/main" val="437879798"/>
                    </a:ext>
                  </a:extLst>
                </a:gridCol>
                <a:gridCol w="614149">
                  <a:extLst>
                    <a:ext uri="{9D8B030D-6E8A-4147-A177-3AD203B41FA5}">
                      <a16:colId xmlns:a16="http://schemas.microsoft.com/office/drawing/2014/main" val="447005925"/>
                    </a:ext>
                  </a:extLst>
                </a:gridCol>
                <a:gridCol w="4367283">
                  <a:extLst>
                    <a:ext uri="{9D8B030D-6E8A-4147-A177-3AD203B41FA5}">
                      <a16:colId xmlns:a16="http://schemas.microsoft.com/office/drawing/2014/main" val="3756454431"/>
                    </a:ext>
                  </a:extLst>
                </a:gridCol>
                <a:gridCol w="937216">
                  <a:extLst>
                    <a:ext uri="{9D8B030D-6E8A-4147-A177-3AD203B41FA5}">
                      <a16:colId xmlns:a16="http://schemas.microsoft.com/office/drawing/2014/main" val="4246029757"/>
                    </a:ext>
                  </a:extLst>
                </a:gridCol>
                <a:gridCol w="1471613">
                  <a:extLst>
                    <a:ext uri="{9D8B030D-6E8A-4147-A177-3AD203B41FA5}">
                      <a16:colId xmlns:a16="http://schemas.microsoft.com/office/drawing/2014/main" val="4243424498"/>
                    </a:ext>
                  </a:extLst>
                </a:gridCol>
              </a:tblGrid>
              <a:tr h="256938">
                <a:tc>
                  <a:txBody>
                    <a:bodyPr/>
                    <a:lstStyle/>
                    <a:p>
                      <a:r>
                        <a:rPr lang="es-MX" sz="1200" b="0" dirty="0">
                          <a:solidFill>
                            <a:schemeClr val="tx1"/>
                          </a:solidFill>
                          <a:latin typeface="Century Gothic" panose="020B0502020202020204" pitchFamily="34" charset="0"/>
                        </a:rPr>
                        <a:t>Campo/área: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latin typeface="Century Gothic" panose="020B0502020202020204" pitchFamily="34" charset="0"/>
                        </a:rPr>
                        <a:t>Pensamiento matemático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2">
                  <a:txBody>
                    <a:bodyPr/>
                    <a:lstStyle/>
                    <a:p>
                      <a:pPr algn="ctr"/>
                      <a:endParaRPr lang="es-MX" sz="1200" b="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3364450399"/>
                  </a:ext>
                </a:extLst>
              </a:tr>
              <a:tr h="492115">
                <a:tc gridSpan="2">
                  <a:txBody>
                    <a:bodyPr/>
                    <a:lstStyle/>
                    <a:p>
                      <a:pPr algn="l"/>
                      <a:r>
                        <a:rPr lang="es-MX" sz="1200" dirty="0">
                          <a:solidFill>
                            <a:schemeClr val="tx1"/>
                          </a:solidFill>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-Comunica de manera oral y escrita los números del 1 al 10 en diversas situaciones y de diferentes maneras, incluida la convencional.</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-Construye configuraciones con formas, figuras y cuerpos geométricos.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0416786"/>
                  </a:ext>
                </a:extLst>
              </a:tr>
              <a:tr h="25693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Recursos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2847423"/>
                  </a:ext>
                </a:extLst>
              </a:tr>
              <a:tr h="443769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El día de hoy comenzar con la fecha y jugando con los alumnos “El pulpo que perdió sus tentáculos”</a:t>
                      </a:r>
                      <a:r>
                        <a:rPr lang="es-MX" sz="1180" b="1" dirty="0">
                          <a:solidFill>
                            <a:schemeClr val="tx1"/>
                          </a:solidFill>
                          <a:latin typeface="Century Gothic" panose="020B0502020202020204" pitchFamily="34" charset="0"/>
                        </a:rPr>
                        <a:t> </a:t>
                      </a:r>
                      <a:r>
                        <a:rPr lang="es-MX" sz="1180" b="0" dirty="0">
                          <a:solidFill>
                            <a:schemeClr val="tx1"/>
                          </a:solidFill>
                          <a:latin typeface="Century Gothic" panose="020B0502020202020204" pitchFamily="34" charset="0"/>
                        </a:rPr>
                        <a:t>o elaborarlo con </a:t>
                      </a:r>
                      <a:r>
                        <a:rPr lang="es-MX" sz="1180" b="0" dirty="0" smtClean="0">
                          <a:solidFill>
                            <a:schemeClr val="tx1"/>
                          </a:solidFill>
                          <a:latin typeface="Century Gothic" panose="020B0502020202020204" pitchFamily="34" charset="0"/>
                        </a:rPr>
                        <a:t>cartulina.</a:t>
                      </a:r>
                      <a:endParaRPr lang="es-MX" sz="118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-Introducir al alumno, el dia de hoy el pulpo “Tomas” esta muy triste (mostrar el pulpo sin tentáculos) ¿Por qué cree que esta triste? ¿Qué le falta? Muy bien perdió todos sus tentáculos y ahora no puede encontrarlos ¿Le ayudamos?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-Previamente se escondieron los tentáculos por todo el salón </a:t>
                      </a:r>
                      <a:r>
                        <a:rPr lang="es-MX" sz="1180" b="1" dirty="0">
                          <a:solidFill>
                            <a:schemeClr val="tx1"/>
                          </a:solidFill>
                          <a:latin typeface="Century Gothic" panose="020B0502020202020204" pitchFamily="34" charset="0"/>
                        </a:rPr>
                        <a:t>(Listones o tira de papel crepe de menor a mayor representando los números del 1 al </a:t>
                      </a:r>
                      <a:r>
                        <a:rPr lang="es-MX" sz="1180" b="1" dirty="0" smtClean="0">
                          <a:solidFill>
                            <a:schemeClr val="tx1"/>
                          </a:solidFill>
                          <a:latin typeface="Century Gothic" panose="020B0502020202020204" pitchFamily="34" charset="0"/>
                        </a:rPr>
                        <a:t>10</a:t>
                      </a:r>
                      <a:r>
                        <a:rPr lang="es-MX" sz="1180" b="1" baseline="0" dirty="0" smtClean="0">
                          <a:solidFill>
                            <a:schemeClr val="tx1"/>
                          </a:solidFill>
                          <a:latin typeface="Century Gothic" panose="020B0502020202020204" pitchFamily="34" charset="0"/>
                        </a:rPr>
                        <a:t> o mas según el rancho de conteo de mis niños)</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-Cuando un alumno encuentre el tentáculo pedir lo conserve hasta encontrar los 10 pedazos de listón, hacer una fila adelante con todos los niños que los encontraron y pedir los acomoden del mas pequeño al mas grande, ahora pedir que coloquen el mas pequeño en el número uno y así sucesivamente hasta completar la serie.</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Por equipos entregar la imagen de un animal marino formado por figuras geométricas y las piezas correspondientes de cada animal, pedir a los alumnos construyan nuevamente el animal marino que esta en su tarjeta </a:t>
                      </a:r>
                      <a:r>
                        <a:rPr lang="es-MX" sz="1180" b="1" dirty="0">
                          <a:solidFill>
                            <a:schemeClr val="tx1"/>
                          </a:solidFill>
                          <a:latin typeface="Century Gothic" panose="020B0502020202020204" pitchFamily="34" charset="0"/>
                        </a:rPr>
                        <a:t>(Opcional, pedir un dia antes apoyo a los papás para recortar las figuras geométricas que se necesitarán para que el alumno forme nuevamente los animales</a:t>
                      </a:r>
                      <a:r>
                        <a:rPr lang="es-MX" sz="1180" b="1" dirty="0" smtClean="0">
                          <a:solidFill>
                            <a:schemeClr val="tx1"/>
                          </a:solidFill>
                          <a:latin typeface="Century Gothic" panose="020B0502020202020204" pitchFamily="34" charset="0"/>
                        </a:rPr>
                        <a:t>)</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-Intercambiar tarjetas y piezas para que por equipos realicen 2 o 3 animales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-Al finalizar la actividad entregar el </a:t>
                      </a:r>
                      <a:r>
                        <a:rPr lang="es-MX" sz="1180" b="0" dirty="0" smtClean="0">
                          <a:solidFill>
                            <a:schemeClr val="tx1"/>
                          </a:solidFill>
                          <a:latin typeface="Century Gothic" panose="020B0502020202020204" pitchFamily="34" charset="0"/>
                        </a:rPr>
                        <a:t>Escucha </a:t>
                      </a:r>
                      <a:r>
                        <a:rPr lang="es-MX" sz="1180" b="0" dirty="0">
                          <a:solidFill>
                            <a:schemeClr val="tx1"/>
                          </a:solidFill>
                          <a:latin typeface="Century Gothic" panose="020B0502020202020204" pitchFamily="34" charset="0"/>
                        </a:rPr>
                        <a:t>con atención y colorea los animales del color que se te indica según la figura geométrica.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t>
                      </a:r>
                      <a:r>
                        <a:rPr lang="es-MX" sz="1180" b="1" dirty="0">
                          <a:solidFill>
                            <a:schemeClr val="tx1"/>
                          </a:solidFill>
                          <a:latin typeface="Century Gothic" panose="020B0502020202020204" pitchFamily="34" charset="0"/>
                        </a:rPr>
                        <a:t>Actividad </a:t>
                      </a:r>
                      <a:r>
                        <a:rPr lang="es-MX" sz="1180" b="1" dirty="0" smtClean="0">
                          <a:solidFill>
                            <a:schemeClr val="tx1"/>
                          </a:solidFill>
                          <a:latin typeface="Century Gothic" panose="020B0502020202020204" pitchFamily="34" charset="0"/>
                        </a:rPr>
                        <a:t>extra</a:t>
                      </a:r>
                      <a:r>
                        <a:rPr lang="es-MX" sz="1180" b="1" baseline="0" dirty="0" smtClean="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Observa </a:t>
                      </a:r>
                      <a:r>
                        <a:rPr lang="es-MX" sz="1180" b="0" dirty="0">
                          <a:solidFill>
                            <a:schemeClr val="tx1"/>
                          </a:solidFill>
                          <a:latin typeface="Century Gothic" panose="020B0502020202020204" pitchFamily="34" charset="0"/>
                        </a:rPr>
                        <a:t>cada uno de los tubos de papel, cada uno contiene una figura geométrica observa los animales que están en la mesa toma uno y colócalo donde corresponde según la figura. (de igual forma se puede pedir ayuda a papás para recortar los animales) colocar a cada animal un </a:t>
                      </a:r>
                      <a:r>
                        <a:rPr lang="es-MX" sz="1180" b="0" dirty="0" err="1" smtClean="0">
                          <a:solidFill>
                            <a:schemeClr val="tx1"/>
                          </a:solidFill>
                          <a:latin typeface="Century Gothic" panose="020B0502020202020204" pitchFamily="34" charset="0"/>
                        </a:rPr>
                        <a:t>abatelenguas</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Observar el video </a:t>
                      </a:r>
                      <a:r>
                        <a:rPr lang="es-MX" sz="1180" b="0" dirty="0">
                          <a:solidFill>
                            <a:schemeClr val="tx1"/>
                          </a:solidFill>
                          <a:latin typeface="Century Gothic" panose="020B0502020202020204" pitchFamily="34" charset="0"/>
                          <a:hlinkClick r:id="rId2"/>
                        </a:rPr>
                        <a:t>https://www.youtube.com/watch?v=9SM7u36xNJw</a:t>
                      </a:r>
                      <a:endParaRPr lang="es-MX" sz="118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-Tarea: Entregar a cada uno de los alumnos una hoja de información de especies marinas, pedir realizar una investigación para traer a la escuela al dia siguiente. </a:t>
                      </a:r>
                      <a:endParaRPr lang="es-MX" sz="118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El pulpo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Listones de pape crepe o tela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Animal </a:t>
                      </a:r>
                      <a:r>
                        <a:rPr lang="es-MX" sz="1200" b="1" dirty="0">
                          <a:solidFill>
                            <a:schemeClr val="tx1"/>
                          </a:solidFill>
                          <a:latin typeface="Century Gothic" panose="020B0502020202020204" pitchFamily="34" charset="0"/>
                        </a:rPr>
                        <a:t>de figuras y figuras recortables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a:t>
                      </a:r>
                      <a:r>
                        <a:rPr lang="es-MX" sz="1200" b="1" dirty="0">
                          <a:solidFill>
                            <a:schemeClr val="tx1"/>
                          </a:solidFill>
                          <a:latin typeface="Century Gothic" panose="020B0502020202020204" pitchFamily="34" charset="0"/>
                        </a:rPr>
                        <a:t>Animales de figuras para clasificar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Abatelenguas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Rollos de cartón del papel higiénico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hojas </a:t>
                      </a:r>
                      <a:r>
                        <a:rPr lang="es-MX" sz="1200" b="1" dirty="0">
                          <a:solidFill>
                            <a:schemeClr val="tx1"/>
                          </a:solidFill>
                          <a:latin typeface="Century Gothic" panose="020B0502020202020204" pitchFamily="34" charset="0"/>
                        </a:rPr>
                        <a:t>para información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070152"/>
                  </a:ext>
                </a:extLst>
              </a:tr>
            </a:tbl>
          </a:graphicData>
        </a:graphic>
      </p:graphicFrame>
    </p:spTree>
    <p:extLst>
      <p:ext uri="{BB962C8B-B14F-4D97-AF65-F5344CB8AC3E}">
        <p14:creationId xmlns:p14="http://schemas.microsoft.com/office/powerpoint/2010/main" val="176411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051720B-042D-3586-E995-6CE759AA1BED}"/>
              </a:ext>
            </a:extLst>
          </p:cNvPr>
          <p:cNvGraphicFramePr>
            <a:graphicFrameLocks noGrp="1"/>
          </p:cNvGraphicFramePr>
          <p:nvPr>
            <p:extLst>
              <p:ext uri="{D42A27DB-BD31-4B8C-83A1-F6EECF244321}">
                <p14:modId xmlns:p14="http://schemas.microsoft.com/office/powerpoint/2010/main" val="3569380705"/>
              </p:ext>
            </p:extLst>
          </p:nvPr>
        </p:nvGraphicFramePr>
        <p:xfrm>
          <a:off x="157164" y="311737"/>
          <a:ext cx="8802590" cy="6401850"/>
        </p:xfrm>
        <a:graphic>
          <a:graphicData uri="http://schemas.openxmlformats.org/drawingml/2006/table">
            <a:tbl>
              <a:tblPr firstRow="1" bandRow="1">
                <a:tableStyleId>{5C22544A-7EE6-4342-B048-85BDC9FD1C3A}</a:tableStyleId>
              </a:tblPr>
              <a:tblGrid>
                <a:gridCol w="1412329">
                  <a:extLst>
                    <a:ext uri="{9D8B030D-6E8A-4147-A177-3AD203B41FA5}">
                      <a16:colId xmlns:a16="http://schemas.microsoft.com/office/drawing/2014/main" val="437879798"/>
                    </a:ext>
                  </a:extLst>
                </a:gridCol>
                <a:gridCol w="614149">
                  <a:extLst>
                    <a:ext uri="{9D8B030D-6E8A-4147-A177-3AD203B41FA5}">
                      <a16:colId xmlns:a16="http://schemas.microsoft.com/office/drawing/2014/main" val="447005925"/>
                    </a:ext>
                  </a:extLst>
                </a:gridCol>
                <a:gridCol w="4367283">
                  <a:extLst>
                    <a:ext uri="{9D8B030D-6E8A-4147-A177-3AD203B41FA5}">
                      <a16:colId xmlns:a16="http://schemas.microsoft.com/office/drawing/2014/main" val="3756454431"/>
                    </a:ext>
                  </a:extLst>
                </a:gridCol>
                <a:gridCol w="937216">
                  <a:extLst>
                    <a:ext uri="{9D8B030D-6E8A-4147-A177-3AD203B41FA5}">
                      <a16:colId xmlns:a16="http://schemas.microsoft.com/office/drawing/2014/main" val="4246029757"/>
                    </a:ext>
                  </a:extLst>
                </a:gridCol>
                <a:gridCol w="1471613">
                  <a:extLst>
                    <a:ext uri="{9D8B030D-6E8A-4147-A177-3AD203B41FA5}">
                      <a16:colId xmlns:a16="http://schemas.microsoft.com/office/drawing/2014/main" val="4243424498"/>
                    </a:ext>
                  </a:extLst>
                </a:gridCol>
              </a:tblGrid>
              <a:tr h="261228">
                <a:tc>
                  <a:txBody>
                    <a:bodyPr/>
                    <a:lstStyle/>
                    <a:p>
                      <a:r>
                        <a:rPr lang="es-MX" sz="1200" b="0" dirty="0">
                          <a:solidFill>
                            <a:schemeClr val="tx1"/>
                          </a:solidFill>
                          <a:latin typeface="Century Gothic" panose="020B0502020202020204" pitchFamily="34" charset="0"/>
                        </a:rPr>
                        <a:t>Campo/área:</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latin typeface="Century Gothic" panose="020B0502020202020204" pitchFamily="34" charset="0"/>
                        </a:rPr>
                        <a:t>Exploración y comprensión del mundo natural y social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2">
                  <a:txBody>
                    <a:bodyPr/>
                    <a:lstStyle/>
                    <a:p>
                      <a:pPr algn="ctr"/>
                      <a:endParaRPr lang="es-MX" sz="1200" b="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3364450399"/>
                  </a:ext>
                </a:extLst>
              </a:tr>
              <a:tr h="457399">
                <a:tc gridSpan="2">
                  <a:txBody>
                    <a:bodyPr/>
                    <a:lstStyle/>
                    <a:p>
                      <a:pPr algn="l"/>
                      <a:r>
                        <a:rPr lang="es-MX" sz="1200" dirty="0">
                          <a:solidFill>
                            <a:schemeClr val="tx1"/>
                          </a:solidFill>
                          <a:latin typeface="Century Gothic" panose="020B0502020202020204" pitchFamily="34" charset="0"/>
                        </a:rPr>
                        <a:t>Aprendizajes Esperados: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-Identifica y explica algunos efectos favorables y desfavorables de la acción humana sobre el medio ambiente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0416786"/>
                  </a:ext>
                </a:extLst>
              </a:tr>
              <a:tr h="261228">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200"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solidFill>
                          <a:latin typeface="Century Gothic" panose="020B0502020202020204" pitchFamily="34" charset="0"/>
                        </a:rPr>
                        <a:t>Recursos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2847423"/>
                  </a:ext>
                </a:extLst>
              </a:tr>
              <a:tr h="539581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El día de hoy comenzar con la fecha y con la leyenda de “Poseidón y el reino submarino</a:t>
                      </a:r>
                      <a:r>
                        <a:rPr lang="es-MX" sz="1180" b="0" dirty="0" smtClean="0">
                          <a:solidFill>
                            <a:schemeClr val="tx1"/>
                          </a:solidFill>
                          <a:latin typeface="Century Gothic" panose="020B0502020202020204" pitchFamily="34" charset="0"/>
                        </a:rPr>
                        <a:t>” les leeré</a:t>
                      </a:r>
                      <a:r>
                        <a:rPr lang="es-MX" sz="1180" b="0" baseline="0" dirty="0" smtClean="0">
                          <a:solidFill>
                            <a:schemeClr val="tx1"/>
                          </a:solidFill>
                          <a:latin typeface="Century Gothic" panose="020B0502020202020204" pitchFamily="34" charset="0"/>
                        </a:rPr>
                        <a:t> esta leyenda y enseguida los cuestionare</a:t>
                      </a:r>
                      <a:r>
                        <a:rPr lang="es-MX" sz="1180" b="0" dirty="0" smtClean="0">
                          <a:solidFill>
                            <a:schemeClr val="tx1"/>
                          </a:solidFill>
                          <a:latin typeface="Century Gothic" panose="020B0502020202020204" pitchFamily="34" charset="0"/>
                        </a:rPr>
                        <a:t> </a:t>
                      </a:r>
                      <a:r>
                        <a:rPr lang="es-MX" sz="1100" b="1" dirty="0" smtClean="0">
                          <a:solidFill>
                            <a:schemeClr val="tx1"/>
                          </a:solidFill>
                          <a:latin typeface="Century Gothic" panose="020B0502020202020204" pitchFamily="34" charset="0"/>
                        </a:rPr>
                        <a:t>Leyenda Poseidón y el reino submarino</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-¿Cómo se llamaba el rey? ¿Por qué se enojo el rey Poseidón? ¿Qué sucedió con el mar? ¿Cómo movía las aguas? ¿Crees que lo que hicieron las personas estuvo bien? ¿Qué sucede cuando tiramos basura al mar?</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A manera de lluvia de ideas conversar con los alumnos sobre aquellas acciones desfavorables que afectan a la vida marina ¿Qué acciones destruyen e ecosistema marino? ¿Qué sucede con los animales del mar? ¿Cómo podemos evitarlo?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-En </a:t>
                      </a:r>
                      <a:r>
                        <a:rPr lang="es-MX" sz="1180" b="0" dirty="0" smtClean="0">
                          <a:solidFill>
                            <a:schemeClr val="tx1"/>
                          </a:solidFill>
                          <a:latin typeface="Century Gothic" panose="020B0502020202020204" pitchFamily="34" charset="0"/>
                        </a:rPr>
                        <a:t>el </a:t>
                      </a:r>
                      <a:r>
                        <a:rPr lang="es-MX" sz="1180" b="0" dirty="0">
                          <a:solidFill>
                            <a:schemeClr val="tx1"/>
                          </a:solidFill>
                          <a:latin typeface="Century Gothic" panose="020B0502020202020204" pitchFamily="34" charset="0"/>
                        </a:rPr>
                        <a:t>recorta objetos de revistas y folletos para representar un mar contaminado</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-Trabajaremos con revistas periódicos o folletos en ellos buscaremos elementos que contaminen el mar, por equipos realizaremos un “Mar contaminado” en una cartulina </a:t>
                      </a:r>
                      <a:r>
                        <a:rPr lang="es-MX" sz="1180" b="0" dirty="0" smtClean="0">
                          <a:solidFill>
                            <a:schemeClr val="tx1"/>
                          </a:solidFill>
                          <a:latin typeface="Century Gothic" panose="020B0502020202020204" pitchFamily="34" charset="0"/>
                        </a:rPr>
                        <a:t>escribiremos</a:t>
                      </a:r>
                      <a:r>
                        <a:rPr lang="es-MX" sz="1180" b="0" baseline="0" dirty="0" smtClean="0">
                          <a:solidFill>
                            <a:schemeClr val="tx1"/>
                          </a:solidFill>
                          <a:latin typeface="Century Gothic" panose="020B0502020202020204" pitchFamily="34" charset="0"/>
                        </a:rPr>
                        <a:t> un mensaje para cuidar el mar y los niños me </a:t>
                      </a:r>
                      <a:r>
                        <a:rPr lang="es-MX" sz="1180" b="0" baseline="0" dirty="0" err="1" smtClean="0">
                          <a:solidFill>
                            <a:schemeClr val="tx1"/>
                          </a:solidFill>
                          <a:latin typeface="Century Gothic" panose="020B0502020202020204" pitchFamily="34" charset="0"/>
                        </a:rPr>
                        <a:t>iran</a:t>
                      </a:r>
                      <a:r>
                        <a:rPr lang="es-MX" sz="1180" b="0" baseline="0" dirty="0" smtClean="0">
                          <a:solidFill>
                            <a:schemeClr val="tx1"/>
                          </a:solidFill>
                          <a:latin typeface="Century Gothic" panose="020B0502020202020204" pitchFamily="34" charset="0"/>
                        </a:rPr>
                        <a:t> diciendo que ponerle algo que ellos </a:t>
                      </a:r>
                      <a:r>
                        <a:rPr lang="es-MX" sz="1180" b="0" dirty="0" smtClean="0">
                          <a:solidFill>
                            <a:schemeClr val="tx1"/>
                          </a:solidFill>
                          <a:latin typeface="Century Gothic" panose="020B0502020202020204" pitchFamily="34" charset="0"/>
                        </a:rPr>
                        <a:t>quieran </a:t>
                      </a:r>
                      <a:r>
                        <a:rPr lang="es-MX" sz="1180" b="0" dirty="0">
                          <a:solidFill>
                            <a:schemeClr val="tx1"/>
                          </a:solidFill>
                          <a:latin typeface="Century Gothic" panose="020B0502020202020204" pitchFamily="34" charset="0"/>
                        </a:rPr>
                        <a:t>expresar.</a:t>
                      </a:r>
                      <a:endParaRPr lang="es-MX" sz="118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-Colocar la imagen del mar en el pizarrón </a:t>
                      </a:r>
                      <a:r>
                        <a:rPr lang="es-MX" sz="1180" b="1" dirty="0">
                          <a:solidFill>
                            <a:schemeClr val="tx1"/>
                          </a:solidFill>
                          <a:latin typeface="Century Gothic" panose="020B0502020202020204" pitchFamily="34" charset="0"/>
                        </a:rPr>
                        <a:t> </a:t>
                      </a: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Pedir algunos alumnos que pasen a sacar de la caja secreta un objeto ¿Qué objeto es? ¿Pertenece al mar? ¿Le hace un bien o un mal? Los alumnos deberán colocar en el mar todos aquellos elementos que lo contaminan</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-Al finalizar observa el siguiente video: Contaminación en el mar y realizar diversos cuestionamientos a los alumnos sobre la contaminación y el cuidado de los mares y las consecuencias que trae a los animales y al agua.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smtClean="0">
                          <a:solidFill>
                            <a:schemeClr val="tx1"/>
                          </a:solidFill>
                          <a:latin typeface="Century Gothic" panose="020B0502020202020204" pitchFamily="34" charset="0"/>
                        </a:rPr>
                        <a:t>-</a:t>
                      </a:r>
                      <a:r>
                        <a:rPr lang="es-MX" sz="1180" b="0" dirty="0">
                          <a:solidFill>
                            <a:schemeClr val="tx1"/>
                          </a:solidFill>
                          <a:latin typeface="Century Gothic" panose="020B0502020202020204" pitchFamily="34" charset="0"/>
                        </a:rPr>
                        <a:t>Llevo a casa un pez (con un globo, bola de unicel o pez en hoja de maquina) elaborar con papel de crepe bolitas de color azul o bien con papel china y rasgado colocar dentro de una bolsa de plástico o ziploc, pedir al alumno que decore su pez y su mar para posteriormente colocar dentro el pez y llevar a casa.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180" b="0" dirty="0">
                          <a:solidFill>
                            <a:schemeClr val="tx1"/>
                          </a:solidFill>
                          <a:latin typeface="Century Gothic" panose="020B0502020202020204" pitchFamily="34" charset="0"/>
                        </a:rPr>
                        <a:t>-Con la información que llevaron los alumnos de tarea elaboraremos nuestro libro de animales marinos e incorporar el libro a nuestra biblioteca, mostrar y pedir a los alumnos observen ¿Cómo decoro cada uno de sus compañeros? Y ¿Qué fue lo que investigaron?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Century Gothic" panose="020B0502020202020204" pitchFamily="34" charset="0"/>
                        </a:rPr>
                        <a:t>Leyenda </a:t>
                      </a:r>
                      <a:r>
                        <a:rPr lang="es-MX" sz="1200" b="1" dirty="0">
                          <a:solidFill>
                            <a:schemeClr val="tx1"/>
                          </a:solidFill>
                          <a:latin typeface="Century Gothic" panose="020B0502020202020204" pitchFamily="34" charset="0"/>
                        </a:rPr>
                        <a:t>Poseidón y el reino submarino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Globo, bola de unicel pez hecho de masa (a preferencia de la educadora)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Decorar y colocar el pez dentro de su bolsa.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solidFill>
                            <a:schemeClr val="tx1"/>
                          </a:solidFill>
                          <a:latin typeface="Century Gothic" panose="020B0502020202020204" pitchFamily="34" charset="0"/>
                        </a:rPr>
                        <a:t>Papel de china o crepe azul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1" dirty="0">
                        <a:solidFill>
                          <a:schemeClr val="tx1"/>
                        </a:solidFill>
                        <a:latin typeface="Century Gothic" panose="020B0502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6070152"/>
                  </a:ext>
                </a:extLst>
              </a:tr>
            </a:tbl>
          </a:graphicData>
        </a:graphic>
      </p:graphicFrame>
    </p:spTree>
    <p:extLst>
      <p:ext uri="{BB962C8B-B14F-4D97-AF65-F5344CB8AC3E}">
        <p14:creationId xmlns:p14="http://schemas.microsoft.com/office/powerpoint/2010/main" val="197371254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1099</TotalTime>
  <Words>2409</Words>
  <Application>Microsoft Office PowerPoint</Application>
  <PresentationFormat>Carta (216 x 279 mm)</PresentationFormat>
  <Paragraphs>164</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Martha Airam de la Fuente Chavez</dc:creator>
  <cp:lastModifiedBy>68828</cp:lastModifiedBy>
  <cp:revision>52</cp:revision>
  <dcterms:created xsi:type="dcterms:W3CDTF">2022-09-20T23:10:34Z</dcterms:created>
  <dcterms:modified xsi:type="dcterms:W3CDTF">2024-07-06T02:03:37Z</dcterms:modified>
</cp:coreProperties>
</file>