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lacial Indifference" panose="020B0604020202020204" charset="0"/>
      <p:regular r:id="rId15"/>
    </p:embeddedFont>
    <p:embeddedFont>
      <p:font typeface="Glacial Indifference Bold" panose="020B0604020202020204" charset="0"/>
      <p:regular r:id="rId16"/>
    </p:embeddedFont>
    <p:embeddedFont>
      <p:font typeface="Handwrit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6.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2.svg"/><Relationship Id="rId3" Type="http://schemas.openxmlformats.org/officeDocument/2006/relationships/image" Target="../media/image32.svg"/><Relationship Id="rId7" Type="http://schemas.openxmlformats.org/officeDocument/2006/relationships/image" Target="../media/image2.svg"/><Relationship Id="rId12"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4.svg"/><Relationship Id="rId5" Type="http://schemas.openxmlformats.org/officeDocument/2006/relationships/image" Target="../media/image6.svg"/><Relationship Id="rId15" Type="http://schemas.openxmlformats.org/officeDocument/2006/relationships/image" Target="../media/image30.svg"/><Relationship Id="rId10"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4.sv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2.svg"/><Relationship Id="rId7" Type="http://schemas.openxmlformats.org/officeDocument/2006/relationships/image" Target="../media/image22.svg"/><Relationship Id="rId12" Type="http://schemas.openxmlformats.org/officeDocument/2006/relationships/image" Target="../media/image39.png"/><Relationship Id="rId17" Type="http://schemas.openxmlformats.org/officeDocument/2006/relationships/image" Target="../media/image30.svg"/><Relationship Id="rId2" Type="http://schemas.openxmlformats.org/officeDocument/2006/relationships/image" Target="../media/image1.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38.svg"/><Relationship Id="rId5" Type="http://schemas.openxmlformats.org/officeDocument/2006/relationships/image" Target="../media/image6.svg"/><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image" Target="../media/image5.png"/><Relationship Id="rId9" Type="http://schemas.openxmlformats.org/officeDocument/2006/relationships/image" Target="../media/image36.sv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4.svg"/><Relationship Id="rId7" Type="http://schemas.openxmlformats.org/officeDocument/2006/relationships/image" Target="../media/image38.svg"/><Relationship Id="rId12" Type="http://schemas.openxmlformats.org/officeDocument/2006/relationships/image" Target="../media/image49.jp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8.jpg"/><Relationship Id="rId5" Type="http://schemas.openxmlformats.org/officeDocument/2006/relationships/image" Target="../media/image46.svg"/><Relationship Id="rId10" Type="http://schemas.openxmlformats.org/officeDocument/2006/relationships/image" Target="../media/image47.jpg"/><Relationship Id="rId4" Type="http://schemas.openxmlformats.org/officeDocument/2006/relationships/image" Target="../media/image45.png"/><Relationship Id="rId9"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Freeform 2"/>
          <p:cNvSpPr/>
          <p:nvPr/>
        </p:nvSpPr>
        <p:spPr>
          <a:xfrm rot="-1644565">
            <a:off x="-1876807" y="8229600"/>
            <a:ext cx="5656082" cy="4114800"/>
          </a:xfrm>
          <a:custGeom>
            <a:avLst/>
            <a:gdLst/>
            <a:ahLst/>
            <a:cxnLst/>
            <a:rect l="l" t="t" r="r" b="b"/>
            <a:pathLst>
              <a:path w="5656082" h="4114800">
                <a:moveTo>
                  <a:pt x="0" y="0"/>
                </a:moveTo>
                <a:lnTo>
                  <a:pt x="5656082" y="0"/>
                </a:lnTo>
                <a:lnTo>
                  <a:pt x="565608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1684131" y="8341268"/>
            <a:ext cx="3013325" cy="2877725"/>
          </a:xfrm>
          <a:custGeom>
            <a:avLst/>
            <a:gdLst/>
            <a:ahLst/>
            <a:cxnLst/>
            <a:rect l="l" t="t" r="r" b="b"/>
            <a:pathLst>
              <a:path w="3013325" h="2877725">
                <a:moveTo>
                  <a:pt x="0" y="0"/>
                </a:moveTo>
                <a:lnTo>
                  <a:pt x="3013325" y="0"/>
                </a:lnTo>
                <a:lnTo>
                  <a:pt x="3013325" y="2877725"/>
                </a:lnTo>
                <a:lnTo>
                  <a:pt x="0" y="28777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Freeform 4"/>
          <p:cNvSpPr/>
          <p:nvPr/>
        </p:nvSpPr>
        <p:spPr>
          <a:xfrm>
            <a:off x="4248219" y="0"/>
            <a:ext cx="9567437" cy="3336644"/>
          </a:xfrm>
          <a:custGeom>
            <a:avLst/>
            <a:gdLst/>
            <a:ahLst/>
            <a:cxnLst/>
            <a:rect l="l" t="t" r="r" b="b"/>
            <a:pathLst>
              <a:path w="9567437" h="3336644">
                <a:moveTo>
                  <a:pt x="0" y="0"/>
                </a:moveTo>
                <a:lnTo>
                  <a:pt x="9567437" y="0"/>
                </a:lnTo>
                <a:lnTo>
                  <a:pt x="9567437" y="3336644"/>
                </a:lnTo>
                <a:lnTo>
                  <a:pt x="0" y="33366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5" name="Freeform 5"/>
          <p:cNvSpPr/>
          <p:nvPr/>
        </p:nvSpPr>
        <p:spPr>
          <a:xfrm>
            <a:off x="4268560" y="3135701"/>
            <a:ext cx="9750879" cy="7151299"/>
          </a:xfrm>
          <a:custGeom>
            <a:avLst/>
            <a:gdLst/>
            <a:ahLst/>
            <a:cxnLst/>
            <a:rect l="l" t="t" r="r" b="b"/>
            <a:pathLst>
              <a:path w="9750879" h="7151299">
                <a:moveTo>
                  <a:pt x="0" y="0"/>
                </a:moveTo>
                <a:lnTo>
                  <a:pt x="9750880" y="0"/>
                </a:lnTo>
                <a:lnTo>
                  <a:pt x="9750880" y="7151299"/>
                </a:lnTo>
                <a:lnTo>
                  <a:pt x="0" y="71512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6" name="TextBox 6"/>
          <p:cNvSpPr txBox="1"/>
          <p:nvPr/>
        </p:nvSpPr>
        <p:spPr>
          <a:xfrm>
            <a:off x="5041665" y="875442"/>
            <a:ext cx="8204670" cy="1576234"/>
          </a:xfrm>
          <a:prstGeom prst="rect">
            <a:avLst/>
          </a:prstGeom>
        </p:spPr>
        <p:txBody>
          <a:bodyPr lIns="0" tIns="0" rIns="0" bIns="0" rtlCol="0" anchor="t">
            <a:spAutoFit/>
          </a:bodyPr>
          <a:lstStyle/>
          <a:p>
            <a:pPr algn="ctr">
              <a:lnSpc>
                <a:spcPts val="5372"/>
              </a:lnSpc>
            </a:pPr>
            <a:r>
              <a:rPr lang="en-US" sz="5839">
                <a:solidFill>
                  <a:srgbClr val="000000"/>
                </a:solidFill>
                <a:latin typeface="Handwrite"/>
              </a:rPr>
              <a:t>ESCUELA PRIMARIA “MARGARITA MAZA DE JUÁREZ” T.V”</a:t>
            </a:r>
          </a:p>
          <a:p>
            <a:pPr algn="ctr">
              <a:lnSpc>
                <a:spcPts val="5372"/>
              </a:lnSpc>
            </a:pPr>
            <a:r>
              <a:rPr lang="en-US" sz="5839">
                <a:solidFill>
                  <a:srgbClr val="000000"/>
                </a:solidFill>
                <a:latin typeface="Handwrite"/>
              </a:rPr>
              <a:t>CLAVE: 10DPR1356J</a:t>
            </a:r>
          </a:p>
        </p:txBody>
      </p:sp>
      <p:sp>
        <p:nvSpPr>
          <p:cNvPr id="7" name="TextBox 7"/>
          <p:cNvSpPr txBox="1"/>
          <p:nvPr/>
        </p:nvSpPr>
        <p:spPr>
          <a:xfrm>
            <a:off x="6831122" y="4914567"/>
            <a:ext cx="4562326" cy="779752"/>
          </a:xfrm>
          <a:prstGeom prst="rect">
            <a:avLst/>
          </a:prstGeom>
        </p:spPr>
        <p:txBody>
          <a:bodyPr lIns="0" tIns="0" rIns="0" bIns="0" rtlCol="0" anchor="t">
            <a:spAutoFit/>
          </a:bodyPr>
          <a:lstStyle/>
          <a:p>
            <a:pPr algn="ctr">
              <a:lnSpc>
                <a:spcPts val="4664"/>
              </a:lnSpc>
            </a:pPr>
            <a:r>
              <a:rPr lang="en-US" sz="5069">
                <a:solidFill>
                  <a:srgbClr val="000000"/>
                </a:solidFill>
                <a:latin typeface="Handwrite"/>
              </a:rPr>
              <a:t>DOCENTE: NERI CHÁIDEZ DÍAZ.</a:t>
            </a:r>
          </a:p>
        </p:txBody>
      </p:sp>
      <p:sp>
        <p:nvSpPr>
          <p:cNvPr id="8" name="Freeform 8"/>
          <p:cNvSpPr/>
          <p:nvPr/>
        </p:nvSpPr>
        <p:spPr>
          <a:xfrm>
            <a:off x="15295177" y="-749114"/>
            <a:ext cx="4123051" cy="3545824"/>
          </a:xfrm>
          <a:custGeom>
            <a:avLst/>
            <a:gdLst/>
            <a:ahLst/>
            <a:cxnLst/>
            <a:rect l="l" t="t" r="r" b="b"/>
            <a:pathLst>
              <a:path w="4123051" h="3545824">
                <a:moveTo>
                  <a:pt x="0" y="0"/>
                </a:moveTo>
                <a:lnTo>
                  <a:pt x="4123051" y="0"/>
                </a:lnTo>
                <a:lnTo>
                  <a:pt x="4123051" y="3545824"/>
                </a:lnTo>
                <a:lnTo>
                  <a:pt x="0" y="35458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9" name="Freeform 9"/>
          <p:cNvSpPr/>
          <p:nvPr/>
        </p:nvSpPr>
        <p:spPr>
          <a:xfrm rot="-671042">
            <a:off x="941947" y="2782579"/>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0" name="Freeform 10"/>
          <p:cNvSpPr/>
          <p:nvPr/>
        </p:nvSpPr>
        <p:spPr>
          <a:xfrm rot="-1644565">
            <a:off x="15924816" y="7094081"/>
            <a:ext cx="5656082" cy="4114800"/>
          </a:xfrm>
          <a:custGeom>
            <a:avLst/>
            <a:gdLst/>
            <a:ahLst/>
            <a:cxnLst/>
            <a:rect l="l" t="t" r="r" b="b"/>
            <a:pathLst>
              <a:path w="5656082" h="4114800">
                <a:moveTo>
                  <a:pt x="0" y="0"/>
                </a:moveTo>
                <a:lnTo>
                  <a:pt x="5656082" y="0"/>
                </a:lnTo>
                <a:lnTo>
                  <a:pt x="5656082"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1" name="Freeform 11"/>
          <p:cNvSpPr/>
          <p:nvPr/>
        </p:nvSpPr>
        <p:spPr>
          <a:xfrm rot="-371008">
            <a:off x="14027536" y="2782579"/>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s-MX"/>
          </a:p>
        </p:txBody>
      </p:sp>
      <p:sp>
        <p:nvSpPr>
          <p:cNvPr id="12" name="TextBox 12"/>
          <p:cNvSpPr txBox="1"/>
          <p:nvPr/>
        </p:nvSpPr>
        <p:spPr>
          <a:xfrm>
            <a:off x="5369510" y="3491591"/>
            <a:ext cx="7485550" cy="1089601"/>
          </a:xfrm>
          <a:prstGeom prst="rect">
            <a:avLst/>
          </a:prstGeom>
        </p:spPr>
        <p:txBody>
          <a:bodyPr lIns="0" tIns="0" rIns="0" bIns="0" rtlCol="0" anchor="t">
            <a:spAutoFit/>
          </a:bodyPr>
          <a:lstStyle/>
          <a:p>
            <a:pPr algn="ctr">
              <a:lnSpc>
                <a:spcPts val="6504"/>
              </a:lnSpc>
            </a:pPr>
            <a:r>
              <a:rPr lang="en-US" sz="7069" u="sng">
                <a:solidFill>
                  <a:srgbClr val="000000"/>
                </a:solidFill>
                <a:latin typeface="Handwrite"/>
              </a:rPr>
              <a:t>ANÁLISIS DE LA PLANEACIÓN DIDÁCTICA.</a:t>
            </a:r>
          </a:p>
        </p:txBody>
      </p:sp>
      <p:sp>
        <p:nvSpPr>
          <p:cNvPr id="13" name="TextBox 13"/>
          <p:cNvSpPr txBox="1"/>
          <p:nvPr/>
        </p:nvSpPr>
        <p:spPr>
          <a:xfrm>
            <a:off x="4697456" y="5684794"/>
            <a:ext cx="9118201" cy="3733107"/>
          </a:xfrm>
          <a:prstGeom prst="rect">
            <a:avLst/>
          </a:prstGeom>
        </p:spPr>
        <p:txBody>
          <a:bodyPr lIns="0" tIns="0" rIns="0" bIns="0" rtlCol="0" anchor="t">
            <a:spAutoFit/>
          </a:bodyPr>
          <a:lstStyle/>
          <a:p>
            <a:pPr algn="ctr">
              <a:lnSpc>
                <a:spcPts val="4664"/>
              </a:lnSpc>
            </a:pPr>
            <a:r>
              <a:rPr lang="en-US" sz="5069">
                <a:solidFill>
                  <a:srgbClr val="000000"/>
                </a:solidFill>
                <a:latin typeface="Handwrite"/>
              </a:rPr>
              <a:t>GRADO: 6TO.</a:t>
            </a:r>
          </a:p>
          <a:p>
            <a:pPr algn="ctr">
              <a:lnSpc>
                <a:spcPts val="4664"/>
              </a:lnSpc>
            </a:pPr>
            <a:r>
              <a:rPr lang="en-US" sz="5069">
                <a:solidFill>
                  <a:srgbClr val="000000"/>
                </a:solidFill>
                <a:latin typeface="Handwrite"/>
              </a:rPr>
              <a:t>GRUPO: “A”</a:t>
            </a:r>
          </a:p>
          <a:p>
            <a:pPr algn="ctr">
              <a:lnSpc>
                <a:spcPts val="4664"/>
              </a:lnSpc>
            </a:pPr>
            <a:r>
              <a:rPr lang="en-US" sz="5069">
                <a:solidFill>
                  <a:srgbClr val="000000"/>
                </a:solidFill>
                <a:latin typeface="Handwrite"/>
              </a:rPr>
              <a:t>CAMPOS FORMATIVOS: LENGUAJES, SABERES Y PENSAMIENTO CIENTÍFICO, DE LO HUMANO Y LO COMUNITARIO, ÉTICA, NATURALEZA Y SOCIEDADES. </a:t>
            </a:r>
          </a:p>
          <a:p>
            <a:pPr algn="ctr">
              <a:lnSpc>
                <a:spcPts val="4664"/>
              </a:lnSpc>
            </a:pPr>
            <a:endParaRPr lang="en-US" sz="5069">
              <a:solidFill>
                <a:srgbClr val="000000"/>
              </a:solidFill>
              <a:latin typeface="Handwrit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Freeform 2"/>
          <p:cNvSpPr/>
          <p:nvPr/>
        </p:nvSpPr>
        <p:spPr>
          <a:xfrm>
            <a:off x="169663" y="1280614"/>
            <a:ext cx="17948674" cy="7725773"/>
          </a:xfrm>
          <a:custGeom>
            <a:avLst/>
            <a:gdLst/>
            <a:ahLst/>
            <a:cxnLst/>
            <a:rect l="l" t="t" r="r" b="b"/>
            <a:pathLst>
              <a:path w="17948674" h="7725773">
                <a:moveTo>
                  <a:pt x="0" y="0"/>
                </a:moveTo>
                <a:lnTo>
                  <a:pt x="17948674" y="0"/>
                </a:lnTo>
                <a:lnTo>
                  <a:pt x="17948674" y="7725772"/>
                </a:lnTo>
                <a:lnTo>
                  <a:pt x="0" y="7725772"/>
                </a:lnTo>
                <a:lnTo>
                  <a:pt x="0" y="0"/>
                </a:lnTo>
                <a:close/>
              </a:path>
            </a:pathLst>
          </a:custGeom>
          <a:blipFill>
            <a:blip r:embed="rId2"/>
            <a:stretch>
              <a:fillRect/>
            </a:stretch>
          </a:blipFill>
        </p:spPr>
        <p:txBody>
          <a:bodyPr/>
          <a:lstStyle/>
          <a:p>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Freeform 2"/>
          <p:cNvSpPr/>
          <p:nvPr/>
        </p:nvSpPr>
        <p:spPr>
          <a:xfrm>
            <a:off x="331428" y="521306"/>
            <a:ext cx="17625144" cy="9244388"/>
          </a:xfrm>
          <a:custGeom>
            <a:avLst/>
            <a:gdLst/>
            <a:ahLst/>
            <a:cxnLst/>
            <a:rect l="l" t="t" r="r" b="b"/>
            <a:pathLst>
              <a:path w="17625144" h="9244388">
                <a:moveTo>
                  <a:pt x="0" y="0"/>
                </a:moveTo>
                <a:lnTo>
                  <a:pt x="17625144" y="0"/>
                </a:lnTo>
                <a:lnTo>
                  <a:pt x="17625144" y="9244388"/>
                </a:lnTo>
                <a:lnTo>
                  <a:pt x="0" y="9244388"/>
                </a:lnTo>
                <a:lnTo>
                  <a:pt x="0" y="0"/>
                </a:lnTo>
                <a:close/>
              </a:path>
            </a:pathLst>
          </a:custGeom>
          <a:blipFill>
            <a:blip r:embed="rId2"/>
            <a:stretch>
              <a:fillRect/>
            </a:stretch>
          </a:blipFill>
        </p:spPr>
        <p:txBody>
          <a:bodyPr/>
          <a:lstStyle/>
          <a:p>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Freeform 2"/>
          <p:cNvSpPr/>
          <p:nvPr/>
        </p:nvSpPr>
        <p:spPr>
          <a:xfrm>
            <a:off x="239711" y="437103"/>
            <a:ext cx="17798391" cy="9157272"/>
          </a:xfrm>
          <a:custGeom>
            <a:avLst/>
            <a:gdLst/>
            <a:ahLst/>
            <a:cxnLst/>
            <a:rect l="l" t="t" r="r" b="b"/>
            <a:pathLst>
              <a:path w="17798391" h="9157272">
                <a:moveTo>
                  <a:pt x="0" y="0"/>
                </a:moveTo>
                <a:lnTo>
                  <a:pt x="17798391" y="0"/>
                </a:lnTo>
                <a:lnTo>
                  <a:pt x="17798391" y="9157272"/>
                </a:lnTo>
                <a:lnTo>
                  <a:pt x="0" y="9157272"/>
                </a:lnTo>
                <a:lnTo>
                  <a:pt x="0" y="0"/>
                </a:lnTo>
                <a:close/>
              </a:path>
            </a:pathLst>
          </a:custGeom>
          <a:blipFill>
            <a:blip r:embed="rId2"/>
            <a:stretch>
              <a:fillRect/>
            </a:stretch>
          </a:blipFill>
        </p:spPr>
        <p:txBody>
          <a:bodyPr/>
          <a:lstStyle/>
          <a:p>
            <a:endParaRPr lang="es-MX"/>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Freeform 2"/>
          <p:cNvSpPr/>
          <p:nvPr/>
        </p:nvSpPr>
        <p:spPr>
          <a:xfrm>
            <a:off x="150452" y="254526"/>
            <a:ext cx="17852931" cy="9667362"/>
          </a:xfrm>
          <a:custGeom>
            <a:avLst/>
            <a:gdLst/>
            <a:ahLst/>
            <a:cxnLst/>
            <a:rect l="l" t="t" r="r" b="b"/>
            <a:pathLst>
              <a:path w="17852931" h="9667362">
                <a:moveTo>
                  <a:pt x="0" y="0"/>
                </a:moveTo>
                <a:lnTo>
                  <a:pt x="17852931" y="0"/>
                </a:lnTo>
                <a:lnTo>
                  <a:pt x="17852931" y="9667363"/>
                </a:lnTo>
                <a:lnTo>
                  <a:pt x="0" y="9667363"/>
                </a:lnTo>
                <a:lnTo>
                  <a:pt x="0" y="0"/>
                </a:lnTo>
                <a:close/>
              </a:path>
            </a:pathLst>
          </a:custGeom>
          <a:blipFill>
            <a:blip r:embed="rId2"/>
            <a:stretch>
              <a:fillRect/>
            </a:stretch>
          </a:blipFill>
        </p:spPr>
        <p:txBody>
          <a:bodyPr/>
          <a:lstStyle/>
          <a:p>
            <a:endParaRPr lang="es-MX"/>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Freeform 2"/>
          <p:cNvSpPr/>
          <p:nvPr/>
        </p:nvSpPr>
        <p:spPr>
          <a:xfrm>
            <a:off x="3622964" y="202077"/>
            <a:ext cx="9053339" cy="3157352"/>
          </a:xfrm>
          <a:custGeom>
            <a:avLst/>
            <a:gdLst/>
            <a:ahLst/>
            <a:cxnLst/>
            <a:rect l="l" t="t" r="r" b="b"/>
            <a:pathLst>
              <a:path w="9053339" h="3157352">
                <a:moveTo>
                  <a:pt x="0" y="0"/>
                </a:moveTo>
                <a:lnTo>
                  <a:pt x="9053339" y="0"/>
                </a:lnTo>
                <a:lnTo>
                  <a:pt x="9053339" y="3157352"/>
                </a:lnTo>
                <a:lnTo>
                  <a:pt x="0" y="31573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15498770" y="-342058"/>
            <a:ext cx="4123051" cy="3545824"/>
          </a:xfrm>
          <a:custGeom>
            <a:avLst/>
            <a:gdLst/>
            <a:ahLst/>
            <a:cxnLst/>
            <a:rect l="l" t="t" r="r" b="b"/>
            <a:pathLst>
              <a:path w="4123051" h="3545824">
                <a:moveTo>
                  <a:pt x="0" y="0"/>
                </a:moveTo>
                <a:lnTo>
                  <a:pt x="4123051" y="0"/>
                </a:lnTo>
                <a:lnTo>
                  <a:pt x="4123051" y="3545823"/>
                </a:lnTo>
                <a:lnTo>
                  <a:pt x="0" y="3545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Freeform 4"/>
          <p:cNvSpPr/>
          <p:nvPr/>
        </p:nvSpPr>
        <p:spPr>
          <a:xfrm>
            <a:off x="235333" y="318789"/>
            <a:ext cx="5488769" cy="4181444"/>
          </a:xfrm>
          <a:custGeom>
            <a:avLst/>
            <a:gdLst/>
            <a:ahLst/>
            <a:cxnLst/>
            <a:rect l="l" t="t" r="r" b="b"/>
            <a:pathLst>
              <a:path w="5488769" h="4181444">
                <a:moveTo>
                  <a:pt x="0" y="0"/>
                </a:moveTo>
                <a:lnTo>
                  <a:pt x="5488769" y="0"/>
                </a:lnTo>
                <a:lnTo>
                  <a:pt x="5488769" y="4181444"/>
                </a:lnTo>
                <a:lnTo>
                  <a:pt x="0" y="41814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5" name="Freeform 5"/>
          <p:cNvSpPr/>
          <p:nvPr/>
        </p:nvSpPr>
        <p:spPr>
          <a:xfrm>
            <a:off x="13129471" y="1780753"/>
            <a:ext cx="2236304" cy="2057400"/>
          </a:xfrm>
          <a:custGeom>
            <a:avLst/>
            <a:gdLst/>
            <a:ahLst/>
            <a:cxnLst/>
            <a:rect l="l" t="t" r="r" b="b"/>
            <a:pathLst>
              <a:path w="2236304" h="2057400">
                <a:moveTo>
                  <a:pt x="0" y="0"/>
                </a:moveTo>
                <a:lnTo>
                  <a:pt x="2236305" y="0"/>
                </a:lnTo>
                <a:lnTo>
                  <a:pt x="2236305" y="2057400"/>
                </a:lnTo>
                <a:lnTo>
                  <a:pt x="0" y="2057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6" name="TextBox 6"/>
          <p:cNvSpPr txBox="1"/>
          <p:nvPr/>
        </p:nvSpPr>
        <p:spPr>
          <a:xfrm>
            <a:off x="1907181" y="1132945"/>
            <a:ext cx="12898309" cy="1276565"/>
          </a:xfrm>
          <a:prstGeom prst="rect">
            <a:avLst/>
          </a:prstGeom>
        </p:spPr>
        <p:txBody>
          <a:bodyPr lIns="0" tIns="0" rIns="0" bIns="0" rtlCol="0" anchor="t">
            <a:spAutoFit/>
          </a:bodyPr>
          <a:lstStyle/>
          <a:p>
            <a:pPr algn="ctr">
              <a:lnSpc>
                <a:spcPts val="7644"/>
              </a:lnSpc>
            </a:pPr>
            <a:r>
              <a:rPr lang="en-US" sz="8309">
                <a:solidFill>
                  <a:srgbClr val="000000"/>
                </a:solidFill>
                <a:latin typeface="Handwrite"/>
              </a:rPr>
              <a:t>¿CÓMO FUE EL USO DE LOS LIBROS DE TEXTO?</a:t>
            </a:r>
          </a:p>
        </p:txBody>
      </p:sp>
      <p:sp>
        <p:nvSpPr>
          <p:cNvPr id="7" name="Freeform 7"/>
          <p:cNvSpPr/>
          <p:nvPr/>
        </p:nvSpPr>
        <p:spPr>
          <a:xfrm rot="249734">
            <a:off x="103681" y="4153985"/>
            <a:ext cx="18080638" cy="5853606"/>
          </a:xfrm>
          <a:custGeom>
            <a:avLst/>
            <a:gdLst/>
            <a:ahLst/>
            <a:cxnLst/>
            <a:rect l="l" t="t" r="r" b="b"/>
            <a:pathLst>
              <a:path w="18080638" h="5853606">
                <a:moveTo>
                  <a:pt x="0" y="0"/>
                </a:moveTo>
                <a:lnTo>
                  <a:pt x="18080638" y="0"/>
                </a:lnTo>
                <a:lnTo>
                  <a:pt x="18080638" y="5853607"/>
                </a:lnTo>
                <a:lnTo>
                  <a:pt x="0" y="58536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8" name="TextBox 8"/>
          <p:cNvSpPr txBox="1"/>
          <p:nvPr/>
        </p:nvSpPr>
        <p:spPr>
          <a:xfrm>
            <a:off x="1349314" y="4897384"/>
            <a:ext cx="15909986" cy="4274698"/>
          </a:xfrm>
          <a:prstGeom prst="rect">
            <a:avLst/>
          </a:prstGeom>
        </p:spPr>
        <p:txBody>
          <a:bodyPr lIns="0" tIns="0" rIns="0" bIns="0" rtlCol="0" anchor="t">
            <a:spAutoFit/>
          </a:bodyPr>
          <a:lstStyle/>
          <a:p>
            <a:pPr algn="just">
              <a:lnSpc>
                <a:spcPts val="3786"/>
              </a:lnSpc>
            </a:pPr>
            <a:r>
              <a:rPr lang="en-US" sz="2704">
                <a:solidFill>
                  <a:srgbClr val="000000"/>
                </a:solidFill>
                <a:latin typeface="Glacial Indifference"/>
              </a:rPr>
              <a:t>•Se está trabajando con los libros de </a:t>
            </a:r>
            <a:r>
              <a:rPr lang="en-US" sz="2704">
                <a:solidFill>
                  <a:srgbClr val="000000"/>
                </a:solidFill>
                <a:latin typeface="Glacial Indifference Bold"/>
              </a:rPr>
              <a:t>proyectos de aula</a:t>
            </a:r>
            <a:r>
              <a:rPr lang="en-US" sz="2704">
                <a:solidFill>
                  <a:srgbClr val="000000"/>
                </a:solidFill>
                <a:latin typeface="Glacial Indifference"/>
              </a:rPr>
              <a:t> y </a:t>
            </a:r>
            <a:r>
              <a:rPr lang="en-US" sz="2704">
                <a:solidFill>
                  <a:srgbClr val="000000"/>
                </a:solidFill>
                <a:latin typeface="Glacial Indifference Bold"/>
              </a:rPr>
              <a:t>proyectos escolares</a:t>
            </a:r>
            <a:r>
              <a:rPr lang="en-US" sz="2704">
                <a:solidFill>
                  <a:srgbClr val="000000"/>
                </a:solidFill>
                <a:latin typeface="Glacial Indifference"/>
              </a:rPr>
              <a:t>, de ellos se sacan las actividades que se van a trabajar y se complementan con diversos recursos audiovisuales . En los libros, se realizan las actividades según lo vaya indicando el proyecto, se sigue la  metodologías de cada uno de los proyectos.</a:t>
            </a:r>
          </a:p>
          <a:p>
            <a:pPr algn="just">
              <a:lnSpc>
                <a:spcPts val="3786"/>
              </a:lnSpc>
            </a:pPr>
            <a:r>
              <a:rPr lang="en-US" sz="2704">
                <a:solidFill>
                  <a:srgbClr val="000000"/>
                </a:solidFill>
                <a:latin typeface="Glacial Indifference"/>
              </a:rPr>
              <a:t>•En el caso de mi grupo, los contenidos que se indican en los programas sintéticos se tienen que abordar y en base de estos se pueden integrar otro contenidos ya que en dado caso de que se asignen evaluaciones externas como la OCI, lo más razonable es que se evalúen contenidos que se establecieron en los programas sintéticos. </a:t>
            </a:r>
          </a:p>
          <a:p>
            <a:pPr algn="just">
              <a:lnSpc>
                <a:spcPts val="3786"/>
              </a:lnSpc>
            </a:pPr>
            <a:endParaRPr lang="en-US" sz="2704">
              <a:solidFill>
                <a:srgbClr val="000000"/>
              </a:solidFill>
              <a:latin typeface="Glacial Indifference"/>
            </a:endParaRPr>
          </a:p>
        </p:txBody>
      </p:sp>
      <p:sp>
        <p:nvSpPr>
          <p:cNvPr id="9" name="Freeform 9"/>
          <p:cNvSpPr/>
          <p:nvPr/>
        </p:nvSpPr>
        <p:spPr>
          <a:xfrm rot="-2175876">
            <a:off x="5856805" y="9898670"/>
            <a:ext cx="4135743" cy="1514716"/>
          </a:xfrm>
          <a:custGeom>
            <a:avLst/>
            <a:gdLst/>
            <a:ahLst/>
            <a:cxnLst/>
            <a:rect l="l" t="t" r="r" b="b"/>
            <a:pathLst>
              <a:path w="4135743" h="1514716">
                <a:moveTo>
                  <a:pt x="0" y="0"/>
                </a:moveTo>
                <a:lnTo>
                  <a:pt x="4135743" y="0"/>
                </a:lnTo>
                <a:lnTo>
                  <a:pt x="4135743" y="1514716"/>
                </a:lnTo>
                <a:lnTo>
                  <a:pt x="0" y="15147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Freeform 2"/>
          <p:cNvSpPr/>
          <p:nvPr/>
        </p:nvSpPr>
        <p:spPr>
          <a:xfrm rot="-1644565">
            <a:off x="14220443" y="7200900"/>
            <a:ext cx="5656082" cy="4114800"/>
          </a:xfrm>
          <a:custGeom>
            <a:avLst/>
            <a:gdLst/>
            <a:ahLst/>
            <a:cxnLst/>
            <a:rect l="l" t="t" r="r" b="b"/>
            <a:pathLst>
              <a:path w="5656082" h="4114800">
                <a:moveTo>
                  <a:pt x="0" y="0"/>
                </a:moveTo>
                <a:lnTo>
                  <a:pt x="5656082" y="0"/>
                </a:lnTo>
                <a:lnTo>
                  <a:pt x="565608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702907" y="777431"/>
            <a:ext cx="9259375" cy="3229207"/>
          </a:xfrm>
          <a:custGeom>
            <a:avLst/>
            <a:gdLst/>
            <a:ahLst/>
            <a:cxnLst/>
            <a:rect l="l" t="t" r="r" b="b"/>
            <a:pathLst>
              <a:path w="9259375" h="3229207">
                <a:moveTo>
                  <a:pt x="0" y="0"/>
                </a:moveTo>
                <a:lnTo>
                  <a:pt x="9259376" y="0"/>
                </a:lnTo>
                <a:lnTo>
                  <a:pt x="9259376" y="3229208"/>
                </a:lnTo>
                <a:lnTo>
                  <a:pt x="0" y="32292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Freeform 4"/>
          <p:cNvSpPr/>
          <p:nvPr/>
        </p:nvSpPr>
        <p:spPr>
          <a:xfrm rot="-1644565">
            <a:off x="-1799341" y="8229600"/>
            <a:ext cx="5656082" cy="4114800"/>
          </a:xfrm>
          <a:custGeom>
            <a:avLst/>
            <a:gdLst/>
            <a:ahLst/>
            <a:cxnLst/>
            <a:rect l="l" t="t" r="r" b="b"/>
            <a:pathLst>
              <a:path w="5656082" h="4114800">
                <a:moveTo>
                  <a:pt x="0" y="0"/>
                </a:moveTo>
                <a:lnTo>
                  <a:pt x="5656082" y="0"/>
                </a:lnTo>
                <a:lnTo>
                  <a:pt x="565608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5" name="Freeform 5"/>
          <p:cNvSpPr/>
          <p:nvPr/>
        </p:nvSpPr>
        <p:spPr>
          <a:xfrm>
            <a:off x="1473055" y="8173717"/>
            <a:ext cx="3013325" cy="2877725"/>
          </a:xfrm>
          <a:custGeom>
            <a:avLst/>
            <a:gdLst/>
            <a:ahLst/>
            <a:cxnLst/>
            <a:rect l="l" t="t" r="r" b="b"/>
            <a:pathLst>
              <a:path w="3013325" h="2877725">
                <a:moveTo>
                  <a:pt x="0" y="0"/>
                </a:moveTo>
                <a:lnTo>
                  <a:pt x="3013325" y="0"/>
                </a:lnTo>
                <a:lnTo>
                  <a:pt x="3013325" y="2877726"/>
                </a:lnTo>
                <a:lnTo>
                  <a:pt x="0" y="28777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6" name="Freeform 6"/>
          <p:cNvSpPr/>
          <p:nvPr/>
        </p:nvSpPr>
        <p:spPr>
          <a:xfrm>
            <a:off x="969084" y="3213011"/>
            <a:ext cx="14270916" cy="6883489"/>
          </a:xfrm>
          <a:custGeom>
            <a:avLst/>
            <a:gdLst/>
            <a:ahLst/>
            <a:cxnLst/>
            <a:rect l="l" t="t" r="r" b="b"/>
            <a:pathLst>
              <a:path w="9223311" h="4511037">
                <a:moveTo>
                  <a:pt x="0" y="0"/>
                </a:moveTo>
                <a:lnTo>
                  <a:pt x="9223311" y="0"/>
                </a:lnTo>
                <a:lnTo>
                  <a:pt x="9223311" y="4511038"/>
                </a:lnTo>
                <a:lnTo>
                  <a:pt x="0" y="45110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7" name="TextBox 7"/>
          <p:cNvSpPr txBox="1"/>
          <p:nvPr/>
        </p:nvSpPr>
        <p:spPr>
          <a:xfrm>
            <a:off x="1184779" y="1368612"/>
            <a:ext cx="9223311" cy="1276565"/>
          </a:xfrm>
          <a:prstGeom prst="rect">
            <a:avLst/>
          </a:prstGeom>
        </p:spPr>
        <p:txBody>
          <a:bodyPr lIns="0" tIns="0" rIns="0" bIns="0" rtlCol="0" anchor="t">
            <a:spAutoFit/>
          </a:bodyPr>
          <a:lstStyle/>
          <a:p>
            <a:pPr algn="just">
              <a:lnSpc>
                <a:spcPts val="7644"/>
              </a:lnSpc>
            </a:pPr>
            <a:r>
              <a:rPr lang="en-US" sz="8309">
                <a:solidFill>
                  <a:srgbClr val="000000"/>
                </a:solidFill>
                <a:latin typeface="Handwrite"/>
              </a:rPr>
              <a:t>¿CÓMO FUE EL PROCESO DE EVALUACIÓN?</a:t>
            </a:r>
          </a:p>
        </p:txBody>
      </p:sp>
      <p:sp>
        <p:nvSpPr>
          <p:cNvPr id="8" name="TextBox 8"/>
          <p:cNvSpPr txBox="1"/>
          <p:nvPr/>
        </p:nvSpPr>
        <p:spPr>
          <a:xfrm>
            <a:off x="2102536" y="4598486"/>
            <a:ext cx="12273911" cy="3154710"/>
          </a:xfrm>
          <a:prstGeom prst="rect">
            <a:avLst/>
          </a:prstGeom>
        </p:spPr>
        <p:txBody>
          <a:bodyPr wrap="square" lIns="0" tIns="0" rIns="0" bIns="0" rtlCol="0" anchor="t">
            <a:spAutoFit/>
          </a:bodyPr>
          <a:lstStyle/>
          <a:p>
            <a:pPr algn="just">
              <a:lnSpc>
                <a:spcPts val="4065"/>
              </a:lnSpc>
            </a:pPr>
            <a:r>
              <a:rPr lang="en-US" sz="3600" dirty="0">
                <a:solidFill>
                  <a:srgbClr val="000000"/>
                </a:solidFill>
                <a:latin typeface="Glacial Indifference"/>
              </a:rPr>
              <a:t>Hasta </a:t>
            </a:r>
            <a:r>
              <a:rPr lang="en-US" sz="3600" dirty="0" err="1">
                <a:solidFill>
                  <a:srgbClr val="000000"/>
                </a:solidFill>
                <a:latin typeface="Glacial Indifference"/>
              </a:rPr>
              <a:t>el</a:t>
            </a:r>
            <a:r>
              <a:rPr lang="en-US" sz="3600" dirty="0">
                <a:solidFill>
                  <a:srgbClr val="000000"/>
                </a:solidFill>
                <a:latin typeface="Glacial Indifference"/>
              </a:rPr>
              <a:t> </a:t>
            </a:r>
            <a:r>
              <a:rPr lang="en-US" sz="3600" dirty="0" err="1">
                <a:solidFill>
                  <a:srgbClr val="000000"/>
                </a:solidFill>
                <a:latin typeface="Glacial Indifference"/>
              </a:rPr>
              <a:t>momento</a:t>
            </a:r>
            <a:r>
              <a:rPr lang="en-US" sz="3600" dirty="0">
                <a:solidFill>
                  <a:srgbClr val="000000"/>
                </a:solidFill>
                <a:latin typeface="Glacial Indifference"/>
              </a:rPr>
              <a:t> se </a:t>
            </a:r>
            <a:r>
              <a:rPr lang="en-US" sz="3600" dirty="0" err="1">
                <a:solidFill>
                  <a:srgbClr val="000000"/>
                </a:solidFill>
                <a:latin typeface="Glacial Indifference"/>
              </a:rPr>
              <a:t>han</a:t>
            </a:r>
            <a:r>
              <a:rPr lang="en-US" sz="3600" dirty="0">
                <a:solidFill>
                  <a:srgbClr val="000000"/>
                </a:solidFill>
                <a:latin typeface="Glacial Indifference"/>
              </a:rPr>
              <a:t> utilizado </a:t>
            </a:r>
            <a:r>
              <a:rPr lang="en-US" sz="3600" dirty="0" err="1">
                <a:solidFill>
                  <a:srgbClr val="000000"/>
                </a:solidFill>
                <a:latin typeface="Glacial Indifference"/>
              </a:rPr>
              <a:t>listas</a:t>
            </a:r>
            <a:r>
              <a:rPr lang="en-US" sz="3600" dirty="0">
                <a:solidFill>
                  <a:srgbClr val="000000"/>
                </a:solidFill>
                <a:latin typeface="Glacial Indifference"/>
              </a:rPr>
              <a:t> de </a:t>
            </a:r>
            <a:r>
              <a:rPr lang="en-US" sz="3600" dirty="0" err="1">
                <a:solidFill>
                  <a:srgbClr val="000000"/>
                </a:solidFill>
                <a:latin typeface="Glacial Indifference"/>
              </a:rPr>
              <a:t>cotejo</a:t>
            </a:r>
            <a:r>
              <a:rPr lang="en-US" sz="3600" dirty="0">
                <a:solidFill>
                  <a:srgbClr val="000000"/>
                </a:solidFill>
                <a:latin typeface="Glacial Indifference"/>
              </a:rPr>
              <a:t>, </a:t>
            </a:r>
            <a:r>
              <a:rPr lang="en-US" sz="3600" dirty="0" err="1">
                <a:solidFill>
                  <a:srgbClr val="000000"/>
                </a:solidFill>
                <a:latin typeface="Glacial Indifference"/>
              </a:rPr>
              <a:t>rúbricas</a:t>
            </a:r>
            <a:r>
              <a:rPr lang="en-US" sz="3600" dirty="0">
                <a:solidFill>
                  <a:srgbClr val="000000"/>
                </a:solidFill>
                <a:latin typeface="Glacial Indifference"/>
              </a:rPr>
              <a:t> y </a:t>
            </a:r>
            <a:r>
              <a:rPr lang="en-US" sz="3600" dirty="0" err="1">
                <a:solidFill>
                  <a:srgbClr val="000000"/>
                </a:solidFill>
                <a:latin typeface="Glacial Indifference"/>
              </a:rPr>
              <a:t>listas</a:t>
            </a:r>
            <a:r>
              <a:rPr lang="en-US" sz="3600" dirty="0">
                <a:solidFill>
                  <a:srgbClr val="000000"/>
                </a:solidFill>
                <a:latin typeface="Glacial Indifference"/>
              </a:rPr>
              <a:t> de </a:t>
            </a:r>
            <a:r>
              <a:rPr lang="en-US" sz="3600" dirty="0" err="1">
                <a:solidFill>
                  <a:srgbClr val="000000"/>
                </a:solidFill>
                <a:latin typeface="Glacial Indifference"/>
              </a:rPr>
              <a:t>verificación</a:t>
            </a:r>
            <a:r>
              <a:rPr lang="en-US" sz="3600" dirty="0">
                <a:solidFill>
                  <a:srgbClr val="000000"/>
                </a:solidFill>
                <a:latin typeface="Glacial Indifference"/>
              </a:rPr>
              <a:t> que </a:t>
            </a:r>
            <a:r>
              <a:rPr lang="en-US" sz="3600" dirty="0" err="1">
                <a:solidFill>
                  <a:srgbClr val="000000"/>
                </a:solidFill>
                <a:latin typeface="Glacial Indifference"/>
              </a:rPr>
              <a:t>han</a:t>
            </a:r>
            <a:r>
              <a:rPr lang="en-US" sz="3600" dirty="0">
                <a:solidFill>
                  <a:srgbClr val="000000"/>
                </a:solidFill>
                <a:latin typeface="Glacial Indifference"/>
              </a:rPr>
              <a:t> </a:t>
            </a:r>
            <a:r>
              <a:rPr lang="en-US" sz="3600" dirty="0" err="1">
                <a:solidFill>
                  <a:srgbClr val="000000"/>
                </a:solidFill>
                <a:latin typeface="Glacial Indifference"/>
              </a:rPr>
              <a:t>ayudado</a:t>
            </a:r>
            <a:r>
              <a:rPr lang="en-US" sz="3600" dirty="0">
                <a:solidFill>
                  <a:srgbClr val="000000"/>
                </a:solidFill>
                <a:latin typeface="Glacial Indifference"/>
              </a:rPr>
              <a:t> a </a:t>
            </a:r>
            <a:r>
              <a:rPr lang="en-US" sz="3600" dirty="0" err="1">
                <a:solidFill>
                  <a:srgbClr val="000000"/>
                </a:solidFill>
                <a:latin typeface="Glacial Indifference"/>
              </a:rPr>
              <a:t>evaluar</a:t>
            </a:r>
            <a:r>
              <a:rPr lang="en-US" sz="3600" dirty="0">
                <a:solidFill>
                  <a:srgbClr val="000000"/>
                </a:solidFill>
                <a:latin typeface="Glacial Indifference"/>
              </a:rPr>
              <a:t> las </a:t>
            </a:r>
            <a:r>
              <a:rPr lang="en-US" sz="3600" dirty="0" err="1">
                <a:solidFill>
                  <a:srgbClr val="000000"/>
                </a:solidFill>
                <a:latin typeface="Glacial Indifference"/>
              </a:rPr>
              <a:t>actividades</a:t>
            </a:r>
            <a:r>
              <a:rPr lang="en-US" sz="3600" dirty="0">
                <a:solidFill>
                  <a:srgbClr val="000000"/>
                </a:solidFill>
                <a:latin typeface="Glacial Indifference"/>
              </a:rPr>
              <a:t> que se </a:t>
            </a:r>
            <a:r>
              <a:rPr lang="en-US" sz="3600" dirty="0" err="1">
                <a:solidFill>
                  <a:srgbClr val="000000"/>
                </a:solidFill>
                <a:latin typeface="Glacial Indifference"/>
              </a:rPr>
              <a:t>han</a:t>
            </a:r>
            <a:r>
              <a:rPr lang="en-US" sz="3600" dirty="0">
                <a:solidFill>
                  <a:srgbClr val="000000"/>
                </a:solidFill>
                <a:latin typeface="Glacial Indifference"/>
              </a:rPr>
              <a:t> </a:t>
            </a:r>
            <a:r>
              <a:rPr lang="en-US" sz="3600" dirty="0" err="1">
                <a:solidFill>
                  <a:srgbClr val="000000"/>
                </a:solidFill>
                <a:latin typeface="Glacial Indifference"/>
              </a:rPr>
              <a:t>desarrollado</a:t>
            </a:r>
            <a:r>
              <a:rPr lang="en-US" sz="3600" dirty="0">
                <a:solidFill>
                  <a:srgbClr val="000000"/>
                </a:solidFill>
                <a:latin typeface="Glacial Indifference"/>
              </a:rPr>
              <a:t> </a:t>
            </a:r>
            <a:r>
              <a:rPr lang="en-US" sz="3600" dirty="0" err="1">
                <a:solidFill>
                  <a:srgbClr val="000000"/>
                </a:solidFill>
                <a:latin typeface="Glacial Indifference"/>
              </a:rPr>
              <a:t>durante</a:t>
            </a:r>
            <a:r>
              <a:rPr lang="en-US" sz="3600" dirty="0">
                <a:solidFill>
                  <a:srgbClr val="000000"/>
                </a:solidFill>
                <a:latin typeface="Glacial Indifference"/>
              </a:rPr>
              <a:t> </a:t>
            </a:r>
            <a:r>
              <a:rPr lang="en-US" sz="3600" dirty="0" err="1">
                <a:solidFill>
                  <a:srgbClr val="000000"/>
                </a:solidFill>
                <a:latin typeface="Glacial Indifference"/>
              </a:rPr>
              <a:t>el</a:t>
            </a:r>
            <a:r>
              <a:rPr lang="en-US" sz="3600" dirty="0">
                <a:solidFill>
                  <a:srgbClr val="000000"/>
                </a:solidFill>
                <a:latin typeface="Glacial Indifference"/>
              </a:rPr>
              <a:t> </a:t>
            </a:r>
            <a:r>
              <a:rPr lang="en-US" sz="3600" dirty="0" err="1">
                <a:solidFill>
                  <a:srgbClr val="000000"/>
                </a:solidFill>
                <a:latin typeface="Glacial Indifference"/>
              </a:rPr>
              <a:t>proyecto</a:t>
            </a:r>
            <a:r>
              <a:rPr lang="en-US" sz="3600" dirty="0">
                <a:solidFill>
                  <a:srgbClr val="000000"/>
                </a:solidFill>
                <a:latin typeface="Glacial Indifference"/>
              </a:rPr>
              <a:t>. Al final de </a:t>
            </a:r>
            <a:r>
              <a:rPr lang="en-US" sz="3600" dirty="0" err="1">
                <a:solidFill>
                  <a:srgbClr val="000000"/>
                </a:solidFill>
                <a:latin typeface="Glacial Indifference"/>
              </a:rPr>
              <a:t>cada</a:t>
            </a:r>
            <a:r>
              <a:rPr lang="en-US" sz="3600" dirty="0">
                <a:solidFill>
                  <a:srgbClr val="000000"/>
                </a:solidFill>
                <a:latin typeface="Glacial Indifference"/>
              </a:rPr>
              <a:t> Proyecto se </a:t>
            </a:r>
            <a:r>
              <a:rPr lang="en-US" sz="3600" dirty="0" err="1">
                <a:solidFill>
                  <a:srgbClr val="000000"/>
                </a:solidFill>
                <a:latin typeface="Glacial Indifference"/>
              </a:rPr>
              <a:t>pretende</a:t>
            </a:r>
            <a:r>
              <a:rPr lang="en-US" sz="3600" dirty="0">
                <a:solidFill>
                  <a:srgbClr val="000000"/>
                </a:solidFill>
                <a:latin typeface="Glacial Indifference"/>
              </a:rPr>
              <a:t> </a:t>
            </a:r>
            <a:r>
              <a:rPr lang="en-US" sz="3600" dirty="0" err="1">
                <a:solidFill>
                  <a:srgbClr val="000000"/>
                </a:solidFill>
                <a:latin typeface="Glacial Indifference"/>
              </a:rPr>
              <a:t>aplicar</a:t>
            </a:r>
            <a:r>
              <a:rPr lang="en-US" sz="3600" dirty="0">
                <a:solidFill>
                  <a:srgbClr val="000000"/>
                </a:solidFill>
                <a:latin typeface="Glacial Indifference"/>
              </a:rPr>
              <a:t> </a:t>
            </a:r>
            <a:r>
              <a:rPr lang="en-US" sz="3600" dirty="0" err="1">
                <a:solidFill>
                  <a:srgbClr val="000000"/>
                </a:solidFill>
                <a:latin typeface="Glacial Indifference"/>
              </a:rPr>
              <a:t>una</a:t>
            </a:r>
            <a:r>
              <a:rPr lang="en-US" sz="3600" dirty="0">
                <a:solidFill>
                  <a:srgbClr val="000000"/>
                </a:solidFill>
                <a:latin typeface="Glacial Indifference"/>
              </a:rPr>
              <a:t> </a:t>
            </a:r>
            <a:r>
              <a:rPr lang="en-US" sz="3600" dirty="0" err="1">
                <a:solidFill>
                  <a:srgbClr val="000000"/>
                </a:solidFill>
                <a:latin typeface="Glacial Indifference"/>
              </a:rPr>
              <a:t>evaluación</a:t>
            </a:r>
            <a:r>
              <a:rPr lang="en-US" sz="3600" dirty="0">
                <a:solidFill>
                  <a:srgbClr val="000000"/>
                </a:solidFill>
                <a:latin typeface="Glacial Indifference"/>
              </a:rPr>
              <a:t> para </a:t>
            </a:r>
            <a:r>
              <a:rPr lang="en-US" sz="3600" dirty="0" err="1">
                <a:solidFill>
                  <a:srgbClr val="000000"/>
                </a:solidFill>
                <a:latin typeface="Glacial Indifference"/>
              </a:rPr>
              <a:t>tener</a:t>
            </a:r>
            <a:r>
              <a:rPr lang="en-US" sz="3600" dirty="0">
                <a:solidFill>
                  <a:srgbClr val="000000"/>
                </a:solidFill>
                <a:latin typeface="Glacial Indifference"/>
              </a:rPr>
              <a:t> </a:t>
            </a:r>
            <a:r>
              <a:rPr lang="en-US" sz="3600" dirty="0" err="1">
                <a:solidFill>
                  <a:srgbClr val="000000"/>
                </a:solidFill>
                <a:latin typeface="Glacial Indifference"/>
              </a:rPr>
              <a:t>los</a:t>
            </a:r>
            <a:r>
              <a:rPr lang="en-US" sz="3600" dirty="0">
                <a:solidFill>
                  <a:srgbClr val="000000"/>
                </a:solidFill>
                <a:latin typeface="Glacial Indifference"/>
              </a:rPr>
              <a:t> </a:t>
            </a:r>
            <a:r>
              <a:rPr lang="en-US" sz="3600" dirty="0" err="1">
                <a:solidFill>
                  <a:srgbClr val="000000"/>
                </a:solidFill>
                <a:latin typeface="Glacial Indifference"/>
              </a:rPr>
              <a:t>elementos</a:t>
            </a:r>
            <a:r>
              <a:rPr lang="en-US" sz="3600" dirty="0">
                <a:solidFill>
                  <a:srgbClr val="000000"/>
                </a:solidFill>
                <a:latin typeface="Glacial Indifference"/>
              </a:rPr>
              <a:t> </a:t>
            </a:r>
            <a:r>
              <a:rPr lang="en-US" sz="3600" dirty="0" err="1">
                <a:solidFill>
                  <a:srgbClr val="000000"/>
                </a:solidFill>
                <a:latin typeface="Glacial Indifference"/>
              </a:rPr>
              <a:t>necesarios</a:t>
            </a:r>
            <a:r>
              <a:rPr lang="en-US" sz="3600" dirty="0">
                <a:solidFill>
                  <a:srgbClr val="000000"/>
                </a:solidFill>
                <a:latin typeface="Glacial Indifference"/>
              </a:rPr>
              <a:t> al </a:t>
            </a:r>
            <a:r>
              <a:rPr lang="en-US" sz="3600" dirty="0" err="1">
                <a:solidFill>
                  <a:srgbClr val="000000"/>
                </a:solidFill>
                <a:latin typeface="Glacial Indifference"/>
              </a:rPr>
              <a:t>momento</a:t>
            </a:r>
            <a:r>
              <a:rPr lang="en-US" sz="3600" dirty="0">
                <a:solidFill>
                  <a:srgbClr val="000000"/>
                </a:solidFill>
                <a:latin typeface="Glacial Indifference"/>
              </a:rPr>
              <a:t> de render </a:t>
            </a:r>
            <a:r>
              <a:rPr lang="en-US" sz="3600" dirty="0" err="1">
                <a:solidFill>
                  <a:srgbClr val="000000"/>
                </a:solidFill>
                <a:latin typeface="Glacial Indifference"/>
              </a:rPr>
              <a:t>informes</a:t>
            </a:r>
            <a:r>
              <a:rPr lang="en-US" sz="3600" dirty="0">
                <a:solidFill>
                  <a:srgbClr val="000000"/>
                </a:solidFill>
                <a:latin typeface="Glacial Indifference"/>
              </a:rPr>
              <a:t> de </a:t>
            </a:r>
            <a:r>
              <a:rPr lang="en-US" sz="3600" dirty="0" err="1">
                <a:solidFill>
                  <a:srgbClr val="000000"/>
                </a:solidFill>
                <a:latin typeface="Glacial Indifference"/>
              </a:rPr>
              <a:t>los</a:t>
            </a:r>
            <a:r>
              <a:rPr lang="en-US" sz="3600" dirty="0">
                <a:solidFill>
                  <a:srgbClr val="000000"/>
                </a:solidFill>
                <a:latin typeface="Glacial Indifference"/>
              </a:rPr>
              <a:t> </a:t>
            </a:r>
            <a:r>
              <a:rPr lang="en-US" sz="3600" dirty="0" err="1">
                <a:solidFill>
                  <a:srgbClr val="000000"/>
                </a:solidFill>
                <a:latin typeface="Glacial Indifference"/>
              </a:rPr>
              <a:t>avances</a:t>
            </a:r>
            <a:r>
              <a:rPr lang="en-US" sz="3600" dirty="0">
                <a:solidFill>
                  <a:srgbClr val="000000"/>
                </a:solidFill>
                <a:latin typeface="Glacial Indifference"/>
              </a:rPr>
              <a:t> de </a:t>
            </a:r>
            <a:r>
              <a:rPr lang="en-US" sz="3600" dirty="0" err="1">
                <a:solidFill>
                  <a:srgbClr val="000000"/>
                </a:solidFill>
                <a:latin typeface="Glacial Indifference"/>
              </a:rPr>
              <a:t>los</a:t>
            </a:r>
            <a:r>
              <a:rPr lang="en-US" sz="3600" dirty="0">
                <a:solidFill>
                  <a:srgbClr val="000000"/>
                </a:solidFill>
                <a:latin typeface="Glacial Indifference"/>
              </a:rPr>
              <a:t> </a:t>
            </a:r>
            <a:r>
              <a:rPr lang="en-US" sz="3600" dirty="0" err="1">
                <a:solidFill>
                  <a:srgbClr val="000000"/>
                </a:solidFill>
                <a:latin typeface="Glacial Indifference"/>
              </a:rPr>
              <a:t>educandos</a:t>
            </a:r>
            <a:r>
              <a:rPr lang="en-US" sz="3600" dirty="0">
                <a:solidFill>
                  <a:srgbClr val="000000"/>
                </a:solidFill>
                <a:latin typeface="Glacial Indifference"/>
              </a:rPr>
              <a:t>.  </a:t>
            </a:r>
          </a:p>
        </p:txBody>
      </p:sp>
      <p:sp>
        <p:nvSpPr>
          <p:cNvPr id="9" name="Freeform 9"/>
          <p:cNvSpPr/>
          <p:nvPr/>
        </p:nvSpPr>
        <p:spPr>
          <a:xfrm>
            <a:off x="14986959" y="-749114"/>
            <a:ext cx="4123051" cy="3545824"/>
          </a:xfrm>
          <a:custGeom>
            <a:avLst/>
            <a:gdLst/>
            <a:ahLst/>
            <a:cxnLst/>
            <a:rect l="l" t="t" r="r" b="b"/>
            <a:pathLst>
              <a:path w="4123051" h="3545824">
                <a:moveTo>
                  <a:pt x="0" y="0"/>
                </a:moveTo>
                <a:lnTo>
                  <a:pt x="4123051" y="0"/>
                </a:lnTo>
                <a:lnTo>
                  <a:pt x="4123051" y="3545824"/>
                </a:lnTo>
                <a:lnTo>
                  <a:pt x="0" y="35458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0" name="Freeform 10"/>
          <p:cNvSpPr/>
          <p:nvPr/>
        </p:nvSpPr>
        <p:spPr>
          <a:xfrm rot="-1417189">
            <a:off x="6295678" y="9279683"/>
            <a:ext cx="5964621" cy="2184542"/>
          </a:xfrm>
          <a:custGeom>
            <a:avLst/>
            <a:gdLst/>
            <a:ahLst/>
            <a:cxnLst/>
            <a:rect l="l" t="t" r="r" b="b"/>
            <a:pathLst>
              <a:path w="5964621" h="2184542">
                <a:moveTo>
                  <a:pt x="0" y="0"/>
                </a:moveTo>
                <a:lnTo>
                  <a:pt x="5964621" y="0"/>
                </a:lnTo>
                <a:lnTo>
                  <a:pt x="5964621" y="2184542"/>
                </a:lnTo>
                <a:lnTo>
                  <a:pt x="0" y="218454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Freeform 2"/>
          <p:cNvSpPr/>
          <p:nvPr/>
        </p:nvSpPr>
        <p:spPr>
          <a:xfrm rot="-1644565">
            <a:off x="14220443" y="7200900"/>
            <a:ext cx="5656082" cy="4114800"/>
          </a:xfrm>
          <a:custGeom>
            <a:avLst/>
            <a:gdLst/>
            <a:ahLst/>
            <a:cxnLst/>
            <a:rect l="l" t="t" r="r" b="b"/>
            <a:pathLst>
              <a:path w="5656082" h="4114800">
                <a:moveTo>
                  <a:pt x="0" y="0"/>
                </a:moveTo>
                <a:lnTo>
                  <a:pt x="5656082" y="0"/>
                </a:lnTo>
                <a:lnTo>
                  <a:pt x="565608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6442574" y="217446"/>
            <a:ext cx="6062235" cy="2114205"/>
          </a:xfrm>
          <a:custGeom>
            <a:avLst/>
            <a:gdLst/>
            <a:ahLst/>
            <a:cxnLst/>
            <a:rect l="l" t="t" r="r" b="b"/>
            <a:pathLst>
              <a:path w="6062235" h="2114205">
                <a:moveTo>
                  <a:pt x="0" y="0"/>
                </a:moveTo>
                <a:lnTo>
                  <a:pt x="6062236" y="0"/>
                </a:lnTo>
                <a:lnTo>
                  <a:pt x="6062236" y="2114204"/>
                </a:lnTo>
                <a:lnTo>
                  <a:pt x="0" y="21142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4" name="Freeform 4"/>
          <p:cNvSpPr/>
          <p:nvPr/>
        </p:nvSpPr>
        <p:spPr>
          <a:xfrm>
            <a:off x="14986959" y="-749114"/>
            <a:ext cx="4123051" cy="3545824"/>
          </a:xfrm>
          <a:custGeom>
            <a:avLst/>
            <a:gdLst/>
            <a:ahLst/>
            <a:cxnLst/>
            <a:rect l="l" t="t" r="r" b="b"/>
            <a:pathLst>
              <a:path w="4123051" h="3545824">
                <a:moveTo>
                  <a:pt x="0" y="0"/>
                </a:moveTo>
                <a:lnTo>
                  <a:pt x="4123051" y="0"/>
                </a:lnTo>
                <a:lnTo>
                  <a:pt x="4123051" y="3545824"/>
                </a:lnTo>
                <a:lnTo>
                  <a:pt x="0" y="3545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5" name="Freeform 5"/>
          <p:cNvSpPr/>
          <p:nvPr/>
        </p:nvSpPr>
        <p:spPr>
          <a:xfrm>
            <a:off x="6095043" y="1971805"/>
            <a:ext cx="6757299" cy="6258948"/>
          </a:xfrm>
          <a:custGeom>
            <a:avLst/>
            <a:gdLst/>
            <a:ahLst/>
            <a:cxnLst/>
            <a:rect l="l" t="t" r="r" b="b"/>
            <a:pathLst>
              <a:path w="6757299" h="6258948">
                <a:moveTo>
                  <a:pt x="0" y="0"/>
                </a:moveTo>
                <a:lnTo>
                  <a:pt x="6757298" y="0"/>
                </a:lnTo>
                <a:lnTo>
                  <a:pt x="6757298" y="6258948"/>
                </a:lnTo>
                <a:lnTo>
                  <a:pt x="0" y="62589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6" name="TextBox 6"/>
          <p:cNvSpPr txBox="1"/>
          <p:nvPr/>
        </p:nvSpPr>
        <p:spPr>
          <a:xfrm>
            <a:off x="8486043" y="695240"/>
            <a:ext cx="2577133" cy="1276565"/>
          </a:xfrm>
          <a:prstGeom prst="rect">
            <a:avLst/>
          </a:prstGeom>
        </p:spPr>
        <p:txBody>
          <a:bodyPr lIns="0" tIns="0" rIns="0" bIns="0" rtlCol="0" anchor="t">
            <a:spAutoFit/>
          </a:bodyPr>
          <a:lstStyle/>
          <a:p>
            <a:pPr>
              <a:lnSpc>
                <a:spcPts val="7644"/>
              </a:lnSpc>
            </a:pPr>
            <a:r>
              <a:rPr lang="en-US" sz="8309">
                <a:solidFill>
                  <a:srgbClr val="000000"/>
                </a:solidFill>
                <a:latin typeface="Handwrite"/>
              </a:rPr>
              <a:t>REFLEXIÓN.</a:t>
            </a:r>
          </a:p>
        </p:txBody>
      </p:sp>
      <p:sp>
        <p:nvSpPr>
          <p:cNvPr id="7" name="Freeform 7"/>
          <p:cNvSpPr/>
          <p:nvPr/>
        </p:nvSpPr>
        <p:spPr>
          <a:xfrm>
            <a:off x="-133085" y="2012719"/>
            <a:ext cx="6833357" cy="6329397"/>
          </a:xfrm>
          <a:custGeom>
            <a:avLst/>
            <a:gdLst/>
            <a:ahLst/>
            <a:cxnLst/>
            <a:rect l="l" t="t" r="r" b="b"/>
            <a:pathLst>
              <a:path w="6833357" h="6329397">
                <a:moveTo>
                  <a:pt x="0" y="0"/>
                </a:moveTo>
                <a:lnTo>
                  <a:pt x="6833356" y="0"/>
                </a:lnTo>
                <a:lnTo>
                  <a:pt x="6833356" y="6329397"/>
                </a:lnTo>
                <a:lnTo>
                  <a:pt x="0" y="63293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TextBox 8"/>
          <p:cNvSpPr txBox="1"/>
          <p:nvPr/>
        </p:nvSpPr>
        <p:spPr>
          <a:xfrm>
            <a:off x="510811" y="4274554"/>
            <a:ext cx="5402456" cy="1699481"/>
          </a:xfrm>
          <a:prstGeom prst="rect">
            <a:avLst/>
          </a:prstGeom>
        </p:spPr>
        <p:txBody>
          <a:bodyPr lIns="0" tIns="0" rIns="0" bIns="0" rtlCol="0" anchor="t">
            <a:spAutoFit/>
          </a:bodyPr>
          <a:lstStyle/>
          <a:p>
            <a:pPr algn="just">
              <a:lnSpc>
                <a:spcPts val="4507"/>
              </a:lnSpc>
            </a:pPr>
            <a:r>
              <a:rPr lang="en-US" sz="3219">
                <a:solidFill>
                  <a:srgbClr val="000000"/>
                </a:solidFill>
                <a:latin typeface="Glacial Indifference"/>
              </a:rPr>
              <a:t>La implementación de medios tecnológicos y recursos audiovisuales. </a:t>
            </a:r>
          </a:p>
        </p:txBody>
      </p:sp>
      <p:sp>
        <p:nvSpPr>
          <p:cNvPr id="9" name="Freeform 9"/>
          <p:cNvSpPr/>
          <p:nvPr/>
        </p:nvSpPr>
        <p:spPr>
          <a:xfrm rot="-483440">
            <a:off x="7900904" y="2017655"/>
            <a:ext cx="3255779" cy="1135453"/>
          </a:xfrm>
          <a:custGeom>
            <a:avLst/>
            <a:gdLst/>
            <a:ahLst/>
            <a:cxnLst/>
            <a:rect l="l" t="t" r="r" b="b"/>
            <a:pathLst>
              <a:path w="3255779" h="1135453">
                <a:moveTo>
                  <a:pt x="0" y="0"/>
                </a:moveTo>
                <a:lnTo>
                  <a:pt x="3255779" y="0"/>
                </a:lnTo>
                <a:lnTo>
                  <a:pt x="3255779" y="1135453"/>
                </a:lnTo>
                <a:lnTo>
                  <a:pt x="0" y="1135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0" name="TextBox 10"/>
          <p:cNvSpPr txBox="1"/>
          <p:nvPr/>
        </p:nvSpPr>
        <p:spPr>
          <a:xfrm rot="-483440">
            <a:off x="8091306" y="2192979"/>
            <a:ext cx="2763447" cy="805449"/>
          </a:xfrm>
          <a:prstGeom prst="rect">
            <a:avLst/>
          </a:prstGeom>
        </p:spPr>
        <p:txBody>
          <a:bodyPr lIns="0" tIns="0" rIns="0" bIns="0" rtlCol="0" anchor="t">
            <a:spAutoFit/>
          </a:bodyPr>
          <a:lstStyle/>
          <a:p>
            <a:pPr algn="ctr">
              <a:lnSpc>
                <a:spcPts val="4855"/>
              </a:lnSpc>
            </a:pPr>
            <a:r>
              <a:rPr lang="en-US" sz="5277">
                <a:solidFill>
                  <a:srgbClr val="000000"/>
                </a:solidFill>
                <a:latin typeface="Handwrite"/>
              </a:rPr>
              <a:t>¿QUÉ MEJORAR?</a:t>
            </a:r>
          </a:p>
        </p:txBody>
      </p:sp>
      <p:sp>
        <p:nvSpPr>
          <p:cNvPr id="11" name="Freeform 11"/>
          <p:cNvSpPr/>
          <p:nvPr/>
        </p:nvSpPr>
        <p:spPr>
          <a:xfrm>
            <a:off x="-906812" y="8443728"/>
            <a:ext cx="4123051" cy="3545824"/>
          </a:xfrm>
          <a:custGeom>
            <a:avLst/>
            <a:gdLst/>
            <a:ahLst/>
            <a:cxnLst/>
            <a:rect l="l" t="t" r="r" b="b"/>
            <a:pathLst>
              <a:path w="4123051" h="3545824">
                <a:moveTo>
                  <a:pt x="0" y="0"/>
                </a:moveTo>
                <a:lnTo>
                  <a:pt x="4123051" y="0"/>
                </a:lnTo>
                <a:lnTo>
                  <a:pt x="4123051" y="3545824"/>
                </a:lnTo>
                <a:lnTo>
                  <a:pt x="0" y="35458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MX"/>
          </a:p>
        </p:txBody>
      </p:sp>
      <p:sp>
        <p:nvSpPr>
          <p:cNvPr id="12" name="Freeform 12"/>
          <p:cNvSpPr/>
          <p:nvPr/>
        </p:nvSpPr>
        <p:spPr>
          <a:xfrm>
            <a:off x="2162491" y="9111827"/>
            <a:ext cx="3013325" cy="2877725"/>
          </a:xfrm>
          <a:custGeom>
            <a:avLst/>
            <a:gdLst/>
            <a:ahLst/>
            <a:cxnLst/>
            <a:rect l="l" t="t" r="r" b="b"/>
            <a:pathLst>
              <a:path w="3013325" h="2877725">
                <a:moveTo>
                  <a:pt x="0" y="0"/>
                </a:moveTo>
                <a:lnTo>
                  <a:pt x="3013325" y="0"/>
                </a:lnTo>
                <a:lnTo>
                  <a:pt x="3013325" y="2877725"/>
                </a:lnTo>
                <a:lnTo>
                  <a:pt x="0" y="287772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13" name="Freeform 13"/>
          <p:cNvSpPr/>
          <p:nvPr/>
        </p:nvSpPr>
        <p:spPr>
          <a:xfrm rot="7957323">
            <a:off x="6802240" y="9704302"/>
            <a:ext cx="4639393" cy="1699178"/>
          </a:xfrm>
          <a:custGeom>
            <a:avLst/>
            <a:gdLst/>
            <a:ahLst/>
            <a:cxnLst/>
            <a:rect l="l" t="t" r="r" b="b"/>
            <a:pathLst>
              <a:path w="4639393" h="1699178">
                <a:moveTo>
                  <a:pt x="0" y="0"/>
                </a:moveTo>
                <a:lnTo>
                  <a:pt x="4639393" y="0"/>
                </a:lnTo>
                <a:lnTo>
                  <a:pt x="4639393" y="1699178"/>
                </a:lnTo>
                <a:lnTo>
                  <a:pt x="0" y="169917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s-MX"/>
          </a:p>
        </p:txBody>
      </p:sp>
      <p:sp>
        <p:nvSpPr>
          <p:cNvPr id="14" name="Freeform 14"/>
          <p:cNvSpPr/>
          <p:nvPr/>
        </p:nvSpPr>
        <p:spPr>
          <a:xfrm rot="-483440">
            <a:off x="1218218" y="1648233"/>
            <a:ext cx="3255779" cy="1135453"/>
          </a:xfrm>
          <a:custGeom>
            <a:avLst/>
            <a:gdLst/>
            <a:ahLst/>
            <a:cxnLst/>
            <a:rect l="l" t="t" r="r" b="b"/>
            <a:pathLst>
              <a:path w="3255779" h="1135453">
                <a:moveTo>
                  <a:pt x="0" y="0"/>
                </a:moveTo>
                <a:lnTo>
                  <a:pt x="3255779" y="0"/>
                </a:lnTo>
                <a:lnTo>
                  <a:pt x="3255779" y="1135453"/>
                </a:lnTo>
                <a:lnTo>
                  <a:pt x="0" y="1135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5" name="TextBox 15"/>
          <p:cNvSpPr txBox="1"/>
          <p:nvPr/>
        </p:nvSpPr>
        <p:spPr>
          <a:xfrm rot="-483440">
            <a:off x="1607686" y="1807846"/>
            <a:ext cx="2763447" cy="806794"/>
          </a:xfrm>
          <a:prstGeom prst="rect">
            <a:avLst/>
          </a:prstGeom>
        </p:spPr>
        <p:txBody>
          <a:bodyPr lIns="0" tIns="0" rIns="0" bIns="0" rtlCol="0" anchor="t">
            <a:spAutoFit/>
          </a:bodyPr>
          <a:lstStyle/>
          <a:p>
            <a:pPr algn="ctr">
              <a:lnSpc>
                <a:spcPts val="4855"/>
              </a:lnSpc>
            </a:pPr>
            <a:r>
              <a:rPr lang="en-US" sz="5277">
                <a:solidFill>
                  <a:srgbClr val="000000"/>
                </a:solidFill>
                <a:latin typeface="Handwrite"/>
              </a:rPr>
              <a:t>¿QUÉ FUNCIONÓ?</a:t>
            </a:r>
          </a:p>
        </p:txBody>
      </p:sp>
      <p:sp>
        <p:nvSpPr>
          <p:cNvPr id="16" name="Freeform 16"/>
          <p:cNvSpPr/>
          <p:nvPr/>
        </p:nvSpPr>
        <p:spPr>
          <a:xfrm>
            <a:off x="12357316" y="2215959"/>
            <a:ext cx="6394511" cy="5922916"/>
          </a:xfrm>
          <a:custGeom>
            <a:avLst/>
            <a:gdLst/>
            <a:ahLst/>
            <a:cxnLst/>
            <a:rect l="l" t="t" r="r" b="b"/>
            <a:pathLst>
              <a:path w="6394511" h="5922916">
                <a:moveTo>
                  <a:pt x="0" y="0"/>
                </a:moveTo>
                <a:lnTo>
                  <a:pt x="6394511" y="0"/>
                </a:lnTo>
                <a:lnTo>
                  <a:pt x="6394511" y="5922916"/>
                </a:lnTo>
                <a:lnTo>
                  <a:pt x="0" y="59229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sp>
        <p:nvSpPr>
          <p:cNvPr id="17" name="Freeform 17"/>
          <p:cNvSpPr/>
          <p:nvPr/>
        </p:nvSpPr>
        <p:spPr>
          <a:xfrm rot="-483440">
            <a:off x="13654309" y="1850159"/>
            <a:ext cx="3255779" cy="1135453"/>
          </a:xfrm>
          <a:custGeom>
            <a:avLst/>
            <a:gdLst/>
            <a:ahLst/>
            <a:cxnLst/>
            <a:rect l="l" t="t" r="r" b="b"/>
            <a:pathLst>
              <a:path w="3255779" h="1135453">
                <a:moveTo>
                  <a:pt x="0" y="0"/>
                </a:moveTo>
                <a:lnTo>
                  <a:pt x="3255779" y="0"/>
                </a:lnTo>
                <a:lnTo>
                  <a:pt x="3255779" y="1135453"/>
                </a:lnTo>
                <a:lnTo>
                  <a:pt x="0" y="11354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8" name="TextBox 18"/>
          <p:cNvSpPr txBox="1"/>
          <p:nvPr/>
        </p:nvSpPr>
        <p:spPr>
          <a:xfrm rot="-483440">
            <a:off x="13899812" y="1975348"/>
            <a:ext cx="2763447" cy="805449"/>
          </a:xfrm>
          <a:prstGeom prst="rect">
            <a:avLst/>
          </a:prstGeom>
        </p:spPr>
        <p:txBody>
          <a:bodyPr lIns="0" tIns="0" rIns="0" bIns="0" rtlCol="0" anchor="t">
            <a:spAutoFit/>
          </a:bodyPr>
          <a:lstStyle/>
          <a:p>
            <a:pPr algn="ctr">
              <a:lnSpc>
                <a:spcPts val="4855"/>
              </a:lnSpc>
            </a:pPr>
            <a:r>
              <a:rPr lang="en-US" sz="5277">
                <a:solidFill>
                  <a:srgbClr val="000000"/>
                </a:solidFill>
                <a:latin typeface="Handwrite"/>
              </a:rPr>
              <a:t>¿CÓMO MEJORAR?</a:t>
            </a:r>
          </a:p>
        </p:txBody>
      </p:sp>
      <p:sp>
        <p:nvSpPr>
          <p:cNvPr id="19" name="TextBox 19"/>
          <p:cNvSpPr txBox="1"/>
          <p:nvPr/>
        </p:nvSpPr>
        <p:spPr>
          <a:xfrm>
            <a:off x="6984263" y="3785567"/>
            <a:ext cx="5089062" cy="3237130"/>
          </a:xfrm>
          <a:prstGeom prst="rect">
            <a:avLst/>
          </a:prstGeom>
        </p:spPr>
        <p:txBody>
          <a:bodyPr lIns="0" tIns="0" rIns="0" bIns="0" rtlCol="0" anchor="t">
            <a:spAutoFit/>
          </a:bodyPr>
          <a:lstStyle/>
          <a:p>
            <a:pPr algn="just">
              <a:lnSpc>
                <a:spcPts val="4275"/>
              </a:lnSpc>
            </a:pPr>
            <a:r>
              <a:rPr lang="en-US" sz="3053">
                <a:solidFill>
                  <a:srgbClr val="000000"/>
                </a:solidFill>
                <a:latin typeface="Glacial Indifference"/>
              </a:rPr>
              <a:t>Conocer más a profundidad la metodología de los proyectos y que la aplicación de estos sea la adecuada para que los alumnos logren los PDA.</a:t>
            </a:r>
          </a:p>
        </p:txBody>
      </p:sp>
      <p:sp>
        <p:nvSpPr>
          <p:cNvPr id="20" name="TextBox 20"/>
          <p:cNvSpPr txBox="1"/>
          <p:nvPr/>
        </p:nvSpPr>
        <p:spPr>
          <a:xfrm>
            <a:off x="13302729" y="3795092"/>
            <a:ext cx="4486729" cy="2723178"/>
          </a:xfrm>
          <a:prstGeom prst="rect">
            <a:avLst/>
          </a:prstGeom>
        </p:spPr>
        <p:txBody>
          <a:bodyPr lIns="0" tIns="0" rIns="0" bIns="0" rtlCol="0" anchor="t">
            <a:spAutoFit/>
          </a:bodyPr>
          <a:lstStyle/>
          <a:p>
            <a:pPr algn="just">
              <a:lnSpc>
                <a:spcPts val="3072"/>
              </a:lnSpc>
            </a:pPr>
            <a:r>
              <a:rPr lang="en-US" sz="2194">
                <a:solidFill>
                  <a:srgbClr val="000000"/>
                </a:solidFill>
                <a:latin typeface="Glacial Indifference"/>
              </a:rPr>
              <a:t>Mediante el análisis de las estrategias que se han implementado y el desarrollo de nuevas estrategias tomando en cuenta la metodología correspondiente para el desarrollo de los diferentes tipos de proyectos.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B6FF"/>
        </a:solidFill>
        <a:effectLst/>
      </p:bgPr>
    </p:bg>
    <p:spTree>
      <p:nvGrpSpPr>
        <p:cNvPr id="1" name=""/>
        <p:cNvGrpSpPr/>
        <p:nvPr/>
      </p:nvGrpSpPr>
      <p:grpSpPr>
        <a:xfrm>
          <a:off x="0" y="0"/>
          <a:ext cx="0" cy="0"/>
          <a:chOff x="0" y="0"/>
          <a:chExt cx="0" cy="0"/>
        </a:xfrm>
      </p:grpSpPr>
      <p:sp>
        <p:nvSpPr>
          <p:cNvPr id="2" name="Freeform 2"/>
          <p:cNvSpPr/>
          <p:nvPr/>
        </p:nvSpPr>
        <p:spPr>
          <a:xfrm>
            <a:off x="-1782313" y="1556649"/>
            <a:ext cx="22135221" cy="7083271"/>
          </a:xfrm>
          <a:custGeom>
            <a:avLst/>
            <a:gdLst/>
            <a:ahLst/>
            <a:cxnLst/>
            <a:rect l="l" t="t" r="r" b="b"/>
            <a:pathLst>
              <a:path w="22135221" h="7083271">
                <a:moveTo>
                  <a:pt x="0" y="0"/>
                </a:moveTo>
                <a:lnTo>
                  <a:pt x="22135221" y="0"/>
                </a:lnTo>
                <a:lnTo>
                  <a:pt x="22135221" y="7083271"/>
                </a:lnTo>
                <a:lnTo>
                  <a:pt x="0" y="70832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15498770" y="-939073"/>
            <a:ext cx="4123051" cy="3545824"/>
          </a:xfrm>
          <a:custGeom>
            <a:avLst/>
            <a:gdLst/>
            <a:ahLst/>
            <a:cxnLst/>
            <a:rect l="l" t="t" r="r" b="b"/>
            <a:pathLst>
              <a:path w="4123051" h="3545824">
                <a:moveTo>
                  <a:pt x="0" y="0"/>
                </a:moveTo>
                <a:lnTo>
                  <a:pt x="4123051" y="0"/>
                </a:lnTo>
                <a:lnTo>
                  <a:pt x="4123051" y="3545823"/>
                </a:lnTo>
                <a:lnTo>
                  <a:pt x="0" y="35458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MX"/>
          </a:p>
        </p:txBody>
      </p:sp>
      <p:sp>
        <p:nvSpPr>
          <p:cNvPr id="10" name="Freeform 10"/>
          <p:cNvSpPr/>
          <p:nvPr/>
        </p:nvSpPr>
        <p:spPr>
          <a:xfrm>
            <a:off x="11498060" y="7339719"/>
            <a:ext cx="6062235" cy="2114205"/>
          </a:xfrm>
          <a:custGeom>
            <a:avLst/>
            <a:gdLst/>
            <a:ahLst/>
            <a:cxnLst/>
            <a:rect l="l" t="t" r="r" b="b"/>
            <a:pathLst>
              <a:path w="6062235" h="2114205">
                <a:moveTo>
                  <a:pt x="0" y="0"/>
                </a:moveTo>
                <a:lnTo>
                  <a:pt x="6062235" y="0"/>
                </a:lnTo>
                <a:lnTo>
                  <a:pt x="6062235" y="2114204"/>
                </a:lnTo>
                <a:lnTo>
                  <a:pt x="0" y="21142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sp>
        <p:nvSpPr>
          <p:cNvPr id="11" name="TextBox 11"/>
          <p:cNvSpPr txBox="1"/>
          <p:nvPr/>
        </p:nvSpPr>
        <p:spPr>
          <a:xfrm>
            <a:off x="12322263" y="7585950"/>
            <a:ext cx="4736642" cy="1672350"/>
          </a:xfrm>
          <a:prstGeom prst="rect">
            <a:avLst/>
          </a:prstGeom>
        </p:spPr>
        <p:txBody>
          <a:bodyPr lIns="0" tIns="0" rIns="0" bIns="0" rtlCol="0" anchor="t">
            <a:spAutoFit/>
          </a:bodyPr>
          <a:lstStyle/>
          <a:p>
            <a:pPr algn="ctr">
              <a:lnSpc>
                <a:spcPts val="9998"/>
              </a:lnSpc>
            </a:pPr>
            <a:r>
              <a:rPr lang="en-US" sz="10868">
                <a:solidFill>
                  <a:srgbClr val="FFFFFF"/>
                </a:solidFill>
                <a:latin typeface="Handwrite"/>
              </a:rPr>
              <a:t>¡GRACIAS!</a:t>
            </a:r>
          </a:p>
        </p:txBody>
      </p:sp>
      <p:sp>
        <p:nvSpPr>
          <p:cNvPr id="12" name="Freeform 12"/>
          <p:cNvSpPr/>
          <p:nvPr/>
        </p:nvSpPr>
        <p:spPr>
          <a:xfrm>
            <a:off x="-1077828" y="-270975"/>
            <a:ext cx="3291467" cy="3143351"/>
          </a:xfrm>
          <a:custGeom>
            <a:avLst/>
            <a:gdLst/>
            <a:ahLst/>
            <a:cxnLst/>
            <a:rect l="l" t="t" r="r" b="b"/>
            <a:pathLst>
              <a:path w="3291467" h="3143351">
                <a:moveTo>
                  <a:pt x="0" y="0"/>
                </a:moveTo>
                <a:lnTo>
                  <a:pt x="3291467" y="0"/>
                </a:lnTo>
                <a:lnTo>
                  <a:pt x="3291467" y="3143351"/>
                </a:lnTo>
                <a:lnTo>
                  <a:pt x="0" y="31433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MX"/>
          </a:p>
        </p:txBody>
      </p:sp>
      <p:pic>
        <p:nvPicPr>
          <p:cNvPr id="14" name="Imagen 13">
            <a:extLst>
              <a:ext uri="{FF2B5EF4-FFF2-40B4-BE49-F238E27FC236}">
                <a16:creationId xmlns:a16="http://schemas.microsoft.com/office/drawing/2014/main" id="{1837A24C-08F5-5669-C6E9-B4E946BD70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89086" y="320687"/>
            <a:ext cx="6934200" cy="6542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Imagen 15">
            <a:extLst>
              <a:ext uri="{FF2B5EF4-FFF2-40B4-BE49-F238E27FC236}">
                <a16:creationId xmlns:a16="http://schemas.microsoft.com/office/drawing/2014/main" id="{9C585E7F-8EEE-B761-3788-619F200B5A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98839" y="604684"/>
            <a:ext cx="4906821" cy="6542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Imagen 17">
            <a:extLst>
              <a:ext uri="{FF2B5EF4-FFF2-40B4-BE49-F238E27FC236}">
                <a16:creationId xmlns:a16="http://schemas.microsoft.com/office/drawing/2014/main" id="{43E94C34-D9B8-053D-A832-F5176A93AB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4714" y="571500"/>
            <a:ext cx="4906820" cy="6542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341</Words>
  <Application>Microsoft Office PowerPoint</Application>
  <PresentationFormat>Personalizado</PresentationFormat>
  <Paragraphs>20</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Glacial Indifference Bold</vt:lpstr>
      <vt:lpstr>Glacial Indifference</vt:lpstr>
      <vt:lpstr>Arial</vt:lpstr>
      <vt:lpstr>Calibri</vt:lpstr>
      <vt:lpstr>Handwrite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 planeación didáctica.</dc:title>
  <cp:lastModifiedBy>Neri Díaz</cp:lastModifiedBy>
  <cp:revision>2</cp:revision>
  <dcterms:created xsi:type="dcterms:W3CDTF">2006-08-16T00:00:00Z</dcterms:created>
  <dcterms:modified xsi:type="dcterms:W3CDTF">2023-09-29T03:44:11Z</dcterms:modified>
  <dc:identifier>DAFvxY8g6pQ</dc:identifier>
</cp:coreProperties>
</file>