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711FC7-40E2-EE0D-3055-8CF7E290C8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7439" y="3248448"/>
            <a:ext cx="7197726" cy="956731"/>
          </a:xfrm>
        </p:spPr>
        <p:txBody>
          <a:bodyPr>
            <a:normAutofit/>
          </a:bodyPr>
          <a:lstStyle/>
          <a:p>
            <a:r>
              <a:rPr lang="es-MX" sz="5400" b="1" dirty="0"/>
              <a:t>Libro de proyectos 1°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4899FE9-5099-2799-7C62-C5EA220605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5914" y="4779748"/>
            <a:ext cx="8656076" cy="1534551"/>
          </a:xfrm>
        </p:spPr>
        <p:txBody>
          <a:bodyPr>
            <a:noAutofit/>
          </a:bodyPr>
          <a:lstStyle/>
          <a:p>
            <a:r>
              <a:rPr lang="es-MX" sz="4400" b="1" u="sng" dirty="0"/>
              <a:t>Campo formativo:</a:t>
            </a:r>
          </a:p>
          <a:p>
            <a:r>
              <a:rPr lang="es-MX" sz="4400" b="1" u="sng" dirty="0"/>
              <a:t>Ética naturaleza y sociedades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86D7AF0-C882-C3AC-CFBD-A3613224834E}"/>
              </a:ext>
            </a:extLst>
          </p:cNvPr>
          <p:cNvSpPr txBox="1"/>
          <p:nvPr/>
        </p:nvSpPr>
        <p:spPr>
          <a:xfrm>
            <a:off x="1306318" y="967156"/>
            <a:ext cx="41218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Cristofer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Roberto Tovar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Gerardo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Miguel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Santiago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Gabriela </a:t>
            </a:r>
          </a:p>
        </p:txBody>
      </p:sp>
    </p:spTree>
    <p:extLst>
      <p:ext uri="{BB962C8B-B14F-4D97-AF65-F5344CB8AC3E}">
        <p14:creationId xmlns:p14="http://schemas.microsoft.com/office/powerpoint/2010/main" val="2659850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EA1BC1-89AC-9748-2695-BFC3AE3ED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2250" y="173370"/>
            <a:ext cx="5039750" cy="999067"/>
          </a:xfrm>
        </p:spPr>
        <p:txBody>
          <a:bodyPr/>
          <a:lstStyle/>
          <a:p>
            <a:r>
              <a:rPr lang="es-MX" dirty="0"/>
              <a:t>Organización general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B2A05B-7C9E-B093-1B10-4A7C21579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3906" y="1001284"/>
            <a:ext cx="7459393" cy="5556738"/>
          </a:xfrm>
        </p:spPr>
        <p:txBody>
          <a:bodyPr>
            <a:noAutofit/>
          </a:bodyPr>
          <a:lstStyle/>
          <a:p>
            <a:r>
              <a:rPr lang="es-MX" sz="2000" dirty="0"/>
              <a:t>Portada</a:t>
            </a:r>
          </a:p>
          <a:p>
            <a:r>
              <a:rPr lang="es-MX" sz="2000" dirty="0"/>
              <a:t>Presentación</a:t>
            </a:r>
          </a:p>
          <a:p>
            <a:r>
              <a:rPr lang="es-MX" sz="2000" dirty="0"/>
              <a:t>Estimados (Mensaje a lectores)</a:t>
            </a:r>
          </a:p>
          <a:p>
            <a:r>
              <a:rPr lang="es-MX" sz="2000" dirty="0"/>
              <a:t>Índice </a:t>
            </a:r>
          </a:p>
          <a:p>
            <a:pPr lvl="1"/>
            <a:r>
              <a:rPr lang="es-MX" sz="2000" dirty="0"/>
              <a:t>Campos formativos</a:t>
            </a:r>
          </a:p>
          <a:p>
            <a:pPr lvl="2"/>
            <a:r>
              <a:rPr lang="es-MX" sz="2000" dirty="0"/>
              <a:t>LENGUAJES   </a:t>
            </a:r>
          </a:p>
          <a:p>
            <a:pPr lvl="2"/>
            <a:r>
              <a:rPr lang="es-MX" sz="2000" dirty="0"/>
              <a:t>SABERES Y PENSAMIENTO CIENTIFICO</a:t>
            </a:r>
          </a:p>
          <a:p>
            <a:pPr lvl="2"/>
            <a:r>
              <a:rPr lang="es-MX" sz="2000" dirty="0"/>
              <a:t>ÉTICA NATURALEZ Y SOCIEDAD</a:t>
            </a:r>
          </a:p>
          <a:p>
            <a:pPr lvl="2"/>
            <a:r>
              <a:rPr lang="es-MX" sz="2000" dirty="0"/>
              <a:t>DE LO HUMANO A LO COMUNITARIO</a:t>
            </a:r>
          </a:p>
          <a:p>
            <a:pPr marL="717550" lvl="2" defTabSz="801688"/>
            <a:r>
              <a:rPr lang="es-MX" sz="2000" dirty="0"/>
              <a:t>Estudiar con proyectos</a:t>
            </a:r>
          </a:p>
          <a:p>
            <a:pPr marL="717550" lvl="2" defTabSz="801688"/>
            <a:r>
              <a:rPr lang="es-MX" sz="2000" dirty="0"/>
              <a:t>Créditos bibliográficos</a:t>
            </a:r>
          </a:p>
          <a:p>
            <a:pPr marL="717550" lvl="2" defTabSz="801688"/>
            <a:r>
              <a:rPr lang="es-MX" sz="2000" dirty="0"/>
              <a:t>Créditos iconográficos</a:t>
            </a:r>
          </a:p>
          <a:p>
            <a:pPr marL="717550" lvl="2" defTabSz="801688"/>
            <a:r>
              <a:rPr lang="es-MX" sz="2000" dirty="0"/>
              <a:t>¡Expresamos nuestras ideas para ejercer nuestros derechos!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416128D-86F7-7BC4-9D94-57DF256A9065}"/>
              </a:ext>
            </a:extLst>
          </p:cNvPr>
          <p:cNvSpPr txBox="1"/>
          <p:nvPr/>
        </p:nvSpPr>
        <p:spPr>
          <a:xfrm>
            <a:off x="420274" y="652160"/>
            <a:ext cx="28135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FORMACIÓN CÍVICA Y ÉTICA</a:t>
            </a:r>
          </a:p>
          <a:p>
            <a:r>
              <a:rPr lang="es-MX" dirty="0"/>
              <a:t>GEOGRAFÍA</a:t>
            </a:r>
          </a:p>
          <a:p>
            <a:r>
              <a:rPr lang="es-MX" dirty="0"/>
              <a:t>HISTORIA</a:t>
            </a:r>
          </a:p>
        </p:txBody>
      </p:sp>
    </p:spTree>
    <p:extLst>
      <p:ext uri="{BB962C8B-B14F-4D97-AF65-F5344CB8AC3E}">
        <p14:creationId xmlns:p14="http://schemas.microsoft.com/office/powerpoint/2010/main" val="3310859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BA9AC6-D490-03B5-0F87-4CB632FCA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989" y="379828"/>
            <a:ext cx="2845189" cy="673165"/>
          </a:xfrm>
        </p:spPr>
        <p:txBody>
          <a:bodyPr/>
          <a:lstStyle/>
          <a:p>
            <a:r>
              <a:rPr lang="es-MX" b="1" dirty="0"/>
              <a:t>Ubicación</a:t>
            </a:r>
            <a:r>
              <a:rPr lang="es-MX" dirty="0"/>
              <a:t> 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6C235C1A-7913-DC72-FB50-64B3EBB007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6956930"/>
              </p:ext>
            </p:extLst>
          </p:nvPr>
        </p:nvGraphicFramePr>
        <p:xfrm>
          <a:off x="378069" y="1792253"/>
          <a:ext cx="5968218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9406">
                  <a:extLst>
                    <a:ext uri="{9D8B030D-6E8A-4147-A177-3AD203B41FA5}">
                      <a16:colId xmlns:a16="http://schemas.microsoft.com/office/drawing/2014/main" val="3891237809"/>
                    </a:ext>
                  </a:extLst>
                </a:gridCol>
                <a:gridCol w="1989406">
                  <a:extLst>
                    <a:ext uri="{9D8B030D-6E8A-4147-A177-3AD203B41FA5}">
                      <a16:colId xmlns:a16="http://schemas.microsoft.com/office/drawing/2014/main" val="3271962527"/>
                    </a:ext>
                  </a:extLst>
                </a:gridCol>
                <a:gridCol w="1989406">
                  <a:extLst>
                    <a:ext uri="{9D8B030D-6E8A-4147-A177-3AD203B41FA5}">
                      <a16:colId xmlns:a16="http://schemas.microsoft.com/office/drawing/2014/main" val="11701436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CAMPO FORMATIVO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PÁGINA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N°</a:t>
                      </a:r>
                      <a:r>
                        <a:rPr lang="es-MX" dirty="0"/>
                        <a:t> DE PROYECTOS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912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LENGUAJES   </a:t>
                      </a:r>
                    </a:p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665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SABERES Y PENSAMIENTO CIENTIFICO</a:t>
                      </a:r>
                    </a:p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279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ÉTICA NATURALEZA Y SOCIEDAD</a:t>
                      </a:r>
                    </a:p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178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018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DE LO HUMANO A LO COMUNITARIO</a:t>
                      </a:r>
                    </a:p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939474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27AFA53F-CDDD-1303-4D20-F69FD352730B}"/>
              </a:ext>
            </a:extLst>
          </p:cNvPr>
          <p:cNvSpPr txBox="1"/>
          <p:nvPr/>
        </p:nvSpPr>
        <p:spPr>
          <a:xfrm>
            <a:off x="1716258" y="1237957"/>
            <a:ext cx="4656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1" dirty="0"/>
              <a:t>Sin indicación de cambio de Campo  Formativo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CBA58D8-86F7-692B-A7E8-7683C6FE5F50}"/>
              </a:ext>
            </a:extLst>
          </p:cNvPr>
          <p:cNvSpPr txBox="1"/>
          <p:nvPr/>
        </p:nvSpPr>
        <p:spPr>
          <a:xfrm>
            <a:off x="7202658" y="886265"/>
            <a:ext cx="444539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/>
              <a:t>PROYECTOS</a:t>
            </a:r>
          </a:p>
          <a:p>
            <a:pPr algn="ctr"/>
            <a:r>
              <a:rPr lang="es-MX" sz="2400" b="1" dirty="0"/>
              <a:t>ÉTICA NATURALEZA y SOCIEDAD</a:t>
            </a:r>
          </a:p>
          <a:p>
            <a:pPr algn="ctr"/>
            <a:endParaRPr lang="es-MX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b="1" dirty="0"/>
              <a:t>Igualdad para una vida digna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b="1" dirty="0"/>
              <a:t>Por una convivencia sin violencia en las aulas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b="1" dirty="0"/>
              <a:t>Aprendamos a protegernos ante los desastres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b="1" dirty="0"/>
              <a:t>El suelo la historia y cultura de nuestra comunidad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b="1" dirty="0"/>
              <a:t>Los pueblos originarios y afromexicanos: historia y contribuciones a la identidad nacional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b="1" dirty="0"/>
              <a:t>Reconstruir el pasado desconocido de las mujeres</a:t>
            </a:r>
          </a:p>
          <a:p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40986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C5CE77-0EA4-1916-8AD6-A2374B5E5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2" y="443131"/>
            <a:ext cx="9555478" cy="909711"/>
          </a:xfrm>
        </p:spPr>
        <p:txBody>
          <a:bodyPr>
            <a:noAutofit/>
          </a:bodyPr>
          <a:lstStyle/>
          <a:p>
            <a:r>
              <a:rPr lang="es-MX" b="1" dirty="0"/>
              <a:t>Metodología sugerida:</a:t>
            </a:r>
            <a:br>
              <a:rPr lang="es-MX" b="1" dirty="0"/>
            </a:br>
            <a:r>
              <a:rPr lang="es-MX" b="1" dirty="0"/>
              <a:t>Aprendizaje basado en problemas (</a:t>
            </a:r>
            <a:r>
              <a:rPr lang="es-MX" b="1" dirty="0" err="1"/>
              <a:t>abp</a:t>
            </a:r>
            <a:r>
              <a:rPr lang="es-MX" b="1" dirty="0"/>
              <a:t>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094AA0-E0C1-46D1-0A6D-59DC8D435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0030" y="2310880"/>
            <a:ext cx="7361748" cy="3649133"/>
          </a:xfrm>
        </p:spPr>
        <p:txBody>
          <a:bodyPr>
            <a:noAutofit/>
          </a:bodyPr>
          <a:lstStyle/>
          <a:p>
            <a:r>
              <a:rPr lang="es-MX" sz="3200" dirty="0"/>
              <a:t>OBJETIVO: Solución de problemas reales </a:t>
            </a:r>
          </a:p>
          <a:p>
            <a:r>
              <a:rPr lang="es-MX" sz="3200" dirty="0"/>
              <a:t>PROPÓSITOS: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s-MX" sz="3200" dirty="0"/>
              <a:t>Sujetos solidarios – Humanistas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s-MX" sz="3200" dirty="0"/>
              <a:t>Encontrar y proponer diferentes soluciones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s-MX" sz="3200" dirty="0"/>
              <a:t>Pensamiento crítico</a:t>
            </a:r>
          </a:p>
          <a:p>
            <a:pPr marL="285750" lvl="2"/>
            <a:r>
              <a:rPr lang="es-MX" sz="3200" dirty="0"/>
              <a:t>6 Fases/Pasos</a:t>
            </a:r>
          </a:p>
          <a:p>
            <a:pPr marL="914400" lvl="2" indent="0">
              <a:buNone/>
            </a:pPr>
            <a:endParaRPr lang="es-MX" sz="1800" dirty="0"/>
          </a:p>
        </p:txBody>
      </p:sp>
    </p:spTree>
    <p:extLst>
      <p:ext uri="{BB962C8B-B14F-4D97-AF65-F5344CB8AC3E}">
        <p14:creationId xmlns:p14="http://schemas.microsoft.com/office/powerpoint/2010/main" val="3671870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4C4829-CB3C-8BB1-CE37-A586FBDE3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7450" y="520243"/>
            <a:ext cx="6438069" cy="602827"/>
          </a:xfrm>
        </p:spPr>
        <p:txBody>
          <a:bodyPr>
            <a:normAutofit fontScale="90000"/>
          </a:bodyPr>
          <a:lstStyle/>
          <a:p>
            <a:r>
              <a:rPr lang="es-MX" b="1" i="1" dirty="0"/>
              <a:t>PROCESO DE LA METODOLOGÍA ABP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E78A8C-791A-7A7D-5AC0-863917F72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099" y="1477108"/>
            <a:ext cx="11755902" cy="4257822"/>
          </a:xfrm>
        </p:spPr>
        <p:txBody>
          <a:bodyPr>
            <a:normAutofit lnSpcReduction="10000"/>
          </a:bodyPr>
          <a:lstStyle/>
          <a:p>
            <a:r>
              <a:rPr lang="es-MX" sz="3200" b="1" u="sng" dirty="0"/>
              <a:t>6 Fases</a:t>
            </a:r>
          </a:p>
          <a:p>
            <a:pPr marL="914400" lvl="2" indent="0">
              <a:buNone/>
            </a:pPr>
            <a:r>
              <a:rPr lang="es-MX" sz="2400" dirty="0"/>
              <a:t>Presentación del contenido y reflexión (PDA)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s-MX" sz="2400" dirty="0"/>
              <a:t>Recolección de información inicial (Diagnóstico)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s-MX" sz="2400" dirty="0"/>
              <a:t>Relación del tema como la problemática a resolver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s-MX" sz="2400" dirty="0"/>
              <a:t>Ruta de trabajo a realizar contemplando los propósitos y objetivos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s-MX" sz="2400" dirty="0"/>
              <a:t>Comprender y resignificar la problemática / Construcción de conocimiento para transformar el fenómeno identificado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s-MX" sz="2400" dirty="0"/>
              <a:t>Se contempla proceso, los hallazgos y los aprendizajes que se obtuvieron/ Finalizar con la evidencia de lo que se resolvió o se encontró y si se concluye en un nuevo problema</a:t>
            </a:r>
          </a:p>
        </p:txBody>
      </p:sp>
    </p:spTree>
    <p:extLst>
      <p:ext uri="{BB962C8B-B14F-4D97-AF65-F5344CB8AC3E}">
        <p14:creationId xmlns:p14="http://schemas.microsoft.com/office/powerpoint/2010/main" val="1105741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9D91F5-98D7-8104-E64B-6121B87CD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5052" y="284740"/>
            <a:ext cx="7692683" cy="687233"/>
          </a:xfrm>
        </p:spPr>
        <p:txBody>
          <a:bodyPr>
            <a:normAutofit fontScale="90000"/>
          </a:bodyPr>
          <a:lstStyle/>
          <a:p>
            <a:r>
              <a:rPr lang="es-MX" b="1" u="sng" dirty="0"/>
              <a:t>proyecto: igualdad para una vida digna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556396-1720-67DD-14F0-D90B18803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74056"/>
            <a:ext cx="5067885" cy="4459458"/>
          </a:xfrm>
        </p:spPr>
        <p:txBody>
          <a:bodyPr>
            <a:normAutofit/>
          </a:bodyPr>
          <a:lstStyle/>
          <a:p>
            <a:r>
              <a:rPr lang="es-MX" sz="2400" dirty="0"/>
              <a:t>Problemática</a:t>
            </a:r>
          </a:p>
          <a:p>
            <a:r>
              <a:rPr lang="es-MX" sz="2400" dirty="0"/>
              <a:t>Identificamos el problema               </a:t>
            </a:r>
          </a:p>
          <a:p>
            <a:r>
              <a:rPr lang="es-MX" sz="2400" dirty="0"/>
              <a:t>Encontramos el origen </a:t>
            </a:r>
          </a:p>
          <a:p>
            <a:r>
              <a:rPr lang="es-MX" sz="2400" dirty="0"/>
              <a:t>Propuestas a seguir </a:t>
            </a:r>
          </a:p>
          <a:p>
            <a:r>
              <a:rPr lang="es-MX" sz="2400" dirty="0"/>
              <a:t>Organizamos los pasos </a:t>
            </a:r>
          </a:p>
          <a:p>
            <a:r>
              <a:rPr lang="es-MX" sz="2400" dirty="0"/>
              <a:t>Seguir el camino </a:t>
            </a:r>
          </a:p>
          <a:p>
            <a:r>
              <a:rPr lang="es-MX" sz="2400" dirty="0"/>
              <a:t>Registro de experiencia </a:t>
            </a:r>
          </a:p>
          <a:p>
            <a:r>
              <a:rPr lang="es-MX" sz="2400" dirty="0"/>
              <a:t>Valorando mis pasos </a:t>
            </a:r>
          </a:p>
          <a:p>
            <a:endParaRPr lang="es-MX" sz="2400" dirty="0"/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A9C58F57-974B-E1DA-22C6-9A5F6E201A73}"/>
              </a:ext>
            </a:extLst>
          </p:cNvPr>
          <p:cNvSpPr txBox="1">
            <a:spLocks/>
          </p:cNvSpPr>
          <p:nvPr/>
        </p:nvSpPr>
        <p:spPr>
          <a:xfrm>
            <a:off x="5860366" y="1826456"/>
            <a:ext cx="6094827" cy="44594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s-MX" u="sng" dirty="0"/>
              <a:t>EJES ARTICULADORES</a:t>
            </a:r>
          </a:p>
          <a:p>
            <a:pPr lvl="2"/>
            <a:r>
              <a:rPr lang="es-MX" sz="1800" dirty="0"/>
              <a:t>Inclusión</a:t>
            </a:r>
          </a:p>
          <a:p>
            <a:pPr lvl="2"/>
            <a:r>
              <a:rPr lang="es-MX" sz="1800" dirty="0"/>
              <a:t>Igualdad de genero</a:t>
            </a:r>
          </a:p>
          <a:p>
            <a:pPr lvl="2"/>
            <a:r>
              <a:rPr lang="es-MX" sz="1800" dirty="0"/>
              <a:t>Vida saludable</a:t>
            </a:r>
          </a:p>
          <a:p>
            <a:pPr lvl="2"/>
            <a:endParaRPr lang="es-MX" sz="1800" dirty="0"/>
          </a:p>
          <a:p>
            <a:r>
              <a:rPr lang="es-MX" u="sng" dirty="0"/>
              <a:t>Perfil de egreso:</a:t>
            </a:r>
          </a:p>
          <a:p>
            <a:pPr lvl="1"/>
            <a:r>
              <a:rPr lang="es-MX" sz="1800" dirty="0"/>
              <a:t> Igualdad de género</a:t>
            </a:r>
          </a:p>
          <a:p>
            <a:pPr lvl="1"/>
            <a:r>
              <a:rPr lang="es-MX" sz="1800" dirty="0"/>
              <a:t>Diversidad</a:t>
            </a:r>
          </a:p>
          <a:p>
            <a:pPr lvl="1"/>
            <a:r>
              <a:rPr lang="es-MX" sz="1800" dirty="0"/>
              <a:t>Reconocen que mujeres y hombres son personas que gozan de los mismos derechos con capacidad de acción, autonomía, decisión para vivir una vida digna libre de violencia y discriminación </a:t>
            </a:r>
          </a:p>
          <a:p>
            <a:pPr lvl="2"/>
            <a:endParaRPr lang="es-MX" sz="1800" dirty="0"/>
          </a:p>
          <a:p>
            <a:pPr marL="914400" lvl="2" indent="0">
              <a:buNone/>
            </a:pPr>
            <a:endParaRPr lang="es-MX" sz="1800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C2873C03-4BC3-338A-AA8D-A0EEEAD13AE6}"/>
              </a:ext>
            </a:extLst>
          </p:cNvPr>
          <p:cNvSpPr txBox="1">
            <a:spLocks/>
          </p:cNvSpPr>
          <p:nvPr/>
        </p:nvSpPr>
        <p:spPr>
          <a:xfrm>
            <a:off x="370694" y="347003"/>
            <a:ext cx="1429970" cy="39858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4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MX" b="1" i="1"/>
              <a:t>comparativa</a:t>
            </a:r>
            <a:endParaRPr lang="es-MX" b="1" i="1" dirty="0"/>
          </a:p>
        </p:txBody>
      </p:sp>
    </p:spTree>
    <p:extLst>
      <p:ext uri="{BB962C8B-B14F-4D97-AF65-F5344CB8AC3E}">
        <p14:creationId xmlns:p14="http://schemas.microsoft.com/office/powerpoint/2010/main" val="2638647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4.81481E-6 C 1.04167E-6 0.0331 0.02695 0.05995 0.06003 0.05995 C 0.09896 0.05995 0.11302 0.03009 0.11901 0.01203 L 0.125 -0.01204 C 0.13099 -0.0301 0.14596 -0.05996 0.18997 -0.05996 C 0.21797 -0.05996 0.25 -0.03311 0.25 4.81481E-6 C 0.25 0.0331 0.21797 0.05995 0.18997 0.05995 C 0.14596 0.05995 0.13099 0.03009 0.125 0.01203 L 0.11901 -0.01204 C 0.11302 -0.0301 0.09896 -0.05996 0.06003 -0.05996 C 0.02695 -0.05996 1.04167E-6 -0.03311 1.04167E-6 4.81481E-6 Z " pathEditMode="relative" rAng="0" ptsTypes="AAAAAAAAA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86CEC4-D102-A90D-E755-52ADCFD3E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7094" y="6274191"/>
            <a:ext cx="2240279" cy="293338"/>
          </a:xfrm>
        </p:spPr>
        <p:txBody>
          <a:bodyPr>
            <a:noAutofit/>
          </a:bodyPr>
          <a:lstStyle/>
          <a:p>
            <a:r>
              <a:rPr lang="es-MX" sz="2500" b="1" dirty="0"/>
              <a:t>comparativa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92979C7E-1FED-F1AC-4687-FBFF7D220E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4960134"/>
              </p:ext>
            </p:extLst>
          </p:nvPr>
        </p:nvGraphicFramePr>
        <p:xfrm>
          <a:off x="629529" y="760169"/>
          <a:ext cx="10131424" cy="5148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1117">
                  <a:extLst>
                    <a:ext uri="{9D8B030D-6E8A-4147-A177-3AD203B41FA5}">
                      <a16:colId xmlns:a16="http://schemas.microsoft.com/office/drawing/2014/main" val="154422004"/>
                    </a:ext>
                  </a:extLst>
                </a:gridCol>
                <a:gridCol w="6470307">
                  <a:extLst>
                    <a:ext uri="{9D8B030D-6E8A-4147-A177-3AD203B41FA5}">
                      <a16:colId xmlns:a16="http://schemas.microsoft.com/office/drawing/2014/main" val="2347254825"/>
                    </a:ext>
                  </a:extLst>
                </a:gridCol>
              </a:tblGrid>
              <a:tr h="38546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SUGERENCIAS METODOLÓGICAS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NUESTRO LIBRO DE PROYECTO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55398"/>
                  </a:ext>
                </a:extLst>
              </a:tr>
              <a:tr h="665314">
                <a:tc>
                  <a:txBody>
                    <a:bodyPr/>
                    <a:lstStyle/>
                    <a:p>
                      <a:r>
                        <a:rPr lang="es-MX" dirty="0"/>
                        <a:t>PRESENTACIÓN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PROBLEMÁTICA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0888270"/>
                  </a:ext>
                </a:extLst>
              </a:tr>
              <a:tr h="665314">
                <a:tc>
                  <a:txBody>
                    <a:bodyPr/>
                    <a:lstStyle/>
                    <a:p>
                      <a:r>
                        <a:rPr lang="es-MX" dirty="0"/>
                        <a:t>RECOLECTEMOS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IDENTIFICAMOS EL PROBLEMA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626878"/>
                  </a:ext>
                </a:extLst>
              </a:tr>
              <a:tr h="665314">
                <a:tc>
                  <a:txBody>
                    <a:bodyPr/>
                    <a:lstStyle/>
                    <a:p>
                      <a:r>
                        <a:rPr lang="es-MX" dirty="0"/>
                        <a:t>FORMULEMOS EL PROBLEMA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Encontremos el origen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473109"/>
                  </a:ext>
                </a:extLst>
              </a:tr>
              <a:tr h="665314">
                <a:tc>
                  <a:txBody>
                    <a:bodyPr/>
                    <a:lstStyle/>
                    <a:p>
                      <a:r>
                        <a:rPr lang="es-MX" dirty="0"/>
                        <a:t>ORGANICEMOS LA EXPERIENCIA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Propuestas a seguir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730241"/>
                  </a:ext>
                </a:extLst>
              </a:tr>
              <a:tr h="38546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Organizamos los pasos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628034"/>
                  </a:ext>
                </a:extLst>
              </a:tr>
              <a:tr h="66531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VIVAMOS LA EXPERIENCIA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Seguir el camino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006445"/>
                  </a:ext>
                </a:extLst>
              </a:tr>
              <a:tr h="66531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RESULTADOS Y ANALISIS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Registro de experiencias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078360"/>
                  </a:ext>
                </a:extLst>
              </a:tr>
              <a:tr h="38546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Valorando mis pasos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89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2627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95AC0C-E292-34A5-3A81-F4A67C902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1"/>
            <a:ext cx="7726679" cy="923778"/>
          </a:xfrm>
        </p:spPr>
        <p:txBody>
          <a:bodyPr/>
          <a:lstStyle/>
          <a:p>
            <a:r>
              <a:rPr lang="es-MX" b="1" u="sng" dirty="0"/>
              <a:t>IDENTIFICACIÓN EN NUESTRO CONTEXTO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C490D0-1D51-FD2F-6DA9-94B7D5BA3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1533379"/>
            <a:ext cx="8991600" cy="3601329"/>
          </a:xfrm>
        </p:spPr>
        <p:txBody>
          <a:bodyPr>
            <a:noAutofit/>
          </a:bodyPr>
          <a:lstStyle/>
          <a:p>
            <a:r>
              <a:rPr lang="es-MX" sz="3200" dirty="0"/>
              <a:t>Ideología machista</a:t>
            </a:r>
          </a:p>
          <a:p>
            <a:r>
              <a:rPr lang="es-MX" sz="3200" dirty="0"/>
              <a:t>Salarios bajos/altos</a:t>
            </a:r>
          </a:p>
          <a:p>
            <a:r>
              <a:rPr lang="es-MX" sz="3200" dirty="0"/>
              <a:t>Discriminación</a:t>
            </a:r>
          </a:p>
          <a:p>
            <a:r>
              <a:rPr lang="es-MX" sz="3200" dirty="0"/>
              <a:t>Acoso sexual/color/apariencia física</a:t>
            </a:r>
          </a:p>
          <a:p>
            <a:r>
              <a:rPr lang="es-MX" sz="3200" dirty="0"/>
              <a:t>Capacidades/Necesidades (intelectuales y físicas)</a:t>
            </a:r>
          </a:p>
        </p:txBody>
      </p:sp>
    </p:spTree>
    <p:extLst>
      <p:ext uri="{BB962C8B-B14F-4D97-AF65-F5344CB8AC3E}">
        <p14:creationId xmlns:p14="http://schemas.microsoft.com/office/powerpoint/2010/main" val="328394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176</TotalTime>
  <Words>429</Words>
  <Application>Microsoft Office PowerPoint</Application>
  <PresentationFormat>Panorámica</PresentationFormat>
  <Paragraphs>109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Wingdings</vt:lpstr>
      <vt:lpstr>Celestial</vt:lpstr>
      <vt:lpstr>Libro de proyectos 1°</vt:lpstr>
      <vt:lpstr>Organización general</vt:lpstr>
      <vt:lpstr>Ubicación </vt:lpstr>
      <vt:lpstr>Metodología sugerida: Aprendizaje basado en problemas (abp)</vt:lpstr>
      <vt:lpstr>PROCESO DE LA METODOLOGÍA ABP</vt:lpstr>
      <vt:lpstr>proyecto: igualdad para una vida digna </vt:lpstr>
      <vt:lpstr>comparativa</vt:lpstr>
      <vt:lpstr>IDENTIFICACIÓN EN NUESTRO CONTEXTO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Libro de proyectos 1°</dc:title>
  <dc:creator>alejandro</dc:creator>
  <cp:lastModifiedBy>alejandro</cp:lastModifiedBy>
  <cp:revision>1</cp:revision>
  <dcterms:created xsi:type="dcterms:W3CDTF">2023-08-23T15:14:03Z</dcterms:created>
  <dcterms:modified xsi:type="dcterms:W3CDTF">2023-08-23T18:10:51Z</dcterms:modified>
</cp:coreProperties>
</file>