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1"/>
  </p:notesMasterIdLst>
  <p:sldIdLst>
    <p:sldId id="256" r:id="rId2"/>
    <p:sldId id="308" r:id="rId3"/>
    <p:sldId id="257" r:id="rId4"/>
    <p:sldId id="310" r:id="rId5"/>
    <p:sldId id="260" r:id="rId6"/>
    <p:sldId id="307" r:id="rId7"/>
    <p:sldId id="311" r:id="rId8"/>
    <p:sldId id="258" r:id="rId9"/>
    <p:sldId id="309" r:id="rId10"/>
  </p:sldIdLst>
  <p:sldSz cx="9144000" cy="5143500" type="screen16x9"/>
  <p:notesSz cx="6858000" cy="9144000"/>
  <p:embeddedFontLst>
    <p:embeddedFont>
      <p:font typeface="Amasis MT Pro Black" panose="02040A04050005020304" pitchFamily="18" charset="0"/>
      <p:bold r:id="rId12"/>
      <p:boldItalic r:id="rId13"/>
    </p:embeddedFont>
    <p:embeddedFont>
      <p:font typeface="Dreaming Outloud Pro" panose="03050502040302030504" pitchFamily="66" charset="0"/>
      <p:regular r:id="rId14"/>
      <p:italic r:id="rId15"/>
    </p:embeddedFon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Livvic" pitchFamily="2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Patrick Hand" panose="00000500000000000000" pitchFamily="2" charset="0"/>
      <p:regular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Condensed Light" panose="02000000000000000000" pitchFamily="2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2D54C4-DFFF-4E1B-8AAD-858B85049D36}">
  <a:tblStyle styleId="{CA2D54C4-DFFF-4E1B-8AAD-858B85049D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3" name="Google Shape;3523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4" name="Google Shape;3524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5" name="Google Shape;3565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200">
                <a:solidFill>
                  <a:schemeClr val="accent1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 rot="9401011">
            <a:off x="123746" y="91426"/>
            <a:ext cx="973981" cy="753848"/>
            <a:chOff x="1642400" y="1129775"/>
            <a:chExt cx="193200" cy="144025"/>
          </a:xfrm>
        </p:grpSpPr>
        <p:sp>
          <p:nvSpPr>
            <p:cNvPr id="436" name="Google Shape;436;p4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"/>
          <p:cNvGrpSpPr/>
          <p:nvPr/>
        </p:nvGrpSpPr>
        <p:grpSpPr>
          <a:xfrm rot="1024943">
            <a:off x="7935185" y="51235"/>
            <a:ext cx="1167069" cy="834182"/>
            <a:chOff x="3287500" y="1126625"/>
            <a:chExt cx="222800" cy="159250"/>
          </a:xfrm>
        </p:grpSpPr>
        <p:sp>
          <p:nvSpPr>
            <p:cNvPr id="453" name="Google Shape;453;p4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4"/>
          <p:cNvSpPr/>
          <p:nvPr/>
        </p:nvSpPr>
        <p:spPr>
          <a:xfrm>
            <a:off x="-448425" y="4042624"/>
            <a:ext cx="1006830" cy="1191316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4"/>
          <p:cNvGrpSpPr/>
          <p:nvPr/>
        </p:nvGrpSpPr>
        <p:grpSpPr>
          <a:xfrm>
            <a:off x="8185518" y="4127845"/>
            <a:ext cx="882445" cy="951313"/>
            <a:chOff x="301225" y="1363100"/>
            <a:chExt cx="229600" cy="247525"/>
          </a:xfrm>
        </p:grpSpPr>
        <p:sp>
          <p:nvSpPr>
            <p:cNvPr id="476" name="Google Shape;476;p4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515370" y="3373821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119249" y="2752651"/>
            <a:ext cx="633919" cy="58417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51" y="-1661517"/>
            <a:ext cx="3753445" cy="4021041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50" y="4073250"/>
            <a:ext cx="1106519" cy="522875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9153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>
            <a:off x="8115301" y="37928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3939050"/>
            <a:ext cx="973848" cy="1049877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4" y="439028"/>
            <a:ext cx="701393" cy="522868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266900" y="1477000"/>
            <a:ext cx="6610200" cy="19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3160600" y="3296750"/>
            <a:ext cx="2822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367420" y="-294943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7872127" y="-217232"/>
            <a:ext cx="2052321" cy="1362055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8080477" y="3916602"/>
            <a:ext cx="1634561" cy="1506200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7958346" y="3529986"/>
            <a:ext cx="890665" cy="960198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1874319" y="4005519"/>
            <a:ext cx="3227084" cy="1328350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617775" y="4381922"/>
            <a:ext cx="1217971" cy="575552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_1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60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720000" y="2545578"/>
            <a:ext cx="7704000" cy="5572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INFORME DE LECTURA</a:t>
            </a:r>
            <a:endParaRPr dirty="0"/>
          </a:p>
        </p:txBody>
      </p:sp>
      <p:sp>
        <p:nvSpPr>
          <p:cNvPr id="3521" name="Google Shape;3521;p37"/>
          <p:cNvSpPr txBox="1">
            <a:spLocks noGrp="1"/>
          </p:cNvSpPr>
          <p:nvPr>
            <p:ph type="subTitle" idx="1"/>
          </p:nvPr>
        </p:nvSpPr>
        <p:spPr>
          <a:xfrm>
            <a:off x="2579028" y="2951696"/>
            <a:ext cx="4237408" cy="441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 dirty="0"/>
              <a:t>Educadora: Angelica Rodriguez Antunez.</a:t>
            </a:r>
            <a:endParaRPr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3521;p37">
            <a:extLst>
              <a:ext uri="{FF2B5EF4-FFF2-40B4-BE49-F238E27FC236}">
                <a16:creationId xmlns:a16="http://schemas.microsoft.com/office/drawing/2014/main" id="{B3EE7992-7E65-39E2-BD0D-861BD6FC14B6}"/>
              </a:ext>
            </a:extLst>
          </p:cNvPr>
          <p:cNvSpPr txBox="1">
            <a:spLocks/>
          </p:cNvSpPr>
          <p:nvPr/>
        </p:nvSpPr>
        <p:spPr>
          <a:xfrm>
            <a:off x="2754099" y="3288249"/>
            <a:ext cx="4237408" cy="44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s-MX" dirty="0"/>
              <a:t>2° “D”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BF70616-CD20-A5B8-B343-C576707ED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3914" y="2571750"/>
            <a:ext cx="5456172" cy="792600"/>
          </a:xfrm>
        </p:spPr>
        <p:txBody>
          <a:bodyPr/>
          <a:lstStyle/>
          <a:p>
            <a:r>
              <a:rPr lang="es-MX" dirty="0"/>
              <a:t>Promoción de la lectura</a:t>
            </a:r>
          </a:p>
        </p:txBody>
      </p:sp>
    </p:spTree>
    <p:extLst>
      <p:ext uri="{BB962C8B-B14F-4D97-AF65-F5344CB8AC3E}">
        <p14:creationId xmlns:p14="http://schemas.microsoft.com/office/powerpoint/2010/main" val="368681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Google Shape;3526;p38"/>
          <p:cNvSpPr txBox="1">
            <a:spLocks noGrp="1"/>
          </p:cNvSpPr>
          <p:nvPr>
            <p:ph type="title"/>
          </p:nvPr>
        </p:nvSpPr>
        <p:spPr>
          <a:xfrm>
            <a:off x="720000" y="199934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Estrategia utilizada 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EE9A38-AD35-1C4A-CA0B-3B51DDEE7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5" t="13174" r="12780" b="10229"/>
          <a:stretch/>
        </p:blipFill>
        <p:spPr>
          <a:xfrm>
            <a:off x="120912" y="889131"/>
            <a:ext cx="3952324" cy="3179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3555;p39">
            <a:extLst>
              <a:ext uri="{FF2B5EF4-FFF2-40B4-BE49-F238E27FC236}">
                <a16:creationId xmlns:a16="http://schemas.microsoft.com/office/drawing/2014/main" id="{930E0BEE-29F4-BF9E-7165-E1DC2E9E53A5}"/>
              </a:ext>
            </a:extLst>
          </p:cNvPr>
          <p:cNvSpPr txBox="1">
            <a:spLocks/>
          </p:cNvSpPr>
          <p:nvPr/>
        </p:nvSpPr>
        <p:spPr>
          <a:xfrm>
            <a:off x="120912" y="4214291"/>
            <a:ext cx="3491346" cy="72224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MX" dirty="0"/>
              <a:t>Cuando la docente aborda la lectura de un cuento, registra en este formato dicho cuento.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6C56CF-CFCD-1E10-6901-912F872D6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669" y="889130"/>
            <a:ext cx="4234331" cy="3179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3555;p39">
            <a:extLst>
              <a:ext uri="{FF2B5EF4-FFF2-40B4-BE49-F238E27FC236}">
                <a16:creationId xmlns:a16="http://schemas.microsoft.com/office/drawing/2014/main" id="{6323EEBA-A4AF-584D-C317-29F86EA392B3}"/>
              </a:ext>
            </a:extLst>
          </p:cNvPr>
          <p:cNvSpPr txBox="1">
            <a:spLocks/>
          </p:cNvSpPr>
          <p:nvPr/>
        </p:nvSpPr>
        <p:spPr>
          <a:xfrm>
            <a:off x="4561161" y="4221320"/>
            <a:ext cx="3491346" cy="72224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MX" dirty="0"/>
              <a:t>Registro de libros leídos. Aquí cada que se les lee algo, los alumnos pegan el libro y la docente plasma el nombre de este.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C88946-6EB1-6719-0ABA-A20EB2B5B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8772"/>
            <a:ext cx="7704000" cy="477600"/>
          </a:xfrm>
        </p:spPr>
        <p:txBody>
          <a:bodyPr/>
          <a:lstStyle/>
          <a:p>
            <a:r>
              <a:rPr lang="es-MX" dirty="0"/>
              <a:t>Evidencias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DB9F6C-4CA5-5445-C207-FDDB042DF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41" y="891729"/>
            <a:ext cx="1819354" cy="242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0B5828-B774-C77A-F118-171DFACE7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64" y="909205"/>
            <a:ext cx="1819354" cy="242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1073A9-843A-27FF-7BBA-652C7A5E3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887" y="902987"/>
            <a:ext cx="1881700" cy="2508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8509DA-724A-AA26-E949-BECB6A3FC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337" y="869058"/>
            <a:ext cx="1907147" cy="2542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oogle Shape;3532;p39">
            <a:extLst>
              <a:ext uri="{FF2B5EF4-FFF2-40B4-BE49-F238E27FC236}">
                <a16:creationId xmlns:a16="http://schemas.microsoft.com/office/drawing/2014/main" id="{90B95254-2686-67FE-43AD-748B252D6A54}"/>
              </a:ext>
            </a:extLst>
          </p:cNvPr>
          <p:cNvGrpSpPr/>
          <p:nvPr/>
        </p:nvGrpSpPr>
        <p:grpSpPr>
          <a:xfrm>
            <a:off x="578162" y="3411920"/>
            <a:ext cx="638520" cy="638645"/>
            <a:chOff x="496256" y="1136537"/>
            <a:chExt cx="747040" cy="738736"/>
          </a:xfrm>
        </p:grpSpPr>
        <p:sp>
          <p:nvSpPr>
            <p:cNvPr id="13" name="Google Shape;3533;p39">
              <a:extLst>
                <a:ext uri="{FF2B5EF4-FFF2-40B4-BE49-F238E27FC236}">
                  <a16:creationId xmlns:a16="http://schemas.microsoft.com/office/drawing/2014/main" id="{1DE36246-F6A6-A08B-D4C2-F23AB267EF12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34;p39">
              <a:extLst>
                <a:ext uri="{FF2B5EF4-FFF2-40B4-BE49-F238E27FC236}">
                  <a16:creationId xmlns:a16="http://schemas.microsoft.com/office/drawing/2014/main" id="{B36A038C-4385-2DD5-963A-85819E563FA4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3556;p39">
            <a:extLst>
              <a:ext uri="{FF2B5EF4-FFF2-40B4-BE49-F238E27FC236}">
                <a16:creationId xmlns:a16="http://schemas.microsoft.com/office/drawing/2014/main" id="{9448401C-D208-3A58-8254-5B2AB85AC631}"/>
              </a:ext>
            </a:extLst>
          </p:cNvPr>
          <p:cNvSpPr txBox="1">
            <a:spLocks/>
          </p:cNvSpPr>
          <p:nvPr/>
        </p:nvSpPr>
        <p:spPr>
          <a:xfrm>
            <a:off x="623451" y="3494186"/>
            <a:ext cx="556039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>
                <a:solidFill>
                  <a:srgbClr val="FF0000"/>
                </a:solidFill>
                <a:latin typeface="Patrick Hand" panose="00000500000000000000" pitchFamily="2" charset="0"/>
              </a:rPr>
              <a:t>1</a:t>
            </a:r>
          </a:p>
        </p:txBody>
      </p:sp>
      <p:sp>
        <p:nvSpPr>
          <p:cNvPr id="17" name="Google Shape;3555;p39">
            <a:extLst>
              <a:ext uri="{FF2B5EF4-FFF2-40B4-BE49-F238E27FC236}">
                <a16:creationId xmlns:a16="http://schemas.microsoft.com/office/drawing/2014/main" id="{4D22DE78-EA4A-AE16-23E3-5FBBFE777224}"/>
              </a:ext>
            </a:extLst>
          </p:cNvPr>
          <p:cNvSpPr txBox="1">
            <a:spLocks/>
          </p:cNvSpPr>
          <p:nvPr/>
        </p:nvSpPr>
        <p:spPr>
          <a:xfrm>
            <a:off x="105794" y="4194677"/>
            <a:ext cx="1591352" cy="72224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dirty="0"/>
              <a:t>Lectura de un cuento que llamó su atención.</a:t>
            </a:r>
          </a:p>
        </p:txBody>
      </p:sp>
      <p:grpSp>
        <p:nvGrpSpPr>
          <p:cNvPr id="18" name="Google Shape;3532;p39">
            <a:extLst>
              <a:ext uri="{FF2B5EF4-FFF2-40B4-BE49-F238E27FC236}">
                <a16:creationId xmlns:a16="http://schemas.microsoft.com/office/drawing/2014/main" id="{3CFF8C6C-1EA1-36EB-DE4C-4B04E61DCDEE}"/>
              </a:ext>
            </a:extLst>
          </p:cNvPr>
          <p:cNvGrpSpPr/>
          <p:nvPr/>
        </p:nvGrpSpPr>
        <p:grpSpPr>
          <a:xfrm>
            <a:off x="3060313" y="3443571"/>
            <a:ext cx="638520" cy="638645"/>
            <a:chOff x="496256" y="1136537"/>
            <a:chExt cx="747040" cy="738736"/>
          </a:xfrm>
        </p:grpSpPr>
        <p:sp>
          <p:nvSpPr>
            <p:cNvPr id="19" name="Google Shape;3533;p39">
              <a:extLst>
                <a:ext uri="{FF2B5EF4-FFF2-40B4-BE49-F238E27FC236}">
                  <a16:creationId xmlns:a16="http://schemas.microsoft.com/office/drawing/2014/main" id="{7F9F238C-7FE1-A248-B343-A7B4D3B0ACC6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34;p39">
              <a:extLst>
                <a:ext uri="{FF2B5EF4-FFF2-40B4-BE49-F238E27FC236}">
                  <a16:creationId xmlns:a16="http://schemas.microsoft.com/office/drawing/2014/main" id="{523CAC67-EC65-AD55-5D94-3953D5EAA910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3556;p39">
            <a:extLst>
              <a:ext uri="{FF2B5EF4-FFF2-40B4-BE49-F238E27FC236}">
                <a16:creationId xmlns:a16="http://schemas.microsoft.com/office/drawing/2014/main" id="{C32C2C9D-329D-98B6-B8C0-7617DC557DF7}"/>
              </a:ext>
            </a:extLst>
          </p:cNvPr>
          <p:cNvSpPr txBox="1">
            <a:spLocks/>
          </p:cNvSpPr>
          <p:nvPr/>
        </p:nvSpPr>
        <p:spPr>
          <a:xfrm>
            <a:off x="3142794" y="3530526"/>
            <a:ext cx="556039" cy="4360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>
                <a:solidFill>
                  <a:srgbClr val="FF0000"/>
                </a:solidFill>
                <a:latin typeface="Patrick Hand" panose="00000500000000000000" pitchFamily="2" charset="0"/>
              </a:rPr>
              <a:t>2</a:t>
            </a:r>
          </a:p>
        </p:txBody>
      </p:sp>
      <p:sp>
        <p:nvSpPr>
          <p:cNvPr id="22" name="Google Shape;3555;p39">
            <a:extLst>
              <a:ext uri="{FF2B5EF4-FFF2-40B4-BE49-F238E27FC236}">
                <a16:creationId xmlns:a16="http://schemas.microsoft.com/office/drawing/2014/main" id="{7E2D9706-96B0-D4B2-2892-053CCCA3682E}"/>
              </a:ext>
            </a:extLst>
          </p:cNvPr>
          <p:cNvSpPr txBox="1">
            <a:spLocks/>
          </p:cNvSpPr>
          <p:nvPr/>
        </p:nvSpPr>
        <p:spPr>
          <a:xfrm>
            <a:off x="2359047" y="4194677"/>
            <a:ext cx="1591352" cy="72224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dirty="0"/>
              <a:t>Participación al crear un anuncio.</a:t>
            </a:r>
          </a:p>
        </p:txBody>
      </p:sp>
      <p:sp>
        <p:nvSpPr>
          <p:cNvPr id="23" name="Google Shape;3555;p39">
            <a:extLst>
              <a:ext uri="{FF2B5EF4-FFF2-40B4-BE49-F238E27FC236}">
                <a16:creationId xmlns:a16="http://schemas.microsoft.com/office/drawing/2014/main" id="{2A71617E-7CF9-99E1-A835-24D25A683BFD}"/>
              </a:ext>
            </a:extLst>
          </p:cNvPr>
          <p:cNvSpPr txBox="1">
            <a:spLocks/>
          </p:cNvSpPr>
          <p:nvPr/>
        </p:nvSpPr>
        <p:spPr>
          <a:xfrm>
            <a:off x="4612300" y="4194677"/>
            <a:ext cx="1591352" cy="72224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dirty="0"/>
              <a:t>Lectura con apoyo de exposiciones.</a:t>
            </a:r>
          </a:p>
        </p:txBody>
      </p:sp>
      <p:grpSp>
        <p:nvGrpSpPr>
          <p:cNvPr id="24" name="Google Shape;3532;p39">
            <a:extLst>
              <a:ext uri="{FF2B5EF4-FFF2-40B4-BE49-F238E27FC236}">
                <a16:creationId xmlns:a16="http://schemas.microsoft.com/office/drawing/2014/main" id="{82AF6140-ACC7-5710-9E61-E1D66C0667BA}"/>
              </a:ext>
            </a:extLst>
          </p:cNvPr>
          <p:cNvGrpSpPr/>
          <p:nvPr/>
        </p:nvGrpSpPr>
        <p:grpSpPr>
          <a:xfrm>
            <a:off x="5109930" y="3478183"/>
            <a:ext cx="638520" cy="638645"/>
            <a:chOff x="496256" y="1136537"/>
            <a:chExt cx="747040" cy="738736"/>
          </a:xfrm>
        </p:grpSpPr>
        <p:sp>
          <p:nvSpPr>
            <p:cNvPr id="25" name="Google Shape;3533;p39">
              <a:extLst>
                <a:ext uri="{FF2B5EF4-FFF2-40B4-BE49-F238E27FC236}">
                  <a16:creationId xmlns:a16="http://schemas.microsoft.com/office/drawing/2014/main" id="{7ABA9B0D-6B52-AF92-2BCA-77A86738EA19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34;p39">
              <a:extLst>
                <a:ext uri="{FF2B5EF4-FFF2-40B4-BE49-F238E27FC236}">
                  <a16:creationId xmlns:a16="http://schemas.microsoft.com/office/drawing/2014/main" id="{24A57940-B43B-BC88-C2D7-F993D60E9615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3556;p39">
            <a:extLst>
              <a:ext uri="{FF2B5EF4-FFF2-40B4-BE49-F238E27FC236}">
                <a16:creationId xmlns:a16="http://schemas.microsoft.com/office/drawing/2014/main" id="{F3B5E409-11D3-FBF4-7640-FA8FCE96471F}"/>
              </a:ext>
            </a:extLst>
          </p:cNvPr>
          <p:cNvSpPr txBox="1">
            <a:spLocks/>
          </p:cNvSpPr>
          <p:nvPr/>
        </p:nvSpPr>
        <p:spPr>
          <a:xfrm>
            <a:off x="5159051" y="3579910"/>
            <a:ext cx="556039" cy="4360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>
                <a:solidFill>
                  <a:srgbClr val="FF0000"/>
                </a:solidFill>
                <a:latin typeface="Patrick Hand" panose="00000500000000000000" pitchFamily="2" charset="0"/>
              </a:rPr>
              <a:t>3</a:t>
            </a:r>
          </a:p>
        </p:txBody>
      </p:sp>
      <p:grpSp>
        <p:nvGrpSpPr>
          <p:cNvPr id="28" name="Google Shape;3532;p39">
            <a:extLst>
              <a:ext uri="{FF2B5EF4-FFF2-40B4-BE49-F238E27FC236}">
                <a16:creationId xmlns:a16="http://schemas.microsoft.com/office/drawing/2014/main" id="{35C0C70D-DF85-154B-0FC8-8E53EECA8C2D}"/>
              </a:ext>
            </a:extLst>
          </p:cNvPr>
          <p:cNvGrpSpPr/>
          <p:nvPr/>
        </p:nvGrpSpPr>
        <p:grpSpPr>
          <a:xfrm>
            <a:off x="7471650" y="3478183"/>
            <a:ext cx="638520" cy="638645"/>
            <a:chOff x="496256" y="1136537"/>
            <a:chExt cx="747040" cy="738736"/>
          </a:xfrm>
        </p:grpSpPr>
        <p:sp>
          <p:nvSpPr>
            <p:cNvPr id="29" name="Google Shape;3533;p39">
              <a:extLst>
                <a:ext uri="{FF2B5EF4-FFF2-40B4-BE49-F238E27FC236}">
                  <a16:creationId xmlns:a16="http://schemas.microsoft.com/office/drawing/2014/main" id="{FDD0C2F2-4E50-15BA-C6A8-82127FB36279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34;p39">
              <a:extLst>
                <a:ext uri="{FF2B5EF4-FFF2-40B4-BE49-F238E27FC236}">
                  <a16:creationId xmlns:a16="http://schemas.microsoft.com/office/drawing/2014/main" id="{CCF8187C-7301-529F-0E34-D64E970EC9FB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556;p39">
            <a:extLst>
              <a:ext uri="{FF2B5EF4-FFF2-40B4-BE49-F238E27FC236}">
                <a16:creationId xmlns:a16="http://schemas.microsoft.com/office/drawing/2014/main" id="{AF20B4ED-89A5-9454-4834-3EFECC111EEA}"/>
              </a:ext>
            </a:extLst>
          </p:cNvPr>
          <p:cNvSpPr txBox="1">
            <a:spLocks/>
          </p:cNvSpPr>
          <p:nvPr/>
        </p:nvSpPr>
        <p:spPr>
          <a:xfrm>
            <a:off x="7512673" y="3596789"/>
            <a:ext cx="556039" cy="4360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>
                <a:solidFill>
                  <a:srgbClr val="FF0000"/>
                </a:solidFill>
                <a:latin typeface="Patrick Hand" panose="00000500000000000000" pitchFamily="2" charset="0"/>
              </a:rPr>
              <a:t>4</a:t>
            </a:r>
          </a:p>
        </p:txBody>
      </p:sp>
      <p:sp>
        <p:nvSpPr>
          <p:cNvPr id="32" name="Google Shape;3555;p39">
            <a:extLst>
              <a:ext uri="{FF2B5EF4-FFF2-40B4-BE49-F238E27FC236}">
                <a16:creationId xmlns:a16="http://schemas.microsoft.com/office/drawing/2014/main" id="{4AD6A1FE-9487-F11D-70AD-80A6BDC04C94}"/>
              </a:ext>
            </a:extLst>
          </p:cNvPr>
          <p:cNvSpPr txBox="1">
            <a:spLocks/>
          </p:cNvSpPr>
          <p:nvPr/>
        </p:nvSpPr>
        <p:spPr>
          <a:xfrm>
            <a:off x="6958042" y="4194677"/>
            <a:ext cx="1591352" cy="72224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dirty="0"/>
              <a:t>Lectura con apoyo de la televisión.</a:t>
            </a:r>
          </a:p>
        </p:txBody>
      </p:sp>
    </p:spTree>
    <p:extLst>
      <p:ext uri="{BB962C8B-B14F-4D97-AF65-F5344CB8AC3E}">
        <p14:creationId xmlns:p14="http://schemas.microsoft.com/office/powerpoint/2010/main" val="253429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CF3E6D4E-F5C4-3B20-15AD-8583895C8848}"/>
              </a:ext>
            </a:extLst>
          </p:cNvPr>
          <p:cNvSpPr txBox="1"/>
          <p:nvPr/>
        </p:nvSpPr>
        <p:spPr>
          <a:xfrm>
            <a:off x="1934598" y="137057"/>
            <a:ext cx="5758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i="1" dirty="0">
                <a:solidFill>
                  <a:schemeClr val="accent5"/>
                </a:solidFill>
                <a:latin typeface="Patrick Hand" panose="00000500000000000000" pitchFamily="2" charset="0"/>
              </a:rPr>
              <a:t>Logros, obstáculos y aspectos en los que se requiere mejorar.</a:t>
            </a:r>
          </a:p>
        </p:txBody>
      </p:sp>
      <p:graphicFrame>
        <p:nvGraphicFramePr>
          <p:cNvPr id="8" name="Google Shape;2019;p29">
            <a:extLst>
              <a:ext uri="{FF2B5EF4-FFF2-40B4-BE49-F238E27FC236}">
                <a16:creationId xmlns:a16="http://schemas.microsoft.com/office/drawing/2014/main" id="{117F3651-FFD5-2758-64E5-F71C7A7A4D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8377668"/>
              </p:ext>
            </p:extLst>
          </p:nvPr>
        </p:nvGraphicFramePr>
        <p:xfrm>
          <a:off x="113355" y="730846"/>
          <a:ext cx="8917290" cy="412437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2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604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Dreaming Outloud Pro" panose="03050502040302030504" pitchFamily="66" charset="0"/>
                          <a:ea typeface="Montserrat"/>
                          <a:cs typeface="Dreaming Outloud Pro" panose="03050502040302030504" pitchFamily="66" charset="0"/>
                          <a:sym typeface="Montserrat"/>
                        </a:rPr>
                        <a:t>Logros </a:t>
                      </a:r>
                      <a:endParaRPr sz="1800" b="1" dirty="0">
                        <a:solidFill>
                          <a:schemeClr val="dk1"/>
                        </a:solidFill>
                        <a:latin typeface="Dreaming Outloud Pro" panose="03050502040302030504" pitchFamily="66" charset="0"/>
                        <a:ea typeface="Montserrat"/>
                        <a:cs typeface="Dreaming Outloud Pro" panose="03050502040302030504" pitchFamily="66" charset="0"/>
                        <a:sym typeface="Montserrat"/>
                      </a:endParaRPr>
                    </a:p>
                  </a:txBody>
                  <a:tcPr marL="91425" marR="91425" marT="64000" marB="640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Dreaming Outloud Pro" panose="03050502040302030504" pitchFamily="66" charset="0"/>
                          <a:ea typeface="Montserrat"/>
                          <a:cs typeface="Dreaming Outloud Pro" panose="03050502040302030504" pitchFamily="66" charset="0"/>
                          <a:sym typeface="Montserrat"/>
                        </a:rPr>
                        <a:t>Obstáculos </a:t>
                      </a:r>
                      <a:endParaRPr sz="1800" b="1" dirty="0">
                        <a:solidFill>
                          <a:schemeClr val="dk1"/>
                        </a:solidFill>
                        <a:latin typeface="Dreaming Outloud Pro" panose="03050502040302030504" pitchFamily="66" charset="0"/>
                        <a:ea typeface="Montserrat"/>
                        <a:cs typeface="Dreaming Outloud Pro" panose="03050502040302030504" pitchFamily="66" charset="0"/>
                        <a:sym typeface="Montserrat"/>
                      </a:endParaRPr>
                    </a:p>
                  </a:txBody>
                  <a:tcPr marL="91425" marR="91425" marT="64000" marB="640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Dreaming Outloud Pro" panose="03050502040302030504" pitchFamily="66" charset="0"/>
                          <a:ea typeface="Montserrat"/>
                          <a:cs typeface="Dreaming Outloud Pro" panose="03050502040302030504" pitchFamily="66" charset="0"/>
                          <a:sym typeface="Montserrat"/>
                        </a:rPr>
                        <a:t>Aspectos que requieren mejorar</a:t>
                      </a:r>
                      <a:endParaRPr sz="1800" b="1" dirty="0">
                        <a:solidFill>
                          <a:schemeClr val="dk1"/>
                        </a:solidFill>
                        <a:latin typeface="Dreaming Outloud Pro" panose="03050502040302030504" pitchFamily="66" charset="0"/>
                        <a:ea typeface="Montserrat"/>
                        <a:cs typeface="Dreaming Outloud Pro" panose="03050502040302030504" pitchFamily="66" charset="0"/>
                        <a:sym typeface="Montserrat"/>
                      </a:endParaRPr>
                    </a:p>
                  </a:txBody>
                  <a:tcPr marL="91425" marR="91425" marT="64000" marB="640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328">
                <a:tc>
                  <a:txBody>
                    <a:bodyPr/>
                    <a:lstStyle/>
                    <a:p>
                      <a:pPr marL="28575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s-MX" sz="1200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  <a:ea typeface="Albert Sans Medium"/>
                          <a:cs typeface="Albert Sans Medium"/>
                          <a:sym typeface="Albert Sans Medium"/>
                        </a:rPr>
                        <a:t>Mejor comprensión lectora; consiguen responder a preguntas que se les hacen. Son un poco más detallados.</a:t>
                      </a:r>
                    </a:p>
                    <a:p>
                      <a:pPr marL="28575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s-MX" sz="1200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  <a:ea typeface="Albert Sans Medium"/>
                          <a:cs typeface="Albert Sans Medium"/>
                          <a:sym typeface="Albert Sans Medium"/>
                        </a:rPr>
                        <a:t> Reconocen que en las letras grandes se encuentra el nombre de los cuentos. </a:t>
                      </a:r>
                    </a:p>
                    <a:p>
                      <a:pPr marL="28575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s-MX" sz="1200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  <a:ea typeface="Albert Sans Medium"/>
                          <a:cs typeface="Albert Sans Medium"/>
                          <a:sym typeface="Albert Sans Medium"/>
                        </a:rPr>
                        <a:t> Logran apropiarse de nuevas letras y sus sonidos. </a:t>
                      </a:r>
                    </a:p>
                    <a:p>
                      <a:pPr marL="28575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s-MX" sz="1200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  <a:ea typeface="Albert Sans Medium"/>
                          <a:cs typeface="Albert Sans Medium"/>
                          <a:sym typeface="Albert Sans Medium"/>
                        </a:rPr>
                        <a:t> Avance en el conteo. </a:t>
                      </a:r>
                    </a:p>
                    <a:p>
                      <a:pPr marL="28575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s-MX" sz="1200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  <a:ea typeface="Albert Sans Medium"/>
                          <a:cs typeface="Albert Sans Medium"/>
                          <a:sym typeface="Albert Sans Medium"/>
                        </a:rPr>
                        <a:t> Consiguen involucrase más en momentos de lectura. </a:t>
                      </a:r>
                    </a:p>
                    <a:p>
                      <a:pPr marL="28575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s-MX" sz="1200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  <a:ea typeface="Albert Sans Medium"/>
                          <a:cs typeface="Albert Sans Medium"/>
                          <a:sym typeface="Albert Sans Medium"/>
                        </a:rPr>
                        <a:t> Han conseguido comprender que debemos de leer en las letras y no en los dibujos. </a:t>
                      </a:r>
                    </a:p>
                    <a:p>
                      <a:pPr marL="28575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s-MX" sz="1200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  <a:ea typeface="Albert Sans Medium"/>
                          <a:cs typeface="Albert Sans Medium"/>
                          <a:sym typeface="Albert Sans Medium"/>
                        </a:rPr>
                        <a:t> Interés por los libros que hay en la biblioteca escolar; se detienen a hojearlos.</a:t>
                      </a:r>
                    </a:p>
                    <a:p>
                      <a:pPr marL="28575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s-MX" sz="1200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  <a:ea typeface="Albert Sans Medium"/>
                          <a:cs typeface="Albert Sans Medium"/>
                          <a:sym typeface="Albert Sans Medium"/>
                        </a:rPr>
                        <a:t>Direccionalidad al momento de tratar de leer algo.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s-MX" sz="1200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  <a:ea typeface="Albert Sans Medium"/>
                          <a:cs typeface="Albert Sans Medium"/>
                          <a:sym typeface="Albert Sans Medium"/>
                        </a:rPr>
                        <a:t> En ocasiones, los alumnos de 2° no les brindan, a los libros, el cuidado que se merecen; los dejan tirados en el piso u hojean muy fuerte la página y la rompen o despegan.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s-MX" sz="1200" dirty="0">
                        <a:solidFill>
                          <a:schemeClr val="bg2"/>
                        </a:solidFill>
                        <a:latin typeface="Patrick Hand" panose="00000500000000000000" pitchFamily="2" charset="0"/>
                        <a:ea typeface="Albert Sans Medium"/>
                        <a:cs typeface="Albert Sans Medium"/>
                        <a:sym typeface="Albert Sans Medium"/>
                      </a:endParaRPr>
                    </a:p>
                    <a:p>
                      <a:pPr marL="17145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endParaRPr sz="1200" dirty="0">
                        <a:solidFill>
                          <a:schemeClr val="bg2"/>
                        </a:solidFill>
                        <a:latin typeface="Patrick Hand" panose="00000500000000000000" pitchFamily="2" charset="0"/>
                        <a:ea typeface="Albert Sans Medium"/>
                        <a:cs typeface="Albert Sans Medium"/>
                        <a:sym typeface="Albert Sans Medium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s-MX" sz="1200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  <a:ea typeface="Albert Sans Medium"/>
                          <a:cs typeface="Albert Sans Medium"/>
                          <a:sym typeface="Albert Sans Medium"/>
                        </a:rPr>
                        <a:t> Apoyo en casa con la lectura de cuentos o algún portador de texto que se tenga. </a:t>
                      </a:r>
                    </a:p>
                    <a:p>
                      <a:pPr marL="17145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s-MX" sz="1200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  <a:ea typeface="Albert Sans Medium"/>
                          <a:cs typeface="Albert Sans Medium"/>
                          <a:sym typeface="Albert Sans Medium"/>
                        </a:rPr>
                        <a:t> Ofrecer a los alumnos momentos de lectura en familia en donde pueda visualizar que sus integrantes se interesan por esta. 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sz="1200" dirty="0">
                        <a:solidFill>
                          <a:schemeClr val="bg2"/>
                        </a:solidFill>
                        <a:latin typeface="Patrick Hand" panose="00000500000000000000" pitchFamily="2" charset="0"/>
                        <a:ea typeface="Albert Sans Medium"/>
                        <a:cs typeface="Albert Sans Medium"/>
                        <a:sym typeface="Albert Sans Medium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F7490-BFF4-1014-E456-7AD9605B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041" y="71393"/>
            <a:ext cx="6610200" cy="1094750"/>
          </a:xfrm>
        </p:spPr>
        <p:txBody>
          <a:bodyPr/>
          <a:lstStyle/>
          <a:p>
            <a:r>
              <a:rPr lang="es-MX" dirty="0"/>
              <a:t>Libros leídos </a:t>
            </a:r>
            <a:br>
              <a:rPr lang="es-MX" dirty="0"/>
            </a:br>
            <a:r>
              <a:rPr lang="es-MX" dirty="0"/>
              <a:t>“Tercer momento”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A2324FC-8173-067E-197A-BE5964DF28FD}"/>
              </a:ext>
            </a:extLst>
          </p:cNvPr>
          <p:cNvSpPr/>
          <p:nvPr/>
        </p:nvSpPr>
        <p:spPr>
          <a:xfrm>
            <a:off x="3273895" y="1344424"/>
            <a:ext cx="2898492" cy="1350884"/>
          </a:xfrm>
          <a:prstGeom prst="roundRect">
            <a:avLst/>
          </a:prstGeom>
          <a:ln w="57150">
            <a:solidFill>
              <a:srgbClr val="92D050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masis MT Pro Black" panose="02040A04050005020304" pitchFamily="18" charset="0"/>
              </a:rPr>
              <a:t>Cantidad de libros leídos: </a:t>
            </a:r>
          </a:p>
          <a:p>
            <a:pPr algn="ctr"/>
            <a:endParaRPr lang="es-MX" dirty="0">
              <a:latin typeface="Amasis MT Pro Black" panose="02040A04050005020304" pitchFamily="18" charset="0"/>
            </a:endParaRPr>
          </a:p>
          <a:p>
            <a:pPr algn="ctr"/>
            <a:r>
              <a:rPr lang="es-MX" sz="4000" dirty="0">
                <a:latin typeface="Amasis MT Pro Black" panose="02040A04050005020304" pitchFamily="18" charset="0"/>
              </a:rPr>
              <a:t>21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20D7EF4-F310-5296-9A93-19E94C113F17}"/>
              </a:ext>
            </a:extLst>
          </p:cNvPr>
          <p:cNvSpPr/>
          <p:nvPr/>
        </p:nvSpPr>
        <p:spPr>
          <a:xfrm>
            <a:off x="3273895" y="3144255"/>
            <a:ext cx="2898492" cy="1350884"/>
          </a:xfrm>
          <a:prstGeom prst="roundRect">
            <a:avLst/>
          </a:prstGeom>
          <a:ln w="57150">
            <a:solidFill>
              <a:srgbClr val="92D050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masis MT Pro Black" panose="02040A04050005020304" pitchFamily="18" charset="0"/>
              </a:rPr>
              <a:t>Porcentaje de libros leídos: </a:t>
            </a:r>
          </a:p>
          <a:p>
            <a:pPr algn="ctr"/>
            <a:endParaRPr lang="es-MX" dirty="0">
              <a:latin typeface="Amasis MT Pro Black" panose="02040A04050005020304" pitchFamily="18" charset="0"/>
            </a:endParaRPr>
          </a:p>
          <a:p>
            <a:pPr algn="ctr"/>
            <a:r>
              <a:rPr lang="es-MX" sz="4000" dirty="0">
                <a:latin typeface="Amasis MT Pro Black" panose="02040A04050005020304" pitchFamily="18" charset="0"/>
              </a:rPr>
              <a:t>320</a:t>
            </a:r>
          </a:p>
        </p:txBody>
      </p:sp>
      <p:pic>
        <p:nvPicPr>
          <p:cNvPr id="6" name="Picture 4" descr="lectura del niño | Classroom clipart, Education clipart, Kids library">
            <a:extLst>
              <a:ext uri="{FF2B5EF4-FFF2-40B4-BE49-F238E27FC236}">
                <a16:creationId xmlns:a16="http://schemas.microsoft.com/office/drawing/2014/main" id="{7B569DA9-404C-A5BC-D33C-83A2FB42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39" y="1021585"/>
            <a:ext cx="1799161" cy="24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elcome/General Information / Welcome to the Streams Library | Melonheadz  clipart, Clip art, Genre posters">
            <a:extLst>
              <a:ext uri="{FF2B5EF4-FFF2-40B4-BE49-F238E27FC236}">
                <a16:creationId xmlns:a16="http://schemas.microsoft.com/office/drawing/2014/main" id="{7C35AB13-8973-DF61-6866-BF42F04AB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382"/>
            <a:ext cx="2293913" cy="259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304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BF70616-CD20-A5B8-B343-C576707ED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3914" y="2571750"/>
            <a:ext cx="5456172" cy="792600"/>
          </a:xfrm>
        </p:spPr>
        <p:txBody>
          <a:bodyPr/>
          <a:lstStyle/>
          <a:p>
            <a:r>
              <a:rPr lang="es-MX" dirty="0"/>
              <a:t>Cartelera lectora </a:t>
            </a:r>
          </a:p>
        </p:txBody>
      </p:sp>
    </p:spTree>
    <p:extLst>
      <p:ext uri="{BB962C8B-B14F-4D97-AF65-F5344CB8AC3E}">
        <p14:creationId xmlns:p14="http://schemas.microsoft.com/office/powerpoint/2010/main" val="2787047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2" name="Google Shape;3532;p39"/>
          <p:cNvGrpSpPr/>
          <p:nvPr/>
        </p:nvGrpSpPr>
        <p:grpSpPr>
          <a:xfrm>
            <a:off x="1825070" y="3254858"/>
            <a:ext cx="772365" cy="763632"/>
            <a:chOff x="496256" y="1136537"/>
            <a:chExt cx="747040" cy="738736"/>
          </a:xfrm>
        </p:grpSpPr>
        <p:sp>
          <p:nvSpPr>
            <p:cNvPr id="3533" name="Google Shape;3533;p39"/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39"/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4" name="Google Shape;3544;p39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Evidencias </a:t>
            </a:r>
            <a:endParaRPr dirty="0"/>
          </a:p>
        </p:txBody>
      </p:sp>
      <p:sp>
        <p:nvSpPr>
          <p:cNvPr id="3555" name="Google Shape;3555;p39"/>
          <p:cNvSpPr txBox="1">
            <a:spLocks noGrp="1"/>
          </p:cNvSpPr>
          <p:nvPr>
            <p:ph type="title" idx="14"/>
          </p:nvPr>
        </p:nvSpPr>
        <p:spPr>
          <a:xfrm>
            <a:off x="1068721" y="4076175"/>
            <a:ext cx="2316000" cy="72224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Proyección del video “Ovíparos y vivíparos </a:t>
            </a:r>
            <a:endParaRPr dirty="0"/>
          </a:p>
        </p:txBody>
      </p:sp>
      <p:sp>
        <p:nvSpPr>
          <p:cNvPr id="3556" name="Google Shape;3556;p39"/>
          <p:cNvSpPr txBox="1">
            <a:spLocks noGrp="1"/>
          </p:cNvSpPr>
          <p:nvPr>
            <p:ph type="title" idx="15"/>
          </p:nvPr>
        </p:nvSpPr>
        <p:spPr>
          <a:xfrm>
            <a:off x="1951421" y="3437617"/>
            <a:ext cx="556039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BDD802B-3907-31E8-3F91-88F26DDCD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88" y="1039672"/>
            <a:ext cx="2820265" cy="2115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2E7564C-1A88-16EB-9A52-B2A6DD93F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553" y="563277"/>
            <a:ext cx="2049725" cy="2732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oogle Shape;3532;p39">
            <a:extLst>
              <a:ext uri="{FF2B5EF4-FFF2-40B4-BE49-F238E27FC236}">
                <a16:creationId xmlns:a16="http://schemas.microsoft.com/office/drawing/2014/main" id="{B5E2410E-80CC-91BA-2E05-B0FCCA429676}"/>
              </a:ext>
            </a:extLst>
          </p:cNvPr>
          <p:cNvGrpSpPr/>
          <p:nvPr/>
        </p:nvGrpSpPr>
        <p:grpSpPr>
          <a:xfrm>
            <a:off x="4486402" y="3352609"/>
            <a:ext cx="772365" cy="763632"/>
            <a:chOff x="496256" y="1136537"/>
            <a:chExt cx="747040" cy="738736"/>
          </a:xfrm>
        </p:grpSpPr>
        <p:sp>
          <p:nvSpPr>
            <p:cNvPr id="27" name="Google Shape;3533;p39">
              <a:extLst>
                <a:ext uri="{FF2B5EF4-FFF2-40B4-BE49-F238E27FC236}">
                  <a16:creationId xmlns:a16="http://schemas.microsoft.com/office/drawing/2014/main" id="{51248F06-CAE3-BC01-2AAA-2709B0CB6FEF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34;p39">
              <a:extLst>
                <a:ext uri="{FF2B5EF4-FFF2-40B4-BE49-F238E27FC236}">
                  <a16:creationId xmlns:a16="http://schemas.microsoft.com/office/drawing/2014/main" id="{7C1859F1-32BF-4BF0-AB4C-F002A09F737F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3556;p39">
            <a:extLst>
              <a:ext uri="{FF2B5EF4-FFF2-40B4-BE49-F238E27FC236}">
                <a16:creationId xmlns:a16="http://schemas.microsoft.com/office/drawing/2014/main" id="{51A56F70-04A0-A4E4-4ECA-289848E2B09D}"/>
              </a:ext>
            </a:extLst>
          </p:cNvPr>
          <p:cNvSpPr txBox="1">
            <a:spLocks/>
          </p:cNvSpPr>
          <p:nvPr/>
        </p:nvSpPr>
        <p:spPr>
          <a:xfrm>
            <a:off x="4639552" y="3537604"/>
            <a:ext cx="556039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/>
              <a:t>2</a:t>
            </a:r>
          </a:p>
        </p:txBody>
      </p:sp>
      <p:sp>
        <p:nvSpPr>
          <p:cNvPr id="30" name="Google Shape;3555;p39">
            <a:extLst>
              <a:ext uri="{FF2B5EF4-FFF2-40B4-BE49-F238E27FC236}">
                <a16:creationId xmlns:a16="http://schemas.microsoft.com/office/drawing/2014/main" id="{DF560B34-4A73-BD71-DD3C-9792172C64EE}"/>
              </a:ext>
            </a:extLst>
          </p:cNvPr>
          <p:cNvSpPr txBox="1">
            <a:spLocks/>
          </p:cNvSpPr>
          <p:nvPr/>
        </p:nvSpPr>
        <p:spPr>
          <a:xfrm>
            <a:off x="3759571" y="4117561"/>
            <a:ext cx="2316000" cy="9154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s-MX" dirty="0"/>
              <a:t>Respondiendo a preguntas a partir del cuento: </a:t>
            </a:r>
            <a:r>
              <a:rPr lang="es-MX" i="1" dirty="0"/>
              <a:t>¿Cómo es tú mamá? </a:t>
            </a:r>
          </a:p>
        </p:txBody>
      </p:sp>
      <p:pic>
        <p:nvPicPr>
          <p:cNvPr id="3520" name="Imagen 3519">
            <a:extLst>
              <a:ext uri="{FF2B5EF4-FFF2-40B4-BE49-F238E27FC236}">
                <a16:creationId xmlns:a16="http://schemas.microsoft.com/office/drawing/2014/main" id="{E23F0F50-8E23-4CF7-0C83-C3FA7EAAE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580" y="818456"/>
            <a:ext cx="1901605" cy="2535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521" name="Google Shape;3532;p39">
            <a:extLst>
              <a:ext uri="{FF2B5EF4-FFF2-40B4-BE49-F238E27FC236}">
                <a16:creationId xmlns:a16="http://schemas.microsoft.com/office/drawing/2014/main" id="{428D009C-FD8B-4196-3744-B4ABC1F92E75}"/>
              </a:ext>
            </a:extLst>
          </p:cNvPr>
          <p:cNvGrpSpPr/>
          <p:nvPr/>
        </p:nvGrpSpPr>
        <p:grpSpPr>
          <a:xfrm>
            <a:off x="7057759" y="3437980"/>
            <a:ext cx="772365" cy="763632"/>
            <a:chOff x="496256" y="1136537"/>
            <a:chExt cx="747040" cy="738736"/>
          </a:xfrm>
        </p:grpSpPr>
        <p:sp>
          <p:nvSpPr>
            <p:cNvPr id="3522" name="Google Shape;3533;p39">
              <a:extLst>
                <a:ext uri="{FF2B5EF4-FFF2-40B4-BE49-F238E27FC236}">
                  <a16:creationId xmlns:a16="http://schemas.microsoft.com/office/drawing/2014/main" id="{E0D49563-C8CF-BDE3-9486-50188D3B6C45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34;p39">
              <a:extLst>
                <a:ext uri="{FF2B5EF4-FFF2-40B4-BE49-F238E27FC236}">
                  <a16:creationId xmlns:a16="http://schemas.microsoft.com/office/drawing/2014/main" id="{66491A95-14B8-D44C-8AC3-A80DCAF58332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4" name="Google Shape;3556;p39">
            <a:extLst>
              <a:ext uri="{FF2B5EF4-FFF2-40B4-BE49-F238E27FC236}">
                <a16:creationId xmlns:a16="http://schemas.microsoft.com/office/drawing/2014/main" id="{03C3C895-DAB7-DFF0-F93D-622C91297078}"/>
              </a:ext>
            </a:extLst>
          </p:cNvPr>
          <p:cNvSpPr txBox="1">
            <a:spLocks/>
          </p:cNvSpPr>
          <p:nvPr/>
        </p:nvSpPr>
        <p:spPr>
          <a:xfrm>
            <a:off x="7180468" y="3631031"/>
            <a:ext cx="556039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/>
              <a:t>3</a:t>
            </a:r>
          </a:p>
        </p:txBody>
      </p:sp>
      <p:sp>
        <p:nvSpPr>
          <p:cNvPr id="3525" name="Google Shape;3555;p39">
            <a:extLst>
              <a:ext uri="{FF2B5EF4-FFF2-40B4-BE49-F238E27FC236}">
                <a16:creationId xmlns:a16="http://schemas.microsoft.com/office/drawing/2014/main" id="{87EC9C15-7232-470B-CA43-975410A0605E}"/>
              </a:ext>
            </a:extLst>
          </p:cNvPr>
          <p:cNvSpPr txBox="1">
            <a:spLocks/>
          </p:cNvSpPr>
          <p:nvPr/>
        </p:nvSpPr>
        <p:spPr>
          <a:xfrm>
            <a:off x="6450421" y="4285569"/>
            <a:ext cx="2012026" cy="477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s-MX" i="1" dirty="0"/>
              <a:t>Clasificando animales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44;p39">
            <a:extLst>
              <a:ext uri="{FF2B5EF4-FFF2-40B4-BE49-F238E27FC236}">
                <a16:creationId xmlns:a16="http://schemas.microsoft.com/office/drawing/2014/main" id="{84E2F887-CAD8-808D-8C5D-69F2DA875E5B}"/>
              </a:ext>
            </a:extLst>
          </p:cNvPr>
          <p:cNvSpPr txBox="1">
            <a:spLocks/>
          </p:cNvSpPr>
          <p:nvPr/>
        </p:nvSpPr>
        <p:spPr>
          <a:xfrm>
            <a:off x="720000" y="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2800" b="1" dirty="0">
                <a:solidFill>
                  <a:schemeClr val="accent5"/>
                </a:solidFill>
                <a:latin typeface="Patrick Hand" panose="00000500000000000000" pitchFamily="2" charset="0"/>
              </a:rPr>
              <a:t>Valoración  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CFB44385-6A52-1A47-0F82-BEA233B1E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544535"/>
              </p:ext>
            </p:extLst>
          </p:nvPr>
        </p:nvGraphicFramePr>
        <p:xfrm>
          <a:off x="1144889" y="477600"/>
          <a:ext cx="6854222" cy="438022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427111">
                  <a:extLst>
                    <a:ext uri="{9D8B030D-6E8A-4147-A177-3AD203B41FA5}">
                      <a16:colId xmlns:a16="http://schemas.microsoft.com/office/drawing/2014/main" val="3191561742"/>
                    </a:ext>
                  </a:extLst>
                </a:gridCol>
                <a:gridCol w="3427111">
                  <a:extLst>
                    <a:ext uri="{9D8B030D-6E8A-4147-A177-3AD203B41FA5}">
                      <a16:colId xmlns:a16="http://schemas.microsoft.com/office/drawing/2014/main" val="2543850260"/>
                    </a:ext>
                  </a:extLst>
                </a:gridCol>
              </a:tblGrid>
              <a:tr h="336878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Patrick Hand" panose="00000500000000000000" pitchFamily="2" charset="0"/>
                        </a:rPr>
                        <a:t>Funcionalidad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Patrick Hand" panose="00000500000000000000" pitchFamily="2" charset="0"/>
                        </a:rPr>
                        <a:t>Obstáculos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422799"/>
                  </a:ext>
                </a:extLst>
              </a:tr>
              <a:tr h="4014461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s-MX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</a:rPr>
                        <a:t>Las fechas en las que se envía la cartelera son las adecuadas.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s-MX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</a:rPr>
                        <a:t>Las actividades que se asignan tienen transversalidad, es decir, no solo se enfoca en lenguaje y comunicación, si no en otras áreas y campos.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s-MX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</a:rPr>
                        <a:t>Nos ofrece una hoja de anexos, la cual facilita el trabajo de la docente de andar elaborándolas en Word.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s-MX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</a:rPr>
                        <a:t> Involucra a los padres de familia, la comunidad y a los docentes.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s-MX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</a:rPr>
                        <a:t>Brinda variantes a la hora de trabajarla con lo alumnos.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s-MX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</a:rPr>
                        <a:t>Marca los aprendizajes que se van a trabajar.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endParaRPr lang="es-MX" dirty="0">
                        <a:solidFill>
                          <a:schemeClr val="bg2"/>
                        </a:solidFill>
                        <a:latin typeface="Patrick Hand" panose="00000500000000000000" pitchFamily="2" charset="0"/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endParaRPr lang="es-MX" dirty="0">
                        <a:solidFill>
                          <a:schemeClr val="bg2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es-MX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</a:rPr>
                        <a:t>Algunos padres de familia no desarrollaron las actividades que iban dirigidos para ellos.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es-MX" dirty="0">
                          <a:solidFill>
                            <a:schemeClr val="bg2"/>
                          </a:solidFill>
                          <a:latin typeface="Patrick Hand" panose="00000500000000000000" pitchFamily="2" charset="0"/>
                        </a:rPr>
                        <a:t>En ocasiones el internet en el centro de trabajo no fue muy bueno y, por lo tanto, los cuentos se tuvieron que descargar en casa, claro, por parte de la docente.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927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810055"/>
      </p:ext>
    </p:extLst>
  </p:cSld>
  <p:clrMapOvr>
    <a:masterClrMapping/>
  </p:clrMapOvr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496</Words>
  <Application>Microsoft Office PowerPoint</Application>
  <PresentationFormat>Presentación en pantalla (16:9)</PresentationFormat>
  <Paragraphs>57</Paragraphs>
  <Slides>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20" baseType="lpstr">
      <vt:lpstr>Open Sans</vt:lpstr>
      <vt:lpstr>Roboto</vt:lpstr>
      <vt:lpstr>Dreaming Outloud Pro</vt:lpstr>
      <vt:lpstr>Livvic</vt:lpstr>
      <vt:lpstr>Patrick Hand</vt:lpstr>
      <vt:lpstr>Arial</vt:lpstr>
      <vt:lpstr>Amasis MT Pro Black</vt:lpstr>
      <vt:lpstr>Wingdings</vt:lpstr>
      <vt:lpstr>Lato</vt:lpstr>
      <vt:lpstr>Roboto Condensed Light</vt:lpstr>
      <vt:lpstr>Cool Doody Thesis by Slidesgo</vt:lpstr>
      <vt:lpstr>INFORME DE LECTURA</vt:lpstr>
      <vt:lpstr>Promoción de la lectura</vt:lpstr>
      <vt:lpstr>Estrategia utilizada </vt:lpstr>
      <vt:lpstr>Evidencias </vt:lpstr>
      <vt:lpstr>Presentación de PowerPoint</vt:lpstr>
      <vt:lpstr>Libros leídos  “Tercer momento”</vt:lpstr>
      <vt:lpstr>Cartelera lectora </vt:lpstr>
      <vt:lpstr>Evidencias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LECTURA</dc:title>
  <dc:creator>ANGELICA RODRIGUEZ ANTUNEZ</dc:creator>
  <cp:lastModifiedBy>ANGELICA RODRIGUEZ ANTUNEZ</cp:lastModifiedBy>
  <cp:revision>6</cp:revision>
  <dcterms:modified xsi:type="dcterms:W3CDTF">2023-06-08T23:47:29Z</dcterms:modified>
</cp:coreProperties>
</file>