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76" r:id="rId3"/>
    <p:sldId id="278" r:id="rId4"/>
    <p:sldId id="289" r:id="rId5"/>
    <p:sldId id="315" r:id="rId6"/>
    <p:sldId id="293" r:id="rId7"/>
    <p:sldId id="294" r:id="rId8"/>
    <p:sldId id="295" r:id="rId9"/>
    <p:sldId id="296" r:id="rId10"/>
    <p:sldId id="298" r:id="rId11"/>
    <p:sldId id="290" r:id="rId12"/>
    <p:sldId id="301" r:id="rId13"/>
    <p:sldId id="316" r:id="rId14"/>
    <p:sldId id="304" r:id="rId15"/>
    <p:sldId id="277" r:id="rId16"/>
    <p:sldId id="279" r:id="rId17"/>
    <p:sldId id="305" r:id="rId18"/>
    <p:sldId id="306" r:id="rId19"/>
    <p:sldId id="307" r:id="rId20"/>
    <p:sldId id="308" r:id="rId21"/>
    <p:sldId id="309" r:id="rId22"/>
    <p:sldId id="310" r:id="rId23"/>
    <p:sldId id="311" r:id="rId24"/>
    <p:sldId id="312" r:id="rId25"/>
    <p:sldId id="313" r:id="rId26"/>
    <p:sldId id="314" r:id="rId2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deo rocha" initials="ar" lastIdx="1" clrIdx="0">
    <p:extLst>
      <p:ext uri="{19B8F6BF-5375-455C-9EA6-DF929625EA0E}">
        <p15:presenceInfo xmlns:p15="http://schemas.microsoft.com/office/powerpoint/2012/main" userId="537d363ecb6c784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E284C"/>
    <a:srgbClr val="FF9900"/>
    <a:srgbClr val="DA4E6F"/>
    <a:srgbClr val="D74165"/>
    <a:srgbClr val="6F172C"/>
    <a:srgbClr val="E6E6E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15" autoAdjust="0"/>
    <p:restoredTop sz="94660"/>
  </p:normalViewPr>
  <p:slideViewPr>
    <p:cSldViewPr snapToGrid="0">
      <p:cViewPr varScale="1">
        <p:scale>
          <a:sx n="71" d="100"/>
          <a:sy n="71" d="100"/>
        </p:scale>
        <p:origin x="58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E94FF9-449F-4199-9574-B44D6FD4C3E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C6E9E8B2-7194-49EC-A9EF-52A2669F00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E75F5631-A27A-4AB4-B0CB-1D1053CDF1C4}"/>
              </a:ext>
            </a:extLst>
          </p:cNvPr>
          <p:cNvSpPr>
            <a:spLocks noGrp="1"/>
          </p:cNvSpPr>
          <p:nvPr>
            <p:ph type="dt" sz="half" idx="10"/>
          </p:nvPr>
        </p:nvSpPr>
        <p:spPr/>
        <p:txBody>
          <a:bodyPr/>
          <a:lstStyle/>
          <a:p>
            <a:fld id="{C304F6D3-AAB8-4F4F-966F-F333A8836689}" type="datetimeFigureOut">
              <a:rPr lang="es-MX" smtClean="0"/>
              <a:t>24/06/2023</a:t>
            </a:fld>
            <a:endParaRPr lang="es-MX"/>
          </a:p>
        </p:txBody>
      </p:sp>
      <p:sp>
        <p:nvSpPr>
          <p:cNvPr id="5" name="Marcador de pie de página 4">
            <a:extLst>
              <a:ext uri="{FF2B5EF4-FFF2-40B4-BE49-F238E27FC236}">
                <a16:creationId xmlns:a16="http://schemas.microsoft.com/office/drawing/2014/main" id="{0492F637-7C57-478E-AFFD-0A4D5219E71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70E3A7C-BAFD-41CF-8E9F-3CC23457B87E}"/>
              </a:ext>
            </a:extLst>
          </p:cNvPr>
          <p:cNvSpPr>
            <a:spLocks noGrp="1"/>
          </p:cNvSpPr>
          <p:nvPr>
            <p:ph type="sldNum" sz="quarter" idx="12"/>
          </p:nvPr>
        </p:nvSpPr>
        <p:spPr/>
        <p:txBody>
          <a:bodyPr/>
          <a:lstStyle/>
          <a:p>
            <a:fld id="{C4AF3457-B853-46A7-89BB-508A725DA916}" type="slidenum">
              <a:rPr lang="es-MX" smtClean="0"/>
              <a:t>‹Nº›</a:t>
            </a:fld>
            <a:endParaRPr lang="es-MX"/>
          </a:p>
        </p:txBody>
      </p:sp>
    </p:spTree>
    <p:extLst>
      <p:ext uri="{BB962C8B-B14F-4D97-AF65-F5344CB8AC3E}">
        <p14:creationId xmlns:p14="http://schemas.microsoft.com/office/powerpoint/2010/main" val="326872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17B251-B521-4507-8051-FCC6BEE446E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B1A9306B-B819-49E6-880A-81D611E9B6B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A21289F-33D3-473F-A5AE-01B48F2622D3}"/>
              </a:ext>
            </a:extLst>
          </p:cNvPr>
          <p:cNvSpPr>
            <a:spLocks noGrp="1"/>
          </p:cNvSpPr>
          <p:nvPr>
            <p:ph type="dt" sz="half" idx="10"/>
          </p:nvPr>
        </p:nvSpPr>
        <p:spPr/>
        <p:txBody>
          <a:bodyPr/>
          <a:lstStyle/>
          <a:p>
            <a:fld id="{C304F6D3-AAB8-4F4F-966F-F333A8836689}" type="datetimeFigureOut">
              <a:rPr lang="es-MX" smtClean="0"/>
              <a:t>24/06/2023</a:t>
            </a:fld>
            <a:endParaRPr lang="es-MX"/>
          </a:p>
        </p:txBody>
      </p:sp>
      <p:sp>
        <p:nvSpPr>
          <p:cNvPr id="5" name="Marcador de pie de página 4">
            <a:extLst>
              <a:ext uri="{FF2B5EF4-FFF2-40B4-BE49-F238E27FC236}">
                <a16:creationId xmlns:a16="http://schemas.microsoft.com/office/drawing/2014/main" id="{7D378E2B-24F8-4FA3-8827-A4CCF8E7F10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44C2FB2-434F-41C8-96E1-7E36E2C2D8DF}"/>
              </a:ext>
            </a:extLst>
          </p:cNvPr>
          <p:cNvSpPr>
            <a:spLocks noGrp="1"/>
          </p:cNvSpPr>
          <p:nvPr>
            <p:ph type="sldNum" sz="quarter" idx="12"/>
          </p:nvPr>
        </p:nvSpPr>
        <p:spPr/>
        <p:txBody>
          <a:bodyPr/>
          <a:lstStyle/>
          <a:p>
            <a:fld id="{C4AF3457-B853-46A7-89BB-508A725DA916}" type="slidenum">
              <a:rPr lang="es-MX" smtClean="0"/>
              <a:t>‹Nº›</a:t>
            </a:fld>
            <a:endParaRPr lang="es-MX"/>
          </a:p>
        </p:txBody>
      </p:sp>
    </p:spTree>
    <p:extLst>
      <p:ext uri="{BB962C8B-B14F-4D97-AF65-F5344CB8AC3E}">
        <p14:creationId xmlns:p14="http://schemas.microsoft.com/office/powerpoint/2010/main" val="2849244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D7AB54-A547-4BAA-A226-2A2C38626B6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FC58A33-021C-47B8-8563-9919CBF4C9B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27FC52E-E397-4DB8-9FA2-62EF53004BCB}"/>
              </a:ext>
            </a:extLst>
          </p:cNvPr>
          <p:cNvSpPr>
            <a:spLocks noGrp="1"/>
          </p:cNvSpPr>
          <p:nvPr>
            <p:ph type="dt" sz="half" idx="10"/>
          </p:nvPr>
        </p:nvSpPr>
        <p:spPr/>
        <p:txBody>
          <a:bodyPr/>
          <a:lstStyle/>
          <a:p>
            <a:fld id="{C304F6D3-AAB8-4F4F-966F-F333A8836689}" type="datetimeFigureOut">
              <a:rPr lang="es-MX" smtClean="0"/>
              <a:t>24/06/2023</a:t>
            </a:fld>
            <a:endParaRPr lang="es-MX"/>
          </a:p>
        </p:txBody>
      </p:sp>
      <p:sp>
        <p:nvSpPr>
          <p:cNvPr id="5" name="Marcador de pie de página 4">
            <a:extLst>
              <a:ext uri="{FF2B5EF4-FFF2-40B4-BE49-F238E27FC236}">
                <a16:creationId xmlns:a16="http://schemas.microsoft.com/office/drawing/2014/main" id="{F5563C0C-8D19-40E3-9DCD-4C2816CBFBC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8014D60-665E-49CD-B386-A4828F590A71}"/>
              </a:ext>
            </a:extLst>
          </p:cNvPr>
          <p:cNvSpPr>
            <a:spLocks noGrp="1"/>
          </p:cNvSpPr>
          <p:nvPr>
            <p:ph type="sldNum" sz="quarter" idx="12"/>
          </p:nvPr>
        </p:nvSpPr>
        <p:spPr/>
        <p:txBody>
          <a:bodyPr/>
          <a:lstStyle/>
          <a:p>
            <a:fld id="{C4AF3457-B853-46A7-89BB-508A725DA916}" type="slidenum">
              <a:rPr lang="es-MX" smtClean="0"/>
              <a:t>‹Nº›</a:t>
            </a:fld>
            <a:endParaRPr lang="es-MX"/>
          </a:p>
        </p:txBody>
      </p:sp>
    </p:spTree>
    <p:extLst>
      <p:ext uri="{BB962C8B-B14F-4D97-AF65-F5344CB8AC3E}">
        <p14:creationId xmlns:p14="http://schemas.microsoft.com/office/powerpoint/2010/main" val="23691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D280BB-4B87-4928-B856-833FFD1AD3B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14C6B0B-7F95-4294-BFE5-190A57B40BC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4F781CB-D344-4D80-BFB3-3760B5EF3592}"/>
              </a:ext>
            </a:extLst>
          </p:cNvPr>
          <p:cNvSpPr>
            <a:spLocks noGrp="1"/>
          </p:cNvSpPr>
          <p:nvPr>
            <p:ph type="dt" sz="half" idx="10"/>
          </p:nvPr>
        </p:nvSpPr>
        <p:spPr/>
        <p:txBody>
          <a:bodyPr/>
          <a:lstStyle/>
          <a:p>
            <a:fld id="{C304F6D3-AAB8-4F4F-966F-F333A8836689}" type="datetimeFigureOut">
              <a:rPr lang="es-MX" smtClean="0"/>
              <a:t>24/06/2023</a:t>
            </a:fld>
            <a:endParaRPr lang="es-MX"/>
          </a:p>
        </p:txBody>
      </p:sp>
      <p:sp>
        <p:nvSpPr>
          <p:cNvPr id="5" name="Marcador de pie de página 4">
            <a:extLst>
              <a:ext uri="{FF2B5EF4-FFF2-40B4-BE49-F238E27FC236}">
                <a16:creationId xmlns:a16="http://schemas.microsoft.com/office/drawing/2014/main" id="{D165621C-C21D-4AC4-A1F3-D3FF2B10AC5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BF1C892-687D-4027-95C2-1B0306B8552C}"/>
              </a:ext>
            </a:extLst>
          </p:cNvPr>
          <p:cNvSpPr>
            <a:spLocks noGrp="1"/>
          </p:cNvSpPr>
          <p:nvPr>
            <p:ph type="sldNum" sz="quarter" idx="12"/>
          </p:nvPr>
        </p:nvSpPr>
        <p:spPr/>
        <p:txBody>
          <a:bodyPr/>
          <a:lstStyle/>
          <a:p>
            <a:fld id="{C4AF3457-B853-46A7-89BB-508A725DA916}" type="slidenum">
              <a:rPr lang="es-MX" smtClean="0"/>
              <a:t>‹Nº›</a:t>
            </a:fld>
            <a:endParaRPr lang="es-MX"/>
          </a:p>
        </p:txBody>
      </p:sp>
    </p:spTree>
    <p:extLst>
      <p:ext uri="{BB962C8B-B14F-4D97-AF65-F5344CB8AC3E}">
        <p14:creationId xmlns:p14="http://schemas.microsoft.com/office/powerpoint/2010/main" val="2699322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F1DECB-ABA3-44E8-A98C-017DC58A754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4BDAB889-64AA-4E24-8FA0-B0A614F5A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BCABEC1-DED0-46ED-8A33-457D74C446E2}"/>
              </a:ext>
            </a:extLst>
          </p:cNvPr>
          <p:cNvSpPr>
            <a:spLocks noGrp="1"/>
          </p:cNvSpPr>
          <p:nvPr>
            <p:ph type="dt" sz="half" idx="10"/>
          </p:nvPr>
        </p:nvSpPr>
        <p:spPr/>
        <p:txBody>
          <a:bodyPr/>
          <a:lstStyle/>
          <a:p>
            <a:fld id="{C304F6D3-AAB8-4F4F-966F-F333A8836689}" type="datetimeFigureOut">
              <a:rPr lang="es-MX" smtClean="0"/>
              <a:t>24/06/2023</a:t>
            </a:fld>
            <a:endParaRPr lang="es-MX"/>
          </a:p>
        </p:txBody>
      </p:sp>
      <p:sp>
        <p:nvSpPr>
          <p:cNvPr id="5" name="Marcador de pie de página 4">
            <a:extLst>
              <a:ext uri="{FF2B5EF4-FFF2-40B4-BE49-F238E27FC236}">
                <a16:creationId xmlns:a16="http://schemas.microsoft.com/office/drawing/2014/main" id="{FF21450F-2FA9-4515-82EE-E23DA60CF4E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5A260A0-5527-412E-B729-513CFB0AC876}"/>
              </a:ext>
            </a:extLst>
          </p:cNvPr>
          <p:cNvSpPr>
            <a:spLocks noGrp="1"/>
          </p:cNvSpPr>
          <p:nvPr>
            <p:ph type="sldNum" sz="quarter" idx="12"/>
          </p:nvPr>
        </p:nvSpPr>
        <p:spPr/>
        <p:txBody>
          <a:bodyPr/>
          <a:lstStyle/>
          <a:p>
            <a:fld id="{C4AF3457-B853-46A7-89BB-508A725DA916}" type="slidenum">
              <a:rPr lang="es-MX" smtClean="0"/>
              <a:t>‹Nº›</a:t>
            </a:fld>
            <a:endParaRPr lang="es-MX"/>
          </a:p>
        </p:txBody>
      </p:sp>
    </p:spTree>
    <p:extLst>
      <p:ext uri="{BB962C8B-B14F-4D97-AF65-F5344CB8AC3E}">
        <p14:creationId xmlns:p14="http://schemas.microsoft.com/office/powerpoint/2010/main" val="2998734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B4164-C8AF-48D6-9DD8-09570CDBEA1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E115AFD-6360-4A91-9C22-1EC69355BD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2B90FCEE-F656-42FC-BD89-0D188E7A879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C11806E5-350C-43E2-999E-CD3283DB769F}"/>
              </a:ext>
            </a:extLst>
          </p:cNvPr>
          <p:cNvSpPr>
            <a:spLocks noGrp="1"/>
          </p:cNvSpPr>
          <p:nvPr>
            <p:ph type="dt" sz="half" idx="10"/>
          </p:nvPr>
        </p:nvSpPr>
        <p:spPr/>
        <p:txBody>
          <a:bodyPr/>
          <a:lstStyle/>
          <a:p>
            <a:fld id="{C304F6D3-AAB8-4F4F-966F-F333A8836689}" type="datetimeFigureOut">
              <a:rPr lang="es-MX" smtClean="0"/>
              <a:t>24/06/2023</a:t>
            </a:fld>
            <a:endParaRPr lang="es-MX"/>
          </a:p>
        </p:txBody>
      </p:sp>
      <p:sp>
        <p:nvSpPr>
          <p:cNvPr id="6" name="Marcador de pie de página 5">
            <a:extLst>
              <a:ext uri="{FF2B5EF4-FFF2-40B4-BE49-F238E27FC236}">
                <a16:creationId xmlns:a16="http://schemas.microsoft.com/office/drawing/2014/main" id="{A7E2DF9E-4935-486F-88F2-9D8C5F541D5B}"/>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05C2997-FF33-4F82-B618-B13AD6B40DC8}"/>
              </a:ext>
            </a:extLst>
          </p:cNvPr>
          <p:cNvSpPr>
            <a:spLocks noGrp="1"/>
          </p:cNvSpPr>
          <p:nvPr>
            <p:ph type="sldNum" sz="quarter" idx="12"/>
          </p:nvPr>
        </p:nvSpPr>
        <p:spPr/>
        <p:txBody>
          <a:bodyPr/>
          <a:lstStyle/>
          <a:p>
            <a:fld id="{C4AF3457-B853-46A7-89BB-508A725DA916}" type="slidenum">
              <a:rPr lang="es-MX" smtClean="0"/>
              <a:t>‹Nº›</a:t>
            </a:fld>
            <a:endParaRPr lang="es-MX"/>
          </a:p>
        </p:txBody>
      </p:sp>
    </p:spTree>
    <p:extLst>
      <p:ext uri="{BB962C8B-B14F-4D97-AF65-F5344CB8AC3E}">
        <p14:creationId xmlns:p14="http://schemas.microsoft.com/office/powerpoint/2010/main" val="2833648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7FBBE-86CA-4A76-B1A0-1C287B7A637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3057EA4-13FC-4418-B17C-D161FE4C48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3714C6F-8B6E-4C15-908A-794B3E88DE1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E4142C85-0DA4-4454-A0E5-BE2DA369D9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80B728-2003-401A-B6F3-1A6694FB29F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1EF55E2B-47AF-43D7-BE1D-5EA21132B4ED}"/>
              </a:ext>
            </a:extLst>
          </p:cNvPr>
          <p:cNvSpPr>
            <a:spLocks noGrp="1"/>
          </p:cNvSpPr>
          <p:nvPr>
            <p:ph type="dt" sz="half" idx="10"/>
          </p:nvPr>
        </p:nvSpPr>
        <p:spPr/>
        <p:txBody>
          <a:bodyPr/>
          <a:lstStyle/>
          <a:p>
            <a:fld id="{C304F6D3-AAB8-4F4F-966F-F333A8836689}" type="datetimeFigureOut">
              <a:rPr lang="es-MX" smtClean="0"/>
              <a:t>24/06/2023</a:t>
            </a:fld>
            <a:endParaRPr lang="es-MX"/>
          </a:p>
        </p:txBody>
      </p:sp>
      <p:sp>
        <p:nvSpPr>
          <p:cNvPr id="8" name="Marcador de pie de página 7">
            <a:extLst>
              <a:ext uri="{FF2B5EF4-FFF2-40B4-BE49-F238E27FC236}">
                <a16:creationId xmlns:a16="http://schemas.microsoft.com/office/drawing/2014/main" id="{93826DBB-B5E1-4423-ABB3-C17C95C89D82}"/>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7DC59DE-D2AD-469B-871B-11B39D02832E}"/>
              </a:ext>
            </a:extLst>
          </p:cNvPr>
          <p:cNvSpPr>
            <a:spLocks noGrp="1"/>
          </p:cNvSpPr>
          <p:nvPr>
            <p:ph type="sldNum" sz="quarter" idx="12"/>
          </p:nvPr>
        </p:nvSpPr>
        <p:spPr/>
        <p:txBody>
          <a:bodyPr/>
          <a:lstStyle/>
          <a:p>
            <a:fld id="{C4AF3457-B853-46A7-89BB-508A725DA916}" type="slidenum">
              <a:rPr lang="es-MX" smtClean="0"/>
              <a:t>‹Nº›</a:t>
            </a:fld>
            <a:endParaRPr lang="es-MX"/>
          </a:p>
        </p:txBody>
      </p:sp>
    </p:spTree>
    <p:extLst>
      <p:ext uri="{BB962C8B-B14F-4D97-AF65-F5344CB8AC3E}">
        <p14:creationId xmlns:p14="http://schemas.microsoft.com/office/powerpoint/2010/main" val="137890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271107-8E27-416F-90D3-7252165993C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596AF054-B30D-45A9-8886-BD226F32A745}"/>
              </a:ext>
            </a:extLst>
          </p:cNvPr>
          <p:cNvSpPr>
            <a:spLocks noGrp="1"/>
          </p:cNvSpPr>
          <p:nvPr>
            <p:ph type="dt" sz="half" idx="10"/>
          </p:nvPr>
        </p:nvSpPr>
        <p:spPr/>
        <p:txBody>
          <a:bodyPr/>
          <a:lstStyle/>
          <a:p>
            <a:fld id="{C304F6D3-AAB8-4F4F-966F-F333A8836689}" type="datetimeFigureOut">
              <a:rPr lang="es-MX" smtClean="0"/>
              <a:t>24/06/2023</a:t>
            </a:fld>
            <a:endParaRPr lang="es-MX"/>
          </a:p>
        </p:txBody>
      </p:sp>
      <p:sp>
        <p:nvSpPr>
          <p:cNvPr id="4" name="Marcador de pie de página 3">
            <a:extLst>
              <a:ext uri="{FF2B5EF4-FFF2-40B4-BE49-F238E27FC236}">
                <a16:creationId xmlns:a16="http://schemas.microsoft.com/office/drawing/2014/main" id="{48052683-9736-4DEA-882D-688F7DE61CF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102E7281-A561-445B-86D7-96878E4AEA26}"/>
              </a:ext>
            </a:extLst>
          </p:cNvPr>
          <p:cNvSpPr>
            <a:spLocks noGrp="1"/>
          </p:cNvSpPr>
          <p:nvPr>
            <p:ph type="sldNum" sz="quarter" idx="12"/>
          </p:nvPr>
        </p:nvSpPr>
        <p:spPr/>
        <p:txBody>
          <a:bodyPr/>
          <a:lstStyle/>
          <a:p>
            <a:fld id="{C4AF3457-B853-46A7-89BB-508A725DA916}" type="slidenum">
              <a:rPr lang="es-MX" smtClean="0"/>
              <a:t>‹Nº›</a:t>
            </a:fld>
            <a:endParaRPr lang="es-MX"/>
          </a:p>
        </p:txBody>
      </p:sp>
    </p:spTree>
    <p:extLst>
      <p:ext uri="{BB962C8B-B14F-4D97-AF65-F5344CB8AC3E}">
        <p14:creationId xmlns:p14="http://schemas.microsoft.com/office/powerpoint/2010/main" val="1861732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475660E-23C2-4871-B385-DA812E94D85A}"/>
              </a:ext>
            </a:extLst>
          </p:cNvPr>
          <p:cNvSpPr>
            <a:spLocks noGrp="1"/>
          </p:cNvSpPr>
          <p:nvPr>
            <p:ph type="dt" sz="half" idx="10"/>
          </p:nvPr>
        </p:nvSpPr>
        <p:spPr/>
        <p:txBody>
          <a:bodyPr/>
          <a:lstStyle/>
          <a:p>
            <a:fld id="{C304F6D3-AAB8-4F4F-966F-F333A8836689}" type="datetimeFigureOut">
              <a:rPr lang="es-MX" smtClean="0"/>
              <a:t>24/06/2023</a:t>
            </a:fld>
            <a:endParaRPr lang="es-MX"/>
          </a:p>
        </p:txBody>
      </p:sp>
      <p:sp>
        <p:nvSpPr>
          <p:cNvPr id="3" name="Marcador de pie de página 2">
            <a:extLst>
              <a:ext uri="{FF2B5EF4-FFF2-40B4-BE49-F238E27FC236}">
                <a16:creationId xmlns:a16="http://schemas.microsoft.com/office/drawing/2014/main" id="{97B26564-9118-4F8E-82C9-A9566FEAAFA6}"/>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D44257F4-13C8-45C0-883F-64A2CECF80BD}"/>
              </a:ext>
            </a:extLst>
          </p:cNvPr>
          <p:cNvSpPr>
            <a:spLocks noGrp="1"/>
          </p:cNvSpPr>
          <p:nvPr>
            <p:ph type="sldNum" sz="quarter" idx="12"/>
          </p:nvPr>
        </p:nvSpPr>
        <p:spPr/>
        <p:txBody>
          <a:bodyPr/>
          <a:lstStyle/>
          <a:p>
            <a:fld id="{C4AF3457-B853-46A7-89BB-508A725DA916}" type="slidenum">
              <a:rPr lang="es-MX" smtClean="0"/>
              <a:t>‹Nº›</a:t>
            </a:fld>
            <a:endParaRPr lang="es-MX"/>
          </a:p>
        </p:txBody>
      </p:sp>
    </p:spTree>
    <p:extLst>
      <p:ext uri="{BB962C8B-B14F-4D97-AF65-F5344CB8AC3E}">
        <p14:creationId xmlns:p14="http://schemas.microsoft.com/office/powerpoint/2010/main" val="2697792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DC8493-8440-476D-A96C-E7498B60D4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6CDAD8A-7B5A-40EA-8B0B-34CE581727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733D3749-06DA-4DA6-AEA5-1B8185C64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A559805-CE8E-4872-B125-CACE35BABCBA}"/>
              </a:ext>
            </a:extLst>
          </p:cNvPr>
          <p:cNvSpPr>
            <a:spLocks noGrp="1"/>
          </p:cNvSpPr>
          <p:nvPr>
            <p:ph type="dt" sz="half" idx="10"/>
          </p:nvPr>
        </p:nvSpPr>
        <p:spPr/>
        <p:txBody>
          <a:bodyPr/>
          <a:lstStyle/>
          <a:p>
            <a:fld id="{C304F6D3-AAB8-4F4F-966F-F333A8836689}" type="datetimeFigureOut">
              <a:rPr lang="es-MX" smtClean="0"/>
              <a:t>24/06/2023</a:t>
            </a:fld>
            <a:endParaRPr lang="es-MX"/>
          </a:p>
        </p:txBody>
      </p:sp>
      <p:sp>
        <p:nvSpPr>
          <p:cNvPr id="6" name="Marcador de pie de página 5">
            <a:extLst>
              <a:ext uri="{FF2B5EF4-FFF2-40B4-BE49-F238E27FC236}">
                <a16:creationId xmlns:a16="http://schemas.microsoft.com/office/drawing/2014/main" id="{2CE5BAAB-17B2-46DA-B0DE-D9E7E062B11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6265E16-EBFB-4D9D-A026-31F21FF8A8EA}"/>
              </a:ext>
            </a:extLst>
          </p:cNvPr>
          <p:cNvSpPr>
            <a:spLocks noGrp="1"/>
          </p:cNvSpPr>
          <p:nvPr>
            <p:ph type="sldNum" sz="quarter" idx="12"/>
          </p:nvPr>
        </p:nvSpPr>
        <p:spPr/>
        <p:txBody>
          <a:bodyPr/>
          <a:lstStyle/>
          <a:p>
            <a:fld id="{C4AF3457-B853-46A7-89BB-508A725DA916}" type="slidenum">
              <a:rPr lang="es-MX" smtClean="0"/>
              <a:t>‹Nº›</a:t>
            </a:fld>
            <a:endParaRPr lang="es-MX"/>
          </a:p>
        </p:txBody>
      </p:sp>
    </p:spTree>
    <p:extLst>
      <p:ext uri="{BB962C8B-B14F-4D97-AF65-F5344CB8AC3E}">
        <p14:creationId xmlns:p14="http://schemas.microsoft.com/office/powerpoint/2010/main" val="260994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19EDF7-3989-422A-867F-A1C44A601D1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00B1673C-ABBA-4588-9C56-0156675773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B87773D7-37AA-4CCC-A0A9-35748D815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1B36D4-D070-4F85-BDE6-6B5CEECE1E7C}"/>
              </a:ext>
            </a:extLst>
          </p:cNvPr>
          <p:cNvSpPr>
            <a:spLocks noGrp="1"/>
          </p:cNvSpPr>
          <p:nvPr>
            <p:ph type="dt" sz="half" idx="10"/>
          </p:nvPr>
        </p:nvSpPr>
        <p:spPr/>
        <p:txBody>
          <a:bodyPr/>
          <a:lstStyle/>
          <a:p>
            <a:fld id="{C304F6D3-AAB8-4F4F-966F-F333A8836689}" type="datetimeFigureOut">
              <a:rPr lang="es-MX" smtClean="0"/>
              <a:t>24/06/2023</a:t>
            </a:fld>
            <a:endParaRPr lang="es-MX"/>
          </a:p>
        </p:txBody>
      </p:sp>
      <p:sp>
        <p:nvSpPr>
          <p:cNvPr id="6" name="Marcador de pie de página 5">
            <a:extLst>
              <a:ext uri="{FF2B5EF4-FFF2-40B4-BE49-F238E27FC236}">
                <a16:creationId xmlns:a16="http://schemas.microsoft.com/office/drawing/2014/main" id="{634703C8-4C8E-4292-B73A-6CABAE00D65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F2BC953-D768-4FC2-8FB2-69641B33F705}"/>
              </a:ext>
            </a:extLst>
          </p:cNvPr>
          <p:cNvSpPr>
            <a:spLocks noGrp="1"/>
          </p:cNvSpPr>
          <p:nvPr>
            <p:ph type="sldNum" sz="quarter" idx="12"/>
          </p:nvPr>
        </p:nvSpPr>
        <p:spPr/>
        <p:txBody>
          <a:bodyPr/>
          <a:lstStyle/>
          <a:p>
            <a:fld id="{C4AF3457-B853-46A7-89BB-508A725DA916}" type="slidenum">
              <a:rPr lang="es-MX" smtClean="0"/>
              <a:t>‹Nº›</a:t>
            </a:fld>
            <a:endParaRPr lang="es-MX"/>
          </a:p>
        </p:txBody>
      </p:sp>
    </p:spTree>
    <p:extLst>
      <p:ext uri="{BB962C8B-B14F-4D97-AF65-F5344CB8AC3E}">
        <p14:creationId xmlns:p14="http://schemas.microsoft.com/office/powerpoint/2010/main" val="3745479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AA76795-0501-42B1-B83D-F45E07F639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21515C8-0930-4169-A78E-D38BA31C26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BF6A458-1D58-4911-897A-4F319C9D59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4F6D3-AAB8-4F4F-966F-F333A8836689}" type="datetimeFigureOut">
              <a:rPr lang="es-MX" smtClean="0"/>
              <a:t>24/06/2023</a:t>
            </a:fld>
            <a:endParaRPr lang="es-MX"/>
          </a:p>
        </p:txBody>
      </p:sp>
      <p:sp>
        <p:nvSpPr>
          <p:cNvPr id="5" name="Marcador de pie de página 4">
            <a:extLst>
              <a:ext uri="{FF2B5EF4-FFF2-40B4-BE49-F238E27FC236}">
                <a16:creationId xmlns:a16="http://schemas.microsoft.com/office/drawing/2014/main" id="{16234481-59B4-417A-921B-C736708B0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54936FFD-B01D-4028-893F-8C2A46E66D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F3457-B853-46A7-89BB-508A725DA916}" type="slidenum">
              <a:rPr lang="es-MX" smtClean="0"/>
              <a:t>‹Nº›</a:t>
            </a:fld>
            <a:endParaRPr lang="es-MX"/>
          </a:p>
        </p:txBody>
      </p:sp>
    </p:spTree>
    <p:extLst>
      <p:ext uri="{BB962C8B-B14F-4D97-AF65-F5344CB8AC3E}">
        <p14:creationId xmlns:p14="http://schemas.microsoft.com/office/powerpoint/2010/main" val="3642470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49EB236-4242-0791-026E-DC60479E3E5C}"/>
              </a:ext>
            </a:extLst>
          </p:cNvPr>
          <p:cNvPicPr>
            <a:picLocks noChangeAspect="1"/>
          </p:cNvPicPr>
          <p:nvPr/>
        </p:nvPicPr>
        <p:blipFill>
          <a:blip r:embed="rId2"/>
          <a:stretch>
            <a:fillRect/>
          </a:stretch>
        </p:blipFill>
        <p:spPr>
          <a:xfrm>
            <a:off x="649941" y="416859"/>
            <a:ext cx="10892118" cy="6172200"/>
          </a:xfrm>
          <a:prstGeom prst="rect">
            <a:avLst/>
          </a:prstGeom>
          <a:ln>
            <a:noFill/>
          </a:ln>
          <a:effectLst>
            <a:outerShdw blurRad="292100" dist="139700" dir="2700000" algn="tl" rotWithShape="0">
              <a:srgbClr val="333333">
                <a:alpha val="65000"/>
              </a:srgbClr>
            </a:outerShdw>
          </a:effectLst>
        </p:spPr>
      </p:pic>
      <p:sp>
        <p:nvSpPr>
          <p:cNvPr id="2" name="CuadroTexto 1">
            <a:extLst>
              <a:ext uri="{FF2B5EF4-FFF2-40B4-BE49-F238E27FC236}">
                <a16:creationId xmlns:a16="http://schemas.microsoft.com/office/drawing/2014/main" id="{8CDB1207-B7B8-5189-F51F-4500B3AF20FD}"/>
              </a:ext>
            </a:extLst>
          </p:cNvPr>
          <p:cNvSpPr txBox="1"/>
          <p:nvPr/>
        </p:nvSpPr>
        <p:spPr>
          <a:xfrm>
            <a:off x="3767417" y="5392705"/>
            <a:ext cx="1869142" cy="646331"/>
          </a:xfrm>
          <a:prstGeom prst="rect">
            <a:avLst/>
          </a:prstGeom>
          <a:noFill/>
        </p:spPr>
        <p:txBody>
          <a:bodyPr wrap="square" rtlCol="0">
            <a:spAutoFit/>
          </a:bodyPr>
          <a:lstStyle/>
          <a:p>
            <a:r>
              <a:rPr lang="es-MX" b="1" dirty="0">
                <a:latin typeface="MV Boli" panose="02000500030200090000" pitchFamily="2" charset="0"/>
                <a:cs typeface="MV Boli" panose="02000500030200090000" pitchFamily="2" charset="0"/>
              </a:rPr>
              <a:t>BIENVENIDOS COMPAÑEROS</a:t>
            </a:r>
          </a:p>
        </p:txBody>
      </p:sp>
      <p:sp>
        <p:nvSpPr>
          <p:cNvPr id="3" name="CuadroTexto 2">
            <a:extLst>
              <a:ext uri="{FF2B5EF4-FFF2-40B4-BE49-F238E27FC236}">
                <a16:creationId xmlns:a16="http://schemas.microsoft.com/office/drawing/2014/main" id="{2046D408-A196-6B73-B986-2E79781D83D0}"/>
              </a:ext>
            </a:extLst>
          </p:cNvPr>
          <p:cNvSpPr txBox="1"/>
          <p:nvPr/>
        </p:nvSpPr>
        <p:spPr>
          <a:xfrm>
            <a:off x="8754034" y="5392706"/>
            <a:ext cx="2017059" cy="646331"/>
          </a:xfrm>
          <a:prstGeom prst="rect">
            <a:avLst/>
          </a:prstGeom>
          <a:noFill/>
        </p:spPr>
        <p:txBody>
          <a:bodyPr wrap="square" rtlCol="0">
            <a:spAutoFit/>
          </a:bodyPr>
          <a:lstStyle/>
          <a:p>
            <a:r>
              <a:rPr lang="es-MX"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ZONA 078              EL COMPÁS, DGO.</a:t>
            </a:r>
          </a:p>
        </p:txBody>
      </p:sp>
      <p:sp>
        <p:nvSpPr>
          <p:cNvPr id="5" name="CuadroTexto 4">
            <a:extLst>
              <a:ext uri="{FF2B5EF4-FFF2-40B4-BE49-F238E27FC236}">
                <a16:creationId xmlns:a16="http://schemas.microsoft.com/office/drawing/2014/main" id="{B1FEFC41-3C6A-8BB9-C8DA-40AE243CD384}"/>
              </a:ext>
            </a:extLst>
          </p:cNvPr>
          <p:cNvSpPr txBox="1"/>
          <p:nvPr/>
        </p:nvSpPr>
        <p:spPr>
          <a:xfrm>
            <a:off x="1210235" y="5123329"/>
            <a:ext cx="2227732" cy="646331"/>
          </a:xfrm>
          <a:prstGeom prst="rect">
            <a:avLst/>
          </a:prstGeom>
          <a:noFill/>
        </p:spPr>
        <p:txBody>
          <a:bodyPr wrap="square" rtlCol="0">
            <a:spAutoFit/>
          </a:bodyPr>
          <a:lstStyle/>
          <a:p>
            <a:r>
              <a:rPr lang="es-MX" b="1" dirty="0">
                <a:ln w="22225">
                  <a:solidFill>
                    <a:schemeClr val="accent2"/>
                  </a:solidFill>
                  <a:prstDash val="solid"/>
                </a:ln>
                <a:solidFill>
                  <a:schemeClr val="accent2">
                    <a:lumMod val="40000"/>
                    <a:lumOff val="60000"/>
                  </a:schemeClr>
                </a:solidFill>
                <a:latin typeface="MV Boli" panose="02000500030200090000" pitchFamily="2" charset="0"/>
                <a:cs typeface="MV Boli" panose="02000500030200090000" pitchFamily="2" charset="0"/>
              </a:rPr>
              <a:t>OCTAVA SESIÓN JUNIO 2023</a:t>
            </a:r>
          </a:p>
        </p:txBody>
      </p:sp>
    </p:spTree>
    <p:extLst>
      <p:ext uri="{BB962C8B-B14F-4D97-AF65-F5344CB8AC3E}">
        <p14:creationId xmlns:p14="http://schemas.microsoft.com/office/powerpoint/2010/main" val="1394605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6359"/>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746827" y="-101812"/>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18181" y="3309223"/>
            <a:ext cx="4247738" cy="3170099"/>
          </a:xfrm>
          <a:prstGeom prst="rect">
            <a:avLst/>
          </a:prstGeom>
          <a:noFill/>
        </p:spPr>
        <p:txBody>
          <a:bodyPr wrap="square" rtlCol="0">
            <a:spAutoFit/>
          </a:bodyPr>
          <a:lstStyle/>
          <a:p>
            <a:pPr algn="l"/>
            <a:r>
              <a:rPr lang="es-MX" sz="2000" b="0" i="0" dirty="0">
                <a:solidFill>
                  <a:srgbClr val="202124"/>
                </a:solidFill>
                <a:effectLst/>
                <a:latin typeface="Google Sans"/>
              </a:rPr>
              <a:t>¿Cómo hacer una evaluación formativa ejemplo?</a:t>
            </a:r>
            <a:endParaRPr lang="es-MX" sz="2000" b="0" i="0" dirty="0">
              <a:solidFill>
                <a:srgbClr val="202124"/>
              </a:solidFill>
              <a:effectLst/>
              <a:latin typeface="arial" panose="020B0604020202020204" pitchFamily="34" charset="0"/>
            </a:endParaRPr>
          </a:p>
          <a:p>
            <a:pPr algn="l"/>
            <a:r>
              <a:rPr lang="es-MX" sz="2000" b="0" i="0" dirty="0">
                <a:solidFill>
                  <a:srgbClr val="4D5156"/>
                </a:solidFill>
                <a:effectLst/>
                <a:latin typeface="Google Sans"/>
              </a:rPr>
              <a:t>Las estrategias eficaces de evaluación formativa consisten en </a:t>
            </a:r>
            <a:r>
              <a:rPr lang="es-MX" sz="2000" b="0" i="0" dirty="0">
                <a:solidFill>
                  <a:srgbClr val="040C28"/>
                </a:solidFill>
                <a:effectLst/>
                <a:latin typeface="Google Sans"/>
              </a:rPr>
              <a:t>pedir a los estudiantes que respondan a preguntas de orden superior como “por qué” y “cómo”</a:t>
            </a:r>
            <a:r>
              <a:rPr lang="es-MX" sz="2000" b="0" i="0" dirty="0">
                <a:solidFill>
                  <a:srgbClr val="4D5156"/>
                </a:solidFill>
                <a:effectLst/>
                <a:latin typeface="Google Sans"/>
              </a:rPr>
              <a:t>. Las preguntas de orden superior requieren un pensamiento más profundo de los estudiantes.</a:t>
            </a:r>
            <a:endParaRPr lang="es-MX" sz="2000" b="0" i="0" dirty="0">
              <a:solidFill>
                <a:srgbClr val="202124"/>
              </a:solidFill>
              <a:effectLst/>
              <a:latin typeface="arial" panose="020B0604020202020204" pitchFamily="34"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2585323"/>
          </a:xfrm>
          <a:prstGeom prst="rect">
            <a:avLst/>
          </a:prstGeom>
          <a:noFill/>
        </p:spPr>
        <p:txBody>
          <a:bodyPr wrap="square" rtlCol="0">
            <a:spAutoFit/>
          </a:bodyPr>
          <a:lstStyle/>
          <a:p>
            <a:r>
              <a:rPr lang="es-MX" b="1" i="0" dirty="0">
                <a:solidFill>
                  <a:srgbClr val="000000"/>
                </a:solidFill>
                <a:effectLst/>
                <a:latin typeface="open sans" panose="020B0606030504020204" pitchFamily="34" charset="0"/>
              </a:rPr>
              <a:t>La evaluación formativa </a:t>
            </a:r>
            <a:r>
              <a:rPr lang="es-MX" i="0" dirty="0">
                <a:solidFill>
                  <a:srgbClr val="000000"/>
                </a:solidFill>
                <a:effectLst/>
                <a:latin typeface="open sans" panose="020B0606030504020204" pitchFamily="34" charset="0"/>
              </a:rPr>
              <a:t>ocurre durante el proceso de aprendizaje, en el momento en que el estudiante realiza las actividades, el docente debe dar la oportunidad al estudiante de que explique con sus palabras su comprensión de los hechos y procesos históricos, después de comparar diversas fuentes.</a:t>
            </a:r>
            <a:endParaRPr lang="es-MX" dirty="0"/>
          </a:p>
        </p:txBody>
      </p:sp>
      <p:sp>
        <p:nvSpPr>
          <p:cNvPr id="23" name="Rectángulo 22">
            <a:extLst>
              <a:ext uri="{FF2B5EF4-FFF2-40B4-BE49-F238E27FC236}">
                <a16:creationId xmlns:a16="http://schemas.microsoft.com/office/drawing/2014/main" id="{53A80908-073E-E930-EBCC-3B4D2D061954}"/>
              </a:ext>
            </a:extLst>
          </p:cNvPr>
          <p:cNvSpPr/>
          <p:nvPr/>
        </p:nvSpPr>
        <p:spPr>
          <a:xfrm>
            <a:off x="-750012" y="-101812"/>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Imagen 23">
            <a:extLst>
              <a:ext uri="{FF2B5EF4-FFF2-40B4-BE49-F238E27FC236}">
                <a16:creationId xmlns:a16="http://schemas.microsoft.com/office/drawing/2014/main" id="{AB070D13-770C-56EC-5F47-3F381EF43C9B}"/>
              </a:ext>
            </a:extLst>
          </p:cNvPr>
          <p:cNvPicPr>
            <a:picLocks noChangeAspect="1"/>
          </p:cNvPicPr>
          <p:nvPr/>
        </p:nvPicPr>
        <p:blipFill rotWithShape="1">
          <a:blip r:embed="rId2"/>
          <a:srcRect l="4578" t="6781" r="5367" b="7302"/>
          <a:stretch/>
        </p:blipFill>
        <p:spPr>
          <a:xfrm>
            <a:off x="435547" y="-56359"/>
            <a:ext cx="5009909" cy="5387778"/>
          </a:xfrm>
          <a:prstGeom prst="rect">
            <a:avLst/>
          </a:prstGeom>
        </p:spPr>
      </p:pic>
      <p:sp>
        <p:nvSpPr>
          <p:cNvPr id="29" name="Rectángulo 28">
            <a:extLst>
              <a:ext uri="{FF2B5EF4-FFF2-40B4-BE49-F238E27FC236}">
                <a16:creationId xmlns:a16="http://schemas.microsoft.com/office/drawing/2014/main" id="{B66D2046-56D6-ACB6-7654-2B13C6319EC2}"/>
              </a:ext>
            </a:extLst>
          </p:cNvPr>
          <p:cNvSpPr/>
          <p:nvPr/>
        </p:nvSpPr>
        <p:spPr>
          <a:xfrm>
            <a:off x="6720504" y="96041"/>
            <a:ext cx="5522686" cy="6533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2" name="Imagen 51">
            <a:extLst>
              <a:ext uri="{FF2B5EF4-FFF2-40B4-BE49-F238E27FC236}">
                <a16:creationId xmlns:a16="http://schemas.microsoft.com/office/drawing/2014/main" id="{DBB9F097-15FD-A60C-2EDF-435612D9248C}"/>
              </a:ext>
            </a:extLst>
          </p:cNvPr>
          <p:cNvPicPr>
            <a:picLocks noChangeAspect="1"/>
          </p:cNvPicPr>
          <p:nvPr/>
        </p:nvPicPr>
        <p:blipFill rotWithShape="1">
          <a:blip r:embed="rId3"/>
          <a:srcRect l="55108" t="21374" r="2610" b="35943"/>
          <a:stretch/>
        </p:blipFill>
        <p:spPr>
          <a:xfrm>
            <a:off x="6725625" y="489267"/>
            <a:ext cx="5122264" cy="4704654"/>
          </a:xfrm>
          <a:prstGeom prst="rect">
            <a:avLst/>
          </a:prstGeom>
        </p:spPr>
      </p:pic>
      <p:sp>
        <p:nvSpPr>
          <p:cNvPr id="26" name="Flecha: hacia abajo 25">
            <a:extLst>
              <a:ext uri="{FF2B5EF4-FFF2-40B4-BE49-F238E27FC236}">
                <a16:creationId xmlns:a16="http://schemas.microsoft.com/office/drawing/2014/main" id="{7BD3E92C-3681-483D-65F5-E5556AB269AE}"/>
              </a:ext>
            </a:extLst>
          </p:cNvPr>
          <p:cNvSpPr/>
          <p:nvPr/>
        </p:nvSpPr>
        <p:spPr>
          <a:xfrm rot="16200000">
            <a:off x="326034" y="4415062"/>
            <a:ext cx="1303379" cy="1084355"/>
          </a:xfrm>
          <a:prstGeom prst="downArrow">
            <a:avLst>
              <a:gd name="adj1" fmla="val 70634"/>
              <a:gd name="adj2" fmla="val 3110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MX"/>
          </a:p>
        </p:txBody>
      </p:sp>
      <p:sp>
        <p:nvSpPr>
          <p:cNvPr id="2" name="CuadroTexto 1">
            <a:extLst>
              <a:ext uri="{FF2B5EF4-FFF2-40B4-BE49-F238E27FC236}">
                <a16:creationId xmlns:a16="http://schemas.microsoft.com/office/drawing/2014/main" id="{1637792D-DA1C-BF73-4297-169543C44BD9}"/>
              </a:ext>
            </a:extLst>
          </p:cNvPr>
          <p:cNvSpPr txBox="1"/>
          <p:nvPr/>
        </p:nvSpPr>
        <p:spPr>
          <a:xfrm>
            <a:off x="435546" y="5990032"/>
            <a:ext cx="3329630" cy="646331"/>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La evaluación formativa no condiciona.</a:t>
            </a:r>
          </a:p>
        </p:txBody>
      </p:sp>
      <p:sp>
        <p:nvSpPr>
          <p:cNvPr id="22" name="CuadroTexto 21">
            <a:extLst>
              <a:ext uri="{FF2B5EF4-FFF2-40B4-BE49-F238E27FC236}">
                <a16:creationId xmlns:a16="http://schemas.microsoft.com/office/drawing/2014/main" id="{BD83D75F-2739-5B8A-1C4F-5D69888C1490}"/>
              </a:ext>
            </a:extLst>
          </p:cNvPr>
          <p:cNvSpPr txBox="1"/>
          <p:nvPr/>
        </p:nvSpPr>
        <p:spPr>
          <a:xfrm>
            <a:off x="7094715" y="5757346"/>
            <a:ext cx="3864637" cy="646331"/>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Mejorar el proceso sistemático de la evaluación es el objetivo.</a:t>
            </a:r>
          </a:p>
        </p:txBody>
      </p:sp>
    </p:spTree>
    <p:extLst>
      <p:ext uri="{BB962C8B-B14F-4D97-AF65-F5344CB8AC3E}">
        <p14:creationId xmlns:p14="http://schemas.microsoft.com/office/powerpoint/2010/main" val="2502250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27" name="Imagen 26">
            <a:extLst>
              <a:ext uri="{FF2B5EF4-FFF2-40B4-BE49-F238E27FC236}">
                <a16:creationId xmlns:a16="http://schemas.microsoft.com/office/drawing/2014/main" id="{FD1103EF-B1C5-651F-8DFA-4CF7C3933FF2}"/>
              </a:ext>
            </a:extLst>
          </p:cNvPr>
          <p:cNvPicPr>
            <a:picLocks noChangeAspect="1"/>
          </p:cNvPicPr>
          <p:nvPr/>
        </p:nvPicPr>
        <p:blipFill rotWithShape="1">
          <a:blip r:embed="rId2"/>
          <a:srcRect l="10235" t="25111" r="43082" b="53545"/>
          <a:stretch/>
        </p:blipFill>
        <p:spPr>
          <a:xfrm>
            <a:off x="372246" y="1436654"/>
            <a:ext cx="4918354" cy="3256369"/>
          </a:xfrm>
          <a:prstGeom prst="rect">
            <a:avLst/>
          </a:prstGeom>
        </p:spPr>
      </p:pic>
      <p:sp>
        <p:nvSpPr>
          <p:cNvPr id="28" name="Rectángulo 27">
            <a:extLst>
              <a:ext uri="{FF2B5EF4-FFF2-40B4-BE49-F238E27FC236}">
                <a16:creationId xmlns:a16="http://schemas.microsoft.com/office/drawing/2014/main" id="{AC6EFF17-7D00-4AB4-886F-D1964BE0564E}"/>
              </a:ext>
            </a:extLst>
          </p:cNvPr>
          <p:cNvSpPr/>
          <p:nvPr/>
        </p:nvSpPr>
        <p:spPr>
          <a:xfrm>
            <a:off x="6686219" y="99746"/>
            <a:ext cx="555697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0" name="Imagen 29">
            <a:extLst>
              <a:ext uri="{FF2B5EF4-FFF2-40B4-BE49-F238E27FC236}">
                <a16:creationId xmlns:a16="http://schemas.microsoft.com/office/drawing/2014/main" id="{5FAB70C0-C69D-6BF1-7C2B-F7E648B6B5DC}"/>
              </a:ext>
            </a:extLst>
          </p:cNvPr>
          <p:cNvPicPr>
            <a:picLocks noChangeAspect="1"/>
          </p:cNvPicPr>
          <p:nvPr/>
        </p:nvPicPr>
        <p:blipFill rotWithShape="1">
          <a:blip r:embed="rId3"/>
          <a:srcRect l="10037" t="26858" r="45652" b="34424"/>
          <a:stretch/>
        </p:blipFill>
        <p:spPr>
          <a:xfrm>
            <a:off x="6686219" y="447247"/>
            <a:ext cx="5187415" cy="4245775"/>
          </a:xfrm>
          <a:prstGeom prst="rect">
            <a:avLst/>
          </a:prstGeom>
        </p:spPr>
      </p:pic>
      <p:sp>
        <p:nvSpPr>
          <p:cNvPr id="2" name="CuadroTexto 1">
            <a:extLst>
              <a:ext uri="{FF2B5EF4-FFF2-40B4-BE49-F238E27FC236}">
                <a16:creationId xmlns:a16="http://schemas.microsoft.com/office/drawing/2014/main" id="{9ECBCC01-1076-50BB-3398-3D333607B399}"/>
              </a:ext>
            </a:extLst>
          </p:cNvPr>
          <p:cNvSpPr txBox="1"/>
          <p:nvPr/>
        </p:nvSpPr>
        <p:spPr>
          <a:xfrm>
            <a:off x="591671" y="5193921"/>
            <a:ext cx="4222376" cy="646331"/>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El alumno no es un 6 o un 10; el alumno es el logro de dificultades. </a:t>
            </a:r>
          </a:p>
        </p:txBody>
      </p:sp>
      <p:sp>
        <p:nvSpPr>
          <p:cNvPr id="4" name="CuadroTexto 3">
            <a:extLst>
              <a:ext uri="{FF2B5EF4-FFF2-40B4-BE49-F238E27FC236}">
                <a16:creationId xmlns:a16="http://schemas.microsoft.com/office/drawing/2014/main" id="{9C917767-1673-B7F4-4EC9-2DC2D97BC494}"/>
              </a:ext>
            </a:extLst>
          </p:cNvPr>
          <p:cNvSpPr txBox="1"/>
          <p:nvPr/>
        </p:nvSpPr>
        <p:spPr>
          <a:xfrm>
            <a:off x="7074177" y="5193921"/>
            <a:ext cx="4355823" cy="923330"/>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El alumno y el maestro deben saber cual es la meta y obligarse a recorrer los diferentes caminos.</a:t>
            </a:r>
          </a:p>
        </p:txBody>
      </p:sp>
    </p:spTree>
    <p:extLst>
      <p:ext uri="{BB962C8B-B14F-4D97-AF65-F5344CB8AC3E}">
        <p14:creationId xmlns:p14="http://schemas.microsoft.com/office/powerpoint/2010/main" val="1393218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304C365-3EE0-4145-9063-E8D9E6F471A3}"/>
              </a:ext>
            </a:extLst>
          </p:cNvPr>
          <p:cNvSpPr/>
          <p:nvPr/>
        </p:nvSpPr>
        <p:spPr>
          <a:xfrm>
            <a:off x="5993743" y="-56955"/>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560249" y="4241400"/>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4" name="Imagen 3">
            <a:extLst>
              <a:ext uri="{FF2B5EF4-FFF2-40B4-BE49-F238E27FC236}">
                <a16:creationId xmlns:a16="http://schemas.microsoft.com/office/drawing/2014/main" id="{A3A315D6-E981-A5A2-C644-AADF46CB526C}"/>
              </a:ext>
            </a:extLst>
          </p:cNvPr>
          <p:cNvPicPr>
            <a:picLocks noChangeAspect="1"/>
          </p:cNvPicPr>
          <p:nvPr/>
        </p:nvPicPr>
        <p:blipFill rotWithShape="1">
          <a:blip r:embed="rId2"/>
          <a:srcRect l="11073" t="27646" r="42425" b="26721"/>
          <a:stretch/>
        </p:blipFill>
        <p:spPr>
          <a:xfrm>
            <a:off x="600484" y="429066"/>
            <a:ext cx="4724757" cy="4385048"/>
          </a:xfrm>
          <a:prstGeom prst="rect">
            <a:avLst/>
          </a:prstGeom>
        </p:spPr>
      </p:pic>
      <p:sp>
        <p:nvSpPr>
          <p:cNvPr id="22" name="CuadroTexto 21">
            <a:extLst>
              <a:ext uri="{FF2B5EF4-FFF2-40B4-BE49-F238E27FC236}">
                <a16:creationId xmlns:a16="http://schemas.microsoft.com/office/drawing/2014/main" id="{28CD397F-32C7-E710-5B08-F2D94887EA55}"/>
              </a:ext>
            </a:extLst>
          </p:cNvPr>
          <p:cNvSpPr txBox="1"/>
          <p:nvPr/>
        </p:nvSpPr>
        <p:spPr>
          <a:xfrm>
            <a:off x="7449671" y="577011"/>
            <a:ext cx="3826288" cy="646331"/>
          </a:xfrm>
          <a:prstGeom prst="rect">
            <a:avLst/>
          </a:prstGeom>
          <a:noFill/>
        </p:spPr>
        <p:txBody>
          <a:bodyPr wrap="square" rtlCol="0">
            <a:spAutoFit/>
          </a:bodyPr>
          <a:lstStyle/>
          <a:p>
            <a:r>
              <a:rPr lang="es-MX" b="1" dirty="0">
                <a:effectLst>
                  <a:outerShdw blurRad="38100" dist="38100" dir="2700000" algn="tl">
                    <a:srgbClr val="000000">
                      <a:alpha val="43137"/>
                    </a:srgbClr>
                  </a:outerShdw>
                </a:effectLst>
              </a:rPr>
              <a:t>QUÉ SE EVALÚA?</a:t>
            </a:r>
          </a:p>
          <a:p>
            <a:r>
              <a:rPr lang="es-MX" dirty="0">
                <a:ln w="22225">
                  <a:solidFill>
                    <a:schemeClr val="accent2"/>
                  </a:solidFill>
                  <a:prstDash val="solid"/>
                </a:ln>
                <a:solidFill>
                  <a:schemeClr val="accent2">
                    <a:lumMod val="40000"/>
                    <a:lumOff val="60000"/>
                  </a:schemeClr>
                </a:solidFill>
              </a:rPr>
              <a:t>EL APRENDIZAJE DE LOS ALUMNOS</a:t>
            </a:r>
            <a:endParaRPr lang="es-MX" dirty="0"/>
          </a:p>
        </p:txBody>
      </p:sp>
      <p:sp>
        <p:nvSpPr>
          <p:cNvPr id="23" name="CuadroTexto 22">
            <a:extLst>
              <a:ext uri="{FF2B5EF4-FFF2-40B4-BE49-F238E27FC236}">
                <a16:creationId xmlns:a16="http://schemas.microsoft.com/office/drawing/2014/main" id="{549D84E0-04D3-BD2B-61C2-C573BA39CD1F}"/>
              </a:ext>
            </a:extLst>
          </p:cNvPr>
          <p:cNvSpPr txBox="1"/>
          <p:nvPr/>
        </p:nvSpPr>
        <p:spPr>
          <a:xfrm>
            <a:off x="7073130" y="1820866"/>
            <a:ext cx="4148109" cy="1200329"/>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MX" b="1" dirty="0">
                <a:ln/>
              </a:rPr>
              <a:t>¿ PARA QUÉ SE EVALÚA ?</a:t>
            </a:r>
          </a:p>
          <a:p>
            <a:r>
              <a:rPr lang="es-MX"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PARA ANALIZAR LAS NECESIDADES, MEJORAR LOS PROCESOS Y CALIFICAR LOS RESULTADOS. </a:t>
            </a:r>
          </a:p>
        </p:txBody>
      </p:sp>
      <p:sp>
        <p:nvSpPr>
          <p:cNvPr id="24" name="CuadroTexto 23">
            <a:extLst>
              <a:ext uri="{FF2B5EF4-FFF2-40B4-BE49-F238E27FC236}">
                <a16:creationId xmlns:a16="http://schemas.microsoft.com/office/drawing/2014/main" id="{BCB90CDD-91E6-9CBE-11C9-14601EE31125}"/>
              </a:ext>
            </a:extLst>
          </p:cNvPr>
          <p:cNvSpPr txBox="1"/>
          <p:nvPr/>
        </p:nvSpPr>
        <p:spPr>
          <a:xfrm>
            <a:off x="7315200" y="3348549"/>
            <a:ext cx="3906039" cy="1200329"/>
          </a:xfrm>
          <a:prstGeom prst="rect">
            <a:avLst/>
          </a:prstGeom>
          <a:noFill/>
        </p:spPr>
        <p:txBody>
          <a:bodyPr wrap="square" rtlCol="0">
            <a:spAutoFit/>
          </a:bodyPr>
          <a:lstStyle/>
          <a:p>
            <a:r>
              <a:rPr lang="es-MX" b="1" dirty="0">
                <a:ln w="0"/>
                <a:effectLst>
                  <a:outerShdw blurRad="38100" dist="19050" dir="2700000" algn="tl" rotWithShape="0">
                    <a:schemeClr val="dk1">
                      <a:alpha val="40000"/>
                    </a:schemeClr>
                  </a:outerShdw>
                </a:effectLst>
              </a:rPr>
              <a:t>¿QUIÉNES EVALÚAN?</a:t>
            </a:r>
          </a:p>
          <a:p>
            <a:r>
              <a:rPr lang="es-MX" dirty="0">
                <a:ln w="22225">
                  <a:solidFill>
                    <a:schemeClr val="accent2"/>
                  </a:solidFill>
                  <a:prstDash val="solid"/>
                </a:ln>
                <a:solidFill>
                  <a:schemeClr val="accent2">
                    <a:lumMod val="40000"/>
                    <a:lumOff val="60000"/>
                  </a:schemeClr>
                </a:solidFill>
              </a:rPr>
              <a:t>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LOS ALUMNOS, LOS COLEGAS, EL PROPIO DOCENTES Y LOS PADRES DE FAMILIA.</a:t>
            </a:r>
            <a:endParaRPr lang="es-MX" dirty="0">
              <a:ln w="22225">
                <a:solidFill>
                  <a:schemeClr val="accent2"/>
                </a:solidFill>
                <a:prstDash val="solid"/>
              </a:ln>
              <a:solidFill>
                <a:schemeClr val="accent2">
                  <a:lumMod val="40000"/>
                  <a:lumOff val="60000"/>
                </a:schemeClr>
              </a:solidFill>
            </a:endParaRPr>
          </a:p>
        </p:txBody>
      </p:sp>
      <p:sp>
        <p:nvSpPr>
          <p:cNvPr id="25" name="CuadroTexto 24">
            <a:extLst>
              <a:ext uri="{FF2B5EF4-FFF2-40B4-BE49-F238E27FC236}">
                <a16:creationId xmlns:a16="http://schemas.microsoft.com/office/drawing/2014/main" id="{6540C28B-6D24-EC47-2C5A-134844A0F857}"/>
              </a:ext>
            </a:extLst>
          </p:cNvPr>
          <p:cNvSpPr txBox="1"/>
          <p:nvPr/>
        </p:nvSpPr>
        <p:spPr>
          <a:xfrm>
            <a:off x="7315200" y="4839850"/>
            <a:ext cx="4450976" cy="1200329"/>
          </a:xfrm>
          <a:prstGeom prst="rect">
            <a:avLst/>
          </a:prstGeom>
          <a:noFill/>
        </p:spPr>
        <p:txBody>
          <a:bodyPr wrap="square" rtlCol="0">
            <a:spAutoFit/>
          </a:bodyPr>
          <a:lstStyle/>
          <a:p>
            <a:r>
              <a:rPr lang="es-MX" b="1" dirty="0">
                <a:ln w="0"/>
                <a:effectLst>
                  <a:outerShdw blurRad="38100" dist="19050" dir="2700000" algn="tl" rotWithShape="0">
                    <a:schemeClr val="dk1">
                      <a:alpha val="40000"/>
                    </a:schemeClr>
                  </a:outerShdw>
                </a:effectLst>
              </a:rPr>
              <a:t>¿CUÁNDO SE EVALÚA?</a:t>
            </a:r>
          </a:p>
          <a:p>
            <a:r>
              <a:rPr lang="es-MX"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EN EL MOMENTO ADECUADO PARA LA DETECCIÓN, DESARROLLO Y LOGRO DE HABILIDADES, ACTITUDES,CAPACIDADES. </a:t>
            </a:r>
          </a:p>
        </p:txBody>
      </p:sp>
      <p:sp>
        <p:nvSpPr>
          <p:cNvPr id="2" name="CuadroTexto 1">
            <a:extLst>
              <a:ext uri="{FF2B5EF4-FFF2-40B4-BE49-F238E27FC236}">
                <a16:creationId xmlns:a16="http://schemas.microsoft.com/office/drawing/2014/main" id="{E5CCAC17-948B-B092-EEC8-27E28B178F90}"/>
              </a:ext>
            </a:extLst>
          </p:cNvPr>
          <p:cNvSpPr txBox="1"/>
          <p:nvPr/>
        </p:nvSpPr>
        <p:spPr>
          <a:xfrm>
            <a:off x="887506" y="5311588"/>
            <a:ext cx="3240741" cy="646331"/>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El alumno busca aprobar y no a aprender.</a:t>
            </a:r>
          </a:p>
        </p:txBody>
      </p:sp>
    </p:spTree>
    <p:extLst>
      <p:ext uri="{BB962C8B-B14F-4D97-AF65-F5344CB8AC3E}">
        <p14:creationId xmlns:p14="http://schemas.microsoft.com/office/powerpoint/2010/main" val="334799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304C365-3EE0-4145-9063-E8D9E6F471A3}"/>
              </a:ext>
            </a:extLst>
          </p:cNvPr>
          <p:cNvSpPr/>
          <p:nvPr/>
        </p:nvSpPr>
        <p:spPr>
          <a:xfrm>
            <a:off x="5994614" y="-50843"/>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560249" y="4241400"/>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55650" y="1290804"/>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sp>
        <p:nvSpPr>
          <p:cNvPr id="2" name="CuadroTexto 1">
            <a:extLst>
              <a:ext uri="{FF2B5EF4-FFF2-40B4-BE49-F238E27FC236}">
                <a16:creationId xmlns:a16="http://schemas.microsoft.com/office/drawing/2014/main" id="{81A3D11F-EB10-6057-9793-27EBFF1B5B31}"/>
              </a:ext>
            </a:extLst>
          </p:cNvPr>
          <p:cNvSpPr txBox="1"/>
          <p:nvPr/>
        </p:nvSpPr>
        <p:spPr>
          <a:xfrm>
            <a:off x="1092612" y="1833971"/>
            <a:ext cx="3590365" cy="2031325"/>
          </a:xfrm>
          <a:prstGeom prst="rect">
            <a:avLst/>
          </a:prstGeom>
          <a:noFill/>
        </p:spPr>
        <p:txBody>
          <a:bodyPr wrap="square" rtlCol="0">
            <a:spAutoFit/>
          </a:bodyPr>
          <a:lstStyle/>
          <a:p>
            <a:r>
              <a:rPr lang="es-MX"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¿CÓMO SE EMITEN JUICIOS?</a:t>
            </a:r>
          </a:p>
          <a:p>
            <a:endParaRPr lang="es-MX" dirty="0"/>
          </a:p>
          <a:p>
            <a:r>
              <a:rPr lang="es-MX" b="1" dirty="0">
                <a:ln w="9525">
                  <a:solidFill>
                    <a:schemeClr val="bg1"/>
                  </a:solidFill>
                  <a:prstDash val="solid"/>
                </a:ln>
                <a:solidFill>
                  <a:schemeClr val="tx1">
                    <a:lumMod val="95000"/>
                    <a:lumOff val="5000"/>
                  </a:schemeClr>
                </a:solidFill>
                <a:effectLst>
                  <a:outerShdw blurRad="12700" dist="38100" dir="2700000" algn="tl" rotWithShape="0">
                    <a:schemeClr val="bg1">
                      <a:lumMod val="50000"/>
                    </a:schemeClr>
                  </a:outerShdw>
                </a:effectLst>
              </a:rPr>
              <a:t>TODA ACTIVIDAD EDUCATIVA QUE EXIGE COMPROBAR UN APRENDIZAJE SIGNIFICATIVO IMPLICA HACER UNA EVALUACIÓN Y EXPRESAR UN JUICIO DE VALOR.</a:t>
            </a:r>
          </a:p>
        </p:txBody>
      </p:sp>
      <p:sp>
        <p:nvSpPr>
          <p:cNvPr id="26" name="CuadroTexto 25">
            <a:extLst>
              <a:ext uri="{FF2B5EF4-FFF2-40B4-BE49-F238E27FC236}">
                <a16:creationId xmlns:a16="http://schemas.microsoft.com/office/drawing/2014/main" id="{BFD60105-106C-6AF7-EEAF-EF1D15D3F4D2}"/>
              </a:ext>
            </a:extLst>
          </p:cNvPr>
          <p:cNvSpPr txBox="1"/>
          <p:nvPr/>
        </p:nvSpPr>
        <p:spPr>
          <a:xfrm>
            <a:off x="7132999" y="1164421"/>
            <a:ext cx="4442239" cy="3385542"/>
          </a:xfrm>
          <a:prstGeom prst="rect">
            <a:avLst/>
          </a:prstGeom>
          <a:noFill/>
        </p:spPr>
        <p:txBody>
          <a:bodyPr wrap="square" rtlCol="0">
            <a:spAutoFit/>
          </a:bodyPr>
          <a:lstStyle/>
          <a:p>
            <a:r>
              <a:rPr lang="es-MX" dirty="0">
                <a:ln w="22225">
                  <a:solidFill>
                    <a:schemeClr val="accent2"/>
                  </a:solidFill>
                  <a:prstDash val="solid"/>
                </a:ln>
                <a:solidFill>
                  <a:schemeClr val="accent2">
                    <a:lumMod val="40000"/>
                    <a:lumOff val="60000"/>
                  </a:schemeClr>
                </a:solidFill>
              </a:rPr>
              <a:t>¿CÓMO SE DISTRIBUYEN LAS RESPONSABILDADES DE EVALUACIÓN?</a:t>
            </a:r>
          </a:p>
          <a:p>
            <a:endParaRPr lang="es-MX" b="1" dirty="0">
              <a:ln w="22225">
                <a:solidFill>
                  <a:schemeClr val="accent2"/>
                </a:solidFill>
                <a:prstDash val="solid"/>
              </a:ln>
              <a:solidFill>
                <a:schemeClr val="accent2">
                  <a:lumMod val="40000"/>
                  <a:lumOff val="60000"/>
                </a:schemeClr>
              </a:solidFill>
            </a:endParaRPr>
          </a:p>
          <a:p>
            <a:r>
              <a:rPr lang="es-MX" sz="2000" dirty="0">
                <a:latin typeface="Gloucester MT Extra Condensed" panose="02030808020601010101" pitchFamily="18" charset="0"/>
                <a:cs typeface="MV Boli" panose="02000500030200090000" pitchFamily="2" charset="0"/>
              </a:rPr>
              <a:t>-Los alumnos que puedan valorar los trabajos individuales de los compañeros y sus trabajos en grupo.</a:t>
            </a:r>
          </a:p>
          <a:p>
            <a:endParaRPr lang="es-MX" sz="2000" dirty="0">
              <a:latin typeface="Gloucester MT Extra Condensed" panose="02030808020601010101" pitchFamily="18" charset="0"/>
              <a:cs typeface="MV Boli" panose="02000500030200090000" pitchFamily="2" charset="0"/>
            </a:endParaRPr>
          </a:p>
          <a:p>
            <a:r>
              <a:rPr lang="es-MX" sz="2000" dirty="0">
                <a:latin typeface="Gloucester MT Extra Condensed" panose="02030808020601010101" pitchFamily="18" charset="0"/>
                <a:cs typeface="MV Boli" panose="02000500030200090000" pitchFamily="2" charset="0"/>
              </a:rPr>
              <a:t>-Los profesores (el tutor integrará toda la información).</a:t>
            </a:r>
          </a:p>
          <a:p>
            <a:endParaRPr lang="es-MX" sz="2000" dirty="0">
              <a:latin typeface="Gloucester MT Extra Condensed" panose="02030808020601010101" pitchFamily="18" charset="0"/>
              <a:cs typeface="MV Boli" panose="02000500030200090000" pitchFamily="2" charset="0"/>
            </a:endParaRPr>
          </a:p>
          <a:p>
            <a:r>
              <a:rPr lang="es-MX" sz="2000" dirty="0">
                <a:latin typeface="Gloucester MT Extra Condensed" panose="02030808020601010101" pitchFamily="18" charset="0"/>
                <a:cs typeface="MV Boli" panose="02000500030200090000" pitchFamily="2" charset="0"/>
              </a:rPr>
              <a:t>- Los padres de los alumnos que pueden valorar los esfuerzos y las actitudes de éstos con relación al aprendizaje»</a:t>
            </a:r>
          </a:p>
        </p:txBody>
      </p:sp>
    </p:spTree>
    <p:extLst>
      <p:ext uri="{BB962C8B-B14F-4D97-AF65-F5344CB8AC3E}">
        <p14:creationId xmlns:p14="http://schemas.microsoft.com/office/powerpoint/2010/main" val="433375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94129" y="-59087"/>
            <a:ext cx="6142418"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26" name="Imagen 25">
            <a:extLst>
              <a:ext uri="{FF2B5EF4-FFF2-40B4-BE49-F238E27FC236}">
                <a16:creationId xmlns:a16="http://schemas.microsoft.com/office/drawing/2014/main" id="{E7B6A656-478A-B4AD-4069-580F831134A7}"/>
              </a:ext>
            </a:extLst>
          </p:cNvPr>
          <p:cNvPicPr>
            <a:picLocks noChangeAspect="1"/>
          </p:cNvPicPr>
          <p:nvPr/>
        </p:nvPicPr>
        <p:blipFill rotWithShape="1">
          <a:blip r:embed="rId2"/>
          <a:srcRect l="9344" t="21097" r="43795" b="36434"/>
          <a:stretch/>
        </p:blipFill>
        <p:spPr>
          <a:xfrm>
            <a:off x="6724149" y="548207"/>
            <a:ext cx="5033663" cy="4962517"/>
          </a:xfrm>
          <a:prstGeom prst="rect">
            <a:avLst/>
          </a:prstGeom>
        </p:spPr>
      </p:pic>
      <p:pic>
        <p:nvPicPr>
          <p:cNvPr id="25" name="Imagen 24">
            <a:extLst>
              <a:ext uri="{FF2B5EF4-FFF2-40B4-BE49-F238E27FC236}">
                <a16:creationId xmlns:a16="http://schemas.microsoft.com/office/drawing/2014/main" id="{88BC94AB-3056-58C8-C4EA-93EC899D822E}"/>
              </a:ext>
            </a:extLst>
          </p:cNvPr>
          <p:cNvPicPr>
            <a:picLocks noChangeAspect="1"/>
          </p:cNvPicPr>
          <p:nvPr/>
        </p:nvPicPr>
        <p:blipFill>
          <a:blip r:embed="rId3"/>
          <a:stretch>
            <a:fillRect/>
          </a:stretch>
        </p:blipFill>
        <p:spPr>
          <a:xfrm>
            <a:off x="0" y="1673"/>
            <a:ext cx="12192000" cy="6854653"/>
          </a:xfrm>
          <a:prstGeom prst="rect">
            <a:avLst/>
          </a:prstGeom>
        </p:spPr>
      </p:pic>
    </p:spTree>
    <p:extLst>
      <p:ext uri="{BB962C8B-B14F-4D97-AF65-F5344CB8AC3E}">
        <p14:creationId xmlns:p14="http://schemas.microsoft.com/office/powerpoint/2010/main" val="1952586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6096000" y="-86343"/>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7" name="Rectángulo 86">
            <a:extLst>
              <a:ext uri="{FF2B5EF4-FFF2-40B4-BE49-F238E27FC236}">
                <a16:creationId xmlns:a16="http://schemas.microsoft.com/office/drawing/2014/main" id="{F44AE9EF-C21E-461B-BC98-BB0A1B0CDB47}"/>
              </a:ext>
            </a:extLst>
          </p:cNvPr>
          <p:cNvSpPr/>
          <p:nvPr/>
        </p:nvSpPr>
        <p:spPr>
          <a:xfrm>
            <a:off x="-41590" y="-65246"/>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87702" y="737948"/>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5028989"/>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25" y="-108126"/>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95881" y="2084120"/>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85756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81100"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40655" y="4202216"/>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2" name="CuadroTexto 1">
            <a:extLst>
              <a:ext uri="{FF2B5EF4-FFF2-40B4-BE49-F238E27FC236}">
                <a16:creationId xmlns:a16="http://schemas.microsoft.com/office/drawing/2014/main" id="{6EEDC309-32D0-47A2-97D3-9B96F55C8443}"/>
              </a:ext>
            </a:extLst>
          </p:cNvPr>
          <p:cNvSpPr txBox="1"/>
          <p:nvPr/>
        </p:nvSpPr>
        <p:spPr>
          <a:xfrm>
            <a:off x="316101" y="658975"/>
            <a:ext cx="4766887" cy="707886"/>
          </a:xfrm>
          <a:prstGeom prst="rect">
            <a:avLst/>
          </a:prstGeom>
          <a:noFill/>
        </p:spPr>
        <p:txBody>
          <a:bodyPr wrap="square" rtlCol="0">
            <a:spAutoFit/>
          </a:bodyPr>
          <a:lstStyle/>
          <a:p>
            <a:endParaRPr lang="es-MX" sz="4000" dirty="0">
              <a:latin typeface="Edwardian Script ITC" panose="030303020407070D0804" pitchFamily="66" charset="0"/>
            </a:endParaRPr>
          </a:p>
        </p:txBody>
      </p:sp>
      <p:pic>
        <p:nvPicPr>
          <p:cNvPr id="23" name="Imagen 22">
            <a:extLst>
              <a:ext uri="{FF2B5EF4-FFF2-40B4-BE49-F238E27FC236}">
                <a16:creationId xmlns:a16="http://schemas.microsoft.com/office/drawing/2014/main" id="{EF053CCA-093A-3101-A28F-B87F80C07097}"/>
              </a:ext>
            </a:extLst>
          </p:cNvPr>
          <p:cNvPicPr>
            <a:picLocks noChangeAspect="1"/>
          </p:cNvPicPr>
          <p:nvPr/>
        </p:nvPicPr>
        <p:blipFill rotWithShape="1">
          <a:blip r:embed="rId2"/>
          <a:srcRect l="29713" t="51328" r="50391" b="26388"/>
          <a:stretch/>
        </p:blipFill>
        <p:spPr>
          <a:xfrm>
            <a:off x="416859" y="4794273"/>
            <a:ext cx="4437543" cy="2020918"/>
          </a:xfrm>
          <a:prstGeom prst="rect">
            <a:avLst/>
          </a:prstGeom>
          <a:ln>
            <a:noFill/>
          </a:ln>
          <a:effectLst>
            <a:outerShdw blurRad="292100" dist="139700" dir="2700000" algn="tl" rotWithShape="0">
              <a:srgbClr val="333333">
                <a:alpha val="65000"/>
              </a:srgbClr>
            </a:outerShdw>
          </a:effectLst>
        </p:spPr>
      </p:pic>
      <p:sp>
        <p:nvSpPr>
          <p:cNvPr id="27" name="CuadroTexto 26">
            <a:extLst>
              <a:ext uri="{FF2B5EF4-FFF2-40B4-BE49-F238E27FC236}">
                <a16:creationId xmlns:a16="http://schemas.microsoft.com/office/drawing/2014/main" id="{9B93B6BE-8380-BEA5-25C7-B82D9CB9742E}"/>
              </a:ext>
            </a:extLst>
          </p:cNvPr>
          <p:cNvSpPr txBox="1"/>
          <p:nvPr/>
        </p:nvSpPr>
        <p:spPr>
          <a:xfrm>
            <a:off x="416859" y="591942"/>
            <a:ext cx="4610760" cy="4006952"/>
          </a:xfrm>
          <a:prstGeom prst="rect">
            <a:avLst/>
          </a:prstGeom>
          <a:noFill/>
        </p:spPr>
        <p:txBody>
          <a:bodyPr wrap="square" rtlCol="0">
            <a:spAutoFit/>
          </a:bodyPr>
          <a:lstStyle/>
          <a:p>
            <a:endParaRPr lang="es-MX" dirty="0"/>
          </a:p>
        </p:txBody>
      </p:sp>
      <p:sp>
        <p:nvSpPr>
          <p:cNvPr id="29" name="CuadroTexto 28">
            <a:extLst>
              <a:ext uri="{FF2B5EF4-FFF2-40B4-BE49-F238E27FC236}">
                <a16:creationId xmlns:a16="http://schemas.microsoft.com/office/drawing/2014/main" id="{6AB31272-C109-10B0-20AF-392C5DBAD3D8}"/>
              </a:ext>
            </a:extLst>
          </p:cNvPr>
          <p:cNvSpPr txBox="1"/>
          <p:nvPr/>
        </p:nvSpPr>
        <p:spPr>
          <a:xfrm>
            <a:off x="716778" y="254997"/>
            <a:ext cx="4533234" cy="923330"/>
          </a:xfrm>
          <a:prstGeom prst="rect">
            <a:avLst/>
          </a:prstGeom>
          <a:noFill/>
        </p:spPr>
        <p:txBody>
          <a:bodyPr wrap="square" rtlCol="0">
            <a:spAutoFit/>
          </a:bodyPr>
          <a:lstStyle/>
          <a:p>
            <a:pPr algn="ctr"/>
            <a:r>
              <a:rPr lang="es-ES" sz="1800" b="1" dirty="0">
                <a:effectLst/>
                <a:latin typeface="Tahoma" panose="020B0604030504040204" pitchFamily="34" charset="0"/>
                <a:ea typeface="Times New Roman" panose="02020603050405020304" pitchFamily="18" charset="0"/>
              </a:rPr>
              <a:t>CRITERIOS DE ACREDITACIÓN Y PROMOCIÓN PRIMARIA CICLO ESCOLAR 2022-2023</a:t>
            </a:r>
            <a:endParaRPr lang="es-MX" sz="1800" dirty="0">
              <a:effectLst/>
              <a:latin typeface="Times New Roman" panose="02020603050405020304" pitchFamily="18" charset="0"/>
              <a:ea typeface="Times New Roman" panose="02020603050405020304" pitchFamily="18" charset="0"/>
            </a:endParaRPr>
          </a:p>
        </p:txBody>
      </p:sp>
      <p:sp>
        <p:nvSpPr>
          <p:cNvPr id="30" name="CuadroTexto 29">
            <a:extLst>
              <a:ext uri="{FF2B5EF4-FFF2-40B4-BE49-F238E27FC236}">
                <a16:creationId xmlns:a16="http://schemas.microsoft.com/office/drawing/2014/main" id="{A1C5765B-BD47-326B-8E12-830BAB32A858}"/>
              </a:ext>
            </a:extLst>
          </p:cNvPr>
          <p:cNvSpPr txBox="1"/>
          <p:nvPr/>
        </p:nvSpPr>
        <p:spPr>
          <a:xfrm>
            <a:off x="783200" y="1560040"/>
            <a:ext cx="4502075" cy="1200329"/>
          </a:xfrm>
          <a:prstGeom prst="rect">
            <a:avLst/>
          </a:prstGeom>
          <a:noFill/>
        </p:spPr>
        <p:txBody>
          <a:bodyPr wrap="square" rtlCol="0">
            <a:spAutoFit/>
          </a:bodyPr>
          <a:lstStyle/>
          <a:p>
            <a:r>
              <a:rPr lang="es-ES" dirty="0">
                <a:latin typeface="Tahoma" panose="020B0604030504040204" pitchFamily="34" charset="0"/>
                <a:ea typeface="Times New Roman" panose="02020603050405020304" pitchFamily="18" charset="0"/>
              </a:rPr>
              <a:t>No</a:t>
            </a:r>
            <a:r>
              <a:rPr lang="es-ES" sz="1800" dirty="0">
                <a:effectLst/>
                <a:latin typeface="Tahoma" panose="020B0604030504040204" pitchFamily="34" charset="0"/>
                <a:ea typeface="Times New Roman" panose="02020603050405020304" pitchFamily="18" charset="0"/>
              </a:rPr>
              <a:t> será considerado el criterio de asistencia del 80% para las y los estudiantes de 3° a 6° grado de Educación Primaria. </a:t>
            </a:r>
            <a:endParaRPr lang="es-MX" dirty="0"/>
          </a:p>
        </p:txBody>
      </p:sp>
      <p:sp>
        <p:nvSpPr>
          <p:cNvPr id="43" name="CuadroTexto 42">
            <a:extLst>
              <a:ext uri="{FF2B5EF4-FFF2-40B4-BE49-F238E27FC236}">
                <a16:creationId xmlns:a16="http://schemas.microsoft.com/office/drawing/2014/main" id="{54F6253F-19FC-92F5-5BF7-F7B60577E11B}"/>
              </a:ext>
            </a:extLst>
          </p:cNvPr>
          <p:cNvSpPr txBox="1"/>
          <p:nvPr/>
        </p:nvSpPr>
        <p:spPr>
          <a:xfrm>
            <a:off x="701150" y="2901003"/>
            <a:ext cx="4654315" cy="1600438"/>
          </a:xfrm>
          <a:prstGeom prst="rect">
            <a:avLst/>
          </a:prstGeom>
          <a:noFill/>
        </p:spPr>
        <p:txBody>
          <a:bodyPr wrap="square" rtlCol="0">
            <a:spAutoFit/>
          </a:bodyPr>
          <a:lstStyle/>
          <a:p>
            <a:r>
              <a:rPr lang="es-ES" sz="1400" b="1" dirty="0">
                <a:effectLst/>
                <a:latin typeface="Tahoma" panose="020B0604030504040204" pitchFamily="34" charset="0"/>
                <a:ea typeface="Times New Roman" panose="02020603050405020304" pitchFamily="18" charset="0"/>
              </a:rPr>
              <a:t>ACUERDO 11/03/2019</a:t>
            </a:r>
          </a:p>
          <a:p>
            <a:r>
              <a:rPr lang="es-ES" sz="1800" dirty="0">
                <a:effectLst/>
                <a:latin typeface="Tahoma" panose="020B0604030504040204" pitchFamily="34" charset="0"/>
                <a:ea typeface="Times New Roman" panose="02020603050405020304" pitchFamily="18" charset="0"/>
              </a:rPr>
              <a:t>Normas  Generales para la evaluación del aprendizaje Acreditación, Promoción, Regularización y Certificación  de los educando de la Educación Básica. </a:t>
            </a:r>
            <a:endParaRPr lang="es-MX" sz="1800" dirty="0">
              <a:effectLst/>
              <a:latin typeface="Times New Roman" panose="02020603050405020304" pitchFamily="18" charset="0"/>
              <a:ea typeface="Times New Roman" panose="02020603050405020304" pitchFamily="18" charset="0"/>
            </a:endParaRPr>
          </a:p>
          <a:p>
            <a:endParaRPr lang="es-MX" sz="1200" dirty="0"/>
          </a:p>
        </p:txBody>
      </p:sp>
      <p:graphicFrame>
        <p:nvGraphicFramePr>
          <p:cNvPr id="52" name="Tabla 51">
            <a:extLst>
              <a:ext uri="{FF2B5EF4-FFF2-40B4-BE49-F238E27FC236}">
                <a16:creationId xmlns:a16="http://schemas.microsoft.com/office/drawing/2014/main" id="{99016E24-6225-847F-3A1E-5D1384E082B3}"/>
              </a:ext>
            </a:extLst>
          </p:cNvPr>
          <p:cNvGraphicFramePr>
            <a:graphicFrameLocks noGrp="1"/>
          </p:cNvGraphicFramePr>
          <p:nvPr>
            <p:extLst>
              <p:ext uri="{D42A27DB-BD31-4B8C-83A1-F6EECF244321}">
                <p14:modId xmlns:p14="http://schemas.microsoft.com/office/powerpoint/2010/main" val="4105876484"/>
              </p:ext>
            </p:extLst>
          </p:nvPr>
        </p:nvGraphicFramePr>
        <p:xfrm>
          <a:off x="6774179" y="115593"/>
          <a:ext cx="5303688" cy="6699597"/>
        </p:xfrm>
        <a:graphic>
          <a:graphicData uri="http://schemas.openxmlformats.org/drawingml/2006/table">
            <a:tbl>
              <a:tblPr firstRow="1" firstCol="1" bandRow="1">
                <a:tableStyleId>{5C22544A-7EE6-4342-B048-85BDC9FD1C3A}</a:tableStyleId>
              </a:tblPr>
              <a:tblGrid>
                <a:gridCol w="675492">
                  <a:extLst>
                    <a:ext uri="{9D8B030D-6E8A-4147-A177-3AD203B41FA5}">
                      <a16:colId xmlns:a16="http://schemas.microsoft.com/office/drawing/2014/main" val="106473707"/>
                    </a:ext>
                  </a:extLst>
                </a:gridCol>
                <a:gridCol w="2067917">
                  <a:extLst>
                    <a:ext uri="{9D8B030D-6E8A-4147-A177-3AD203B41FA5}">
                      <a16:colId xmlns:a16="http://schemas.microsoft.com/office/drawing/2014/main" val="2439279631"/>
                    </a:ext>
                  </a:extLst>
                </a:gridCol>
                <a:gridCol w="2560279">
                  <a:extLst>
                    <a:ext uri="{9D8B030D-6E8A-4147-A177-3AD203B41FA5}">
                      <a16:colId xmlns:a16="http://schemas.microsoft.com/office/drawing/2014/main" val="1252698572"/>
                    </a:ext>
                  </a:extLst>
                </a:gridCol>
              </a:tblGrid>
              <a:tr h="941575">
                <a:tc>
                  <a:txBody>
                    <a:bodyPr/>
                    <a:lstStyle/>
                    <a:p>
                      <a:pPr algn="ctr"/>
                      <a:r>
                        <a:rPr lang="es-ES" sz="1200">
                          <a:effectLst/>
                        </a:rPr>
                        <a:t>GRADO</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s-ES" sz="1200">
                          <a:effectLst/>
                        </a:rPr>
                        <a:t>ACREDITACIÓN</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s-ES" sz="1200">
                          <a:effectLst/>
                        </a:rPr>
                        <a:t>PROMOCIÓN</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61744532"/>
                  </a:ext>
                </a:extLst>
              </a:tr>
              <a:tr h="1883150">
                <a:tc>
                  <a:txBody>
                    <a:bodyPr/>
                    <a:lstStyle/>
                    <a:p>
                      <a:r>
                        <a:rPr lang="es-ES" sz="1200">
                          <a:effectLst/>
                        </a:rPr>
                        <a:t>1° y 2°</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600" dirty="0">
                          <a:effectLst/>
                        </a:rPr>
                        <a:t>La escala de calificaciones será de 6 a 10. Se acredita por el solo hecho de haber cursado el grado correspondiente</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600" dirty="0">
                          <a:effectLst/>
                        </a:rPr>
                        <a:t>El educando que curse los grados 1ero. </a:t>
                      </a:r>
                      <a:r>
                        <a:rPr lang="es-ES" sz="1600" dirty="0" err="1">
                          <a:effectLst/>
                        </a:rPr>
                        <a:t>Ó</a:t>
                      </a:r>
                      <a:r>
                        <a:rPr lang="es-ES" sz="1600" dirty="0">
                          <a:effectLst/>
                        </a:rPr>
                        <a:t> 2do. Grado será promovido al siguiente grado.</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98859543"/>
                  </a:ext>
                </a:extLst>
              </a:tr>
              <a:tr h="1937436">
                <a:tc>
                  <a:txBody>
                    <a:bodyPr/>
                    <a:lstStyle/>
                    <a:p>
                      <a:r>
                        <a:rPr lang="es-ES" sz="1200">
                          <a:effectLst/>
                        </a:rPr>
                        <a:t>3°, 4° y 5°</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600" dirty="0">
                          <a:effectLst/>
                        </a:rPr>
                        <a:t>Tener un promedio final de grado escolar mínimo de 6.0 y haber obtenido calificación aprobatoria en al menos 6 asignaturas</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600" dirty="0">
                          <a:effectLst/>
                        </a:rPr>
                        <a:t>El alumno será promovido al grado escolar siguiente cuando acredite los términos señalados en el art. 11 fracción II, inciso b) del presente acuerdo. </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218439"/>
                  </a:ext>
                </a:extLst>
              </a:tr>
              <a:tr h="1937436">
                <a:tc>
                  <a:txBody>
                    <a:bodyPr/>
                    <a:lstStyle/>
                    <a:p>
                      <a:r>
                        <a:rPr lang="es-ES" sz="1200">
                          <a:effectLst/>
                        </a:rPr>
                        <a:t>6°</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600" dirty="0">
                          <a:effectLst/>
                        </a:rPr>
                        <a:t>Tener promedio final mínimo de 6.0 EN TODAS LAS ASIGNATURAS</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s-ES" sz="1600" dirty="0">
                          <a:effectLst/>
                        </a:rPr>
                        <a:t>El alumno será promovido a la Secundaria cuando acredite en los términos señalados en el Art. 11 fracción II inciso c) del presente acuerdo. </a:t>
                      </a: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34030887"/>
                  </a:ext>
                </a:extLst>
              </a:tr>
            </a:tbl>
          </a:graphicData>
        </a:graphic>
      </p:graphicFrame>
    </p:spTree>
    <p:extLst>
      <p:ext uri="{BB962C8B-B14F-4D97-AF65-F5344CB8AC3E}">
        <p14:creationId xmlns:p14="http://schemas.microsoft.com/office/powerpoint/2010/main" val="1265972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6064016" y="42809"/>
            <a:ext cx="6096000" cy="6815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7" name="Rectángulo 86">
            <a:extLst>
              <a:ext uri="{FF2B5EF4-FFF2-40B4-BE49-F238E27FC236}">
                <a16:creationId xmlns:a16="http://schemas.microsoft.com/office/drawing/2014/main" id="{F44AE9EF-C21E-461B-BC98-BB0A1B0CDB47}"/>
              </a:ext>
            </a:extLst>
          </p:cNvPr>
          <p:cNvSpPr/>
          <p:nvPr/>
        </p:nvSpPr>
        <p:spPr>
          <a:xfrm>
            <a:off x="95082" y="-289200"/>
            <a:ext cx="6096000" cy="7122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i="0" dirty="0">
              <a:solidFill>
                <a:srgbClr val="111111"/>
              </a:solidFill>
              <a:effectLst/>
              <a:latin typeface="-apple-system"/>
            </a:endParaRPr>
          </a:p>
          <a:p>
            <a:pPr algn="ctr"/>
            <a:endParaRPr lang="es-MX" b="1" dirty="0">
              <a:solidFill>
                <a:srgbClr val="111111"/>
              </a:solidFill>
              <a:latin typeface="-apple-system"/>
            </a:endParaRPr>
          </a:p>
          <a:p>
            <a:pPr algn="ctr"/>
            <a:endParaRPr lang="es-MX" b="1" i="0" dirty="0">
              <a:solidFill>
                <a:srgbClr val="111111"/>
              </a:solidFill>
              <a:effectLst/>
              <a:latin typeface="-apple-system"/>
            </a:endParaRPr>
          </a:p>
          <a:p>
            <a:pPr algn="ctr"/>
            <a:endParaRPr lang="es-MX" b="1" i="0" dirty="0">
              <a:solidFill>
                <a:srgbClr val="111111"/>
              </a:solidFill>
              <a:effectLst/>
              <a:latin typeface="-apple-system"/>
            </a:endParaRPr>
          </a:p>
          <a:p>
            <a:pPr algn="ctr"/>
            <a:endParaRPr lang="es-MX" b="1" dirty="0">
              <a:solidFill>
                <a:srgbClr val="111111"/>
              </a:solidFill>
              <a:latin typeface="-apple-system"/>
            </a:endParaRPr>
          </a:p>
          <a:p>
            <a:pPr algn="ctr"/>
            <a:endParaRPr lang="es-MX" b="1" i="0" dirty="0">
              <a:solidFill>
                <a:srgbClr val="111111"/>
              </a:solidFill>
              <a:effectLst/>
              <a:latin typeface="-apple-system"/>
            </a:endParaRPr>
          </a:p>
          <a:p>
            <a:pPr algn="ctr"/>
            <a:endParaRPr lang="es-MX" b="1" dirty="0">
              <a:solidFill>
                <a:srgbClr val="111111"/>
              </a:solidFill>
              <a:latin typeface="-apple-system"/>
            </a:endParaRPr>
          </a:p>
          <a:p>
            <a:pPr algn="ctr"/>
            <a:endParaRPr lang="es-MX" b="1" i="0" dirty="0">
              <a:solidFill>
                <a:srgbClr val="111111"/>
              </a:solidFill>
              <a:effectLst/>
              <a:latin typeface="-apple-system"/>
            </a:endParaRPr>
          </a:p>
          <a:p>
            <a:pPr algn="ctr"/>
            <a:endParaRPr lang="es-MX" b="1" dirty="0">
              <a:solidFill>
                <a:srgbClr val="111111"/>
              </a:solidFill>
              <a:latin typeface="-apple-system"/>
            </a:endParaRPr>
          </a:p>
          <a:p>
            <a:pPr algn="ctr"/>
            <a:endParaRPr lang="es-MX" b="1" i="0" dirty="0">
              <a:solidFill>
                <a:srgbClr val="111111"/>
              </a:solidFill>
              <a:effectLst/>
              <a:latin typeface="-apple-system"/>
            </a:endParaRPr>
          </a:p>
          <a:p>
            <a:pPr algn="ctr"/>
            <a:endParaRPr lang="es-MX" b="1" dirty="0">
              <a:solidFill>
                <a:srgbClr val="111111"/>
              </a:solidFill>
              <a:latin typeface="-apple-system"/>
            </a:endParaRPr>
          </a:p>
          <a:p>
            <a:pPr algn="ctr"/>
            <a:endParaRPr lang="es-MX" b="1" i="0" dirty="0">
              <a:solidFill>
                <a:srgbClr val="111111"/>
              </a:solidFill>
              <a:effectLst/>
              <a:latin typeface="-apple-system"/>
            </a:endParaRPr>
          </a:p>
          <a:p>
            <a:pPr algn="ctr"/>
            <a:endParaRPr lang="es-MX" b="1" dirty="0">
              <a:solidFill>
                <a:srgbClr val="111111"/>
              </a:solidFill>
              <a:latin typeface="-apple-system"/>
            </a:endParaRPr>
          </a:p>
          <a:p>
            <a:pPr algn="ctr"/>
            <a:endParaRPr lang="es-MX" b="1" i="0" dirty="0">
              <a:solidFill>
                <a:srgbClr val="111111"/>
              </a:solidFill>
              <a:effectLst/>
              <a:latin typeface="-apple-system"/>
            </a:endParaRPr>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2" name="CuadroTexto 1">
            <a:extLst>
              <a:ext uri="{FF2B5EF4-FFF2-40B4-BE49-F238E27FC236}">
                <a16:creationId xmlns:a16="http://schemas.microsoft.com/office/drawing/2014/main" id="{35037B6E-358F-4AD1-8FC4-DAD5F37ED9DC}"/>
              </a:ext>
            </a:extLst>
          </p:cNvPr>
          <p:cNvSpPr txBox="1"/>
          <p:nvPr/>
        </p:nvSpPr>
        <p:spPr>
          <a:xfrm>
            <a:off x="7666529" y="4285427"/>
            <a:ext cx="3479065" cy="830997"/>
          </a:xfrm>
          <a:prstGeom prst="rect">
            <a:avLst/>
          </a:prstGeom>
          <a:noFill/>
        </p:spPr>
        <p:txBody>
          <a:bodyPr wrap="square" rtlCol="0">
            <a:spAutoFit/>
          </a:bodyPr>
          <a:lstStyle/>
          <a:p>
            <a:r>
              <a:rPr lang="es-MX" sz="4800" b="1" dirty="0"/>
              <a:t>GRACIAS!!!</a:t>
            </a:r>
          </a:p>
        </p:txBody>
      </p:sp>
      <p:pic>
        <p:nvPicPr>
          <p:cNvPr id="78" name="Picture 2" descr="Imagenes Con Movimiento Para Diapositivas En Power Point Gratis - Pin On Boletin De Vida Saludable De Nobletierra Herbal">
            <a:extLst>
              <a:ext uri="{FF2B5EF4-FFF2-40B4-BE49-F238E27FC236}">
                <a16:creationId xmlns:a16="http://schemas.microsoft.com/office/drawing/2014/main" id="{9FB7FC38-4560-42BE-A82F-D2E79180A1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03"/>
          <a:stretch/>
        </p:blipFill>
        <p:spPr bwMode="auto">
          <a:xfrm>
            <a:off x="7680931" y="708989"/>
            <a:ext cx="3655507" cy="2708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A5678AD2-E519-1871-CA9D-FC38E2F4C2AD}"/>
              </a:ext>
            </a:extLst>
          </p:cNvPr>
          <p:cNvSpPr txBox="1"/>
          <p:nvPr/>
        </p:nvSpPr>
        <p:spPr>
          <a:xfrm>
            <a:off x="7666529" y="5545952"/>
            <a:ext cx="3479065" cy="369332"/>
          </a:xfrm>
          <a:prstGeom prst="rect">
            <a:avLst/>
          </a:prstGeom>
          <a:noFill/>
        </p:spPr>
        <p:txBody>
          <a:bodyPr wrap="square" rtlCol="0">
            <a:spAutoFit/>
          </a:bodyPr>
          <a:lstStyle/>
          <a:p>
            <a:r>
              <a:rPr lang="es-MX" dirty="0"/>
              <a:t>PROFR. AMADEO ROCHA JAQUEZ</a:t>
            </a:r>
          </a:p>
        </p:txBody>
      </p:sp>
      <p:sp>
        <p:nvSpPr>
          <p:cNvPr id="28" name="CuadroTexto 27">
            <a:extLst>
              <a:ext uri="{FF2B5EF4-FFF2-40B4-BE49-F238E27FC236}">
                <a16:creationId xmlns:a16="http://schemas.microsoft.com/office/drawing/2014/main" id="{2CA6BD20-032D-3369-6733-522686550318}"/>
              </a:ext>
            </a:extLst>
          </p:cNvPr>
          <p:cNvSpPr txBox="1"/>
          <p:nvPr/>
        </p:nvSpPr>
        <p:spPr>
          <a:xfrm>
            <a:off x="1372472" y="466457"/>
            <a:ext cx="3764638" cy="5170646"/>
          </a:xfrm>
          <a:prstGeom prst="rect">
            <a:avLst/>
          </a:prstGeom>
          <a:noFill/>
        </p:spPr>
        <p:txBody>
          <a:bodyPr wrap="square" rtlCol="0">
            <a:spAutoFit/>
          </a:bodyPr>
          <a:lstStyle/>
          <a:p>
            <a:r>
              <a:rPr lang="es-MX" sz="3200" dirty="0">
                <a:latin typeface="MV Boli" panose="02000500030200090000" pitchFamily="2" charset="0"/>
                <a:cs typeface="MV Boli" panose="02000500030200090000" pitchFamily="2" charset="0"/>
              </a:rPr>
              <a:t>“Si estas cansado, descansa para que puedas renovarte ; pero si estas fatigado sin haber caminado ten mucho cuidado porque ese no es tu camino ni nunca lo fue.”</a:t>
            </a:r>
          </a:p>
          <a:p>
            <a:pPr algn="r"/>
            <a:r>
              <a:rPr lang="es-MX" sz="1000" dirty="0">
                <a:latin typeface="MV Boli" panose="02000500030200090000" pitchFamily="2" charset="0"/>
                <a:cs typeface="MV Boli" panose="02000500030200090000" pitchFamily="2" charset="0"/>
              </a:rPr>
              <a:t>Amadeo Rocha J.</a:t>
            </a:r>
          </a:p>
        </p:txBody>
      </p:sp>
    </p:spTree>
    <p:extLst>
      <p:ext uri="{BB962C8B-B14F-4D97-AF65-F5344CB8AC3E}">
        <p14:creationId xmlns:p14="http://schemas.microsoft.com/office/powerpoint/2010/main" val="2234559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1000" fill="hold"/>
                                        <p:tgtEl>
                                          <p:spTgt spid="78"/>
                                        </p:tgtEl>
                                        <p:attrNameLst>
                                          <p:attrName>ppt_w</p:attrName>
                                        </p:attrNameLst>
                                      </p:cBhvr>
                                      <p:tavLst>
                                        <p:tav tm="0">
                                          <p:val>
                                            <p:fltVal val="0"/>
                                          </p:val>
                                        </p:tav>
                                        <p:tav tm="100000">
                                          <p:val>
                                            <p:strVal val="#ppt_w"/>
                                          </p:val>
                                        </p:tav>
                                      </p:tavLst>
                                    </p:anim>
                                    <p:anim calcmode="lin" valueType="num">
                                      <p:cBhvr>
                                        <p:cTn id="8" dur="1000" fill="hold"/>
                                        <p:tgtEl>
                                          <p:spTgt spid="78"/>
                                        </p:tgtEl>
                                        <p:attrNameLst>
                                          <p:attrName>ppt_h</p:attrName>
                                        </p:attrNameLst>
                                      </p:cBhvr>
                                      <p:tavLst>
                                        <p:tav tm="0">
                                          <p:val>
                                            <p:fltVal val="0"/>
                                          </p:val>
                                        </p:tav>
                                        <p:tav tm="100000">
                                          <p:val>
                                            <p:strVal val="#ppt_h"/>
                                          </p:val>
                                        </p:tav>
                                      </p:tavLst>
                                    </p:anim>
                                    <p:anim calcmode="lin" valueType="num">
                                      <p:cBhvr>
                                        <p:cTn id="9" dur="1000" fill="hold"/>
                                        <p:tgtEl>
                                          <p:spTgt spid="78"/>
                                        </p:tgtEl>
                                        <p:attrNameLst>
                                          <p:attrName>style.rotation</p:attrName>
                                        </p:attrNameLst>
                                      </p:cBhvr>
                                      <p:tavLst>
                                        <p:tav tm="0">
                                          <p:val>
                                            <p:fltVal val="90"/>
                                          </p:val>
                                        </p:tav>
                                        <p:tav tm="100000">
                                          <p:val>
                                            <p:fltVal val="0"/>
                                          </p:val>
                                        </p:tav>
                                      </p:tavLst>
                                    </p:anim>
                                    <p:animEffect transition="in" filter="fade">
                                      <p:cBhvr>
                                        <p:cTn id="10"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94129" y="-59087"/>
            <a:ext cx="6142418"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26" name="Imagen 25">
            <a:extLst>
              <a:ext uri="{FF2B5EF4-FFF2-40B4-BE49-F238E27FC236}">
                <a16:creationId xmlns:a16="http://schemas.microsoft.com/office/drawing/2014/main" id="{E7B6A656-478A-B4AD-4069-580F831134A7}"/>
              </a:ext>
            </a:extLst>
          </p:cNvPr>
          <p:cNvPicPr>
            <a:picLocks noChangeAspect="1"/>
          </p:cNvPicPr>
          <p:nvPr/>
        </p:nvPicPr>
        <p:blipFill rotWithShape="1">
          <a:blip r:embed="rId2"/>
          <a:srcRect l="9344" t="21097" r="43795" b="36434"/>
          <a:stretch/>
        </p:blipFill>
        <p:spPr>
          <a:xfrm>
            <a:off x="6724149" y="548207"/>
            <a:ext cx="5033663" cy="4962517"/>
          </a:xfrm>
          <a:prstGeom prst="rect">
            <a:avLst/>
          </a:prstGeom>
        </p:spPr>
      </p:pic>
      <p:pic>
        <p:nvPicPr>
          <p:cNvPr id="25" name="Imagen 24">
            <a:extLst>
              <a:ext uri="{FF2B5EF4-FFF2-40B4-BE49-F238E27FC236}">
                <a16:creationId xmlns:a16="http://schemas.microsoft.com/office/drawing/2014/main" id="{88BC94AB-3056-58C8-C4EA-93EC899D822E}"/>
              </a:ext>
            </a:extLst>
          </p:cNvPr>
          <p:cNvPicPr>
            <a:picLocks noChangeAspect="1"/>
          </p:cNvPicPr>
          <p:nvPr/>
        </p:nvPicPr>
        <p:blipFill>
          <a:blip r:embed="rId3"/>
          <a:stretch>
            <a:fillRect/>
          </a:stretch>
        </p:blipFill>
        <p:spPr>
          <a:xfrm>
            <a:off x="94129" y="1673"/>
            <a:ext cx="12192000" cy="6854653"/>
          </a:xfrm>
          <a:prstGeom prst="rect">
            <a:avLst/>
          </a:prstGeom>
        </p:spPr>
      </p:pic>
      <p:pic>
        <p:nvPicPr>
          <p:cNvPr id="56" name="Imagen 55">
            <a:extLst>
              <a:ext uri="{FF2B5EF4-FFF2-40B4-BE49-F238E27FC236}">
                <a16:creationId xmlns:a16="http://schemas.microsoft.com/office/drawing/2014/main" id="{96864BDA-31F4-D8A9-A7DD-1642F2935221}"/>
              </a:ext>
            </a:extLst>
          </p:cNvPr>
          <p:cNvPicPr>
            <a:picLocks noChangeAspect="1"/>
          </p:cNvPicPr>
          <p:nvPr/>
        </p:nvPicPr>
        <p:blipFill rotWithShape="1">
          <a:blip r:embed="rId4"/>
          <a:srcRect l="25964" t="25111" r="8279" b="40512"/>
          <a:stretch/>
        </p:blipFill>
        <p:spPr>
          <a:xfrm>
            <a:off x="268941" y="122418"/>
            <a:ext cx="10913634" cy="6538483"/>
          </a:xfrm>
          <a:prstGeom prst="rect">
            <a:avLst/>
          </a:prstGeom>
        </p:spPr>
      </p:pic>
    </p:spTree>
    <p:extLst>
      <p:ext uri="{BB962C8B-B14F-4D97-AF65-F5344CB8AC3E}">
        <p14:creationId xmlns:p14="http://schemas.microsoft.com/office/powerpoint/2010/main" val="899252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94129" y="-59087"/>
            <a:ext cx="6142418"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26" name="Imagen 25">
            <a:extLst>
              <a:ext uri="{FF2B5EF4-FFF2-40B4-BE49-F238E27FC236}">
                <a16:creationId xmlns:a16="http://schemas.microsoft.com/office/drawing/2014/main" id="{E7B6A656-478A-B4AD-4069-580F831134A7}"/>
              </a:ext>
            </a:extLst>
          </p:cNvPr>
          <p:cNvPicPr>
            <a:picLocks noChangeAspect="1"/>
          </p:cNvPicPr>
          <p:nvPr/>
        </p:nvPicPr>
        <p:blipFill rotWithShape="1">
          <a:blip r:embed="rId2"/>
          <a:srcRect l="9344" t="21097" r="43795" b="36434"/>
          <a:stretch/>
        </p:blipFill>
        <p:spPr>
          <a:xfrm>
            <a:off x="6724149" y="548207"/>
            <a:ext cx="5033663" cy="4962517"/>
          </a:xfrm>
          <a:prstGeom prst="rect">
            <a:avLst/>
          </a:prstGeom>
        </p:spPr>
      </p:pic>
      <p:pic>
        <p:nvPicPr>
          <p:cNvPr id="25" name="Imagen 24">
            <a:extLst>
              <a:ext uri="{FF2B5EF4-FFF2-40B4-BE49-F238E27FC236}">
                <a16:creationId xmlns:a16="http://schemas.microsoft.com/office/drawing/2014/main" id="{88BC94AB-3056-58C8-C4EA-93EC899D822E}"/>
              </a:ext>
            </a:extLst>
          </p:cNvPr>
          <p:cNvPicPr>
            <a:picLocks noChangeAspect="1"/>
          </p:cNvPicPr>
          <p:nvPr/>
        </p:nvPicPr>
        <p:blipFill>
          <a:blip r:embed="rId3"/>
          <a:stretch>
            <a:fillRect/>
          </a:stretch>
        </p:blipFill>
        <p:spPr>
          <a:xfrm>
            <a:off x="0" y="1673"/>
            <a:ext cx="12192000" cy="6854653"/>
          </a:xfrm>
          <a:prstGeom prst="rect">
            <a:avLst/>
          </a:prstGeom>
        </p:spPr>
      </p:pic>
      <p:pic>
        <p:nvPicPr>
          <p:cNvPr id="2" name="Imagen 1">
            <a:extLst>
              <a:ext uri="{FF2B5EF4-FFF2-40B4-BE49-F238E27FC236}">
                <a16:creationId xmlns:a16="http://schemas.microsoft.com/office/drawing/2014/main" id="{6DA02083-426B-8B41-1C27-3339D4476B28}"/>
              </a:ext>
            </a:extLst>
          </p:cNvPr>
          <p:cNvPicPr>
            <a:picLocks noChangeAspect="1"/>
          </p:cNvPicPr>
          <p:nvPr/>
        </p:nvPicPr>
        <p:blipFill>
          <a:blip r:embed="rId3"/>
          <a:stretch>
            <a:fillRect/>
          </a:stretch>
        </p:blipFill>
        <p:spPr>
          <a:xfrm>
            <a:off x="152400" y="154073"/>
            <a:ext cx="12192000" cy="6854653"/>
          </a:xfrm>
          <a:prstGeom prst="rect">
            <a:avLst/>
          </a:prstGeom>
        </p:spPr>
      </p:pic>
      <p:pic>
        <p:nvPicPr>
          <p:cNvPr id="22" name="Imagen 21">
            <a:extLst>
              <a:ext uri="{FF2B5EF4-FFF2-40B4-BE49-F238E27FC236}">
                <a16:creationId xmlns:a16="http://schemas.microsoft.com/office/drawing/2014/main" id="{01EE786A-3C3C-4B13-6807-8F19A98F0A6D}"/>
              </a:ext>
            </a:extLst>
          </p:cNvPr>
          <p:cNvPicPr>
            <a:picLocks noChangeAspect="1"/>
          </p:cNvPicPr>
          <p:nvPr/>
        </p:nvPicPr>
        <p:blipFill>
          <a:blip r:embed="rId3"/>
          <a:stretch>
            <a:fillRect/>
          </a:stretch>
        </p:blipFill>
        <p:spPr>
          <a:xfrm>
            <a:off x="142130" y="153317"/>
            <a:ext cx="12192000" cy="6854653"/>
          </a:xfrm>
          <a:prstGeom prst="rect">
            <a:avLst/>
          </a:prstGeom>
        </p:spPr>
      </p:pic>
      <p:pic>
        <p:nvPicPr>
          <p:cNvPr id="23" name="Imagen 22">
            <a:extLst>
              <a:ext uri="{FF2B5EF4-FFF2-40B4-BE49-F238E27FC236}">
                <a16:creationId xmlns:a16="http://schemas.microsoft.com/office/drawing/2014/main" id="{5F8B6803-A99C-7F54-3DC2-38CB688F40F9}"/>
              </a:ext>
            </a:extLst>
          </p:cNvPr>
          <p:cNvPicPr>
            <a:picLocks noChangeAspect="1"/>
          </p:cNvPicPr>
          <p:nvPr/>
        </p:nvPicPr>
        <p:blipFill>
          <a:blip r:embed="rId3"/>
          <a:stretch>
            <a:fillRect/>
          </a:stretch>
        </p:blipFill>
        <p:spPr>
          <a:xfrm>
            <a:off x="142130" y="154072"/>
            <a:ext cx="12192000" cy="6854653"/>
          </a:xfrm>
          <a:prstGeom prst="rect">
            <a:avLst/>
          </a:prstGeom>
        </p:spPr>
      </p:pic>
      <p:pic>
        <p:nvPicPr>
          <p:cNvPr id="27" name="Imagen 26">
            <a:extLst>
              <a:ext uri="{FF2B5EF4-FFF2-40B4-BE49-F238E27FC236}">
                <a16:creationId xmlns:a16="http://schemas.microsoft.com/office/drawing/2014/main" id="{5098C152-E84E-39BE-08FC-AAB53878CE77}"/>
              </a:ext>
            </a:extLst>
          </p:cNvPr>
          <p:cNvPicPr>
            <a:picLocks noChangeAspect="1"/>
          </p:cNvPicPr>
          <p:nvPr/>
        </p:nvPicPr>
        <p:blipFill rotWithShape="1">
          <a:blip r:embed="rId4"/>
          <a:srcRect l="25809" t="19128" r="8897" b="35117"/>
          <a:stretch/>
        </p:blipFill>
        <p:spPr>
          <a:xfrm>
            <a:off x="789639" y="502203"/>
            <a:ext cx="11496489" cy="6312987"/>
          </a:xfrm>
          <a:prstGeom prst="rect">
            <a:avLst/>
          </a:prstGeom>
        </p:spPr>
      </p:pic>
    </p:spTree>
    <p:extLst>
      <p:ext uri="{BB962C8B-B14F-4D97-AF65-F5344CB8AC3E}">
        <p14:creationId xmlns:p14="http://schemas.microsoft.com/office/powerpoint/2010/main" val="2182540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94129" y="-59087"/>
            <a:ext cx="6142418"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26" name="Imagen 25">
            <a:extLst>
              <a:ext uri="{FF2B5EF4-FFF2-40B4-BE49-F238E27FC236}">
                <a16:creationId xmlns:a16="http://schemas.microsoft.com/office/drawing/2014/main" id="{E7B6A656-478A-B4AD-4069-580F831134A7}"/>
              </a:ext>
            </a:extLst>
          </p:cNvPr>
          <p:cNvPicPr>
            <a:picLocks noChangeAspect="1"/>
          </p:cNvPicPr>
          <p:nvPr/>
        </p:nvPicPr>
        <p:blipFill rotWithShape="1">
          <a:blip r:embed="rId2"/>
          <a:srcRect l="9344" t="21097" r="43795" b="36434"/>
          <a:stretch/>
        </p:blipFill>
        <p:spPr>
          <a:xfrm>
            <a:off x="6724149" y="548207"/>
            <a:ext cx="5033663" cy="4962517"/>
          </a:xfrm>
          <a:prstGeom prst="rect">
            <a:avLst/>
          </a:prstGeom>
        </p:spPr>
      </p:pic>
      <p:pic>
        <p:nvPicPr>
          <p:cNvPr id="25" name="Imagen 24">
            <a:extLst>
              <a:ext uri="{FF2B5EF4-FFF2-40B4-BE49-F238E27FC236}">
                <a16:creationId xmlns:a16="http://schemas.microsoft.com/office/drawing/2014/main" id="{88BC94AB-3056-58C8-C4EA-93EC899D822E}"/>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Imagen 23">
            <a:extLst>
              <a:ext uri="{FF2B5EF4-FFF2-40B4-BE49-F238E27FC236}">
                <a16:creationId xmlns:a16="http://schemas.microsoft.com/office/drawing/2014/main" id="{AD70F54E-5A93-9D7C-4A34-510F186D9B2A}"/>
              </a:ext>
            </a:extLst>
          </p:cNvPr>
          <p:cNvPicPr>
            <a:picLocks noChangeAspect="1"/>
          </p:cNvPicPr>
          <p:nvPr/>
        </p:nvPicPr>
        <p:blipFill rotWithShape="1">
          <a:blip r:embed="rId4"/>
          <a:srcRect l="26249" t="18019" r="8787" b="38233"/>
          <a:stretch/>
        </p:blipFill>
        <p:spPr>
          <a:xfrm>
            <a:off x="61996" y="295690"/>
            <a:ext cx="11889645" cy="6535779"/>
          </a:xfrm>
          <a:prstGeom prst="rect">
            <a:avLst/>
          </a:prstGeom>
        </p:spPr>
      </p:pic>
    </p:spTree>
    <p:extLst>
      <p:ext uri="{BB962C8B-B14F-4D97-AF65-F5344CB8AC3E}">
        <p14:creationId xmlns:p14="http://schemas.microsoft.com/office/powerpoint/2010/main" val="242101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6629069" y="-13010"/>
            <a:ext cx="5473366"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41590" y="-65246"/>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a:p>
            <a:pPr algn="ctr"/>
            <a:endParaRPr lang="es-MX" dirty="0"/>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346E5A47-8397-60E6-2140-3ADC40586DC0}"/>
              </a:ext>
            </a:extLst>
          </p:cNvPr>
          <p:cNvSpPr txBox="1"/>
          <p:nvPr/>
        </p:nvSpPr>
        <p:spPr>
          <a:xfrm>
            <a:off x="685800" y="604610"/>
            <a:ext cx="4491652" cy="1384995"/>
          </a:xfrm>
          <a:prstGeom prst="rect">
            <a:avLst/>
          </a:prstGeom>
          <a:noFill/>
        </p:spPr>
        <p:txBody>
          <a:bodyPr wrap="square" rtlCol="0">
            <a:spAutoFit/>
          </a:bodyPr>
          <a:lstStyle/>
          <a:p>
            <a:r>
              <a:rPr lang="es-MX" sz="2000" b="1" i="0" dirty="0">
                <a:effectLst/>
                <a:latin typeface="Google Sans"/>
              </a:rPr>
              <a:t>La evaluación formativa</a:t>
            </a:r>
            <a:r>
              <a:rPr lang="es-MX" sz="2000" b="0" i="0" dirty="0">
                <a:solidFill>
                  <a:srgbClr val="4D5156"/>
                </a:solidFill>
                <a:effectLst/>
                <a:latin typeface="Google Sans"/>
              </a:rPr>
              <a:t>, </a:t>
            </a:r>
            <a:r>
              <a:rPr lang="es-MX" sz="2000" b="0" i="0" dirty="0">
                <a:solidFill>
                  <a:schemeClr val="accent6">
                    <a:lumMod val="75000"/>
                  </a:schemeClr>
                </a:solidFill>
                <a:effectLst/>
                <a:latin typeface="Gloucester MT Extra Condensed" panose="02030808020601010101" pitchFamily="18" charset="0"/>
                <a:cs typeface="MV Boli" panose="02000500030200090000" pitchFamily="2" charset="0"/>
              </a:rPr>
              <a:t>es aquella que se lleva a cabo durante el </a:t>
            </a:r>
            <a:r>
              <a:rPr lang="es-MX" sz="2000" b="1" i="0" dirty="0">
                <a:solidFill>
                  <a:schemeClr val="accent6">
                    <a:lumMod val="75000"/>
                  </a:schemeClr>
                </a:solidFill>
                <a:effectLst/>
                <a:latin typeface="Gloucester MT Extra Condensed" panose="02030808020601010101" pitchFamily="18" charset="0"/>
                <a:cs typeface="MV Boli" panose="02000500030200090000" pitchFamily="2" charset="0"/>
              </a:rPr>
              <a:t>proceso</a:t>
            </a:r>
            <a:r>
              <a:rPr lang="es-MX" sz="2000" b="0" i="0" dirty="0">
                <a:solidFill>
                  <a:schemeClr val="accent6">
                    <a:lumMod val="75000"/>
                  </a:schemeClr>
                </a:solidFill>
                <a:effectLst/>
                <a:latin typeface="Gloucester MT Extra Condensed" panose="02030808020601010101" pitchFamily="18" charset="0"/>
                <a:cs typeface="MV Boli" panose="02000500030200090000" pitchFamily="2" charset="0"/>
              </a:rPr>
              <a:t> de aprendizaje, para valorar los avances que cada alumno muestra.</a:t>
            </a:r>
            <a:endParaRPr lang="es-MX" sz="2000" dirty="0">
              <a:solidFill>
                <a:schemeClr val="accent6">
                  <a:lumMod val="75000"/>
                </a:schemeClr>
              </a:solidFill>
              <a:latin typeface="Gloucester MT Extra Condensed" panose="02030808020601010101" pitchFamily="18" charset="0"/>
              <a:cs typeface="MV Boli" panose="02000500030200090000" pitchFamily="2" charset="0"/>
            </a:endParaRPr>
          </a:p>
          <a:p>
            <a:endParaRPr lang="es-MX" sz="2400" b="1" dirty="0"/>
          </a:p>
        </p:txBody>
      </p:sp>
      <p:sp>
        <p:nvSpPr>
          <p:cNvPr id="22" name="CuadroTexto 21">
            <a:extLst>
              <a:ext uri="{FF2B5EF4-FFF2-40B4-BE49-F238E27FC236}">
                <a16:creationId xmlns:a16="http://schemas.microsoft.com/office/drawing/2014/main" id="{480E869C-395C-145F-5C98-CDE28D2826C3}"/>
              </a:ext>
            </a:extLst>
          </p:cNvPr>
          <p:cNvSpPr txBox="1"/>
          <p:nvPr/>
        </p:nvSpPr>
        <p:spPr>
          <a:xfrm>
            <a:off x="7102406" y="662680"/>
            <a:ext cx="4403794" cy="1908215"/>
          </a:xfrm>
          <a:prstGeom prst="rect">
            <a:avLst/>
          </a:prstGeom>
          <a:noFill/>
        </p:spPr>
        <p:txBody>
          <a:bodyPr wrap="square" rtlCol="0">
            <a:spAutoFit/>
          </a:bodyPr>
          <a:lstStyle/>
          <a:p>
            <a:r>
              <a:rPr lang="es-MX" sz="2000" b="1" i="0" dirty="0">
                <a:effectLst/>
                <a:latin typeface="Google Sans"/>
              </a:rPr>
              <a:t>La evaluación formativa; </a:t>
            </a:r>
          </a:p>
          <a:p>
            <a:r>
              <a:rPr lang="es-MX" sz="2000" dirty="0">
                <a:solidFill>
                  <a:schemeClr val="accent2"/>
                </a:solidFill>
                <a:latin typeface="Gloucester MT Extra Condensed" panose="02030808020601010101" pitchFamily="18" charset="0"/>
                <a:cs typeface="MV Boli" panose="02000500030200090000" pitchFamily="2" charset="0"/>
              </a:rPr>
              <a:t>S</a:t>
            </a:r>
            <a:r>
              <a:rPr lang="es-MX" sz="2000" b="0" i="0" dirty="0">
                <a:solidFill>
                  <a:schemeClr val="accent2"/>
                </a:solidFill>
                <a:effectLst/>
                <a:latin typeface="Gloucester MT Extra Condensed" panose="02030808020601010101" pitchFamily="18" charset="0"/>
                <a:cs typeface="MV Boli" panose="02000500030200090000" pitchFamily="2" charset="0"/>
              </a:rPr>
              <a:t>e basa en el </a:t>
            </a:r>
            <a:r>
              <a:rPr lang="es-MX" sz="2000" b="1" i="0" dirty="0">
                <a:solidFill>
                  <a:schemeClr val="accent2"/>
                </a:solidFill>
                <a:effectLst/>
                <a:latin typeface="Gloucester MT Extra Condensed" panose="02030808020601010101" pitchFamily="18" charset="0"/>
                <a:cs typeface="MV Boli" panose="02000500030200090000" pitchFamily="2" charset="0"/>
              </a:rPr>
              <a:t>análisis</a:t>
            </a:r>
            <a:r>
              <a:rPr lang="es-MX" sz="2000" b="0" i="0" dirty="0">
                <a:solidFill>
                  <a:schemeClr val="accent2"/>
                </a:solidFill>
                <a:effectLst/>
                <a:latin typeface="Gloucester MT Extra Condensed" panose="02030808020601010101" pitchFamily="18" charset="0"/>
                <a:cs typeface="MV Boli" panose="02000500030200090000" pitchFamily="2" charset="0"/>
              </a:rPr>
              <a:t> de evidencia recolectada por los docentes que les permiten hacer comentarios e implementar acciones para mejorar la comprensión de los estudiantes.</a:t>
            </a:r>
            <a:endParaRPr lang="es-MX" sz="2000" dirty="0">
              <a:solidFill>
                <a:schemeClr val="accent2"/>
              </a:solidFill>
              <a:latin typeface="Gloucester MT Extra Condensed" panose="02030808020601010101" pitchFamily="18" charset="0"/>
              <a:cs typeface="MV Boli" panose="02000500030200090000" pitchFamily="2" charset="0"/>
            </a:endParaRPr>
          </a:p>
          <a:p>
            <a:endParaRPr lang="es-MX" dirty="0"/>
          </a:p>
        </p:txBody>
      </p:sp>
      <p:sp>
        <p:nvSpPr>
          <p:cNvPr id="23" name="CuadroTexto 22">
            <a:extLst>
              <a:ext uri="{FF2B5EF4-FFF2-40B4-BE49-F238E27FC236}">
                <a16:creationId xmlns:a16="http://schemas.microsoft.com/office/drawing/2014/main" id="{46DCF320-9370-DF3F-B96F-29811F89ABDB}"/>
              </a:ext>
            </a:extLst>
          </p:cNvPr>
          <p:cNvSpPr txBox="1"/>
          <p:nvPr/>
        </p:nvSpPr>
        <p:spPr>
          <a:xfrm>
            <a:off x="7108967" y="2884147"/>
            <a:ext cx="4664770" cy="707886"/>
          </a:xfrm>
          <a:prstGeom prst="rect">
            <a:avLst/>
          </a:prstGeom>
          <a:noFill/>
        </p:spPr>
        <p:txBody>
          <a:bodyPr wrap="square" rtlCol="0">
            <a:spAutoFit/>
          </a:bodyPr>
          <a:lstStyle/>
          <a:p>
            <a:r>
              <a:rPr lang="es-MX" sz="2000" b="1" dirty="0">
                <a:latin typeface="MV Boli" panose="02000500030200090000" pitchFamily="2" charset="0"/>
                <a:cs typeface="MV Boli" panose="02000500030200090000" pitchFamily="2" charset="0"/>
              </a:rPr>
              <a:t> El aprendizaje es verdaderamente significativo. </a:t>
            </a:r>
          </a:p>
        </p:txBody>
      </p:sp>
      <p:sp>
        <p:nvSpPr>
          <p:cNvPr id="24" name="CuadroTexto 23">
            <a:extLst>
              <a:ext uri="{FF2B5EF4-FFF2-40B4-BE49-F238E27FC236}">
                <a16:creationId xmlns:a16="http://schemas.microsoft.com/office/drawing/2014/main" id="{3FD06076-8887-DC9B-0E37-38A365A3568A}"/>
              </a:ext>
            </a:extLst>
          </p:cNvPr>
          <p:cNvSpPr txBox="1"/>
          <p:nvPr/>
        </p:nvSpPr>
        <p:spPr>
          <a:xfrm>
            <a:off x="657407" y="2016577"/>
            <a:ext cx="4589541" cy="707886"/>
          </a:xfrm>
          <a:prstGeom prst="rect">
            <a:avLst/>
          </a:prstGeom>
          <a:noFill/>
        </p:spPr>
        <p:txBody>
          <a:bodyPr wrap="square" rtlCol="0">
            <a:spAutoFit/>
          </a:bodyPr>
          <a:lstStyle/>
          <a:p>
            <a:r>
              <a:rPr lang="es-MX" sz="2000" b="1" dirty="0">
                <a:latin typeface="MV Boli" panose="02000500030200090000" pitchFamily="2" charset="0"/>
                <a:cs typeface="MV Boli" panose="02000500030200090000" pitchFamily="2" charset="0"/>
              </a:rPr>
              <a:t>Constante aprendizaje y posesionamiento del conocimiento. </a:t>
            </a:r>
          </a:p>
        </p:txBody>
      </p:sp>
      <p:pic>
        <p:nvPicPr>
          <p:cNvPr id="21" name="Imagen 20">
            <a:extLst>
              <a:ext uri="{FF2B5EF4-FFF2-40B4-BE49-F238E27FC236}">
                <a16:creationId xmlns:a16="http://schemas.microsoft.com/office/drawing/2014/main" id="{F1F0967E-C846-3656-C5E6-41231A4A7FCD}"/>
              </a:ext>
            </a:extLst>
          </p:cNvPr>
          <p:cNvPicPr>
            <a:picLocks noChangeAspect="1"/>
          </p:cNvPicPr>
          <p:nvPr/>
        </p:nvPicPr>
        <p:blipFill rotWithShape="1">
          <a:blip r:embed="rId2"/>
          <a:srcRect l="28345" t="51410" r="51177" b="24252"/>
          <a:stretch/>
        </p:blipFill>
        <p:spPr>
          <a:xfrm>
            <a:off x="782661" y="2878671"/>
            <a:ext cx="4123780" cy="3565576"/>
          </a:xfrm>
          <a:prstGeom prst="rect">
            <a:avLst/>
          </a:prstGeom>
        </p:spPr>
      </p:pic>
      <p:pic>
        <p:nvPicPr>
          <p:cNvPr id="26" name="Imagen 25">
            <a:extLst>
              <a:ext uri="{FF2B5EF4-FFF2-40B4-BE49-F238E27FC236}">
                <a16:creationId xmlns:a16="http://schemas.microsoft.com/office/drawing/2014/main" id="{7FAFE26B-EF42-6056-3248-55F1E89AE8F0}"/>
              </a:ext>
            </a:extLst>
          </p:cNvPr>
          <p:cNvPicPr>
            <a:picLocks noChangeAspect="1"/>
          </p:cNvPicPr>
          <p:nvPr/>
        </p:nvPicPr>
        <p:blipFill rotWithShape="1">
          <a:blip r:embed="rId3"/>
          <a:srcRect l="29117" t="51410" r="51294" b="24252"/>
          <a:stretch/>
        </p:blipFill>
        <p:spPr>
          <a:xfrm>
            <a:off x="7053099" y="3690762"/>
            <a:ext cx="4720638" cy="2665034"/>
          </a:xfrm>
          <a:prstGeom prst="rect">
            <a:avLst/>
          </a:prstGeom>
        </p:spPr>
      </p:pic>
    </p:spTree>
    <p:extLst>
      <p:ext uri="{BB962C8B-B14F-4D97-AF65-F5344CB8AC3E}">
        <p14:creationId xmlns:p14="http://schemas.microsoft.com/office/powerpoint/2010/main" val="3657353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94129" y="-59087"/>
            <a:ext cx="6142418"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26" name="Imagen 25">
            <a:extLst>
              <a:ext uri="{FF2B5EF4-FFF2-40B4-BE49-F238E27FC236}">
                <a16:creationId xmlns:a16="http://schemas.microsoft.com/office/drawing/2014/main" id="{E7B6A656-478A-B4AD-4069-580F831134A7}"/>
              </a:ext>
            </a:extLst>
          </p:cNvPr>
          <p:cNvPicPr>
            <a:picLocks noChangeAspect="1"/>
          </p:cNvPicPr>
          <p:nvPr/>
        </p:nvPicPr>
        <p:blipFill rotWithShape="1">
          <a:blip r:embed="rId2"/>
          <a:srcRect l="9344" t="21097" r="43795" b="36434"/>
          <a:stretch/>
        </p:blipFill>
        <p:spPr>
          <a:xfrm>
            <a:off x="6724149" y="548207"/>
            <a:ext cx="5033663" cy="4962517"/>
          </a:xfrm>
          <a:prstGeom prst="rect">
            <a:avLst/>
          </a:prstGeom>
        </p:spPr>
      </p:pic>
      <p:pic>
        <p:nvPicPr>
          <p:cNvPr id="25" name="Imagen 24">
            <a:extLst>
              <a:ext uri="{FF2B5EF4-FFF2-40B4-BE49-F238E27FC236}">
                <a16:creationId xmlns:a16="http://schemas.microsoft.com/office/drawing/2014/main" id="{88BC94AB-3056-58C8-C4EA-93EC899D822E}"/>
              </a:ext>
            </a:extLst>
          </p:cNvPr>
          <p:cNvPicPr>
            <a:picLocks noChangeAspect="1"/>
          </p:cNvPicPr>
          <p:nvPr/>
        </p:nvPicPr>
        <p:blipFill>
          <a:blip r:embed="rId3"/>
          <a:stretch>
            <a:fillRect/>
          </a:stretch>
        </p:blipFill>
        <p:spPr>
          <a:xfrm>
            <a:off x="0" y="1673"/>
            <a:ext cx="12192000" cy="6854653"/>
          </a:xfrm>
          <a:prstGeom prst="rect">
            <a:avLst/>
          </a:prstGeom>
        </p:spPr>
      </p:pic>
      <p:pic>
        <p:nvPicPr>
          <p:cNvPr id="22" name="Imagen 21">
            <a:extLst>
              <a:ext uri="{FF2B5EF4-FFF2-40B4-BE49-F238E27FC236}">
                <a16:creationId xmlns:a16="http://schemas.microsoft.com/office/drawing/2014/main" id="{772A0D69-7090-5665-D6D3-D4B4521F4CA1}"/>
              </a:ext>
            </a:extLst>
          </p:cNvPr>
          <p:cNvPicPr>
            <a:picLocks noChangeAspect="1"/>
          </p:cNvPicPr>
          <p:nvPr/>
        </p:nvPicPr>
        <p:blipFill rotWithShape="1">
          <a:blip r:embed="rId4"/>
          <a:srcRect l="26250" t="16367" r="9713" b="45999"/>
          <a:stretch/>
        </p:blipFill>
        <p:spPr>
          <a:xfrm>
            <a:off x="-53387" y="249050"/>
            <a:ext cx="12050747" cy="6411851"/>
          </a:xfrm>
          <a:prstGeom prst="rect">
            <a:avLst/>
          </a:prstGeom>
        </p:spPr>
      </p:pic>
    </p:spTree>
    <p:extLst>
      <p:ext uri="{BB962C8B-B14F-4D97-AF65-F5344CB8AC3E}">
        <p14:creationId xmlns:p14="http://schemas.microsoft.com/office/powerpoint/2010/main" val="23740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94129" y="-59087"/>
            <a:ext cx="6142418"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26" name="Imagen 25">
            <a:extLst>
              <a:ext uri="{FF2B5EF4-FFF2-40B4-BE49-F238E27FC236}">
                <a16:creationId xmlns:a16="http://schemas.microsoft.com/office/drawing/2014/main" id="{E7B6A656-478A-B4AD-4069-580F831134A7}"/>
              </a:ext>
            </a:extLst>
          </p:cNvPr>
          <p:cNvPicPr>
            <a:picLocks noChangeAspect="1"/>
          </p:cNvPicPr>
          <p:nvPr/>
        </p:nvPicPr>
        <p:blipFill rotWithShape="1">
          <a:blip r:embed="rId2"/>
          <a:srcRect l="9344" t="21097" r="43795" b="36434"/>
          <a:stretch/>
        </p:blipFill>
        <p:spPr>
          <a:xfrm>
            <a:off x="6724149" y="548207"/>
            <a:ext cx="5033663" cy="4962517"/>
          </a:xfrm>
          <a:prstGeom prst="rect">
            <a:avLst/>
          </a:prstGeom>
        </p:spPr>
      </p:pic>
      <p:pic>
        <p:nvPicPr>
          <p:cNvPr id="25" name="Imagen 24">
            <a:extLst>
              <a:ext uri="{FF2B5EF4-FFF2-40B4-BE49-F238E27FC236}">
                <a16:creationId xmlns:a16="http://schemas.microsoft.com/office/drawing/2014/main" id="{88BC94AB-3056-58C8-C4EA-93EC899D822E}"/>
              </a:ext>
            </a:extLst>
          </p:cNvPr>
          <p:cNvPicPr>
            <a:picLocks noChangeAspect="1"/>
          </p:cNvPicPr>
          <p:nvPr/>
        </p:nvPicPr>
        <p:blipFill>
          <a:blip r:embed="rId3"/>
          <a:stretch>
            <a:fillRect/>
          </a:stretch>
        </p:blipFill>
        <p:spPr>
          <a:xfrm>
            <a:off x="0" y="1673"/>
            <a:ext cx="12192000" cy="6854653"/>
          </a:xfrm>
          <a:prstGeom prst="rect">
            <a:avLst/>
          </a:prstGeom>
        </p:spPr>
      </p:pic>
      <p:pic>
        <p:nvPicPr>
          <p:cNvPr id="22" name="Imagen 21">
            <a:extLst>
              <a:ext uri="{FF2B5EF4-FFF2-40B4-BE49-F238E27FC236}">
                <a16:creationId xmlns:a16="http://schemas.microsoft.com/office/drawing/2014/main" id="{AA236A3C-75AB-571C-917F-2ACFEA501E70}"/>
              </a:ext>
            </a:extLst>
          </p:cNvPr>
          <p:cNvPicPr>
            <a:picLocks noChangeAspect="1"/>
          </p:cNvPicPr>
          <p:nvPr/>
        </p:nvPicPr>
        <p:blipFill rotWithShape="1">
          <a:blip r:embed="rId4"/>
          <a:srcRect l="26692" t="18904" r="8455" b="38524"/>
          <a:stretch/>
        </p:blipFill>
        <p:spPr>
          <a:xfrm>
            <a:off x="215154" y="351845"/>
            <a:ext cx="11875636" cy="6254073"/>
          </a:xfrm>
          <a:prstGeom prst="rect">
            <a:avLst/>
          </a:prstGeom>
        </p:spPr>
      </p:pic>
    </p:spTree>
    <p:extLst>
      <p:ext uri="{BB962C8B-B14F-4D97-AF65-F5344CB8AC3E}">
        <p14:creationId xmlns:p14="http://schemas.microsoft.com/office/powerpoint/2010/main" val="3635014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25" name="Imagen 24">
            <a:extLst>
              <a:ext uri="{FF2B5EF4-FFF2-40B4-BE49-F238E27FC236}">
                <a16:creationId xmlns:a16="http://schemas.microsoft.com/office/drawing/2014/main" id="{88BC94AB-3056-58C8-C4EA-93EC899D822E}"/>
              </a:ext>
            </a:extLst>
          </p:cNvPr>
          <p:cNvPicPr>
            <a:picLocks noChangeAspect="1"/>
          </p:cNvPicPr>
          <p:nvPr/>
        </p:nvPicPr>
        <p:blipFill rotWithShape="1">
          <a:blip r:embed="rId2"/>
          <a:srcRect l="5107" t="15393" b="41925"/>
          <a:stretch/>
        </p:blipFill>
        <p:spPr>
          <a:xfrm>
            <a:off x="-70972" y="-69560"/>
            <a:ext cx="9662898" cy="6918439"/>
          </a:xfrm>
          <a:prstGeom prst="rect">
            <a:avLst/>
          </a:prstGeom>
        </p:spPr>
      </p:pic>
      <p:pic>
        <p:nvPicPr>
          <p:cNvPr id="23" name="Imagen 22">
            <a:extLst>
              <a:ext uri="{FF2B5EF4-FFF2-40B4-BE49-F238E27FC236}">
                <a16:creationId xmlns:a16="http://schemas.microsoft.com/office/drawing/2014/main" id="{9C26AF60-A533-96C8-13DB-F04ADB12D05C}"/>
              </a:ext>
            </a:extLst>
          </p:cNvPr>
          <p:cNvPicPr>
            <a:picLocks noChangeAspect="1"/>
          </p:cNvPicPr>
          <p:nvPr/>
        </p:nvPicPr>
        <p:blipFill rotWithShape="1">
          <a:blip r:embed="rId3"/>
          <a:srcRect l="26361" t="22496" r="8565" b="41279"/>
          <a:stretch/>
        </p:blipFill>
        <p:spPr>
          <a:xfrm>
            <a:off x="430110" y="42809"/>
            <a:ext cx="11490806" cy="6918438"/>
          </a:xfrm>
          <a:prstGeom prst="rect">
            <a:avLst/>
          </a:prstGeom>
        </p:spPr>
      </p:pic>
    </p:spTree>
    <p:extLst>
      <p:ext uri="{BB962C8B-B14F-4D97-AF65-F5344CB8AC3E}">
        <p14:creationId xmlns:p14="http://schemas.microsoft.com/office/powerpoint/2010/main" val="3939274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100066" y="-59003"/>
            <a:ext cx="6142418"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pic>
        <p:nvPicPr>
          <p:cNvPr id="22" name="Imagen 21">
            <a:extLst>
              <a:ext uri="{FF2B5EF4-FFF2-40B4-BE49-F238E27FC236}">
                <a16:creationId xmlns:a16="http://schemas.microsoft.com/office/drawing/2014/main" id="{40787518-7CF4-FCDA-2467-D5A29FDE0624}"/>
              </a:ext>
            </a:extLst>
          </p:cNvPr>
          <p:cNvPicPr>
            <a:picLocks noChangeAspect="1"/>
          </p:cNvPicPr>
          <p:nvPr/>
        </p:nvPicPr>
        <p:blipFill rotWithShape="1">
          <a:blip r:embed="rId2"/>
          <a:srcRect l="26912" t="19451" r="8455" b="42291"/>
          <a:stretch/>
        </p:blipFill>
        <p:spPr>
          <a:xfrm>
            <a:off x="785055" y="688973"/>
            <a:ext cx="9085086" cy="4213591"/>
          </a:xfrm>
          <a:prstGeom prst="rect">
            <a:avLst/>
          </a:prstGeom>
        </p:spPr>
      </p:pic>
    </p:spTree>
    <p:extLst>
      <p:ext uri="{BB962C8B-B14F-4D97-AF65-F5344CB8AC3E}">
        <p14:creationId xmlns:p14="http://schemas.microsoft.com/office/powerpoint/2010/main" val="98509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94129" y="-59087"/>
            <a:ext cx="6142418"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22" name="Imagen 21">
            <a:extLst>
              <a:ext uri="{FF2B5EF4-FFF2-40B4-BE49-F238E27FC236}">
                <a16:creationId xmlns:a16="http://schemas.microsoft.com/office/drawing/2014/main" id="{6E6B7465-7E9C-5CC2-E23E-16D81F49F324}"/>
              </a:ext>
            </a:extLst>
          </p:cNvPr>
          <p:cNvPicPr>
            <a:picLocks noChangeAspect="1"/>
          </p:cNvPicPr>
          <p:nvPr/>
        </p:nvPicPr>
        <p:blipFill rotWithShape="1">
          <a:blip r:embed="rId2"/>
          <a:srcRect l="25919" t="19018" r="8565" b="38414"/>
          <a:stretch/>
        </p:blipFill>
        <p:spPr>
          <a:xfrm>
            <a:off x="432991" y="517539"/>
            <a:ext cx="10012722" cy="5838922"/>
          </a:xfrm>
          <a:prstGeom prst="rect">
            <a:avLst/>
          </a:prstGeom>
        </p:spPr>
      </p:pic>
    </p:spTree>
    <p:extLst>
      <p:ext uri="{BB962C8B-B14F-4D97-AF65-F5344CB8AC3E}">
        <p14:creationId xmlns:p14="http://schemas.microsoft.com/office/powerpoint/2010/main" val="3586353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94129" y="-59087"/>
            <a:ext cx="6142418"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22" name="Imagen 21">
            <a:extLst>
              <a:ext uri="{FF2B5EF4-FFF2-40B4-BE49-F238E27FC236}">
                <a16:creationId xmlns:a16="http://schemas.microsoft.com/office/drawing/2014/main" id="{A05AF8AF-B16A-BA3D-324C-B232A1275223}"/>
              </a:ext>
            </a:extLst>
          </p:cNvPr>
          <p:cNvPicPr>
            <a:picLocks noChangeAspect="1"/>
          </p:cNvPicPr>
          <p:nvPr/>
        </p:nvPicPr>
        <p:blipFill rotWithShape="1">
          <a:blip r:embed="rId2"/>
          <a:srcRect l="25588" t="17099" r="8566" b="47692"/>
          <a:stretch/>
        </p:blipFill>
        <p:spPr>
          <a:xfrm>
            <a:off x="1332098" y="9120"/>
            <a:ext cx="8070928" cy="6596800"/>
          </a:xfrm>
          <a:prstGeom prst="rect">
            <a:avLst/>
          </a:prstGeom>
        </p:spPr>
      </p:pic>
    </p:spTree>
    <p:extLst>
      <p:ext uri="{BB962C8B-B14F-4D97-AF65-F5344CB8AC3E}">
        <p14:creationId xmlns:p14="http://schemas.microsoft.com/office/powerpoint/2010/main" val="3819707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94129" y="-59087"/>
            <a:ext cx="6142418"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954107"/>
          </a:xfrm>
          <a:prstGeom prst="rect">
            <a:avLst/>
          </a:prstGeom>
          <a:noFill/>
        </p:spPr>
        <p:txBody>
          <a:bodyPr wrap="square" rtlCol="0">
            <a:spAutoFit/>
          </a:bodyPr>
          <a:lstStyle/>
          <a:p>
            <a:endParaRPr lang="es-MX" sz="2400" b="1" dirty="0"/>
          </a:p>
          <a:p>
            <a:endParaRPr lang="es-MX" sz="32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830997"/>
          </a:xfrm>
          <a:prstGeom prst="rect">
            <a:avLst/>
          </a:prstGeom>
          <a:noFill/>
        </p:spPr>
        <p:txBody>
          <a:bodyPr wrap="square" rtlCol="0">
            <a:spAutoFit/>
          </a:bodyPr>
          <a:lstStyle/>
          <a:p>
            <a:endParaRPr lang="es-MX" sz="2400" b="1" dirty="0"/>
          </a:p>
          <a:p>
            <a:endParaRPr lang="es-MX" sz="2400" dirty="0">
              <a:latin typeface="Edwardian Script ITC" panose="030303020407070D0804" pitchFamily="66" charset="0"/>
            </a:endParaRPr>
          </a:p>
        </p:txBody>
      </p:sp>
      <p:pic>
        <p:nvPicPr>
          <p:cNvPr id="22" name="Imagen 21">
            <a:extLst>
              <a:ext uri="{FF2B5EF4-FFF2-40B4-BE49-F238E27FC236}">
                <a16:creationId xmlns:a16="http://schemas.microsoft.com/office/drawing/2014/main" id="{736D890D-39B9-B1FC-60E9-E618E11702EB}"/>
              </a:ext>
            </a:extLst>
          </p:cNvPr>
          <p:cNvPicPr>
            <a:picLocks noChangeAspect="1"/>
          </p:cNvPicPr>
          <p:nvPr/>
        </p:nvPicPr>
        <p:blipFill rotWithShape="1">
          <a:blip r:embed="rId2"/>
          <a:srcRect l="26471" t="21185" r="8676" b="40008"/>
          <a:stretch/>
        </p:blipFill>
        <p:spPr>
          <a:xfrm>
            <a:off x="307838" y="9120"/>
            <a:ext cx="10928525" cy="6482940"/>
          </a:xfrm>
          <a:prstGeom prst="rect">
            <a:avLst/>
          </a:prstGeom>
        </p:spPr>
      </p:pic>
    </p:spTree>
    <p:extLst>
      <p:ext uri="{BB962C8B-B14F-4D97-AF65-F5344CB8AC3E}">
        <p14:creationId xmlns:p14="http://schemas.microsoft.com/office/powerpoint/2010/main" val="2086119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6577329" y="-76296"/>
            <a:ext cx="5928374"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14524" y="-89890"/>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789640" y="591942"/>
            <a:ext cx="4247738" cy="1077218"/>
          </a:xfrm>
          <a:prstGeom prst="rect">
            <a:avLst/>
          </a:prstGeom>
          <a:noFill/>
        </p:spPr>
        <p:txBody>
          <a:bodyPr wrap="square" rtlCol="0">
            <a:spAutoFit/>
          </a:bodyPr>
          <a:lstStyle/>
          <a:p>
            <a:endParaRPr lang="es-MX" sz="2400" b="1" dirty="0"/>
          </a:p>
          <a:p>
            <a:endParaRPr lang="es-MX" sz="4000" b="1" dirty="0">
              <a:latin typeface="Edwardian Script ITC" panose="030303020407070D0804" pitchFamily="66"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1077218"/>
          </a:xfrm>
          <a:prstGeom prst="rect">
            <a:avLst/>
          </a:prstGeom>
          <a:noFill/>
        </p:spPr>
        <p:txBody>
          <a:bodyPr wrap="square" rtlCol="0">
            <a:spAutoFit/>
          </a:bodyPr>
          <a:lstStyle/>
          <a:p>
            <a:endParaRPr lang="es-MX" sz="2400" b="1" dirty="0"/>
          </a:p>
          <a:p>
            <a:endParaRPr lang="es-MX" sz="4000" dirty="0">
              <a:latin typeface="Edwardian Script ITC" panose="030303020407070D0804" pitchFamily="66" charset="0"/>
            </a:endParaRPr>
          </a:p>
        </p:txBody>
      </p:sp>
      <p:sp>
        <p:nvSpPr>
          <p:cNvPr id="2" name="CuadroTexto 1">
            <a:extLst>
              <a:ext uri="{FF2B5EF4-FFF2-40B4-BE49-F238E27FC236}">
                <a16:creationId xmlns:a16="http://schemas.microsoft.com/office/drawing/2014/main" id="{B5CED756-82F7-C16A-56E0-D2F6EED99C33}"/>
              </a:ext>
            </a:extLst>
          </p:cNvPr>
          <p:cNvSpPr txBox="1"/>
          <p:nvPr/>
        </p:nvSpPr>
        <p:spPr>
          <a:xfrm>
            <a:off x="117159" y="4192790"/>
            <a:ext cx="5249440" cy="2369880"/>
          </a:xfrm>
          <a:prstGeom prst="rect">
            <a:avLst/>
          </a:prstGeom>
          <a:noFill/>
        </p:spPr>
        <p:txBody>
          <a:bodyPr wrap="square" rtlCol="0">
            <a:spAutoFit/>
          </a:bodyPr>
          <a:lstStyle/>
          <a:p>
            <a:r>
              <a:rPr lang="es-MX" b="1" i="0" dirty="0">
                <a:solidFill>
                  <a:srgbClr val="4D5156"/>
                </a:solidFill>
                <a:effectLst/>
                <a:latin typeface="Google Sans"/>
              </a:rPr>
              <a:t>La </a:t>
            </a:r>
            <a:r>
              <a:rPr lang="es-MX" b="1" i="0" dirty="0">
                <a:solidFill>
                  <a:srgbClr val="040C28"/>
                </a:solidFill>
                <a:effectLst/>
                <a:latin typeface="Google Sans"/>
              </a:rPr>
              <a:t>evaluación formativa: </a:t>
            </a:r>
            <a:r>
              <a:rPr lang="es-MX" sz="2000" b="0" i="0" dirty="0">
                <a:solidFill>
                  <a:schemeClr val="bg1">
                    <a:lumMod val="50000"/>
                  </a:schemeClr>
                </a:solidFill>
                <a:effectLst/>
                <a:latin typeface="Gloucester MT Extra Condensed" panose="02030808020601010101" pitchFamily="18" charset="0"/>
              </a:rPr>
              <a:t>se sustenta en un ciclo constante, basado en interacciones pedagógicas entre el docente y los estudiantes</a:t>
            </a:r>
            <a:r>
              <a:rPr lang="es-MX" sz="2000" dirty="0">
                <a:solidFill>
                  <a:schemeClr val="bg1">
                    <a:lumMod val="50000"/>
                  </a:schemeClr>
                </a:solidFill>
                <a:latin typeface="Gloucester MT Extra Condensed" panose="02030808020601010101" pitchFamily="18" charset="0"/>
              </a:rPr>
              <a:t>.</a:t>
            </a:r>
          </a:p>
          <a:p>
            <a:endParaRPr lang="es-MX" dirty="0">
              <a:solidFill>
                <a:srgbClr val="4D5156"/>
              </a:solidFill>
              <a:latin typeface="Google Sans"/>
            </a:endParaRPr>
          </a:p>
          <a:p>
            <a:r>
              <a:rPr lang="es-MX" dirty="0">
                <a:solidFill>
                  <a:srgbClr val="4D5156"/>
                </a:solidFill>
                <a:latin typeface="Google Sans"/>
              </a:rPr>
              <a:t>APRE+PROCESO+COM+ EXPOSICIÓN= C.SIGNIFICATIVO</a:t>
            </a:r>
          </a:p>
          <a:p>
            <a:endParaRPr lang="es-MX" dirty="0">
              <a:solidFill>
                <a:srgbClr val="4D5156"/>
              </a:solidFill>
              <a:latin typeface="Google Sans"/>
            </a:endParaRPr>
          </a:p>
          <a:p>
            <a:r>
              <a:rPr lang="es-MX" b="1" dirty="0">
                <a:solidFill>
                  <a:srgbClr val="4D5156"/>
                </a:solidFill>
                <a:latin typeface="MV Boli" panose="02000500030200090000" pitchFamily="2" charset="0"/>
                <a:cs typeface="MV Boli" panose="02000500030200090000" pitchFamily="2" charset="0"/>
              </a:rPr>
              <a:t>La evaluación es más que un número.</a:t>
            </a:r>
          </a:p>
          <a:p>
            <a:endParaRPr lang="es-MX" b="1" dirty="0">
              <a:latin typeface="MV Boli" panose="02000500030200090000" pitchFamily="2" charset="0"/>
              <a:cs typeface="MV Boli" panose="02000500030200090000" pitchFamily="2" charset="0"/>
            </a:endParaRPr>
          </a:p>
          <a:p>
            <a:endParaRPr lang="es-MX" dirty="0"/>
          </a:p>
        </p:txBody>
      </p:sp>
      <p:sp>
        <p:nvSpPr>
          <p:cNvPr id="22" name="CuadroTexto 21">
            <a:extLst>
              <a:ext uri="{FF2B5EF4-FFF2-40B4-BE49-F238E27FC236}">
                <a16:creationId xmlns:a16="http://schemas.microsoft.com/office/drawing/2014/main" id="{6051DA29-DDEF-0084-25CA-98575FBF0465}"/>
              </a:ext>
            </a:extLst>
          </p:cNvPr>
          <p:cNvSpPr txBox="1"/>
          <p:nvPr/>
        </p:nvSpPr>
        <p:spPr>
          <a:xfrm>
            <a:off x="7247965" y="3350807"/>
            <a:ext cx="4385837" cy="2400657"/>
          </a:xfrm>
          <a:prstGeom prst="rect">
            <a:avLst/>
          </a:prstGeom>
          <a:noFill/>
        </p:spPr>
        <p:txBody>
          <a:bodyPr wrap="square" rtlCol="0">
            <a:spAutoFit/>
          </a:bodyPr>
          <a:lstStyle/>
          <a:p>
            <a:r>
              <a:rPr lang="es-MX" b="1" i="0" dirty="0">
                <a:effectLst/>
                <a:latin typeface="Google Sans"/>
              </a:rPr>
              <a:t>El proceso de evaluación formativa:</a:t>
            </a:r>
          </a:p>
          <a:p>
            <a:r>
              <a:rPr lang="es-MX" sz="2000" b="1" i="0" dirty="0">
                <a:solidFill>
                  <a:schemeClr val="accent1">
                    <a:lumMod val="75000"/>
                  </a:schemeClr>
                </a:solidFill>
                <a:effectLst/>
                <a:latin typeface="Gloucester MT Extra Condensed" panose="02030808020601010101" pitchFamily="18" charset="0"/>
              </a:rPr>
              <a:t> </a:t>
            </a:r>
            <a:r>
              <a:rPr lang="es-MX" sz="2000" dirty="0">
                <a:solidFill>
                  <a:schemeClr val="accent1">
                    <a:lumMod val="75000"/>
                  </a:schemeClr>
                </a:solidFill>
                <a:latin typeface="Gloucester MT Extra Condensed" panose="02030808020601010101" pitchFamily="18" charset="0"/>
              </a:rPr>
              <a:t>P</a:t>
            </a:r>
            <a:r>
              <a:rPr lang="es-MX" sz="2000" b="0" i="0" dirty="0">
                <a:solidFill>
                  <a:schemeClr val="accent1">
                    <a:lumMod val="75000"/>
                  </a:schemeClr>
                </a:solidFill>
                <a:effectLst/>
                <a:latin typeface="Gloucester MT Extra Condensed" panose="02030808020601010101" pitchFamily="18" charset="0"/>
              </a:rPr>
              <a:t>retende articular el proceso de enseñanza-aprendizaje a trav</a:t>
            </a:r>
            <a:r>
              <a:rPr lang="es-MX" sz="2000" dirty="0">
                <a:solidFill>
                  <a:schemeClr val="accent1">
                    <a:lumMod val="75000"/>
                  </a:schemeClr>
                </a:solidFill>
                <a:latin typeface="Gloucester MT Extra Condensed" panose="02030808020601010101" pitchFamily="18" charset="0"/>
              </a:rPr>
              <a:t>é</a:t>
            </a:r>
            <a:r>
              <a:rPr lang="es-MX" sz="2000" b="0" i="0" dirty="0">
                <a:solidFill>
                  <a:schemeClr val="accent1">
                    <a:lumMod val="75000"/>
                  </a:schemeClr>
                </a:solidFill>
                <a:effectLst/>
                <a:latin typeface="Gloucester MT Extra Condensed" panose="02030808020601010101" pitchFamily="18" charset="0"/>
              </a:rPr>
              <a:t>s de las preguntas: ¿hacia dónde voy? (¿qué objetivo de aprendizaje espero lograr?), ¿dónde estoy ahora? </a:t>
            </a:r>
          </a:p>
          <a:p>
            <a:endParaRPr lang="es-MX" dirty="0">
              <a:solidFill>
                <a:srgbClr val="4D5156"/>
              </a:solidFill>
              <a:latin typeface="Gloucester MT Extra Condensed" panose="02030808020601010101" pitchFamily="18" charset="0"/>
            </a:endParaRPr>
          </a:p>
          <a:p>
            <a:r>
              <a:rPr lang="es-MX" b="1" dirty="0">
                <a:solidFill>
                  <a:srgbClr val="4D5156"/>
                </a:solidFill>
                <a:latin typeface="MV Boli" panose="02000500030200090000" pitchFamily="2" charset="0"/>
                <a:cs typeface="MV Boli" panose="02000500030200090000" pitchFamily="2" charset="0"/>
              </a:rPr>
              <a:t>El aprendizaje siempre monitoreado, sistemático y funcional.</a:t>
            </a:r>
            <a:endParaRPr lang="es-MX" b="1" dirty="0">
              <a:latin typeface="MV Boli" panose="02000500030200090000" pitchFamily="2" charset="0"/>
              <a:cs typeface="MV Boli" panose="02000500030200090000" pitchFamily="2" charset="0"/>
            </a:endParaRPr>
          </a:p>
          <a:p>
            <a:endParaRPr lang="es-MX" dirty="0"/>
          </a:p>
        </p:txBody>
      </p:sp>
      <p:pic>
        <p:nvPicPr>
          <p:cNvPr id="24" name="Imagen 23">
            <a:extLst>
              <a:ext uri="{FF2B5EF4-FFF2-40B4-BE49-F238E27FC236}">
                <a16:creationId xmlns:a16="http://schemas.microsoft.com/office/drawing/2014/main" id="{88CB8295-8E93-8437-15C5-E0458E346786}"/>
              </a:ext>
            </a:extLst>
          </p:cNvPr>
          <p:cNvPicPr>
            <a:picLocks noChangeAspect="1"/>
          </p:cNvPicPr>
          <p:nvPr/>
        </p:nvPicPr>
        <p:blipFill rotWithShape="1">
          <a:blip r:embed="rId2"/>
          <a:srcRect l="60671" t="29137" r="4061" b="31363"/>
          <a:stretch/>
        </p:blipFill>
        <p:spPr>
          <a:xfrm>
            <a:off x="432760" y="168726"/>
            <a:ext cx="4733651" cy="3887799"/>
          </a:xfrm>
          <a:prstGeom prst="rect">
            <a:avLst/>
          </a:prstGeom>
        </p:spPr>
      </p:pic>
      <p:pic>
        <p:nvPicPr>
          <p:cNvPr id="1026" name="Picture 2" descr="Enlace De Cadena De Educación Y Concepto De Conexión De Aprendizaje Como Un  Lápiz En Forma De Un Objeto De Vinculación Como Un Icono De Creatividad  Fuerte O Símbolo De Restricción Como">
            <a:extLst>
              <a:ext uri="{FF2B5EF4-FFF2-40B4-BE49-F238E27FC236}">
                <a16:creationId xmlns:a16="http://schemas.microsoft.com/office/drawing/2014/main" id="{EA147B97-47F2-6F24-AA31-CAF841814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724" y="42810"/>
            <a:ext cx="4112635" cy="291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57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47711" y="-66620"/>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u="sng" dirty="0">
              <a:effectLst>
                <a:outerShdw blurRad="38100" dist="38100" dir="2700000" algn="tl">
                  <a:srgbClr val="000000">
                    <a:alpha val="43137"/>
                  </a:srgbClr>
                </a:outerShdw>
              </a:effectLst>
            </a:endParaRPr>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351358" y="3563577"/>
            <a:ext cx="4922902" cy="1631216"/>
          </a:xfrm>
          <a:prstGeom prst="rect">
            <a:avLst/>
          </a:prstGeom>
          <a:noFill/>
        </p:spPr>
        <p:txBody>
          <a:bodyPr wrap="square" rtlCol="0">
            <a:spAutoFit/>
          </a:bodyPr>
          <a:lstStyle/>
          <a:p>
            <a:pPr algn="l"/>
            <a:endParaRPr lang="es-MX" sz="2000" b="0" i="0" dirty="0">
              <a:solidFill>
                <a:srgbClr val="202124"/>
              </a:solidFill>
              <a:effectLst/>
              <a:latin typeface="Gloucester MT Extra Condensed" panose="02030808020601010101" pitchFamily="18" charset="0"/>
            </a:endParaRPr>
          </a:p>
          <a:p>
            <a:pPr algn="l"/>
            <a:r>
              <a:rPr lang="es-MX" sz="2000" b="0" i="0" dirty="0">
                <a:solidFill>
                  <a:schemeClr val="accent6">
                    <a:lumMod val="75000"/>
                  </a:schemeClr>
                </a:solidFill>
                <a:effectLst/>
                <a:latin typeface="Gloucester MT Extra Condensed" panose="02030808020601010101" pitchFamily="18" charset="0"/>
              </a:rPr>
              <a:t>¿Cómo hacer una evaluación formativa ejemplo?</a:t>
            </a:r>
          </a:p>
          <a:p>
            <a:pPr algn="l"/>
            <a:r>
              <a:rPr lang="es-MX" sz="2000" b="0" i="0" dirty="0">
                <a:solidFill>
                  <a:schemeClr val="accent6">
                    <a:lumMod val="75000"/>
                  </a:schemeClr>
                </a:solidFill>
                <a:effectLst/>
                <a:latin typeface="Gloucester MT Extra Condensed" panose="02030808020601010101" pitchFamily="18" charset="0"/>
              </a:rPr>
              <a:t> pedir a los estudiantes que respondan a preguntas como </a:t>
            </a:r>
            <a:r>
              <a:rPr lang="es-MX" sz="2000" b="1" i="0" dirty="0">
                <a:solidFill>
                  <a:srgbClr val="040C28"/>
                </a:solidFill>
                <a:effectLst/>
                <a:latin typeface="Google Sans"/>
              </a:rPr>
              <a:t>“por qué” y “cómo”</a:t>
            </a:r>
          </a:p>
          <a:p>
            <a:pPr algn="l"/>
            <a:endParaRPr lang="es-MX" sz="2000" b="1" i="0" dirty="0">
              <a:solidFill>
                <a:srgbClr val="202124"/>
              </a:solidFill>
              <a:effectLst/>
              <a:latin typeface="arial" panose="020B0604020202020204" pitchFamily="34" charset="0"/>
            </a:endParaRPr>
          </a:p>
        </p:txBody>
      </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1754326"/>
          </a:xfrm>
          <a:prstGeom prst="rect">
            <a:avLst/>
          </a:prstGeom>
          <a:noFill/>
        </p:spPr>
        <p:txBody>
          <a:bodyPr wrap="square" rtlCol="0">
            <a:spAutoFit/>
          </a:bodyPr>
          <a:lstStyle/>
          <a:p>
            <a:endParaRPr lang="es-MX" sz="2400" b="1" dirty="0"/>
          </a:p>
          <a:p>
            <a:r>
              <a:rPr lang="es-MX" b="1" i="0" dirty="0">
                <a:solidFill>
                  <a:srgbClr val="000000"/>
                </a:solidFill>
                <a:effectLst/>
                <a:latin typeface="open sans" panose="020B0606030504020204" pitchFamily="34" charset="0"/>
              </a:rPr>
              <a:t>La evaluación formativa;</a:t>
            </a:r>
          </a:p>
          <a:p>
            <a:r>
              <a:rPr lang="es-MX" i="0" dirty="0">
                <a:solidFill>
                  <a:srgbClr val="000000"/>
                </a:solidFill>
                <a:effectLst/>
                <a:latin typeface="open sans" panose="020B0606030504020204" pitchFamily="34" charset="0"/>
              </a:rPr>
              <a:t> </a:t>
            </a:r>
            <a:r>
              <a:rPr lang="es-MX" sz="2000" dirty="0">
                <a:solidFill>
                  <a:schemeClr val="accent4">
                    <a:lumMod val="75000"/>
                  </a:schemeClr>
                </a:solidFill>
                <a:latin typeface="Gloucester MT Extra Condensed" panose="02030808020601010101" pitchFamily="18" charset="0"/>
              </a:rPr>
              <a:t>E</a:t>
            </a:r>
            <a:r>
              <a:rPr lang="es-MX" sz="2000" i="0" dirty="0">
                <a:solidFill>
                  <a:schemeClr val="accent4">
                    <a:lumMod val="75000"/>
                  </a:schemeClr>
                </a:solidFill>
                <a:effectLst/>
                <a:latin typeface="Gloucester MT Extra Condensed" panose="02030808020601010101" pitchFamily="18" charset="0"/>
              </a:rPr>
              <a:t>l docente debe dar la oportunidad al estudiante de que explique con sus palabras su comprensión de los hechos</a:t>
            </a:r>
            <a:r>
              <a:rPr lang="es-MX" sz="2000" i="0" dirty="0">
                <a:solidFill>
                  <a:srgbClr val="000000"/>
                </a:solidFill>
                <a:effectLst/>
                <a:latin typeface="Gloucester MT Extra Condensed" panose="02030808020601010101" pitchFamily="18" charset="0"/>
              </a:rPr>
              <a:t>.</a:t>
            </a:r>
            <a:endParaRPr lang="es-MX" sz="2000" dirty="0">
              <a:latin typeface="Gloucester MT Extra Condensed" panose="02030808020601010101" pitchFamily="18" charset="0"/>
            </a:endParaRPr>
          </a:p>
          <a:p>
            <a:endParaRPr lang="es-MX" sz="2400" dirty="0">
              <a:latin typeface="Edwardian Script ITC" panose="030303020407070D0804" pitchFamily="66" charset="0"/>
            </a:endParaRPr>
          </a:p>
        </p:txBody>
      </p:sp>
      <p:pic>
        <p:nvPicPr>
          <p:cNvPr id="22" name="Imagen 21">
            <a:extLst>
              <a:ext uri="{FF2B5EF4-FFF2-40B4-BE49-F238E27FC236}">
                <a16:creationId xmlns:a16="http://schemas.microsoft.com/office/drawing/2014/main" id="{658EC2AE-1D00-0879-97C3-685D86A022F3}"/>
              </a:ext>
            </a:extLst>
          </p:cNvPr>
          <p:cNvPicPr>
            <a:picLocks noChangeAspect="1"/>
          </p:cNvPicPr>
          <p:nvPr/>
        </p:nvPicPr>
        <p:blipFill rotWithShape="1">
          <a:blip r:embed="rId2"/>
          <a:srcRect l="59928" t="36874" r="13728" b="16032"/>
          <a:stretch/>
        </p:blipFill>
        <p:spPr>
          <a:xfrm>
            <a:off x="411968" y="296446"/>
            <a:ext cx="4518828" cy="3228104"/>
          </a:xfrm>
          <a:prstGeom prst="rect">
            <a:avLst/>
          </a:prstGeom>
        </p:spPr>
      </p:pic>
      <p:pic>
        <p:nvPicPr>
          <p:cNvPr id="24" name="Imagen 23">
            <a:extLst>
              <a:ext uri="{FF2B5EF4-FFF2-40B4-BE49-F238E27FC236}">
                <a16:creationId xmlns:a16="http://schemas.microsoft.com/office/drawing/2014/main" id="{6934F112-611D-9182-38F8-56D4C0DF1296}"/>
              </a:ext>
            </a:extLst>
          </p:cNvPr>
          <p:cNvPicPr>
            <a:picLocks noChangeAspect="1"/>
          </p:cNvPicPr>
          <p:nvPr/>
        </p:nvPicPr>
        <p:blipFill rotWithShape="1">
          <a:blip r:embed="rId3"/>
          <a:srcRect l="59874" t="28476" r="10331" b="21554"/>
          <a:stretch/>
        </p:blipFill>
        <p:spPr>
          <a:xfrm>
            <a:off x="7074177" y="2472387"/>
            <a:ext cx="3632627" cy="3111395"/>
          </a:xfrm>
          <a:prstGeom prst="rect">
            <a:avLst/>
          </a:prstGeom>
        </p:spPr>
      </p:pic>
      <p:sp>
        <p:nvSpPr>
          <p:cNvPr id="27" name="Rectángulo: esquinas redondeadas 26">
            <a:extLst>
              <a:ext uri="{FF2B5EF4-FFF2-40B4-BE49-F238E27FC236}">
                <a16:creationId xmlns:a16="http://schemas.microsoft.com/office/drawing/2014/main" id="{19ED1CE0-4927-A062-67D0-5C7FBBD92430}"/>
              </a:ext>
            </a:extLst>
          </p:cNvPr>
          <p:cNvSpPr/>
          <p:nvPr/>
        </p:nvSpPr>
        <p:spPr>
          <a:xfrm>
            <a:off x="537882" y="5298141"/>
            <a:ext cx="4301995" cy="636111"/>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MX" dirty="0">
                <a:ln w="0"/>
                <a:solidFill>
                  <a:schemeClr val="tx1"/>
                </a:solidFill>
                <a:effectLst>
                  <a:outerShdw blurRad="38100" dist="19050" dir="2700000" algn="tl" rotWithShape="0">
                    <a:schemeClr val="dk1">
                      <a:alpha val="40000"/>
                    </a:schemeClr>
                  </a:outerShdw>
                </a:effectLst>
              </a:rPr>
              <a:t>USO DE HERRAMIENTAS E INSTRUMENTOS</a:t>
            </a:r>
          </a:p>
        </p:txBody>
      </p:sp>
      <p:sp>
        <p:nvSpPr>
          <p:cNvPr id="28" name="Rectángulo: esquinas redondeadas 27">
            <a:extLst>
              <a:ext uri="{FF2B5EF4-FFF2-40B4-BE49-F238E27FC236}">
                <a16:creationId xmlns:a16="http://schemas.microsoft.com/office/drawing/2014/main" id="{65D80DBA-4605-29A3-4273-8C7E6F1CD941}"/>
              </a:ext>
            </a:extLst>
          </p:cNvPr>
          <p:cNvSpPr/>
          <p:nvPr/>
        </p:nvSpPr>
        <p:spPr>
          <a:xfrm>
            <a:off x="8054788" y="5648136"/>
            <a:ext cx="3052483" cy="5578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latin typeface="MV Boli" panose="02000500030200090000" pitchFamily="2" charset="0"/>
                <a:cs typeface="MV Boli" panose="02000500030200090000" pitchFamily="2" charset="0"/>
              </a:rPr>
              <a:t>Manipular el conocimiento</a:t>
            </a:r>
            <a:endParaRPr lang="es-MX"/>
          </a:p>
        </p:txBody>
      </p:sp>
    </p:spTree>
    <p:extLst>
      <p:ext uri="{BB962C8B-B14F-4D97-AF65-F5344CB8AC3E}">
        <p14:creationId xmlns:p14="http://schemas.microsoft.com/office/powerpoint/2010/main" val="14162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614" y="-50843"/>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47711" y="-69347"/>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21" name="CuadroTexto 20">
            <a:extLst>
              <a:ext uri="{FF2B5EF4-FFF2-40B4-BE49-F238E27FC236}">
                <a16:creationId xmlns:a16="http://schemas.microsoft.com/office/drawing/2014/main" id="{872D6A12-5FF1-8BA8-CC6F-187B688B71C2}"/>
              </a:ext>
            </a:extLst>
          </p:cNvPr>
          <p:cNvSpPr txBox="1"/>
          <p:nvPr/>
        </p:nvSpPr>
        <p:spPr>
          <a:xfrm>
            <a:off x="7019551" y="466457"/>
            <a:ext cx="4614251" cy="1754326"/>
          </a:xfrm>
          <a:prstGeom prst="rect">
            <a:avLst/>
          </a:prstGeom>
          <a:noFill/>
        </p:spPr>
        <p:txBody>
          <a:bodyPr wrap="square" rtlCol="0">
            <a:spAutoFit/>
          </a:bodyPr>
          <a:lstStyle/>
          <a:p>
            <a:endParaRPr lang="es-MX" sz="2400" b="1" dirty="0"/>
          </a:p>
          <a:p>
            <a:r>
              <a:rPr lang="es-MX" b="1" i="0" dirty="0">
                <a:solidFill>
                  <a:srgbClr val="000000"/>
                </a:solidFill>
                <a:effectLst/>
                <a:latin typeface="open sans" panose="020B0606030504020204" pitchFamily="34" charset="0"/>
              </a:rPr>
              <a:t>La evaluación formativa;</a:t>
            </a:r>
          </a:p>
          <a:p>
            <a:r>
              <a:rPr lang="es-MX" i="0" dirty="0">
                <a:solidFill>
                  <a:srgbClr val="000000"/>
                </a:solidFill>
                <a:effectLst/>
                <a:latin typeface="open sans" panose="020B0606030504020204" pitchFamily="34" charset="0"/>
              </a:rPr>
              <a:t> </a:t>
            </a:r>
            <a:r>
              <a:rPr lang="es-MX" sz="2000" dirty="0">
                <a:solidFill>
                  <a:schemeClr val="bg1">
                    <a:lumMod val="50000"/>
                  </a:schemeClr>
                </a:solidFill>
                <a:latin typeface="Gloucester MT Extra Condensed" panose="02030808020601010101" pitchFamily="18" charset="0"/>
              </a:rPr>
              <a:t>E</a:t>
            </a:r>
            <a:r>
              <a:rPr lang="es-MX" sz="2000" i="0" dirty="0">
                <a:solidFill>
                  <a:schemeClr val="bg1">
                    <a:lumMod val="50000"/>
                  </a:schemeClr>
                </a:solidFill>
                <a:effectLst/>
                <a:latin typeface="Gloucester MT Extra Condensed" panose="02030808020601010101" pitchFamily="18" charset="0"/>
              </a:rPr>
              <a:t>l docente debe dar la oportunidad al estudiante de que explique con sus palabras su comprensión de los hechos.</a:t>
            </a:r>
            <a:endParaRPr lang="es-MX" sz="2000" dirty="0">
              <a:solidFill>
                <a:schemeClr val="bg1">
                  <a:lumMod val="50000"/>
                </a:schemeClr>
              </a:solidFill>
              <a:latin typeface="Gloucester MT Extra Condensed" panose="02030808020601010101" pitchFamily="18" charset="0"/>
            </a:endParaRPr>
          </a:p>
          <a:p>
            <a:endParaRPr lang="es-MX" sz="2400" dirty="0">
              <a:latin typeface="Edwardian Script ITC" panose="030303020407070D0804" pitchFamily="66" charset="0"/>
            </a:endParaRPr>
          </a:p>
        </p:txBody>
      </p:sp>
      <p:sp>
        <p:nvSpPr>
          <p:cNvPr id="2" name="CuadroTexto 1">
            <a:extLst>
              <a:ext uri="{FF2B5EF4-FFF2-40B4-BE49-F238E27FC236}">
                <a16:creationId xmlns:a16="http://schemas.microsoft.com/office/drawing/2014/main" id="{A0CC4FBC-17D1-BFF5-E0D2-D952F5F883B5}"/>
              </a:ext>
            </a:extLst>
          </p:cNvPr>
          <p:cNvSpPr txBox="1"/>
          <p:nvPr/>
        </p:nvSpPr>
        <p:spPr>
          <a:xfrm>
            <a:off x="7490012" y="5757346"/>
            <a:ext cx="3632627" cy="646331"/>
          </a:xfrm>
          <a:prstGeom prst="rect">
            <a:avLst/>
          </a:prstGeom>
          <a:noFill/>
        </p:spPr>
        <p:txBody>
          <a:bodyPr wrap="square" rtlCol="0">
            <a:spAutoFit/>
          </a:bodyPr>
          <a:lstStyle/>
          <a:p>
            <a:r>
              <a:rPr lang="es-MX" b="1" dirty="0">
                <a:latin typeface="MV Boli" panose="02000500030200090000" pitchFamily="2" charset="0"/>
                <a:cs typeface="MV Boli" panose="02000500030200090000" pitchFamily="2" charset="0"/>
              </a:rPr>
              <a:t>El cambio de conducta es el objetivo concretado.</a:t>
            </a:r>
          </a:p>
        </p:txBody>
      </p:sp>
      <p:pic>
        <p:nvPicPr>
          <p:cNvPr id="26" name="Imagen 25">
            <a:extLst>
              <a:ext uri="{FF2B5EF4-FFF2-40B4-BE49-F238E27FC236}">
                <a16:creationId xmlns:a16="http://schemas.microsoft.com/office/drawing/2014/main" id="{4655228D-B9D8-7300-BF60-CA31C89F5D5E}"/>
              </a:ext>
            </a:extLst>
          </p:cNvPr>
          <p:cNvPicPr>
            <a:picLocks noChangeAspect="1"/>
          </p:cNvPicPr>
          <p:nvPr/>
        </p:nvPicPr>
        <p:blipFill rotWithShape="1">
          <a:blip r:embed="rId2"/>
          <a:srcRect l="14338" t="64225" r="51563" b="21000"/>
          <a:stretch/>
        </p:blipFill>
        <p:spPr>
          <a:xfrm>
            <a:off x="357772" y="4192790"/>
            <a:ext cx="4157378" cy="1012751"/>
          </a:xfrm>
          <a:prstGeom prst="rect">
            <a:avLst/>
          </a:prstGeom>
        </p:spPr>
      </p:pic>
      <p:pic>
        <p:nvPicPr>
          <p:cNvPr id="25" name="Imagen 24">
            <a:extLst>
              <a:ext uri="{FF2B5EF4-FFF2-40B4-BE49-F238E27FC236}">
                <a16:creationId xmlns:a16="http://schemas.microsoft.com/office/drawing/2014/main" id="{66692D77-3F62-293A-4BAF-AAC70DA6D3D6}"/>
              </a:ext>
            </a:extLst>
          </p:cNvPr>
          <p:cNvPicPr>
            <a:picLocks noChangeAspect="1"/>
          </p:cNvPicPr>
          <p:nvPr/>
        </p:nvPicPr>
        <p:blipFill>
          <a:blip r:embed="rId3"/>
          <a:stretch>
            <a:fillRect/>
          </a:stretch>
        </p:blipFill>
        <p:spPr>
          <a:xfrm>
            <a:off x="287053" y="890790"/>
            <a:ext cx="4646380" cy="2607120"/>
          </a:xfrm>
          <a:prstGeom prst="rect">
            <a:avLst/>
          </a:prstGeom>
        </p:spPr>
      </p:pic>
      <p:sp>
        <p:nvSpPr>
          <p:cNvPr id="29" name="CuadroTexto 28">
            <a:extLst>
              <a:ext uri="{FF2B5EF4-FFF2-40B4-BE49-F238E27FC236}">
                <a16:creationId xmlns:a16="http://schemas.microsoft.com/office/drawing/2014/main" id="{B57A3838-E11F-52CD-DFE8-E62F84691489}"/>
              </a:ext>
            </a:extLst>
          </p:cNvPr>
          <p:cNvSpPr txBox="1"/>
          <p:nvPr/>
        </p:nvSpPr>
        <p:spPr>
          <a:xfrm>
            <a:off x="10075187" y="2194884"/>
            <a:ext cx="4120804" cy="1899861"/>
          </a:xfrm>
          <a:prstGeom prst="rect">
            <a:avLst/>
          </a:prstGeom>
          <a:noFill/>
        </p:spPr>
        <p:txBody>
          <a:bodyPr wrap="square" rtlCol="0">
            <a:spAutoFit/>
          </a:bodyPr>
          <a:lstStyle/>
          <a:p>
            <a:endParaRPr lang="es-MX" dirty="0"/>
          </a:p>
        </p:txBody>
      </p:sp>
      <p:pic>
        <p:nvPicPr>
          <p:cNvPr id="1034" name="Picture 10" descr="La profesión de cuidador de animales | animales343">
            <a:extLst>
              <a:ext uri="{FF2B5EF4-FFF2-40B4-BE49-F238E27FC236}">
                <a16:creationId xmlns:a16="http://schemas.microsoft.com/office/drawing/2014/main" id="{42F8EFE0-2CD3-3DB8-F001-3D6359A3A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103" y="1910497"/>
            <a:ext cx="4614250" cy="305073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35122FD-7EAC-5E13-D474-B2B4F9599B3A}"/>
              </a:ext>
            </a:extLst>
          </p:cNvPr>
          <p:cNvSpPr txBox="1"/>
          <p:nvPr/>
        </p:nvSpPr>
        <p:spPr>
          <a:xfrm>
            <a:off x="672353" y="5559685"/>
            <a:ext cx="3743998" cy="1200329"/>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El  aprendizaje significativo es una lectura reposada. </a:t>
            </a:r>
          </a:p>
          <a:p>
            <a:endParaRPr lang="es-MX" dirty="0"/>
          </a:p>
          <a:p>
            <a:pPr algn="r"/>
            <a:r>
              <a:rPr lang="es-MX" dirty="0"/>
              <a:t>Dra. Ma. Antonia Casanova.</a:t>
            </a:r>
          </a:p>
        </p:txBody>
      </p:sp>
    </p:spTree>
    <p:extLst>
      <p:ext uri="{BB962C8B-B14F-4D97-AF65-F5344CB8AC3E}">
        <p14:creationId xmlns:p14="http://schemas.microsoft.com/office/powerpoint/2010/main" val="3098759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2781" y="-50843"/>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47711" y="-69347"/>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pic>
        <p:nvPicPr>
          <p:cNvPr id="23" name="Imagen 22">
            <a:extLst>
              <a:ext uri="{FF2B5EF4-FFF2-40B4-BE49-F238E27FC236}">
                <a16:creationId xmlns:a16="http://schemas.microsoft.com/office/drawing/2014/main" id="{94EB48A5-CF6C-A8E6-605F-0A85E5D06E0F}"/>
              </a:ext>
            </a:extLst>
          </p:cNvPr>
          <p:cNvPicPr>
            <a:picLocks noChangeAspect="1"/>
          </p:cNvPicPr>
          <p:nvPr/>
        </p:nvPicPr>
        <p:blipFill rotWithShape="1">
          <a:blip r:embed="rId2"/>
          <a:srcRect l="10191" t="26482" r="44946" b="52670"/>
          <a:stretch/>
        </p:blipFill>
        <p:spPr>
          <a:xfrm>
            <a:off x="295381" y="1474334"/>
            <a:ext cx="4914056" cy="2918236"/>
          </a:xfrm>
          <a:prstGeom prst="rect">
            <a:avLst/>
          </a:prstGeom>
        </p:spPr>
      </p:pic>
      <p:pic>
        <p:nvPicPr>
          <p:cNvPr id="26" name="Imagen 25">
            <a:extLst>
              <a:ext uri="{FF2B5EF4-FFF2-40B4-BE49-F238E27FC236}">
                <a16:creationId xmlns:a16="http://schemas.microsoft.com/office/drawing/2014/main" id="{818DC320-4D79-CCA1-1ACB-6D59F5BF33F7}"/>
              </a:ext>
            </a:extLst>
          </p:cNvPr>
          <p:cNvPicPr>
            <a:picLocks noChangeAspect="1"/>
          </p:cNvPicPr>
          <p:nvPr/>
        </p:nvPicPr>
        <p:blipFill rotWithShape="1">
          <a:blip r:embed="rId3"/>
          <a:srcRect l="5846" t="7303" r="10110" b="14640"/>
          <a:stretch/>
        </p:blipFill>
        <p:spPr>
          <a:xfrm>
            <a:off x="6710081" y="1561895"/>
            <a:ext cx="5211937" cy="3192401"/>
          </a:xfrm>
          <a:prstGeom prst="rect">
            <a:avLst/>
          </a:prstGeom>
        </p:spPr>
      </p:pic>
      <p:sp>
        <p:nvSpPr>
          <p:cNvPr id="2" name="Flecha: a la derecha 1">
            <a:extLst>
              <a:ext uri="{FF2B5EF4-FFF2-40B4-BE49-F238E27FC236}">
                <a16:creationId xmlns:a16="http://schemas.microsoft.com/office/drawing/2014/main" id="{AB3EA29D-327C-82B9-F267-20F24FC77441}"/>
              </a:ext>
            </a:extLst>
          </p:cNvPr>
          <p:cNvSpPr/>
          <p:nvPr/>
        </p:nvSpPr>
        <p:spPr>
          <a:xfrm>
            <a:off x="6710081" y="4448349"/>
            <a:ext cx="941295" cy="45421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3" name="CuadroTexto 2">
            <a:extLst>
              <a:ext uri="{FF2B5EF4-FFF2-40B4-BE49-F238E27FC236}">
                <a16:creationId xmlns:a16="http://schemas.microsoft.com/office/drawing/2014/main" id="{F3770140-2FA0-19A4-76F6-A591323E3626}"/>
              </a:ext>
            </a:extLst>
          </p:cNvPr>
          <p:cNvSpPr txBox="1"/>
          <p:nvPr/>
        </p:nvSpPr>
        <p:spPr>
          <a:xfrm>
            <a:off x="524435" y="5090328"/>
            <a:ext cx="3200400" cy="1200329"/>
          </a:xfrm>
          <a:prstGeom prst="rect">
            <a:avLst/>
          </a:prstGeom>
          <a:noFill/>
        </p:spPr>
        <p:txBody>
          <a:bodyPr wrap="square" rtlCol="0">
            <a:spAutoFit/>
          </a:bodyPr>
          <a:lstStyle/>
          <a:p>
            <a:r>
              <a:rPr lang="es-MX" b="1" dirty="0">
                <a:solidFill>
                  <a:srgbClr val="4D5156"/>
                </a:solidFill>
                <a:latin typeface="MV Boli" panose="02000500030200090000" pitchFamily="2" charset="0"/>
                <a:cs typeface="MV Boli" panose="02000500030200090000" pitchFamily="2" charset="0"/>
              </a:rPr>
              <a:t>Conocimiento comprobado en base a ritmos y estilos de aprendizaje.</a:t>
            </a:r>
            <a:endParaRPr lang="es-MX" b="1" dirty="0">
              <a:latin typeface="MV Boli" panose="02000500030200090000" pitchFamily="2" charset="0"/>
              <a:cs typeface="MV Boli" panose="02000500030200090000" pitchFamily="2" charset="0"/>
            </a:endParaRPr>
          </a:p>
          <a:p>
            <a:endParaRPr lang="es-MX" dirty="0"/>
          </a:p>
        </p:txBody>
      </p:sp>
      <p:sp>
        <p:nvSpPr>
          <p:cNvPr id="21" name="CuadroTexto 20">
            <a:extLst>
              <a:ext uri="{FF2B5EF4-FFF2-40B4-BE49-F238E27FC236}">
                <a16:creationId xmlns:a16="http://schemas.microsoft.com/office/drawing/2014/main" id="{76F530D3-0683-E61C-2A91-1749E68011D4}"/>
              </a:ext>
            </a:extLst>
          </p:cNvPr>
          <p:cNvSpPr txBox="1"/>
          <p:nvPr/>
        </p:nvSpPr>
        <p:spPr>
          <a:xfrm>
            <a:off x="7005918" y="5559685"/>
            <a:ext cx="3913094" cy="646331"/>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Activación de actitudes, habilidades y conocimientos.</a:t>
            </a:r>
          </a:p>
        </p:txBody>
      </p:sp>
    </p:spTree>
    <p:extLst>
      <p:ext uri="{BB962C8B-B14F-4D97-AF65-F5344CB8AC3E}">
        <p14:creationId xmlns:p14="http://schemas.microsoft.com/office/powerpoint/2010/main" val="3964460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181835" y="-29927"/>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pic>
        <p:nvPicPr>
          <p:cNvPr id="23" name="Imagen 22">
            <a:extLst>
              <a:ext uri="{FF2B5EF4-FFF2-40B4-BE49-F238E27FC236}">
                <a16:creationId xmlns:a16="http://schemas.microsoft.com/office/drawing/2014/main" id="{F1D9F40A-1412-935A-250D-921EC5160769}"/>
              </a:ext>
            </a:extLst>
          </p:cNvPr>
          <p:cNvPicPr>
            <a:picLocks noChangeAspect="1"/>
          </p:cNvPicPr>
          <p:nvPr/>
        </p:nvPicPr>
        <p:blipFill rotWithShape="1">
          <a:blip r:embed="rId2"/>
          <a:srcRect l="3640" t="3604" r="26654" b="32361"/>
          <a:stretch/>
        </p:blipFill>
        <p:spPr>
          <a:xfrm>
            <a:off x="113801" y="1268987"/>
            <a:ext cx="5110363" cy="3111151"/>
          </a:xfrm>
          <a:prstGeom prst="rect">
            <a:avLst/>
          </a:prstGeom>
        </p:spPr>
      </p:pic>
      <p:pic>
        <p:nvPicPr>
          <p:cNvPr id="26" name="Imagen 25">
            <a:extLst>
              <a:ext uri="{FF2B5EF4-FFF2-40B4-BE49-F238E27FC236}">
                <a16:creationId xmlns:a16="http://schemas.microsoft.com/office/drawing/2014/main" id="{7484BF96-E998-0325-E3AF-FBCAD07AD3BE}"/>
              </a:ext>
            </a:extLst>
          </p:cNvPr>
          <p:cNvPicPr>
            <a:picLocks noChangeAspect="1"/>
          </p:cNvPicPr>
          <p:nvPr/>
        </p:nvPicPr>
        <p:blipFill rotWithShape="1">
          <a:blip r:embed="rId3"/>
          <a:srcRect l="3750" t="2450" r="4579" b="33045"/>
          <a:stretch/>
        </p:blipFill>
        <p:spPr>
          <a:xfrm>
            <a:off x="6887410" y="1183124"/>
            <a:ext cx="4945383" cy="3323987"/>
          </a:xfrm>
          <a:prstGeom prst="rect">
            <a:avLst/>
          </a:prstGeom>
        </p:spPr>
      </p:pic>
      <p:sp>
        <p:nvSpPr>
          <p:cNvPr id="2" name="CuadroTexto 1">
            <a:extLst>
              <a:ext uri="{FF2B5EF4-FFF2-40B4-BE49-F238E27FC236}">
                <a16:creationId xmlns:a16="http://schemas.microsoft.com/office/drawing/2014/main" id="{2F2060CA-1258-FABD-E49E-64CFFCB84E35}"/>
              </a:ext>
            </a:extLst>
          </p:cNvPr>
          <p:cNvSpPr txBox="1"/>
          <p:nvPr/>
        </p:nvSpPr>
        <p:spPr>
          <a:xfrm>
            <a:off x="113801" y="5193921"/>
            <a:ext cx="4189258" cy="923330"/>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Creación de personas independientes, autosuficientes y reflexivos respetuosos de sus características.</a:t>
            </a:r>
          </a:p>
        </p:txBody>
      </p:sp>
      <p:sp>
        <p:nvSpPr>
          <p:cNvPr id="3" name="CuadroTexto 2">
            <a:extLst>
              <a:ext uri="{FF2B5EF4-FFF2-40B4-BE49-F238E27FC236}">
                <a16:creationId xmlns:a16="http://schemas.microsoft.com/office/drawing/2014/main" id="{911A049E-9BE1-3695-6DB0-FA6FE5991DEB}"/>
              </a:ext>
            </a:extLst>
          </p:cNvPr>
          <p:cNvSpPr txBox="1"/>
          <p:nvPr/>
        </p:nvSpPr>
        <p:spPr>
          <a:xfrm>
            <a:off x="7385494" y="5193921"/>
            <a:ext cx="4013981" cy="646331"/>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 Los alumnos con diferentes talentos; hacia el mismo objetivo.</a:t>
            </a:r>
          </a:p>
        </p:txBody>
      </p:sp>
    </p:spTree>
    <p:extLst>
      <p:ext uri="{BB962C8B-B14F-4D97-AF65-F5344CB8AC3E}">
        <p14:creationId xmlns:p14="http://schemas.microsoft.com/office/powerpoint/2010/main" val="1794907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0843"/>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47711" y="-69347"/>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pic>
        <p:nvPicPr>
          <p:cNvPr id="23" name="Imagen 22">
            <a:extLst>
              <a:ext uri="{FF2B5EF4-FFF2-40B4-BE49-F238E27FC236}">
                <a16:creationId xmlns:a16="http://schemas.microsoft.com/office/drawing/2014/main" id="{B3C742BA-9652-C3AC-08FE-0B2A62563B58}"/>
              </a:ext>
            </a:extLst>
          </p:cNvPr>
          <p:cNvPicPr>
            <a:picLocks noChangeAspect="1"/>
          </p:cNvPicPr>
          <p:nvPr/>
        </p:nvPicPr>
        <p:blipFill rotWithShape="1">
          <a:blip r:embed="rId2"/>
          <a:srcRect l="4579" t="4484" r="29081" b="43424"/>
          <a:stretch/>
        </p:blipFill>
        <p:spPr>
          <a:xfrm>
            <a:off x="-19770" y="875731"/>
            <a:ext cx="5373477" cy="3287103"/>
          </a:xfrm>
          <a:prstGeom prst="rect">
            <a:avLst/>
          </a:prstGeom>
        </p:spPr>
      </p:pic>
      <p:pic>
        <p:nvPicPr>
          <p:cNvPr id="29" name="Imagen 28">
            <a:extLst>
              <a:ext uri="{FF2B5EF4-FFF2-40B4-BE49-F238E27FC236}">
                <a16:creationId xmlns:a16="http://schemas.microsoft.com/office/drawing/2014/main" id="{9F45797E-A04D-FDC7-5AED-BD654D7B3C98}"/>
              </a:ext>
            </a:extLst>
          </p:cNvPr>
          <p:cNvPicPr>
            <a:picLocks noChangeAspect="1"/>
          </p:cNvPicPr>
          <p:nvPr/>
        </p:nvPicPr>
        <p:blipFill rotWithShape="1">
          <a:blip r:embed="rId3"/>
          <a:srcRect l="14382" t="6781" r="14345" b="34349"/>
          <a:stretch/>
        </p:blipFill>
        <p:spPr>
          <a:xfrm>
            <a:off x="6753311" y="949588"/>
            <a:ext cx="4629450" cy="4035383"/>
          </a:xfrm>
          <a:prstGeom prst="rect">
            <a:avLst/>
          </a:prstGeom>
        </p:spPr>
      </p:pic>
      <p:sp>
        <p:nvSpPr>
          <p:cNvPr id="2" name="CuadroTexto 1">
            <a:extLst>
              <a:ext uri="{FF2B5EF4-FFF2-40B4-BE49-F238E27FC236}">
                <a16:creationId xmlns:a16="http://schemas.microsoft.com/office/drawing/2014/main" id="{89FDA37E-6E4D-85AD-DB9A-09B9CBD94F51}"/>
              </a:ext>
            </a:extLst>
          </p:cNvPr>
          <p:cNvSpPr txBox="1"/>
          <p:nvPr/>
        </p:nvSpPr>
        <p:spPr>
          <a:xfrm>
            <a:off x="101210" y="4598894"/>
            <a:ext cx="4053931" cy="646331"/>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El que más se equivoca es por que más lo intenta y eso es proceso.</a:t>
            </a:r>
          </a:p>
        </p:txBody>
      </p:sp>
      <p:sp>
        <p:nvSpPr>
          <p:cNvPr id="3" name="CuadroTexto 2">
            <a:extLst>
              <a:ext uri="{FF2B5EF4-FFF2-40B4-BE49-F238E27FC236}">
                <a16:creationId xmlns:a16="http://schemas.microsoft.com/office/drawing/2014/main" id="{95254D2B-5295-4DF9-AF92-2CB497052699}"/>
              </a:ext>
            </a:extLst>
          </p:cNvPr>
          <p:cNvSpPr txBox="1"/>
          <p:nvPr/>
        </p:nvSpPr>
        <p:spPr>
          <a:xfrm>
            <a:off x="7329787" y="5368249"/>
            <a:ext cx="3387519" cy="646331"/>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Competente es hacer bien las cosas, aplicarlo y mejorarlo. </a:t>
            </a:r>
          </a:p>
        </p:txBody>
      </p:sp>
    </p:spTree>
    <p:extLst>
      <p:ext uri="{BB962C8B-B14F-4D97-AF65-F5344CB8AC3E}">
        <p14:creationId xmlns:p14="http://schemas.microsoft.com/office/powerpoint/2010/main" val="3866541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BEAA2D3-D664-4A79-BF86-46252330387A}"/>
              </a:ext>
            </a:extLst>
          </p:cNvPr>
          <p:cNvSpPr/>
          <p:nvPr/>
        </p:nvSpPr>
        <p:spPr>
          <a:xfrm>
            <a:off x="-47711" y="-42809"/>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304C365-3EE0-4145-9063-E8D9E6F471A3}"/>
              </a:ext>
            </a:extLst>
          </p:cNvPr>
          <p:cNvSpPr/>
          <p:nvPr/>
        </p:nvSpPr>
        <p:spPr>
          <a:xfrm>
            <a:off x="5994790" y="-52654"/>
            <a:ext cx="6096000" cy="690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86">
            <a:extLst>
              <a:ext uri="{FF2B5EF4-FFF2-40B4-BE49-F238E27FC236}">
                <a16:creationId xmlns:a16="http://schemas.microsoft.com/office/drawing/2014/main" id="{F44AE9EF-C21E-461B-BC98-BB0A1B0CDB47}"/>
              </a:ext>
            </a:extLst>
          </p:cNvPr>
          <p:cNvSpPr/>
          <p:nvPr/>
        </p:nvSpPr>
        <p:spPr>
          <a:xfrm>
            <a:off x="-746827" y="-101812"/>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0" name="Grupo 9">
            <a:extLst>
              <a:ext uri="{FF2B5EF4-FFF2-40B4-BE49-F238E27FC236}">
                <a16:creationId xmlns:a16="http://schemas.microsoft.com/office/drawing/2014/main" id="{872F49BE-07E3-4695-9112-AD0E57A41C97}"/>
              </a:ext>
            </a:extLst>
          </p:cNvPr>
          <p:cNvGrpSpPr/>
          <p:nvPr/>
        </p:nvGrpSpPr>
        <p:grpSpPr>
          <a:xfrm>
            <a:off x="5502632" y="-6508"/>
            <a:ext cx="1186735" cy="734714"/>
            <a:chOff x="5549014" y="170289"/>
            <a:chExt cx="1186735" cy="610926"/>
          </a:xfrm>
        </p:grpSpPr>
        <p:sp>
          <p:nvSpPr>
            <p:cNvPr id="6" name="Rectángulo 5">
              <a:extLst>
                <a:ext uri="{FF2B5EF4-FFF2-40B4-BE49-F238E27FC236}">
                  <a16:creationId xmlns:a16="http://schemas.microsoft.com/office/drawing/2014/main" id="{85FAD820-D59E-4DE4-9CF7-55EEF5399C88}"/>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59DD949-2BED-411C-A447-61E2AA3E57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8" name="Arco de bloque 7">
              <a:extLst>
                <a:ext uri="{FF2B5EF4-FFF2-40B4-BE49-F238E27FC236}">
                  <a16:creationId xmlns:a16="http://schemas.microsoft.com/office/drawing/2014/main" id="{4C8910AE-A7CB-4BB2-B083-9B265486057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Arco de bloque 8">
              <a:extLst>
                <a:ext uri="{FF2B5EF4-FFF2-40B4-BE49-F238E27FC236}">
                  <a16:creationId xmlns:a16="http://schemas.microsoft.com/office/drawing/2014/main" id="{D9813E4C-F034-4EEE-ACCC-2CCD53D3002A}"/>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1" name="Grupo 10">
            <a:extLst>
              <a:ext uri="{FF2B5EF4-FFF2-40B4-BE49-F238E27FC236}">
                <a16:creationId xmlns:a16="http://schemas.microsoft.com/office/drawing/2014/main" id="{F430322E-D008-4141-AD68-91B33FF381F9}"/>
              </a:ext>
            </a:extLst>
          </p:cNvPr>
          <p:cNvGrpSpPr/>
          <p:nvPr/>
        </p:nvGrpSpPr>
        <p:grpSpPr>
          <a:xfrm>
            <a:off x="5493027" y="670537"/>
            <a:ext cx="1186735" cy="734714"/>
            <a:chOff x="5549014" y="170289"/>
            <a:chExt cx="1186735" cy="610926"/>
          </a:xfrm>
        </p:grpSpPr>
        <p:sp>
          <p:nvSpPr>
            <p:cNvPr id="12" name="Rectángulo 11">
              <a:extLst>
                <a:ext uri="{FF2B5EF4-FFF2-40B4-BE49-F238E27FC236}">
                  <a16:creationId xmlns:a16="http://schemas.microsoft.com/office/drawing/2014/main" id="{E2887008-524E-4674-9D77-E1C2851D802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7095897-1CDF-4989-A60C-C1BBF2817C80}"/>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4" name="Arco de bloque 13">
              <a:extLst>
                <a:ext uri="{FF2B5EF4-FFF2-40B4-BE49-F238E27FC236}">
                  <a16:creationId xmlns:a16="http://schemas.microsoft.com/office/drawing/2014/main" id="{E15EF69A-AE6E-4DD8-96E8-3C3B10A862F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Arco de bloque 14">
              <a:extLst>
                <a:ext uri="{FF2B5EF4-FFF2-40B4-BE49-F238E27FC236}">
                  <a16:creationId xmlns:a16="http://schemas.microsoft.com/office/drawing/2014/main" id="{F777E3AF-A31C-4F7E-8A24-B161CB0C4FB0}"/>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16" name="Grupo 15">
            <a:extLst>
              <a:ext uri="{FF2B5EF4-FFF2-40B4-BE49-F238E27FC236}">
                <a16:creationId xmlns:a16="http://schemas.microsoft.com/office/drawing/2014/main" id="{B64C5FB9-25DE-4CC5-AB4B-E44706726B27}"/>
              </a:ext>
            </a:extLst>
          </p:cNvPr>
          <p:cNvGrpSpPr/>
          <p:nvPr/>
        </p:nvGrpSpPr>
        <p:grpSpPr>
          <a:xfrm>
            <a:off x="5487702" y="4961235"/>
            <a:ext cx="1186735" cy="734714"/>
            <a:chOff x="5549014" y="170289"/>
            <a:chExt cx="1186735" cy="610926"/>
          </a:xfrm>
        </p:grpSpPr>
        <p:sp>
          <p:nvSpPr>
            <p:cNvPr id="17" name="Rectángulo 16">
              <a:extLst>
                <a:ext uri="{FF2B5EF4-FFF2-40B4-BE49-F238E27FC236}">
                  <a16:creationId xmlns:a16="http://schemas.microsoft.com/office/drawing/2014/main" id="{DD35B103-794A-4072-AA42-7DCC743931EA}"/>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79B7E6C3-79F7-4654-86C4-F22CA90C1E0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Arco de bloque 18">
              <a:extLst>
                <a:ext uri="{FF2B5EF4-FFF2-40B4-BE49-F238E27FC236}">
                  <a16:creationId xmlns:a16="http://schemas.microsoft.com/office/drawing/2014/main" id="{355A6BD3-E648-4C88-9221-33F1B7E7900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0" name="Arco de bloque 19">
              <a:extLst>
                <a:ext uri="{FF2B5EF4-FFF2-40B4-BE49-F238E27FC236}">
                  <a16:creationId xmlns:a16="http://schemas.microsoft.com/office/drawing/2014/main" id="{E01516A1-918D-431D-B6A6-1908B1D6FB3E}"/>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1" name="Grupo 30">
            <a:extLst>
              <a:ext uri="{FF2B5EF4-FFF2-40B4-BE49-F238E27FC236}">
                <a16:creationId xmlns:a16="http://schemas.microsoft.com/office/drawing/2014/main" id="{6F43FD45-DA3B-48BF-83C5-284A489B43EA}"/>
              </a:ext>
            </a:extLst>
          </p:cNvPr>
          <p:cNvGrpSpPr/>
          <p:nvPr/>
        </p:nvGrpSpPr>
        <p:grpSpPr>
          <a:xfrm>
            <a:off x="5493027" y="1312048"/>
            <a:ext cx="1186735" cy="734714"/>
            <a:chOff x="5549014" y="170289"/>
            <a:chExt cx="1186735" cy="610926"/>
          </a:xfrm>
        </p:grpSpPr>
        <p:sp>
          <p:nvSpPr>
            <p:cNvPr id="32" name="Rectángulo 31">
              <a:extLst>
                <a:ext uri="{FF2B5EF4-FFF2-40B4-BE49-F238E27FC236}">
                  <a16:creationId xmlns:a16="http://schemas.microsoft.com/office/drawing/2014/main" id="{949A5368-00CA-47F3-A714-49891F5E5D27}"/>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39A94085-B29F-43B4-B626-5FF2422434A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4" name="Arco de bloque 33">
              <a:extLst>
                <a:ext uri="{FF2B5EF4-FFF2-40B4-BE49-F238E27FC236}">
                  <a16:creationId xmlns:a16="http://schemas.microsoft.com/office/drawing/2014/main" id="{3AA697A7-4F75-4B11-9839-763FCE1D3F04}"/>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Arco de bloque 34">
              <a:extLst>
                <a:ext uri="{FF2B5EF4-FFF2-40B4-BE49-F238E27FC236}">
                  <a16:creationId xmlns:a16="http://schemas.microsoft.com/office/drawing/2014/main" id="{E316ED5A-6E10-48CD-9418-64D4A7546D38}"/>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36" name="Grupo 35">
            <a:extLst>
              <a:ext uri="{FF2B5EF4-FFF2-40B4-BE49-F238E27FC236}">
                <a16:creationId xmlns:a16="http://schemas.microsoft.com/office/drawing/2014/main" id="{AA936586-62B2-4E56-B1C6-E005918A169E}"/>
              </a:ext>
            </a:extLst>
          </p:cNvPr>
          <p:cNvGrpSpPr/>
          <p:nvPr/>
        </p:nvGrpSpPr>
        <p:grpSpPr>
          <a:xfrm>
            <a:off x="5501969" y="-2614"/>
            <a:ext cx="1186735" cy="711603"/>
            <a:chOff x="5549014" y="170289"/>
            <a:chExt cx="1186735" cy="610926"/>
          </a:xfrm>
        </p:grpSpPr>
        <p:sp>
          <p:nvSpPr>
            <p:cNvPr id="37" name="Rectángulo 36">
              <a:extLst>
                <a:ext uri="{FF2B5EF4-FFF2-40B4-BE49-F238E27FC236}">
                  <a16:creationId xmlns:a16="http://schemas.microsoft.com/office/drawing/2014/main" id="{488BC3DB-181B-4099-B05E-C6AC1FE81413}"/>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2DC3654C-FFF6-4807-B66C-33BB8029A595}"/>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9" name="Arco de bloque 38">
              <a:extLst>
                <a:ext uri="{FF2B5EF4-FFF2-40B4-BE49-F238E27FC236}">
                  <a16:creationId xmlns:a16="http://schemas.microsoft.com/office/drawing/2014/main" id="{401E0FE9-417F-47FB-8B01-5189541C5B78}"/>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0" name="Arco de bloque 39">
              <a:extLst>
                <a:ext uri="{FF2B5EF4-FFF2-40B4-BE49-F238E27FC236}">
                  <a16:creationId xmlns:a16="http://schemas.microsoft.com/office/drawing/2014/main" id="{A65F343E-2E52-4F8A-A665-B77185F0519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41" name="Grupo 40">
            <a:extLst>
              <a:ext uri="{FF2B5EF4-FFF2-40B4-BE49-F238E27FC236}">
                <a16:creationId xmlns:a16="http://schemas.microsoft.com/office/drawing/2014/main" id="{E85E95EA-C6DF-42C6-B636-5C76C1EB1B0E}"/>
              </a:ext>
            </a:extLst>
          </p:cNvPr>
          <p:cNvGrpSpPr/>
          <p:nvPr/>
        </p:nvGrpSpPr>
        <p:grpSpPr>
          <a:xfrm>
            <a:off x="5502632" y="24985"/>
            <a:ext cx="1186735" cy="711603"/>
            <a:chOff x="5549014" y="170289"/>
            <a:chExt cx="1186735" cy="610926"/>
          </a:xfrm>
        </p:grpSpPr>
        <p:sp>
          <p:nvSpPr>
            <p:cNvPr id="42" name="Rectángulo 41">
              <a:extLst>
                <a:ext uri="{FF2B5EF4-FFF2-40B4-BE49-F238E27FC236}">
                  <a16:creationId xmlns:a16="http://schemas.microsoft.com/office/drawing/2014/main" id="{09AD8C33-3784-4E74-B737-BBBC31652BAF}"/>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1E8C63AD-5BE9-448F-AE3C-90AF331EA632}"/>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44" name="Arco de bloque 43">
              <a:extLst>
                <a:ext uri="{FF2B5EF4-FFF2-40B4-BE49-F238E27FC236}">
                  <a16:creationId xmlns:a16="http://schemas.microsoft.com/office/drawing/2014/main" id="{4010050A-7A83-414A-B980-C7648A20775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5" name="Arco de bloque 44">
              <a:extLst>
                <a:ext uri="{FF2B5EF4-FFF2-40B4-BE49-F238E27FC236}">
                  <a16:creationId xmlns:a16="http://schemas.microsoft.com/office/drawing/2014/main" id="{0305462A-BDF5-485A-9D71-41C94B460AD3}"/>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grpSp>
        <p:nvGrpSpPr>
          <p:cNvPr id="47" name="Grupo 46">
            <a:extLst>
              <a:ext uri="{FF2B5EF4-FFF2-40B4-BE49-F238E27FC236}">
                <a16:creationId xmlns:a16="http://schemas.microsoft.com/office/drawing/2014/main" id="{70923ABB-2A54-4EBC-9275-8402003AA29D}"/>
              </a:ext>
            </a:extLst>
          </p:cNvPr>
          <p:cNvGrpSpPr/>
          <p:nvPr/>
        </p:nvGrpSpPr>
        <p:grpSpPr>
          <a:xfrm>
            <a:off x="5467163" y="2016577"/>
            <a:ext cx="1186735" cy="734714"/>
            <a:chOff x="5549014" y="170289"/>
            <a:chExt cx="1186735" cy="610926"/>
          </a:xfrm>
        </p:grpSpPr>
        <p:sp>
          <p:nvSpPr>
            <p:cNvPr id="48" name="Rectángulo 47">
              <a:extLst>
                <a:ext uri="{FF2B5EF4-FFF2-40B4-BE49-F238E27FC236}">
                  <a16:creationId xmlns:a16="http://schemas.microsoft.com/office/drawing/2014/main" id="{7EB07C4D-5289-4550-A5EA-CAB2E6157A81}"/>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9" name="Rectángulo 48">
              <a:extLst>
                <a:ext uri="{FF2B5EF4-FFF2-40B4-BE49-F238E27FC236}">
                  <a16:creationId xmlns:a16="http://schemas.microsoft.com/office/drawing/2014/main" id="{721C8871-CE17-4A3A-8468-B62DF42CB469}"/>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0" name="Arco de bloque 49">
              <a:extLst>
                <a:ext uri="{FF2B5EF4-FFF2-40B4-BE49-F238E27FC236}">
                  <a16:creationId xmlns:a16="http://schemas.microsoft.com/office/drawing/2014/main" id="{CA0DBE1F-FA06-4DA1-962F-A0263FB28C5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1" name="Arco de bloque 50">
              <a:extLst>
                <a:ext uri="{FF2B5EF4-FFF2-40B4-BE49-F238E27FC236}">
                  <a16:creationId xmlns:a16="http://schemas.microsoft.com/office/drawing/2014/main" id="{B5F7EE6F-4EDE-4E81-BD8B-9E4E5B4F375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57" name="Grupo 56">
            <a:extLst>
              <a:ext uri="{FF2B5EF4-FFF2-40B4-BE49-F238E27FC236}">
                <a16:creationId xmlns:a16="http://schemas.microsoft.com/office/drawing/2014/main" id="{2BB093CA-DCAB-4679-BBF7-3DF1534A09FB}"/>
              </a:ext>
            </a:extLst>
          </p:cNvPr>
          <p:cNvGrpSpPr/>
          <p:nvPr/>
        </p:nvGrpSpPr>
        <p:grpSpPr>
          <a:xfrm>
            <a:off x="5454921" y="2750099"/>
            <a:ext cx="1186735" cy="734714"/>
            <a:chOff x="5549014" y="170289"/>
            <a:chExt cx="1186735" cy="610926"/>
          </a:xfrm>
        </p:grpSpPr>
        <p:sp>
          <p:nvSpPr>
            <p:cNvPr id="58" name="Rectángulo 57">
              <a:extLst>
                <a:ext uri="{FF2B5EF4-FFF2-40B4-BE49-F238E27FC236}">
                  <a16:creationId xmlns:a16="http://schemas.microsoft.com/office/drawing/2014/main" id="{38EC94AA-7B1F-459F-8754-4619A4C9F15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2AB80F1E-D06C-4EE8-A050-2A3928C4CE53}"/>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0" name="Arco de bloque 59">
              <a:extLst>
                <a:ext uri="{FF2B5EF4-FFF2-40B4-BE49-F238E27FC236}">
                  <a16:creationId xmlns:a16="http://schemas.microsoft.com/office/drawing/2014/main" id="{DAA0D4CA-8E95-4A08-BB2F-ACEBF1AAE022}"/>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1" name="Arco de bloque 60">
              <a:extLst>
                <a:ext uri="{FF2B5EF4-FFF2-40B4-BE49-F238E27FC236}">
                  <a16:creationId xmlns:a16="http://schemas.microsoft.com/office/drawing/2014/main" id="{3DB8A72D-2EA2-442F-A51A-B9132FD090CB}"/>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2" name="Grupo 61">
            <a:extLst>
              <a:ext uri="{FF2B5EF4-FFF2-40B4-BE49-F238E27FC236}">
                <a16:creationId xmlns:a16="http://schemas.microsoft.com/office/drawing/2014/main" id="{A39C06F4-EE4A-4EDA-A284-7EB0D90145E6}"/>
              </a:ext>
            </a:extLst>
          </p:cNvPr>
          <p:cNvGrpSpPr/>
          <p:nvPr/>
        </p:nvGrpSpPr>
        <p:grpSpPr>
          <a:xfrm>
            <a:off x="5413488" y="5757346"/>
            <a:ext cx="1186735" cy="734714"/>
            <a:chOff x="5549014" y="170289"/>
            <a:chExt cx="1186735" cy="610926"/>
          </a:xfrm>
        </p:grpSpPr>
        <p:sp>
          <p:nvSpPr>
            <p:cNvPr id="63" name="Rectángulo 62">
              <a:extLst>
                <a:ext uri="{FF2B5EF4-FFF2-40B4-BE49-F238E27FC236}">
                  <a16:creationId xmlns:a16="http://schemas.microsoft.com/office/drawing/2014/main" id="{DEB1C2C2-522D-41A1-8222-85D7147DDC75}"/>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4" name="Rectángulo 63">
              <a:extLst>
                <a:ext uri="{FF2B5EF4-FFF2-40B4-BE49-F238E27FC236}">
                  <a16:creationId xmlns:a16="http://schemas.microsoft.com/office/drawing/2014/main" id="{7A94A19A-52EB-4094-96A2-8C4A4A3F9A91}"/>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5" name="Arco de bloque 64">
              <a:extLst>
                <a:ext uri="{FF2B5EF4-FFF2-40B4-BE49-F238E27FC236}">
                  <a16:creationId xmlns:a16="http://schemas.microsoft.com/office/drawing/2014/main" id="{028DDE6D-887E-4C75-8FF6-C686F006150E}"/>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Arco de bloque 65">
              <a:extLst>
                <a:ext uri="{FF2B5EF4-FFF2-40B4-BE49-F238E27FC236}">
                  <a16:creationId xmlns:a16="http://schemas.microsoft.com/office/drawing/2014/main" id="{A8ED65CF-8E85-4800-B977-DCE1AA2FCCA2}"/>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67" name="Grupo 66">
            <a:extLst>
              <a:ext uri="{FF2B5EF4-FFF2-40B4-BE49-F238E27FC236}">
                <a16:creationId xmlns:a16="http://schemas.microsoft.com/office/drawing/2014/main" id="{B4332404-52F3-4B0E-AFCF-23CAF747C1D5}"/>
              </a:ext>
            </a:extLst>
          </p:cNvPr>
          <p:cNvGrpSpPr/>
          <p:nvPr/>
        </p:nvGrpSpPr>
        <p:grpSpPr>
          <a:xfrm>
            <a:off x="5481100" y="4215663"/>
            <a:ext cx="1186735" cy="734714"/>
            <a:chOff x="5549014" y="170289"/>
            <a:chExt cx="1186735" cy="610926"/>
          </a:xfrm>
        </p:grpSpPr>
        <p:sp>
          <p:nvSpPr>
            <p:cNvPr id="68" name="Rectángulo 67">
              <a:extLst>
                <a:ext uri="{FF2B5EF4-FFF2-40B4-BE49-F238E27FC236}">
                  <a16:creationId xmlns:a16="http://schemas.microsoft.com/office/drawing/2014/main" id="{E2E41B93-882E-4CC2-994C-B21A16E5E59B}"/>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69" name="Rectángulo 68">
              <a:extLst>
                <a:ext uri="{FF2B5EF4-FFF2-40B4-BE49-F238E27FC236}">
                  <a16:creationId xmlns:a16="http://schemas.microsoft.com/office/drawing/2014/main" id="{F90E982C-510A-42B2-B1EB-F3B5F661806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0" name="Arco de bloque 69">
              <a:extLst>
                <a:ext uri="{FF2B5EF4-FFF2-40B4-BE49-F238E27FC236}">
                  <a16:creationId xmlns:a16="http://schemas.microsoft.com/office/drawing/2014/main" id="{A74C4AC2-C35E-45F6-A24C-4C388FAB86AD}"/>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Arco de bloque 70">
              <a:extLst>
                <a:ext uri="{FF2B5EF4-FFF2-40B4-BE49-F238E27FC236}">
                  <a16:creationId xmlns:a16="http://schemas.microsoft.com/office/drawing/2014/main" id="{B7097443-CD0F-45DF-91E8-DC4A267CF2A5}"/>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grpSp>
        <p:nvGrpSpPr>
          <p:cNvPr id="72" name="Grupo 71">
            <a:extLst>
              <a:ext uri="{FF2B5EF4-FFF2-40B4-BE49-F238E27FC236}">
                <a16:creationId xmlns:a16="http://schemas.microsoft.com/office/drawing/2014/main" id="{B79D2488-4999-44BC-9F43-DD8B2CBC2332}"/>
              </a:ext>
            </a:extLst>
          </p:cNvPr>
          <p:cNvGrpSpPr/>
          <p:nvPr/>
        </p:nvGrpSpPr>
        <p:grpSpPr>
          <a:xfrm>
            <a:off x="5439352" y="3458076"/>
            <a:ext cx="1186735" cy="734714"/>
            <a:chOff x="5549014" y="170289"/>
            <a:chExt cx="1186735" cy="610926"/>
          </a:xfrm>
        </p:grpSpPr>
        <p:sp>
          <p:nvSpPr>
            <p:cNvPr id="73" name="Rectángulo 72">
              <a:extLst>
                <a:ext uri="{FF2B5EF4-FFF2-40B4-BE49-F238E27FC236}">
                  <a16:creationId xmlns:a16="http://schemas.microsoft.com/office/drawing/2014/main" id="{694D7BEF-6896-4151-A931-3E69425E3BAE}"/>
                </a:ext>
              </a:extLst>
            </p:cNvPr>
            <p:cNvSpPr/>
            <p:nvPr/>
          </p:nvSpPr>
          <p:spPr>
            <a:xfrm>
              <a:off x="6285175" y="317389"/>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id="{5B6C4574-AC29-47D7-A769-FF5C633199E6}"/>
                </a:ext>
              </a:extLst>
            </p:cNvPr>
            <p:cNvSpPr/>
            <p:nvPr/>
          </p:nvSpPr>
          <p:spPr>
            <a:xfrm>
              <a:off x="5549015" y="277632"/>
              <a:ext cx="450574" cy="463826"/>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75" name="Arco de bloque 74">
              <a:extLst>
                <a:ext uri="{FF2B5EF4-FFF2-40B4-BE49-F238E27FC236}">
                  <a16:creationId xmlns:a16="http://schemas.microsoft.com/office/drawing/2014/main" id="{D36DF282-CA05-4B5D-A655-6087E133B295}"/>
                </a:ext>
              </a:extLst>
            </p:cNvPr>
            <p:cNvSpPr/>
            <p:nvPr/>
          </p:nvSpPr>
          <p:spPr>
            <a:xfrm>
              <a:off x="5751443" y="318052"/>
              <a:ext cx="45719" cy="45719"/>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6" name="Arco de bloque 75">
              <a:extLst>
                <a:ext uri="{FF2B5EF4-FFF2-40B4-BE49-F238E27FC236}">
                  <a16:creationId xmlns:a16="http://schemas.microsoft.com/office/drawing/2014/main" id="{968F59A7-F786-4DCF-B0E7-3942F5F94AD6}"/>
                </a:ext>
              </a:extLst>
            </p:cNvPr>
            <p:cNvSpPr/>
            <p:nvPr/>
          </p:nvSpPr>
          <p:spPr>
            <a:xfrm>
              <a:off x="5549014" y="170289"/>
              <a:ext cx="1079387" cy="497620"/>
            </a:xfrm>
            <a:prstGeom prst="blockArc">
              <a:avLst>
                <a:gd name="adj1" fmla="val 9135912"/>
                <a:gd name="adj2" fmla="val 963986"/>
                <a:gd name="adj3" fmla="val 242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grpSp>
      <p:sp>
        <p:nvSpPr>
          <p:cNvPr id="3" name="CuadroTexto 2">
            <a:extLst>
              <a:ext uri="{FF2B5EF4-FFF2-40B4-BE49-F238E27FC236}">
                <a16:creationId xmlns:a16="http://schemas.microsoft.com/office/drawing/2014/main" id="{492D0024-0E2A-D0C6-9D8D-83372BAA90A2}"/>
              </a:ext>
            </a:extLst>
          </p:cNvPr>
          <p:cNvSpPr txBox="1"/>
          <p:nvPr/>
        </p:nvSpPr>
        <p:spPr>
          <a:xfrm>
            <a:off x="-18181" y="3309223"/>
            <a:ext cx="4247738" cy="3170099"/>
          </a:xfrm>
          <a:prstGeom prst="rect">
            <a:avLst/>
          </a:prstGeom>
          <a:noFill/>
        </p:spPr>
        <p:txBody>
          <a:bodyPr wrap="square" rtlCol="0">
            <a:spAutoFit/>
          </a:bodyPr>
          <a:lstStyle/>
          <a:p>
            <a:pPr algn="l"/>
            <a:r>
              <a:rPr lang="es-MX" sz="2000" b="0" i="0" dirty="0">
                <a:solidFill>
                  <a:srgbClr val="202124"/>
                </a:solidFill>
                <a:effectLst/>
                <a:latin typeface="Google Sans"/>
              </a:rPr>
              <a:t>¿Cómo hacer una evaluación formativa ejemplo?</a:t>
            </a:r>
            <a:endParaRPr lang="es-MX" sz="2000" b="0" i="0" dirty="0">
              <a:solidFill>
                <a:srgbClr val="202124"/>
              </a:solidFill>
              <a:effectLst/>
              <a:latin typeface="arial" panose="020B0604020202020204" pitchFamily="34" charset="0"/>
            </a:endParaRPr>
          </a:p>
          <a:p>
            <a:pPr algn="l"/>
            <a:r>
              <a:rPr lang="es-MX" sz="2000" b="0" i="0" dirty="0">
                <a:solidFill>
                  <a:srgbClr val="4D5156"/>
                </a:solidFill>
                <a:effectLst/>
                <a:latin typeface="Google Sans"/>
              </a:rPr>
              <a:t>Las estrategias eficaces de evaluación formativa consisten en </a:t>
            </a:r>
            <a:r>
              <a:rPr lang="es-MX" sz="2000" b="0" i="0" dirty="0">
                <a:solidFill>
                  <a:srgbClr val="040C28"/>
                </a:solidFill>
                <a:effectLst/>
                <a:latin typeface="Google Sans"/>
              </a:rPr>
              <a:t>pedir a los estudiantes que respondan a preguntas de orden superior como “por qué” y “cómo”</a:t>
            </a:r>
            <a:r>
              <a:rPr lang="es-MX" sz="2000" b="0" i="0" dirty="0">
                <a:solidFill>
                  <a:srgbClr val="4D5156"/>
                </a:solidFill>
                <a:effectLst/>
                <a:latin typeface="Google Sans"/>
              </a:rPr>
              <a:t>. Las preguntas de orden superior requieren un pensamiento más profundo de los estudiantes.</a:t>
            </a:r>
            <a:endParaRPr lang="es-MX" sz="2000" b="0" i="0" dirty="0">
              <a:solidFill>
                <a:srgbClr val="202124"/>
              </a:solidFill>
              <a:effectLst/>
              <a:latin typeface="arial" panose="020B0604020202020204" pitchFamily="34" charset="0"/>
            </a:endParaRPr>
          </a:p>
        </p:txBody>
      </p:sp>
      <p:sp>
        <p:nvSpPr>
          <p:cNvPr id="23" name="Rectángulo 22">
            <a:extLst>
              <a:ext uri="{FF2B5EF4-FFF2-40B4-BE49-F238E27FC236}">
                <a16:creationId xmlns:a16="http://schemas.microsoft.com/office/drawing/2014/main" id="{53A80908-073E-E930-EBCC-3B4D2D061954}"/>
              </a:ext>
            </a:extLst>
          </p:cNvPr>
          <p:cNvSpPr/>
          <p:nvPr/>
        </p:nvSpPr>
        <p:spPr>
          <a:xfrm>
            <a:off x="-750012" y="-101812"/>
            <a:ext cx="6096000" cy="697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6" name="Imagen 25">
            <a:extLst>
              <a:ext uri="{FF2B5EF4-FFF2-40B4-BE49-F238E27FC236}">
                <a16:creationId xmlns:a16="http://schemas.microsoft.com/office/drawing/2014/main" id="{2C92FA81-D694-BE3A-9F74-DBE90A1718C6}"/>
              </a:ext>
            </a:extLst>
          </p:cNvPr>
          <p:cNvPicPr>
            <a:picLocks noChangeAspect="1"/>
          </p:cNvPicPr>
          <p:nvPr/>
        </p:nvPicPr>
        <p:blipFill rotWithShape="1">
          <a:blip r:embed="rId2"/>
          <a:srcRect l="4015" t="6780" r="4578" b="18166"/>
          <a:stretch/>
        </p:blipFill>
        <p:spPr>
          <a:xfrm>
            <a:off x="192647" y="382961"/>
            <a:ext cx="5145322" cy="5374386"/>
          </a:xfrm>
          <a:prstGeom prst="rect">
            <a:avLst/>
          </a:prstGeom>
        </p:spPr>
      </p:pic>
      <p:pic>
        <p:nvPicPr>
          <p:cNvPr id="28" name="Imagen 27">
            <a:extLst>
              <a:ext uri="{FF2B5EF4-FFF2-40B4-BE49-F238E27FC236}">
                <a16:creationId xmlns:a16="http://schemas.microsoft.com/office/drawing/2014/main" id="{78AC848F-1876-4BDF-C7C0-E56B88475E3A}"/>
              </a:ext>
            </a:extLst>
          </p:cNvPr>
          <p:cNvPicPr>
            <a:picLocks noChangeAspect="1"/>
          </p:cNvPicPr>
          <p:nvPr/>
        </p:nvPicPr>
        <p:blipFill rotWithShape="1">
          <a:blip r:embed="rId3"/>
          <a:srcRect l="55135" t="22359" r="3184" b="35129"/>
          <a:stretch/>
        </p:blipFill>
        <p:spPr>
          <a:xfrm>
            <a:off x="6749947" y="1441141"/>
            <a:ext cx="5081823" cy="2914005"/>
          </a:xfrm>
          <a:prstGeom prst="rect">
            <a:avLst/>
          </a:prstGeom>
        </p:spPr>
      </p:pic>
      <p:sp>
        <p:nvSpPr>
          <p:cNvPr id="2" name="CuadroTexto 1">
            <a:extLst>
              <a:ext uri="{FF2B5EF4-FFF2-40B4-BE49-F238E27FC236}">
                <a16:creationId xmlns:a16="http://schemas.microsoft.com/office/drawing/2014/main" id="{75D877E9-6995-51C7-E196-468CD5EBED8E}"/>
              </a:ext>
            </a:extLst>
          </p:cNvPr>
          <p:cNvSpPr txBox="1"/>
          <p:nvPr/>
        </p:nvSpPr>
        <p:spPr>
          <a:xfrm>
            <a:off x="192647" y="5990032"/>
            <a:ext cx="4247738" cy="646331"/>
          </a:xfrm>
          <a:prstGeom prst="rect">
            <a:avLst/>
          </a:prstGeom>
          <a:noFill/>
        </p:spPr>
        <p:txBody>
          <a:bodyPr wrap="square" rtlCol="0">
            <a:spAutoFit/>
          </a:bodyPr>
          <a:lstStyle/>
          <a:p>
            <a:pPr algn="ctr"/>
            <a:r>
              <a:rPr lang="es-MX" dirty="0">
                <a:latin typeface="MV Boli" panose="02000500030200090000" pitchFamily="2" charset="0"/>
                <a:cs typeface="MV Boli" panose="02000500030200090000" pitchFamily="2" charset="0"/>
              </a:rPr>
              <a:t>El docente debe de estar consciente  del  rumbo, si no hay concreción. </a:t>
            </a:r>
          </a:p>
        </p:txBody>
      </p:sp>
      <p:sp>
        <p:nvSpPr>
          <p:cNvPr id="21" name="CuadroTexto 20">
            <a:extLst>
              <a:ext uri="{FF2B5EF4-FFF2-40B4-BE49-F238E27FC236}">
                <a16:creationId xmlns:a16="http://schemas.microsoft.com/office/drawing/2014/main" id="{1AC7994E-9A95-308E-9A64-C45246FF4478}"/>
              </a:ext>
            </a:extLst>
          </p:cNvPr>
          <p:cNvSpPr txBox="1"/>
          <p:nvPr/>
        </p:nvSpPr>
        <p:spPr>
          <a:xfrm>
            <a:off x="7366951" y="5193921"/>
            <a:ext cx="4089943" cy="923330"/>
          </a:xfrm>
          <a:prstGeom prst="rect">
            <a:avLst/>
          </a:prstGeom>
          <a:noFill/>
        </p:spPr>
        <p:txBody>
          <a:bodyPr wrap="square" rtlCol="0">
            <a:spAutoFit/>
          </a:bodyPr>
          <a:lstStyle/>
          <a:p>
            <a:r>
              <a:rPr lang="es-MX" dirty="0">
                <a:latin typeface="MV Boli" panose="02000500030200090000" pitchFamily="2" charset="0"/>
                <a:cs typeface="MV Boli" panose="02000500030200090000" pitchFamily="2" charset="0"/>
              </a:rPr>
              <a:t>Un examen escrito no es inclusivo porque castiga la intención educativa.</a:t>
            </a:r>
          </a:p>
        </p:txBody>
      </p:sp>
    </p:spTree>
    <p:extLst>
      <p:ext uri="{BB962C8B-B14F-4D97-AF65-F5344CB8AC3E}">
        <p14:creationId xmlns:p14="http://schemas.microsoft.com/office/powerpoint/2010/main" val="4022731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2236</TotalTime>
  <Words>990</Words>
  <Application>Microsoft Office PowerPoint</Application>
  <PresentationFormat>Panorámica</PresentationFormat>
  <Paragraphs>111</Paragraphs>
  <Slides>26</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26</vt:i4>
      </vt:variant>
    </vt:vector>
  </HeadingPairs>
  <TitlesOfParts>
    <vt:vector size="39" baseType="lpstr">
      <vt:lpstr>-apple-system</vt:lpstr>
      <vt:lpstr>Arial</vt:lpstr>
      <vt:lpstr>Arial</vt:lpstr>
      <vt:lpstr>Calibri</vt:lpstr>
      <vt:lpstr>Calibri Light</vt:lpstr>
      <vt:lpstr>Edwardian Script ITC</vt:lpstr>
      <vt:lpstr>Gloucester MT Extra Condensed</vt:lpstr>
      <vt:lpstr>Google Sans</vt:lpstr>
      <vt:lpstr>MV Boli</vt:lpstr>
      <vt:lpstr>open sans</vt:lpstr>
      <vt:lpstr>Tahoma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DE MEJORA CONTINUA</dc:title>
  <dc:creator>52871</dc:creator>
  <cp:lastModifiedBy>amadeo rocha</cp:lastModifiedBy>
  <cp:revision>30</cp:revision>
  <dcterms:created xsi:type="dcterms:W3CDTF">2021-10-28T20:28:47Z</dcterms:created>
  <dcterms:modified xsi:type="dcterms:W3CDTF">2023-06-24T22:02:33Z</dcterms:modified>
</cp:coreProperties>
</file>