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9" r:id="rId8"/>
    <p:sldId id="263" r:id="rId9"/>
    <p:sldId id="266" r:id="rId10"/>
    <p:sldId id="270" r:id="rId11"/>
    <p:sldId id="271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5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oxxi\Downloads\C&#193;LCULO%206T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oxxi\Downloads\TOMA%20DE%20LECTURA%20POR%20COMPONENTES_2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03101770153903E-2"/>
          <c:y val="0.11531333432645771"/>
          <c:w val="0.95851487668185942"/>
          <c:h val="0.82415387303491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ESPAÑOL</c:v>
                </c:pt>
                <c:pt idx="1">
                  <c:v>MATE</c:v>
                </c:pt>
                <c:pt idx="2">
                  <c:v>C.N.</c:v>
                </c:pt>
                <c:pt idx="3">
                  <c:v>GEO.</c:v>
                </c:pt>
                <c:pt idx="4">
                  <c:v>HIS</c:v>
                </c:pt>
                <c:pt idx="5">
                  <c:v>FCYE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7.3</c:v>
                </c:pt>
                <c:pt idx="1">
                  <c:v>5.8</c:v>
                </c:pt>
                <c:pt idx="2">
                  <c:v>6.5</c:v>
                </c:pt>
                <c:pt idx="3">
                  <c:v>6.6</c:v>
                </c:pt>
                <c:pt idx="4">
                  <c:v>5.7</c:v>
                </c:pt>
                <c:pt idx="5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08-47DA-ABF6-BA8848D0495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Trimestre 1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ESPAÑOL</c:v>
                </c:pt>
                <c:pt idx="1">
                  <c:v>MATE</c:v>
                </c:pt>
                <c:pt idx="2">
                  <c:v>C.N.</c:v>
                </c:pt>
                <c:pt idx="3">
                  <c:v>GEO.</c:v>
                </c:pt>
                <c:pt idx="4">
                  <c:v>HIS</c:v>
                </c:pt>
                <c:pt idx="5">
                  <c:v>FCYE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8.1</c:v>
                </c:pt>
                <c:pt idx="1">
                  <c:v>7.9</c:v>
                </c:pt>
                <c:pt idx="2">
                  <c:v>8.4</c:v>
                </c:pt>
                <c:pt idx="3">
                  <c:v>8.1</c:v>
                </c:pt>
                <c:pt idx="4">
                  <c:v>8.1999999999999993</c:v>
                </c:pt>
                <c:pt idx="5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08-47DA-ABF6-BA8848D0495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Trimestre 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ESPAÑOL</c:v>
                </c:pt>
                <c:pt idx="1">
                  <c:v>MATE</c:v>
                </c:pt>
                <c:pt idx="2">
                  <c:v>C.N.</c:v>
                </c:pt>
                <c:pt idx="3">
                  <c:v>GEO.</c:v>
                </c:pt>
                <c:pt idx="4">
                  <c:v>HIS</c:v>
                </c:pt>
                <c:pt idx="5">
                  <c:v>FCYE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8.1999999999999993</c:v>
                </c:pt>
                <c:pt idx="2">
                  <c:v>8.6</c:v>
                </c:pt>
                <c:pt idx="3">
                  <c:v>8.9</c:v>
                </c:pt>
                <c:pt idx="4">
                  <c:v>8.3000000000000007</c:v>
                </c:pt>
                <c:pt idx="5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08-47DA-ABF6-BA8848D0495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Trimestre 3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ESPAÑOL</c:v>
                </c:pt>
                <c:pt idx="1">
                  <c:v>MATE</c:v>
                </c:pt>
                <c:pt idx="2">
                  <c:v>C.N.</c:v>
                </c:pt>
                <c:pt idx="3">
                  <c:v>GEO.</c:v>
                </c:pt>
                <c:pt idx="4">
                  <c:v>HIS</c:v>
                </c:pt>
                <c:pt idx="5">
                  <c:v>FCYE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8.5</c:v>
                </c:pt>
                <c:pt idx="1">
                  <c:v>8.4</c:v>
                </c:pt>
                <c:pt idx="2">
                  <c:v>8.9</c:v>
                </c:pt>
                <c:pt idx="3">
                  <c:v>8.6</c:v>
                </c:pt>
                <c:pt idx="4">
                  <c:v>8.8000000000000007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B5-4645-88EE-596F93224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2483336"/>
        <c:axId val="14771928"/>
      </c:barChart>
      <c:catAx>
        <c:axId val="18248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71928"/>
        <c:crosses val="autoZero"/>
        <c:auto val="1"/>
        <c:lblAlgn val="ctr"/>
        <c:lblOffset val="100"/>
        <c:noMultiLvlLbl val="0"/>
      </c:catAx>
      <c:valAx>
        <c:axId val="1477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48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chemeClr val="accent1">
                    <a:lumMod val="75000"/>
                  </a:schemeClr>
                </a:solidFill>
              </a:rPr>
              <a:t>RESULTADOS DE CÁLCULO MENTAL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'[CÁLCULO 6TO.xlsx]rúbrica MATE'!$K$33:$K$36</c:f>
              <c:strCache>
                <c:ptCount val="4"/>
                <c:pt idx="0">
                  <c:v>NO CALIFICADOS</c:v>
                </c:pt>
                <c:pt idx="1">
                  <c:v>REQUIERE APOYO</c:v>
                </c:pt>
                <c:pt idx="2">
                  <c:v>EN DESARROLLO</c:v>
                </c:pt>
                <c:pt idx="3">
                  <c:v>NIVEL ESPERADO</c:v>
                </c:pt>
              </c:strCache>
            </c:strRef>
          </c:cat>
          <c:val>
            <c:numRef>
              <c:f>'[CÁLCULO 6TO.xlsx]rúbrica MATE'!$L$33:$L$36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C-4B1D-892F-00AE779D424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'[CÁLCULO 6TO.xlsx]rúbrica MATE'!$K$33:$K$36</c:f>
              <c:strCache>
                <c:ptCount val="4"/>
                <c:pt idx="0">
                  <c:v>NO CALIFICADOS</c:v>
                </c:pt>
                <c:pt idx="1">
                  <c:v>REQUIERE APOYO</c:v>
                </c:pt>
                <c:pt idx="2">
                  <c:v>EN DESARROLLO</c:v>
                </c:pt>
                <c:pt idx="3">
                  <c:v>NIVEL ESPERADO</c:v>
                </c:pt>
              </c:strCache>
            </c:strRef>
          </c:cat>
          <c:val>
            <c:numRef>
              <c:f>'[CÁLCULO 6TO.xlsx]rúbrica MATE'!$M$33:$M$36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C-4B1D-892F-00AE779D424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AC-4B1D-892F-00AE779D424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AC-4B1D-892F-00AE779D424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EAC-4B1D-892F-00AE779D424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EAC-4B1D-892F-00AE779D4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'[CÁLCULO 6TO.xlsx]rúbrica MATE'!$K$33:$K$36</c:f>
              <c:strCache>
                <c:ptCount val="4"/>
                <c:pt idx="0">
                  <c:v>NO CALIFICADOS</c:v>
                </c:pt>
                <c:pt idx="1">
                  <c:v>REQUIERE APOYO</c:v>
                </c:pt>
                <c:pt idx="2">
                  <c:v>EN DESARROLLO</c:v>
                </c:pt>
                <c:pt idx="3">
                  <c:v>NIVEL ESPERADO</c:v>
                </c:pt>
              </c:strCache>
            </c:strRef>
          </c:cat>
          <c:val>
            <c:numRef>
              <c:f>'[CÁLCULO 6TO.xlsx]rúbrica MATE'!$N$33:$N$36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AC-4B1D-892F-00AE779D4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20744"/>
        <c:axId val="182562488"/>
        <c:axId val="0"/>
      </c:bar3DChart>
      <c:catAx>
        <c:axId val="147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562488"/>
        <c:crosses val="autoZero"/>
        <c:auto val="1"/>
        <c:lblAlgn val="ctr"/>
        <c:lblOffset val="100"/>
        <c:noMultiLvlLbl val="0"/>
      </c:catAx>
      <c:valAx>
        <c:axId val="18256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2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S"/>
              <a:t>RESULTADOS DE GRUPO</a:t>
            </a:r>
            <a:r>
              <a:rPr lang="es-US" baseline="0"/>
              <a:t> POR NIVEL</a:t>
            </a:r>
            <a:endParaRPr lang="es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57186555703126E-2"/>
          <c:y val="0.16820849664613591"/>
          <c:w val="0.80007846362150137"/>
          <c:h val="0.726584015152380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06-4405-98AB-D3D28DFB10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06-4405-98AB-D3D28DFB10D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06-4405-98AB-D3D28DFB1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'[TOMA DE LECTURA POR COMPONENTES_2DO.xlsx]RÚBRICA '!$E$36:$G$36,'[TOMA DE LECTURA POR COMPONENTES_2DO.xlsx]RÚBRICA '!$I$36:$K$36,'[TOMA DE LECTURA POR COMPONENTES_2DO.xlsx]RÚBRICA '!$M$36:$O$36</c:f>
              <c:strCache>
                <c:ptCount val="7"/>
                <c:pt idx="0">
                  <c:v>NIVEL ESPERADO</c:v>
                </c:pt>
                <c:pt idx="3">
                  <c:v>EN DESARROLLO</c:v>
                </c:pt>
                <c:pt idx="6">
                  <c:v>REQUIERE APOYO</c:v>
                </c:pt>
              </c:strCache>
            </c:strRef>
          </c:cat>
          <c:val>
            <c:numRef>
              <c:f>'[TOMA DE LECTURA POR COMPONENTES_2DO.xlsx]RÚBRICA '!$E$37:$G$37,'[TOMA DE LECTURA POR COMPONENTES_2DO.xlsx]RÚBRICA '!$I$37:$K$37,'[TOMA DE LECTURA POR COMPONENTES_2DO.xlsx]RÚBRICA '!$M$37:$O$37</c:f>
              <c:numCache>
                <c:formatCode>General</c:formatCode>
                <c:ptCount val="9"/>
                <c:pt idx="0">
                  <c:v>14</c:v>
                </c:pt>
                <c:pt idx="3">
                  <c:v>4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006-4405-98AB-D3D28DFB1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5896"/>
        <c:axId val="312576576"/>
        <c:axId val="0"/>
      </c:bar3DChart>
      <c:catAx>
        <c:axId val="1431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2576576"/>
        <c:crosses val="autoZero"/>
        <c:auto val="1"/>
        <c:lblAlgn val="ctr"/>
        <c:lblOffset val="100"/>
        <c:noMultiLvlLbl val="0"/>
      </c:catAx>
      <c:valAx>
        <c:axId val="3125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31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05/07/2023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05/07/2023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6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92513" y="582850"/>
            <a:ext cx="1391775" cy="658823"/>
          </a:xfrm>
        </p:spPr>
        <p:txBody>
          <a:bodyPr rtlCol="0"/>
          <a:lstStyle/>
          <a:p>
            <a:pPr rtl="0"/>
            <a:r>
              <a:rPr lang="es" dirty="0" smtClean="0"/>
              <a:t>6 ° “A”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87741" y="2765241"/>
            <a:ext cx="5886624" cy="1827069"/>
          </a:xfrm>
        </p:spPr>
        <p:txBody>
          <a:bodyPr rtlCol="0"/>
          <a:lstStyle/>
          <a:p>
            <a:pPr rtl="0"/>
            <a:r>
              <a:rPr lang="es" dirty="0" smtClean="0"/>
              <a:t>INFORME DEL TRIMESTRE 3  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MAESTRA: ROSA MARTHA 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574767" y="5771536"/>
            <a:ext cx="1554480" cy="539414"/>
          </a:xfrm>
        </p:spPr>
        <p:txBody>
          <a:bodyPr/>
          <a:lstStyle/>
          <a:p>
            <a:pPr rtl="0"/>
            <a:r>
              <a:rPr lang="es-ES" noProof="0" dirty="0" smtClean="0"/>
              <a:t>LECTURA 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10</a:t>
            </a:fld>
            <a:endParaRPr lang="es-ES" noProof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03020"/>
              </p:ext>
            </p:extLst>
          </p:nvPr>
        </p:nvGraphicFramePr>
        <p:xfrm>
          <a:off x="731520" y="431073"/>
          <a:ext cx="10567851" cy="488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5016138" y="4950820"/>
            <a:ext cx="7267302" cy="19986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MANUEL DE JESUS</a:t>
            </a:r>
          </a:p>
          <a:p>
            <a:pPr algn="ctr"/>
            <a:r>
              <a:rPr lang="es-MX" dirty="0" smtClean="0"/>
              <a:t>GEOVANNY</a:t>
            </a:r>
          </a:p>
          <a:p>
            <a:pPr algn="ctr"/>
            <a:r>
              <a:rPr lang="es-MX" dirty="0" smtClean="0"/>
              <a:t>MAURICIO</a:t>
            </a:r>
          </a:p>
          <a:p>
            <a:pPr algn="ctr"/>
            <a:r>
              <a:rPr lang="es-MX" dirty="0" smtClean="0"/>
              <a:t>BRISEA </a:t>
            </a:r>
          </a:p>
          <a:p>
            <a:pPr algn="ctr"/>
            <a:r>
              <a:rPr lang="es-MX" dirty="0" smtClean="0"/>
              <a:t>FERNANDA</a:t>
            </a:r>
          </a:p>
          <a:p>
            <a:pPr algn="ctr"/>
            <a:r>
              <a:rPr lang="es-MX" dirty="0" smtClean="0"/>
              <a:t>EMILY SOFIA 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427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8258" y="327831"/>
            <a:ext cx="3968496" cy="832104"/>
          </a:xfrm>
        </p:spPr>
        <p:txBody>
          <a:bodyPr/>
          <a:lstStyle/>
          <a:p>
            <a:pPr algn="ctr"/>
            <a:r>
              <a:rPr lang="es-MX" dirty="0" smtClean="0"/>
              <a:t>INTRUMENTOS DE EVALUACION APLICADOS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11</a:t>
            </a:fld>
            <a:endParaRPr lang="es-ES" noProof="0"/>
          </a:p>
        </p:txBody>
      </p:sp>
      <p:sp>
        <p:nvSpPr>
          <p:cNvPr id="6" name="CuadroTexto 5"/>
          <p:cNvSpPr txBox="1"/>
          <p:nvPr/>
        </p:nvSpPr>
        <p:spPr>
          <a:xfrm>
            <a:off x="2093843" y="1364974"/>
            <a:ext cx="7593496" cy="95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Las 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estrategias de evaluación son el “conjunto de métodos, técnicas y recursos que utiliza el docente para valorar el aprendizaje del alumno” (Díaz Barriga y Hernández, 2006).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37384"/>
              </p:ext>
            </p:extLst>
          </p:nvPr>
        </p:nvGraphicFramePr>
        <p:xfrm>
          <a:off x="2093843" y="2524169"/>
          <a:ext cx="8127999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749121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630948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25506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TECNICA </a:t>
                      </a:r>
                      <a:endParaRPr lang="es-MX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INTRUMENTO </a:t>
                      </a:r>
                      <a:endParaRPr lang="es-MX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APRENDIZAJES QUE PUEDEN EVALUARSE</a:t>
                      </a:r>
                      <a:r>
                        <a:rPr lang="es-MX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MX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9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2060"/>
                          </a:solidFill>
                        </a:rPr>
                        <a:t>DESEMPEÑO DE LOS ALUMNOS </a:t>
                      </a: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ANÁLISIS DEL DESEMPEÑO </a:t>
                      </a:r>
                    </a:p>
                    <a:p>
                      <a:pPr algn="ctr"/>
                      <a:endParaRPr lang="es-MX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es-MX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solidFill>
                            <a:srgbClr val="002060"/>
                          </a:solidFill>
                        </a:rPr>
                        <a:t>PREGUNTAS SOBRE EL PROCEDIMIENTO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solidFill>
                            <a:srgbClr val="002060"/>
                          </a:solidFill>
                        </a:rPr>
                        <a:t>CUADERNO DE LOS ALUMNOS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solidFill>
                            <a:srgbClr val="002060"/>
                          </a:solidFill>
                        </a:rPr>
                        <a:t>ORGANIZADORES</a:t>
                      </a:r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 GRAFICOS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TRABAJOS FINALES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MX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>
                          <a:solidFill>
                            <a:srgbClr val="0070C0"/>
                          </a:solidFill>
                        </a:rPr>
                        <a:t>RÚBRICA 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2060"/>
                          </a:solidFill>
                        </a:rPr>
                        <a:t>CONOC,</a:t>
                      </a:r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 HABIL.</a:t>
                      </a:r>
                    </a:p>
                    <a:p>
                      <a:pPr algn="ctr"/>
                      <a:endParaRPr lang="es-MX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CONOC, HABILI, ACTIT.</a:t>
                      </a:r>
                    </a:p>
                    <a:p>
                      <a:pPr algn="ctr"/>
                      <a:endParaRPr lang="es-MX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s-MX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CONOCIM, HABILI.</a:t>
                      </a:r>
                    </a:p>
                    <a:p>
                      <a:pPr algn="ctr"/>
                      <a:r>
                        <a:rPr lang="es-MX" baseline="0" dirty="0" smtClean="0">
                          <a:solidFill>
                            <a:srgbClr val="002060"/>
                          </a:solidFill>
                        </a:rPr>
                        <a:t>CONOC, HABIL, ACTIT</a:t>
                      </a:r>
                    </a:p>
                    <a:p>
                      <a:pPr algn="ctr"/>
                      <a:endParaRPr lang="es-MX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MX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baseline="0" dirty="0" smtClean="0">
                          <a:solidFill>
                            <a:srgbClr val="0070C0"/>
                          </a:solidFill>
                        </a:rPr>
                        <a:t>CONOC, HABIL, ACTIT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828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3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12</a:t>
            </a:fld>
            <a:endParaRPr lang="es-ES" noProof="0"/>
          </a:p>
        </p:txBody>
      </p:sp>
      <p:sp>
        <p:nvSpPr>
          <p:cNvPr id="6" name="Rectángulo 5"/>
          <p:cNvSpPr/>
          <p:nvPr/>
        </p:nvSpPr>
        <p:spPr>
          <a:xfrm>
            <a:off x="1161930" y="398565"/>
            <a:ext cx="10001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TECNICAS DE DESEMPEÑO </a:t>
            </a:r>
          </a:p>
          <a:p>
            <a:pPr algn="just"/>
            <a:r>
              <a:rPr lang="es-MX" dirty="0" smtClean="0">
                <a:solidFill>
                  <a:srgbClr val="002060"/>
                </a:solidFill>
              </a:rPr>
              <a:t>Son </a:t>
            </a:r>
            <a:r>
              <a:rPr lang="es-MX" dirty="0">
                <a:solidFill>
                  <a:srgbClr val="002060"/>
                </a:solidFill>
              </a:rPr>
              <a:t>aquellas que requieren que </a:t>
            </a:r>
            <a:r>
              <a:rPr lang="es-MX" dirty="0">
                <a:solidFill>
                  <a:srgbClr val="FF0000"/>
                </a:solidFill>
              </a:rPr>
              <a:t>el alumno responda o realice una tarea que demuestre su aprendizaje </a:t>
            </a:r>
            <a:r>
              <a:rPr lang="es-MX" dirty="0">
                <a:solidFill>
                  <a:srgbClr val="002060"/>
                </a:solidFill>
              </a:rPr>
              <a:t>de una determinada situación. Involucran la integración de conocimientos, habilidades, actitudes y valores puestos en juego para el logro de los aprendizajes esperados y el desarrollo de competencias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61930" y="2425148"/>
            <a:ext cx="9320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Preguntas sobre el procedimiento </a:t>
            </a:r>
            <a:endParaRPr lang="es-MX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FINALIDAD </a:t>
            </a:r>
          </a:p>
          <a:p>
            <a:pPr algn="just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Tienen </a:t>
            </a:r>
            <a:r>
              <a:rPr lang="es-MX" dirty="0">
                <a:solidFill>
                  <a:srgbClr val="FF0000"/>
                </a:solidFill>
              </a:rPr>
              <a:t>la finalidad de obtener información de los alumnos acerca de la apropiación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 y comprensión de conceptos, los procedimientos y la reflexión de la experiencia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Con las preguntas se busca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just"/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º </a:t>
            </a:r>
            <a:r>
              <a:rPr lang="es-MX" dirty="0">
                <a:solidFill>
                  <a:srgbClr val="FF0000"/>
                </a:solidFill>
              </a:rPr>
              <a:t>Promover la reflexión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de los pasos para resolver una situación o realizar algo. </a:t>
            </a:r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º </a:t>
            </a:r>
            <a:r>
              <a:rPr lang="es-MX" dirty="0">
                <a:solidFill>
                  <a:srgbClr val="FF0000"/>
                </a:solidFill>
              </a:rPr>
              <a:t>Fomentar la autoobservación y el análisis del proceso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º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Favorecer la búsqueda de soluciones distintas para un mismo problema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º </a:t>
            </a:r>
            <a:r>
              <a:rPr lang="es-MX" dirty="0">
                <a:solidFill>
                  <a:srgbClr val="FF0000"/>
                </a:solidFill>
              </a:rPr>
              <a:t>Promover la verificación personal de lo aprendido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º Ser aplicable a otras situaciones</a:t>
            </a:r>
          </a:p>
        </p:txBody>
      </p:sp>
    </p:spTree>
    <p:extLst>
      <p:ext uri="{BB962C8B-B14F-4D97-AF65-F5344CB8AC3E}">
        <p14:creationId xmlns:p14="http://schemas.microsoft.com/office/powerpoint/2010/main" val="208797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13</a:t>
            </a:fld>
            <a:endParaRPr lang="es-ES" noProof="0"/>
          </a:p>
        </p:txBody>
      </p:sp>
      <p:sp>
        <p:nvSpPr>
          <p:cNvPr id="6" name="CuadroTexto 5"/>
          <p:cNvSpPr txBox="1"/>
          <p:nvPr/>
        </p:nvSpPr>
        <p:spPr>
          <a:xfrm>
            <a:off x="2266122" y="583096"/>
            <a:ext cx="8362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</a:rPr>
              <a:t>PROCEDIMIENTO </a:t>
            </a:r>
          </a:p>
          <a:p>
            <a:pPr algn="just"/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Para elaborar preguntas sobre el procedimiento se requiere</a:t>
            </a:r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º </a:t>
            </a:r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Determinar el tema que van a trabajar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los alumnos. </a:t>
            </a:r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º </a:t>
            </a:r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Establecer la intención de las preguntas al redactarlas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; es decir, definir si a través de ellas buscamos saber aspectos específicos del proceso, </a:t>
            </a:r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favorecer el razonamiento o la reflexión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, conocer las estrategias utilizadas por los alumnos, </a:t>
            </a:r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comprobar hipótesis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, motivar la generalización y proponer situaciones hipotéticas, entre otros. </a:t>
            </a:r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º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Ordenar las preguntas 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graduando su dificultad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MX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º Determinar 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qué instrumento permitirá la evaluación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: lista de cotejo o escala de valoración (rúbrica)</a:t>
            </a:r>
          </a:p>
        </p:txBody>
      </p:sp>
    </p:spTree>
    <p:extLst>
      <p:ext uri="{BB962C8B-B14F-4D97-AF65-F5344CB8AC3E}">
        <p14:creationId xmlns:p14="http://schemas.microsoft.com/office/powerpoint/2010/main" val="371384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14</a:t>
            </a:fld>
            <a:endParaRPr lang="es-ES" noProof="0"/>
          </a:p>
        </p:txBody>
      </p:sp>
      <p:sp>
        <p:nvSpPr>
          <p:cNvPr id="6" name="CuadroTexto 5"/>
          <p:cNvSpPr txBox="1"/>
          <p:nvPr/>
        </p:nvSpPr>
        <p:spPr>
          <a:xfrm>
            <a:off x="1404730" y="583096"/>
            <a:ext cx="9541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</a:rPr>
              <a:t>ORGANIZADORES GRAFICOS</a:t>
            </a:r>
          </a:p>
          <a:p>
            <a:pPr algn="just"/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Los organizadores gráficos pueden </a:t>
            </a:r>
            <a:r>
              <a:rPr lang="es-MX" dirty="0">
                <a:solidFill>
                  <a:srgbClr val="FF0000"/>
                </a:solidFill>
              </a:rPr>
              <a:t>utilizarse en cualquier momento del proceso de enseñanza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, pero son recomendables como instrumentos de evaluación al concluir el proceso, porque </a:t>
            </a:r>
            <a:r>
              <a:rPr lang="es-MX" dirty="0">
                <a:solidFill>
                  <a:srgbClr val="FF0000"/>
                </a:solidFill>
              </a:rPr>
              <a:t>permiten que los alumnos expresen y representen sus conocimientos sobre conceptos y las relaciones existentes entre ellos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(Díaz Barriga, 2004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Para usar organizadores gráficos como instrumentos de evaluación, es necesario: </a:t>
            </a:r>
            <a:endParaRPr lang="es-MX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º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Definir el 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tipo de organizador y el propósito del mismo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. º Seleccionar los conceptos involucrados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º La primera vez, es recomendable 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diseñar un modelo de manera conjunta con los alumnos,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para que sirva como referencia. </a:t>
            </a:r>
            <a:endParaRPr lang="es-MX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º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Comunicar criterios de evaluación de acuerdo con las características del organizador; por ejemplo, la 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jerarquización de los conceptos y el uso de conectores, llaves, líneas y flechas </a:t>
            </a: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que correspondan.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824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15</a:t>
            </a:fld>
            <a:endParaRPr lang="es-ES" noProof="0"/>
          </a:p>
        </p:txBody>
      </p:sp>
      <p:sp>
        <p:nvSpPr>
          <p:cNvPr id="5" name="Marcador de medios 4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95725"/>
            <a:ext cx="9554817" cy="53719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325501"/>
            <a:ext cx="6458572" cy="36311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70" y="3624948"/>
            <a:ext cx="4452730" cy="25034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5" y="4108756"/>
            <a:ext cx="5374552" cy="30217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2280" y="424070"/>
            <a:ext cx="58309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Ejemplos de </a:t>
            </a:r>
            <a:r>
              <a:rPr lang="es-MX" b="1" dirty="0" smtClean="0">
                <a:solidFill>
                  <a:schemeClr val="tx2"/>
                </a:solidFill>
              </a:rPr>
              <a:t>Organizadores gráficos </a:t>
            </a:r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realizados por los alumnos en </a:t>
            </a:r>
            <a:r>
              <a:rPr lang="es-MX" b="1" dirty="0" err="1" smtClean="0">
                <a:solidFill>
                  <a:schemeClr val="tx1">
                    <a:lumMod val="50000"/>
                  </a:schemeClr>
                </a:solidFill>
              </a:rPr>
              <a:t>Classroom</a:t>
            </a:r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s-MX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90" y="596348"/>
            <a:ext cx="7890210" cy="443607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16</a:t>
            </a:fld>
            <a:endParaRPr lang="es-ES" noProof="0"/>
          </a:p>
        </p:txBody>
      </p:sp>
      <p:sp>
        <p:nvSpPr>
          <p:cNvPr id="6" name="CuadroTexto 5"/>
          <p:cNvSpPr txBox="1"/>
          <p:nvPr/>
        </p:nvSpPr>
        <p:spPr>
          <a:xfrm>
            <a:off x="954157" y="596348"/>
            <a:ext cx="1020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CLASSROOM </a:t>
            </a:r>
          </a:p>
          <a:p>
            <a:pPr algn="just"/>
            <a:r>
              <a:rPr lang="es-MX" dirty="0" smtClean="0">
                <a:solidFill>
                  <a:schemeClr val="tx1">
                    <a:lumMod val="50000"/>
                  </a:schemeClr>
                </a:solidFill>
              </a:rPr>
              <a:t>Se utilizo como medio para evaluar trabajos finales y mapas mentales, el cual al evaluar arroja una calificación y porcentaje facilitando el registro ya que se queda guardado el día de revisión y las retroalimentaciones realizadas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5" y="1679211"/>
            <a:ext cx="5172200" cy="29079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72" y="4340138"/>
            <a:ext cx="5373020" cy="26597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5187317"/>
            <a:ext cx="2999582" cy="16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17</a:t>
            </a:fld>
            <a:endParaRPr lang="es-ES" noProof="0"/>
          </a:p>
        </p:txBody>
      </p:sp>
      <p:sp>
        <p:nvSpPr>
          <p:cNvPr id="6" name="CuadroTexto 5"/>
          <p:cNvSpPr txBox="1"/>
          <p:nvPr/>
        </p:nvSpPr>
        <p:spPr>
          <a:xfrm>
            <a:off x="596348" y="410817"/>
            <a:ext cx="1068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Otra herramienta para evaluar fueron los Formularios en </a:t>
            </a:r>
            <a:r>
              <a:rPr lang="es-MX" b="1" dirty="0" err="1" smtClean="0">
                <a:solidFill>
                  <a:schemeClr val="tx1">
                    <a:lumMod val="50000"/>
                  </a:schemeClr>
                </a:solidFill>
              </a:rPr>
              <a:t>Classroom</a:t>
            </a:r>
            <a:r>
              <a:rPr lang="es-MX" b="1" dirty="0" smtClean="0">
                <a:solidFill>
                  <a:schemeClr val="tx1">
                    <a:lumMod val="50000"/>
                  </a:schemeClr>
                </a:solidFill>
              </a:rPr>
              <a:t> lo cual facilita un llevar un control y porcentaje por pregunta para así determinar cual tema es necesario volver a repasar, además de brindarnos graficas por pregunta y por alumno.</a:t>
            </a:r>
            <a:endParaRPr lang="es-MX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334147"/>
            <a:ext cx="5738192" cy="38073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40" y="1049875"/>
            <a:ext cx="5671930" cy="31889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6" y="3877616"/>
            <a:ext cx="5301048" cy="29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18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33749" y="2403566"/>
            <a:ext cx="755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¡GRACIAS POR SU ATENCION!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965259" y="119885"/>
            <a:ext cx="4546895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pc="-30" dirty="0" smtClean="0">
                <a:solidFill>
                  <a:srgbClr val="002060"/>
                </a:solidFill>
              </a:rPr>
              <a:t>ASUNTOS PEDAGOGICOS </a:t>
            </a:r>
            <a:endParaRPr lang="es-ES" spc="-30" dirty="0">
              <a:solidFill>
                <a:srgbClr val="002060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877830" y="1301320"/>
            <a:ext cx="10398035" cy="52170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BIENVENIDOS PADRES DE FAMILIA</a:t>
            </a:r>
          </a:p>
          <a:p>
            <a:pPr algn="ctr"/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ORDEN DEL DIA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 smtClean="0"/>
              <a:t>INFORME DE TRIMESTRE 3  </a:t>
            </a:r>
          </a:p>
          <a:p>
            <a:pPr algn="ctr"/>
            <a:endParaRPr lang="es-MX" b="1" u="sng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s-MX" b="1" u="sng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ASUNTOS GENERALES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21578"/>
              </p:ext>
            </p:extLst>
          </p:nvPr>
        </p:nvGraphicFramePr>
        <p:xfrm>
          <a:off x="600502" y="407963"/>
          <a:ext cx="10563241" cy="6170735"/>
        </p:xfrm>
        <a:graphic>
          <a:graphicData uri="http://schemas.openxmlformats.org/drawingml/2006/table">
            <a:tbl>
              <a:tblPr/>
              <a:tblGrid>
                <a:gridCol w="3276623">
                  <a:extLst>
                    <a:ext uri="{9D8B030D-6E8A-4147-A177-3AD203B41FA5}">
                      <a16:colId xmlns:a16="http://schemas.microsoft.com/office/drawing/2014/main" xmlns="" val="3973603483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1934616817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234088467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1925940021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330809880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1373611828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3215614304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3175548195"/>
                    </a:ext>
                  </a:extLst>
                </a:gridCol>
                <a:gridCol w="757707">
                  <a:extLst>
                    <a:ext uri="{9D8B030D-6E8A-4147-A177-3AD203B41FA5}">
                      <a16:colId xmlns:a16="http://schemas.microsoft.com/office/drawing/2014/main" xmlns="" val="2847394795"/>
                    </a:ext>
                  </a:extLst>
                </a:gridCol>
                <a:gridCol w="1224962">
                  <a:extLst>
                    <a:ext uri="{9D8B030D-6E8A-4147-A177-3AD203B41FA5}">
                      <a16:colId xmlns:a16="http://schemas.microsoft.com/office/drawing/2014/main" xmlns="" val="2642677935"/>
                    </a:ext>
                  </a:extLst>
                </a:gridCol>
              </a:tblGrid>
              <a:tr h="2471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ALUMNO 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FCYE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E.F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E.A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234915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ROMINA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758636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BRYAN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249314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CLAUDIA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2080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NESTOR V. 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215276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FERNANDA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605514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MANUEL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009278"/>
                  </a:ext>
                </a:extLst>
              </a:tr>
              <a:tr h="38041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GEOVANY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135096"/>
                  </a:ext>
                </a:extLst>
              </a:tr>
              <a:tr h="38041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MATIAS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MAXIMILIANO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559834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ARANTHZA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132287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MAIRIM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086284"/>
                  </a:ext>
                </a:extLst>
              </a:tr>
              <a:tr h="38041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MAURICIO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959409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AMY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VALENTINA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341639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EMILY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2667931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736528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02131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SANTIAGO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6412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BRISIA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QUETZALY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848647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AURORA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6817358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IVANNA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526554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JOCELYN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886020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XIMENA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339628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44742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FERNANDA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13439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ANGEL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965816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DAYRON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TADEO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8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4</a:t>
            </a:fld>
            <a:endParaRPr lang="es-ES" noProof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2008"/>
              </p:ext>
            </p:extLst>
          </p:nvPr>
        </p:nvGraphicFramePr>
        <p:xfrm>
          <a:off x="747139" y="392247"/>
          <a:ext cx="10737732" cy="6036687"/>
        </p:xfrm>
        <a:graphic>
          <a:graphicData uri="http://schemas.openxmlformats.org/drawingml/2006/table">
            <a:tbl>
              <a:tblPr/>
              <a:tblGrid>
                <a:gridCol w="4079399">
                  <a:extLst>
                    <a:ext uri="{9D8B030D-6E8A-4147-A177-3AD203B41FA5}">
                      <a16:colId xmlns:a16="http://schemas.microsoft.com/office/drawing/2014/main" xmlns="" val="2777000146"/>
                    </a:ext>
                  </a:extLst>
                </a:gridCol>
                <a:gridCol w="733186">
                  <a:extLst>
                    <a:ext uri="{9D8B030D-6E8A-4147-A177-3AD203B41FA5}">
                      <a16:colId xmlns:a16="http://schemas.microsoft.com/office/drawing/2014/main" xmlns="" val="1393289247"/>
                    </a:ext>
                  </a:extLst>
                </a:gridCol>
                <a:gridCol w="664979">
                  <a:extLst>
                    <a:ext uri="{9D8B030D-6E8A-4147-A177-3AD203B41FA5}">
                      <a16:colId xmlns:a16="http://schemas.microsoft.com/office/drawing/2014/main" xmlns="" val="1638304411"/>
                    </a:ext>
                  </a:extLst>
                </a:gridCol>
                <a:gridCol w="699083">
                  <a:extLst>
                    <a:ext uri="{9D8B030D-6E8A-4147-A177-3AD203B41FA5}">
                      <a16:colId xmlns:a16="http://schemas.microsoft.com/office/drawing/2014/main" xmlns="" val="1333474370"/>
                    </a:ext>
                  </a:extLst>
                </a:gridCol>
                <a:gridCol w="703345">
                  <a:extLst>
                    <a:ext uri="{9D8B030D-6E8A-4147-A177-3AD203B41FA5}">
                      <a16:colId xmlns:a16="http://schemas.microsoft.com/office/drawing/2014/main" xmlns="" val="3681501210"/>
                    </a:ext>
                  </a:extLst>
                </a:gridCol>
                <a:gridCol w="703345">
                  <a:extLst>
                    <a:ext uri="{9D8B030D-6E8A-4147-A177-3AD203B41FA5}">
                      <a16:colId xmlns:a16="http://schemas.microsoft.com/office/drawing/2014/main" xmlns="" val="2898108102"/>
                    </a:ext>
                  </a:extLst>
                </a:gridCol>
                <a:gridCol w="716133">
                  <a:extLst>
                    <a:ext uri="{9D8B030D-6E8A-4147-A177-3AD203B41FA5}">
                      <a16:colId xmlns:a16="http://schemas.microsoft.com/office/drawing/2014/main" xmlns="" val="892549410"/>
                    </a:ext>
                  </a:extLst>
                </a:gridCol>
                <a:gridCol w="682031">
                  <a:extLst>
                    <a:ext uri="{9D8B030D-6E8A-4147-A177-3AD203B41FA5}">
                      <a16:colId xmlns:a16="http://schemas.microsoft.com/office/drawing/2014/main" xmlns="" val="4076127155"/>
                    </a:ext>
                  </a:extLst>
                </a:gridCol>
                <a:gridCol w="545625">
                  <a:extLst>
                    <a:ext uri="{9D8B030D-6E8A-4147-A177-3AD203B41FA5}">
                      <a16:colId xmlns:a16="http://schemas.microsoft.com/office/drawing/2014/main" xmlns="" val="4053113347"/>
                    </a:ext>
                  </a:extLst>
                </a:gridCol>
                <a:gridCol w="1210606">
                  <a:extLst>
                    <a:ext uri="{9D8B030D-6E8A-4147-A177-3AD203B41FA5}">
                      <a16:colId xmlns:a16="http://schemas.microsoft.com/office/drawing/2014/main" xmlns="" val="1856658028"/>
                    </a:ext>
                  </a:extLst>
                </a:gridCol>
              </a:tblGrid>
              <a:tr h="4886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NOMBRE DEL ALUMNO 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ESPANOL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MATE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C.N.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GEO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FCYE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E.A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E.F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806000"/>
                          </a:solidFill>
                          <a:effectLst/>
                          <a:latin typeface="Calibri" panose="020F0502020204030204" pitchFamily="34" charset="0"/>
                        </a:rPr>
                        <a:t>INASISTENCIAS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5507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ROMINA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777262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BRYAN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08157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CLAUDIA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1924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NESTOR V. 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94676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FERNANDA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06316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MANUEL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175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GEOVANY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98258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MATIAS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MAXIMILIANO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807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ARANTHZA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9361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MAIRIM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7435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MAURICIO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9955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AMY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VALENTINA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60478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EMILY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53301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12036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99224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SANTIAGO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66814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BRISIA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QUETZALY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3751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AURORA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6484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IVANNA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2451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JOCELYN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55023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XIMENA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92608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73493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FERNANDA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12083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ANGEL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93565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DAYRON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TADEO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761939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PROMEDIO 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1" marR="7691" marT="7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38155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868557" y="0"/>
            <a:ext cx="4214191" cy="39224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CALIFICACIONES DEL TRIMESTRE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063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584" y="6318586"/>
            <a:ext cx="4091849" cy="539414"/>
          </a:xfrm>
        </p:spPr>
        <p:txBody>
          <a:bodyPr rtlCol="0"/>
          <a:lstStyle/>
          <a:p>
            <a:pPr rtl="0"/>
            <a:r>
              <a:rPr lang="es-ES" dirty="0" smtClean="0"/>
              <a:t>GRAFICA POR ASIGNATURAS 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7" name="Marcador de medios 6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431336190"/>
              </p:ext>
            </p:extLst>
          </p:nvPr>
        </p:nvGraphicFramePr>
        <p:xfrm>
          <a:off x="561702" y="1112838"/>
          <a:ext cx="11116491" cy="502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07026" y="636104"/>
            <a:ext cx="60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PROMEDIOS POR TRIMESTRE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8" y="214100"/>
            <a:ext cx="11171192" cy="78833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110330" y="344557"/>
            <a:ext cx="265043" cy="17227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92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4" y="276884"/>
            <a:ext cx="10163175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2" name="CuadroTexto 1"/>
          <p:cNvSpPr txBox="1"/>
          <p:nvPr/>
        </p:nvSpPr>
        <p:spPr>
          <a:xfrm>
            <a:off x="2006221" y="873457"/>
            <a:ext cx="71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REGISTRO DE TAREAS,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620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83326" y="5771536"/>
            <a:ext cx="3171099" cy="539414"/>
          </a:xfrm>
        </p:spPr>
        <p:txBody>
          <a:bodyPr/>
          <a:lstStyle/>
          <a:p>
            <a:pPr rtl="0"/>
            <a:r>
              <a:rPr lang="es-ES" noProof="0" dirty="0" smtClean="0"/>
              <a:t>RESULTADOS DE SISAT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9</a:t>
            </a:fld>
            <a:endParaRPr lang="es-ES" noProof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8DED2AB1-885A-430F-84C3-0A2587879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32212"/>
              </p:ext>
            </p:extLst>
          </p:nvPr>
        </p:nvGraphicFramePr>
        <p:xfrm>
          <a:off x="822960" y="352698"/>
          <a:ext cx="10340783" cy="486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5682343" y="5368834"/>
            <a:ext cx="5481400" cy="1384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GEOVANNY</a:t>
            </a:r>
          </a:p>
          <a:p>
            <a:pPr algn="ctr"/>
            <a:r>
              <a:rPr lang="es-MX" dirty="0" smtClean="0"/>
              <a:t>ARANTHZA</a:t>
            </a:r>
          </a:p>
          <a:p>
            <a:pPr algn="ctr"/>
            <a:r>
              <a:rPr lang="es-MX" dirty="0" smtClean="0"/>
              <a:t>MAURICIO</a:t>
            </a:r>
          </a:p>
          <a:p>
            <a:pPr algn="ctr"/>
            <a:r>
              <a:rPr lang="es-MX" dirty="0" smtClean="0"/>
              <a:t>EMILY SOFIA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755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1175</Words>
  <Application>Microsoft Office PowerPoint</Application>
  <PresentationFormat>Panorámica</PresentationFormat>
  <Paragraphs>645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Bahnschrift SemiBold</vt:lpstr>
      <vt:lpstr>Calibri</vt:lpstr>
      <vt:lpstr>Century Gothic</vt:lpstr>
      <vt:lpstr>Comic Sans MS</vt:lpstr>
      <vt:lpstr>Franklin Gothic Book</vt:lpstr>
      <vt:lpstr>Tema de Office</vt:lpstr>
      <vt:lpstr>INFORME DEL TRIMESTRE 3  </vt:lpstr>
      <vt:lpstr>ASUNTOS PEDAGOGICOS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INTRUMENTOS DE EVALUACION APLICADOS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2022-09-13T03:42:15Z</dcterms:created>
  <dcterms:modified xsi:type="dcterms:W3CDTF">2023-07-06T00:53:32Z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