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embeddedFontLst>
    <p:embeddedFont>
      <p:font typeface="Noto Sans Symbols"/>
      <p:regular r:id="rId13"/>
      <p:bold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NotoSansSymbols-regular.fntdata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font" Target="fonts/NotoSansSymbols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 txBox="1"/>
          <p:nvPr>
            <p:ph type="ctrTitle"/>
          </p:nvPr>
        </p:nvSpPr>
        <p:spPr>
          <a:xfrm>
            <a:off x="2611808" y="3428998"/>
            <a:ext cx="5518066" cy="2268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772274" y="2268786"/>
            <a:ext cx="5357600" cy="1160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0">
            <a:normAutofit/>
          </a:bodyPr>
          <a:lstStyle>
            <a:lvl1pPr lvl="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None/>
              <a:defRPr b="0" sz="18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/>
            </a:lvl2pPr>
            <a:lvl3pPr lvl="2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440"/>
              <a:buNone/>
              <a:defRPr sz="1600"/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23" name="Google Shape;23;p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2400" u="none" cap="none" strike="noStrike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b="0" i="0" sz="24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1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1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1"/>
          <p:cNvSpPr txBox="1"/>
          <p:nvPr>
            <p:ph type="title"/>
          </p:nvPr>
        </p:nvSpPr>
        <p:spPr>
          <a:xfrm>
            <a:off x="2611808" y="808056"/>
            <a:ext cx="7954091" cy="1077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1"/>
          <p:cNvSpPr txBox="1"/>
          <p:nvPr>
            <p:ph idx="1" type="body"/>
          </p:nvPr>
        </p:nvSpPr>
        <p:spPr>
          <a:xfrm rot="5400000">
            <a:off x="4672955" y="152760"/>
            <a:ext cx="3997828" cy="7796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indent="-331469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indent="-331469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indent="-331469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indent="-33147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indent="-33147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indent="-33147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indent="-33147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indent="-33147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/>
        </p:txBody>
      </p:sp>
      <p:sp>
        <p:nvSpPr>
          <p:cNvPr id="104" name="Google Shape;104;p11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1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1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2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2"/>
          <p:cNvSpPr txBox="1"/>
          <p:nvPr>
            <p:ph type="title"/>
          </p:nvPr>
        </p:nvSpPr>
        <p:spPr>
          <a:xfrm rot="5400000">
            <a:off x="7280577" y="2764621"/>
            <a:ext cx="5244126" cy="1326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2"/>
          <p:cNvSpPr txBox="1"/>
          <p:nvPr>
            <p:ph idx="1" type="body"/>
          </p:nvPr>
        </p:nvSpPr>
        <p:spPr>
          <a:xfrm rot="5400000">
            <a:off x="3302436" y="276725"/>
            <a:ext cx="5079534" cy="64669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indent="-331469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indent="-331469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indent="-331469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indent="-33147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indent="-33147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indent="-33147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indent="-33147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indent="-33147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/>
        </p:txBody>
      </p:sp>
      <p:sp>
        <p:nvSpPr>
          <p:cNvPr id="113" name="Google Shape;113;p12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2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2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 txBox="1"/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147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indent="-331469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indent="-331469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indent="-331469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indent="-33147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indent="-33147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indent="-33147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indent="-33147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indent="-33147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32" name="Google Shape;32;p3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1800" u="none" cap="none" strike="noStrike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b="0" i="0" sz="1000" u="none" cap="none" strike="noStrike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type="title"/>
          </p:nvPr>
        </p:nvSpPr>
        <p:spPr>
          <a:xfrm>
            <a:off x="2609873" y="3147254"/>
            <a:ext cx="7956560" cy="1424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2773968" y="2268786"/>
            <a:ext cx="7791931" cy="8784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0">
            <a:normAutofit/>
          </a:bodyPr>
          <a:lstStyle>
            <a:lvl1pPr indent="-228600" lvl="0" marL="457200" algn="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44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5"/>
          <p:cNvSpPr txBox="1"/>
          <p:nvPr>
            <p:ph type="title"/>
          </p:nvPr>
        </p:nvSpPr>
        <p:spPr>
          <a:xfrm>
            <a:off x="2609873" y="805817"/>
            <a:ext cx="7950984" cy="1081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5"/>
          <p:cNvSpPr txBox="1"/>
          <p:nvPr>
            <p:ph idx="1" type="body"/>
          </p:nvPr>
        </p:nvSpPr>
        <p:spPr>
          <a:xfrm>
            <a:off x="2605374" y="2052116"/>
            <a:ext cx="3891960" cy="3997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indent="-331469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indent="-331469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indent="-331469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indent="-33147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indent="-33147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indent="-33147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indent="-33147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indent="-33147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2" type="body"/>
          </p:nvPr>
        </p:nvSpPr>
        <p:spPr>
          <a:xfrm>
            <a:off x="6666636" y="2052114"/>
            <a:ext cx="3894222" cy="3997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indent="-331469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indent="-331469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indent="-331469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indent="-33147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indent="-33147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indent="-33147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indent="-33147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indent="-33147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51" name="Google Shape;51;p5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6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 txBox="1"/>
          <p:nvPr>
            <p:ph type="title"/>
          </p:nvPr>
        </p:nvSpPr>
        <p:spPr>
          <a:xfrm>
            <a:off x="2609873" y="805818"/>
            <a:ext cx="7956560" cy="107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2609285" y="2052115"/>
            <a:ext cx="3896467" cy="7138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80"/>
              <a:buNone/>
              <a:defRPr b="0" sz="2200" cap="none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440"/>
              <a:buNone/>
              <a:defRPr b="1" sz="1600"/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2609285" y="2851331"/>
            <a:ext cx="3893623" cy="3071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indent="-331469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indent="-331469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indent="-331469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indent="-33147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indent="-33147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indent="-33147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indent="-33147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indent="-33147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3" type="body"/>
          </p:nvPr>
        </p:nvSpPr>
        <p:spPr>
          <a:xfrm>
            <a:off x="6666634" y="2052115"/>
            <a:ext cx="3899798" cy="7138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80"/>
              <a:buNone/>
              <a:defRPr b="0" sz="2200" cap="none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440"/>
              <a:buNone/>
              <a:defRPr b="1" sz="1600"/>
            </a:lvl9pPr>
          </a:lstStyle>
          <a:p/>
        </p:txBody>
      </p:sp>
      <p:sp>
        <p:nvSpPr>
          <p:cNvPr id="60" name="Google Shape;60;p6"/>
          <p:cNvSpPr txBox="1"/>
          <p:nvPr>
            <p:ph idx="4" type="body"/>
          </p:nvPr>
        </p:nvSpPr>
        <p:spPr>
          <a:xfrm>
            <a:off x="6666635" y="2851331"/>
            <a:ext cx="3899798" cy="30714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indent="-331469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indent="-331469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indent="-331469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indent="-33147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indent="-33147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indent="-33147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indent="-33147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indent="-33147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6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71" name="Google Shape;71;p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8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 txBox="1"/>
          <p:nvPr>
            <p:ph type="title"/>
          </p:nvPr>
        </p:nvSpPr>
        <p:spPr>
          <a:xfrm>
            <a:off x="1970323" y="1282451"/>
            <a:ext cx="2664361" cy="19032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"/>
          <p:cNvSpPr txBox="1"/>
          <p:nvPr>
            <p:ph idx="1" type="body"/>
          </p:nvPr>
        </p:nvSpPr>
        <p:spPr>
          <a:xfrm>
            <a:off x="5120154" y="805818"/>
            <a:ext cx="5446278" cy="5244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147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20"/>
              <a:buChar char="▪"/>
              <a:defRPr/>
            </a:lvl1pPr>
            <a:lvl2pPr indent="-331469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indent="-331469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3pPr>
            <a:lvl4pPr indent="-331469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4pPr>
            <a:lvl5pPr indent="-33147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5pPr>
            <a:lvl6pPr indent="-33147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6pPr>
            <a:lvl7pPr indent="-33147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7pPr>
            <a:lvl8pPr indent="-33147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8pPr>
            <a:lvl9pPr indent="-33147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1620"/>
              <a:buChar char="▪"/>
              <a:defRPr/>
            </a:lvl9pPr>
          </a:lstStyle>
          <a:p/>
        </p:txBody>
      </p:sp>
      <p:sp>
        <p:nvSpPr>
          <p:cNvPr id="84" name="Google Shape;84;p9"/>
          <p:cNvSpPr txBox="1"/>
          <p:nvPr>
            <p:ph idx="2" type="body"/>
          </p:nvPr>
        </p:nvSpPr>
        <p:spPr>
          <a:xfrm>
            <a:off x="1970322" y="3186154"/>
            <a:ext cx="2664361" cy="23863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8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1000"/>
            </a:lvl9pPr>
          </a:lstStyle>
          <a:p/>
        </p:txBody>
      </p:sp>
      <p:sp>
        <p:nvSpPr>
          <p:cNvPr id="85" name="Google Shape;85;p9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9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9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dk2">
              <a:alpha val="9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0"/>
          <p:cNvSpPr/>
          <p:nvPr>
            <p:ph idx="2" type="pic"/>
          </p:nvPr>
        </p:nvSpPr>
        <p:spPr>
          <a:xfrm>
            <a:off x="6747062" y="3229"/>
            <a:ext cx="4629734" cy="6858000"/>
          </a:xfrm>
          <a:prstGeom prst="rect">
            <a:avLst/>
          </a:prstGeom>
          <a:solidFill>
            <a:schemeClr val="lt1">
              <a:alpha val="9803"/>
            </a:schemeClr>
          </a:solidFill>
          <a:ln>
            <a:noFill/>
          </a:ln>
        </p:spPr>
      </p:sp>
      <p:sp>
        <p:nvSpPr>
          <p:cNvPr id="92" name="Google Shape;92;p10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accent6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◤</a:t>
            </a:r>
            <a:endParaRPr sz="1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0"/>
          <p:cNvSpPr txBox="1"/>
          <p:nvPr>
            <p:ph type="title"/>
          </p:nvPr>
        </p:nvSpPr>
        <p:spPr>
          <a:xfrm>
            <a:off x="1971241" y="1282452"/>
            <a:ext cx="3970986" cy="19004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0"/>
          <p:cNvSpPr txBox="1"/>
          <p:nvPr>
            <p:ph idx="1" type="body"/>
          </p:nvPr>
        </p:nvSpPr>
        <p:spPr>
          <a:xfrm>
            <a:off x="1970322" y="3182928"/>
            <a:ext cx="3971874" cy="2386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2000"/>
            </a:lvl1pPr>
            <a:lvl2pPr indent="-22860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6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8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1000"/>
            </a:lvl9pPr>
          </a:lstStyle>
          <a:p/>
        </p:txBody>
      </p:sp>
      <p:sp>
        <p:nvSpPr>
          <p:cNvPr id="95" name="Google Shape;95;p10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0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0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.jpg"/><Relationship Id="rId2" Type="http://schemas.openxmlformats.org/officeDocument/2006/relationships/image" Target="../media/image11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898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 txBox="1"/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b="0" i="0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1469" lvl="1" marL="9144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2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0039" lvl="2" marL="13716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8610" lvl="3" marL="18288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26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7179" lvl="4" marL="22860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7179" lvl="5" marL="27432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7179" lvl="6" marL="32004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7179" lvl="7" marL="365760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8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7179" lvl="8" marL="4114800" marR="0" rtl="0"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ts val="108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0" type="dt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2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  <a:noFill/>
          <a:ln>
            <a:noFill/>
          </a:ln>
        </p:spPr>
        <p:txBody>
          <a:bodyPr anchorCtr="0" anchor="b" bIns="18275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58407" y="164592"/>
            <a:ext cx="636727" cy="3228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14" name="Google Shape;14;p1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3"/>
          <p:cNvSpPr txBox="1"/>
          <p:nvPr>
            <p:ph type="ctrTitle"/>
          </p:nvPr>
        </p:nvSpPr>
        <p:spPr>
          <a:xfrm>
            <a:off x="2611808" y="3428998"/>
            <a:ext cx="5518066" cy="2268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s-MX"/>
              <a:t>Experiencia exitosa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"/>
          <p:cNvSpPr txBox="1"/>
          <p:nvPr>
            <p:ph type="title"/>
          </p:nvPr>
        </p:nvSpPr>
        <p:spPr>
          <a:xfrm>
            <a:off x="2530912" y="672201"/>
            <a:ext cx="7958331" cy="1077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MX"/>
              <a:t>Se centró en Educación socioemocional según los Aprendizajes Esperados de la Cartelera lectora 2022 y se trabajó junto con la maestra de USAER para abordar correctamente el tema.</a:t>
            </a:r>
            <a:endParaRPr/>
          </a:p>
        </p:txBody>
      </p:sp>
      <p:pic>
        <p:nvPicPr>
          <p:cNvPr id="126" name="Google Shape;126;p14"/>
          <p:cNvPicPr preferRelativeResize="0"/>
          <p:nvPr/>
        </p:nvPicPr>
        <p:blipFill rotWithShape="1">
          <a:blip r:embed="rId3">
            <a:alphaModFix/>
          </a:blip>
          <a:srcRect b="0" l="0" r="5141" t="0"/>
          <a:stretch/>
        </p:blipFill>
        <p:spPr>
          <a:xfrm>
            <a:off x="3899015" y="2972714"/>
            <a:ext cx="6843408" cy="3688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/>
          <p:nvPr>
            <p:ph idx="1" type="body"/>
          </p:nvPr>
        </p:nvSpPr>
        <p:spPr>
          <a:xfrm>
            <a:off x="6993027" y="0"/>
            <a:ext cx="4373667" cy="39978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4488" lvl="0" marL="344488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s-MX"/>
              <a:t>Los alumnos fueron capaces de mencionar las partes de su cuerpo, mismas que identificaron con 3 colores distintos.</a:t>
            </a:r>
            <a:endParaRPr/>
          </a:p>
          <a:p>
            <a:pPr indent="-344488" lvl="0" marL="344488" rtl="0" algn="just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▪"/>
            </a:pPr>
            <a:r>
              <a:rPr lang="es-MX"/>
              <a:t>Mencionaron las emociones que sentirían ante diversas situaciones y mencionaban el porqué.</a:t>
            </a:r>
            <a:endParaRPr/>
          </a:p>
        </p:txBody>
      </p:sp>
      <p:pic>
        <p:nvPicPr>
          <p:cNvPr id="132" name="Google Shape;132;p15"/>
          <p:cNvPicPr preferRelativeResize="0"/>
          <p:nvPr/>
        </p:nvPicPr>
        <p:blipFill rotWithShape="1">
          <a:blip r:embed="rId3">
            <a:alphaModFix/>
          </a:blip>
          <a:srcRect b="0" l="6115" r="8269" t="0"/>
          <a:stretch/>
        </p:blipFill>
        <p:spPr>
          <a:xfrm>
            <a:off x="970672" y="2847553"/>
            <a:ext cx="5909814" cy="300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 rotWithShape="1">
          <a:blip r:embed="rId4">
            <a:alphaModFix/>
          </a:blip>
          <a:srcRect b="24692" l="7153" r="8677" t="0"/>
          <a:stretch/>
        </p:blipFill>
        <p:spPr>
          <a:xfrm>
            <a:off x="970672" y="581446"/>
            <a:ext cx="5909814" cy="226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93028" y="3738837"/>
            <a:ext cx="4259276" cy="23946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😊 Cara Feliz Con Ojos Sonrientes Emoji" id="135" name="Google Shape;13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64504" y="3997828"/>
            <a:ext cx="627532" cy="627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3">
            <a:alphaModFix/>
          </a:blip>
          <a:srcRect b="23950" l="6000" r="8845" t="0"/>
          <a:stretch/>
        </p:blipFill>
        <p:spPr>
          <a:xfrm>
            <a:off x="947373" y="1825186"/>
            <a:ext cx="9992453" cy="333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 rotWithShape="1">
          <a:blip r:embed="rId4">
            <a:alphaModFix/>
          </a:blip>
          <a:srcRect b="74040" l="6000" r="8960" t="-47133"/>
          <a:stretch/>
        </p:blipFill>
        <p:spPr>
          <a:xfrm>
            <a:off x="947373" y="2694036"/>
            <a:ext cx="9992453" cy="3744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7"/>
          <p:cNvSpPr txBox="1"/>
          <p:nvPr>
            <p:ph idx="1" type="body"/>
          </p:nvPr>
        </p:nvSpPr>
        <p:spPr>
          <a:xfrm>
            <a:off x="1203125" y="3428999"/>
            <a:ext cx="5858409" cy="33070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4488" lvl="0" marL="344488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s-MX"/>
              <a:t>Se les proyectó un cuento y se les mencionaron algunas situaciones sobre el cuidado en donde los alumnos indicaron de los colores del semáforo si las permitirían o no, se les pasó una hoja de trabajo en la cual marcaron de verde o rojo según estén bien o mal otras situaciones distintas.</a:t>
            </a:r>
            <a:endParaRPr/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1199" y="599766"/>
            <a:ext cx="3118940" cy="5658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0041" y="808056"/>
            <a:ext cx="4951828" cy="278404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7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😊 Cara Feliz Con Ojos Sonrientes Emoji" id="151" name="Google Shape;15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66167" y="2200080"/>
            <a:ext cx="623636" cy="6236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😊 Cara Feliz Con Ojos Sonrientes Emoji" id="152" name="Google Shape;15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0041" y="1501014"/>
            <a:ext cx="384271" cy="3842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😊 Cara Feliz Con Ojos Sonrientes Emoji" id="153" name="Google Shape;15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3250" y="1901439"/>
            <a:ext cx="384271" cy="384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8763" l="18694" r="11200" t="16835"/>
          <a:stretch/>
        </p:blipFill>
        <p:spPr>
          <a:xfrm rot="-5400000">
            <a:off x="4398720" y="-370401"/>
            <a:ext cx="2620800" cy="42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 rotWithShape="1">
          <a:blip r:embed="rId4">
            <a:alphaModFix/>
          </a:blip>
          <a:srcRect b="0" l="0" r="21234" t="13424"/>
          <a:stretch/>
        </p:blipFill>
        <p:spPr>
          <a:xfrm>
            <a:off x="273070" y="460306"/>
            <a:ext cx="3036959" cy="593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 rotWithShape="1">
          <a:blip r:embed="rId5">
            <a:alphaModFix/>
          </a:blip>
          <a:srcRect b="5760" l="9962" r="5579" t="12187"/>
          <a:stretch/>
        </p:blipFill>
        <p:spPr>
          <a:xfrm rot="-5400000">
            <a:off x="4357537" y="2748264"/>
            <a:ext cx="2445325" cy="4225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 rotWithShape="1">
          <a:blip r:embed="rId6">
            <a:alphaModFix/>
          </a:blip>
          <a:srcRect b="5353" l="0" r="0" t="18820"/>
          <a:stretch/>
        </p:blipFill>
        <p:spPr>
          <a:xfrm rot="-5400000">
            <a:off x="8334550" y="1553750"/>
            <a:ext cx="2782150" cy="375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/>
          <p:nvPr>
            <p:ph type="title"/>
          </p:nvPr>
        </p:nvSpPr>
        <p:spPr>
          <a:xfrm>
            <a:off x="7329267" y="836192"/>
            <a:ext cx="3938954" cy="1077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MX"/>
              <a:t>Se ajustó haciendo que algunas de las situaciones se mencionaran y se trataron usando una ruleta del salón, a la vez que los alumnos repasaban de esta manera el semáforo.</a:t>
            </a:r>
            <a:endParaRPr/>
          </a:p>
        </p:txBody>
      </p:sp>
      <p:pic>
        <p:nvPicPr>
          <p:cNvPr id="167" name="Google Shape;167;p19"/>
          <p:cNvPicPr preferRelativeResize="0"/>
          <p:nvPr/>
        </p:nvPicPr>
        <p:blipFill rotWithShape="1">
          <a:blip r:embed="rId3">
            <a:alphaModFix/>
          </a:blip>
          <a:srcRect b="7427" l="5501" r="8144" t="10436"/>
          <a:stretch/>
        </p:blipFill>
        <p:spPr>
          <a:xfrm>
            <a:off x="1039734" y="3392263"/>
            <a:ext cx="6049525" cy="265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9"/>
          <p:cNvPicPr preferRelativeResize="0"/>
          <p:nvPr/>
        </p:nvPicPr>
        <p:blipFill rotWithShape="1">
          <a:blip r:embed="rId4">
            <a:alphaModFix/>
          </a:blip>
          <a:srcRect b="7130" l="6346" r="8499" t="0"/>
          <a:stretch/>
        </p:blipFill>
        <p:spPr>
          <a:xfrm>
            <a:off x="1044791" y="278319"/>
            <a:ext cx="6044468" cy="2899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1914" y="3573195"/>
            <a:ext cx="5729900" cy="322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0186" y="126609"/>
            <a:ext cx="6130245" cy="344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2831" y="152400"/>
            <a:ext cx="4340834" cy="3268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dison">
  <a:themeElements>
    <a:clrScheme name="Madison">
      <a:dk1>
        <a:srgbClr val="000000"/>
      </a:dk1>
      <a:lt1>
        <a:srgbClr val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