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3" d="100"/>
          <a:sy n="63"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A819B30-7635-4533-8538-5BEB0A5DE1F5}"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257594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A819B30-7635-4533-8538-5BEB0A5DE1F5}"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33780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A819B30-7635-4533-8538-5BEB0A5DE1F5}"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412757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A819B30-7635-4533-8538-5BEB0A5DE1F5}"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91510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A819B30-7635-4533-8538-5BEB0A5DE1F5}" type="datetimeFigureOut">
              <a:rPr lang="es-MX" smtClean="0"/>
              <a:t>03/07/2023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22809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A819B30-7635-4533-8538-5BEB0A5DE1F5}"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376412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A819B30-7635-4533-8538-5BEB0A5DE1F5}" type="datetimeFigureOut">
              <a:rPr lang="es-MX" smtClean="0"/>
              <a:t>03/07/2023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14741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A819B30-7635-4533-8538-5BEB0A5DE1F5}" type="datetimeFigureOut">
              <a:rPr lang="es-MX" smtClean="0"/>
              <a:t>03/07/2023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96309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819B30-7635-4533-8538-5BEB0A5DE1F5}" type="datetimeFigureOut">
              <a:rPr lang="es-MX" smtClean="0"/>
              <a:t>03/07/2023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194440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819B30-7635-4533-8538-5BEB0A5DE1F5}"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100710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A819B30-7635-4533-8538-5BEB0A5DE1F5}" type="datetimeFigureOut">
              <a:rPr lang="es-MX" smtClean="0"/>
              <a:t>03/07/2023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147F6A-F9F8-4663-84FA-679E712502E3}" type="slidenum">
              <a:rPr lang="es-MX" smtClean="0"/>
              <a:t>‹Nº›</a:t>
            </a:fld>
            <a:endParaRPr lang="es-MX"/>
          </a:p>
        </p:txBody>
      </p:sp>
    </p:spTree>
    <p:extLst>
      <p:ext uri="{BB962C8B-B14F-4D97-AF65-F5344CB8AC3E}">
        <p14:creationId xmlns:p14="http://schemas.microsoft.com/office/powerpoint/2010/main" val="359327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19B30-7635-4533-8538-5BEB0A5DE1F5}" type="datetimeFigureOut">
              <a:rPr lang="es-MX" smtClean="0"/>
              <a:t>03/07/2023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47F6A-F9F8-4663-84FA-679E712502E3}" type="slidenum">
              <a:rPr lang="es-MX" smtClean="0"/>
              <a:t>‹Nº›</a:t>
            </a:fld>
            <a:endParaRPr lang="es-MX"/>
          </a:p>
        </p:txBody>
      </p:sp>
    </p:spTree>
    <p:extLst>
      <p:ext uri="{BB962C8B-B14F-4D97-AF65-F5344CB8AC3E}">
        <p14:creationId xmlns:p14="http://schemas.microsoft.com/office/powerpoint/2010/main" val="316272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33400" y="441960"/>
            <a:ext cx="11186160" cy="6065520"/>
          </a:xfrm>
        </p:spPr>
        <p:txBody>
          <a:bodyPr>
            <a:normAutofit/>
          </a:bodyPr>
          <a:lstStyle/>
          <a:p>
            <a:pPr marL="0" indent="0" algn="ctr">
              <a:buNone/>
            </a:pPr>
            <a:r>
              <a:rPr lang="es-MX" sz="1800" b="1" dirty="0" smtClean="0">
                <a:latin typeface="Arial Rounded MT Bold" panose="020F0704030504030204" pitchFamily="34" charset="0"/>
              </a:rPr>
              <a:t>NOMBRE DE LA ESCUELA: </a:t>
            </a:r>
            <a:r>
              <a:rPr lang="es-MX" sz="1800" u="sng" dirty="0" smtClean="0">
                <a:latin typeface="Arial Rounded MT Bold" panose="020F0704030504030204" pitchFamily="34" charset="0"/>
              </a:rPr>
              <a:t>Dr. Héctor Mayagoitia Domínguez</a:t>
            </a:r>
          </a:p>
          <a:p>
            <a:pPr marL="0" indent="0" algn="ctr">
              <a:buNone/>
            </a:pPr>
            <a:endParaRPr lang="es-MX" sz="1800" dirty="0" smtClean="0">
              <a:latin typeface="Arial Rounded MT Bold" panose="020F0704030504030204" pitchFamily="34" charset="0"/>
            </a:endParaRPr>
          </a:p>
          <a:p>
            <a:pPr marL="0" indent="0" algn="ctr">
              <a:buNone/>
            </a:pPr>
            <a:r>
              <a:rPr lang="es-MX" sz="1800" b="1" dirty="0" smtClean="0">
                <a:latin typeface="Arial Rounded MT Bold" panose="020F0704030504030204" pitchFamily="34" charset="0"/>
              </a:rPr>
              <a:t>C.C.T.</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10DPR0520M</a:t>
            </a:r>
            <a:r>
              <a:rPr lang="es-MX" sz="1800" dirty="0" smtClean="0">
                <a:latin typeface="Arial Rounded MT Bold" panose="020F0704030504030204" pitchFamily="34" charset="0"/>
              </a:rPr>
              <a:t>       </a:t>
            </a:r>
            <a:r>
              <a:rPr lang="es-MX" sz="1800" b="1" dirty="0" smtClean="0">
                <a:latin typeface="Arial Rounded MT Bold" panose="020F0704030504030204" pitchFamily="34" charset="0"/>
              </a:rPr>
              <a:t>ZONA ESCOLAR:  </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02    </a:t>
            </a:r>
            <a:r>
              <a:rPr lang="es-MX" sz="1800" b="1" dirty="0" smtClean="0">
                <a:latin typeface="Arial Rounded MT Bold" panose="020F0704030504030204" pitchFamily="34" charset="0"/>
              </a:rPr>
              <a:t>SECTOR EDUCATIVO</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15</a:t>
            </a:r>
          </a:p>
          <a:p>
            <a:pPr marL="0" indent="0" algn="ctr">
              <a:buNone/>
            </a:pPr>
            <a:endParaRPr lang="es-MX" sz="1800" dirty="0" smtClean="0">
              <a:latin typeface="Arial Rounded MT Bold" panose="020F0704030504030204" pitchFamily="34" charset="0"/>
            </a:endParaRPr>
          </a:p>
          <a:p>
            <a:pPr marL="0" indent="0" algn="ctr">
              <a:buNone/>
            </a:pPr>
            <a:r>
              <a:rPr lang="es-MX" sz="1800" b="1" dirty="0" smtClean="0">
                <a:latin typeface="Arial Rounded MT Bold" panose="020F0704030504030204" pitchFamily="34" charset="0"/>
              </a:rPr>
              <a:t>TURNO:  </a:t>
            </a:r>
            <a:r>
              <a:rPr lang="es-MX" sz="1800" u="sng" dirty="0" smtClean="0">
                <a:latin typeface="Arial Rounded MT Bold" panose="020F0704030504030204" pitchFamily="34" charset="0"/>
              </a:rPr>
              <a:t>Matutino  </a:t>
            </a:r>
            <a:r>
              <a:rPr lang="es-MX" sz="1800" dirty="0" smtClean="0">
                <a:latin typeface="Arial Rounded MT Bold" panose="020F0704030504030204" pitchFamily="34" charset="0"/>
              </a:rPr>
              <a:t>     </a:t>
            </a:r>
            <a:r>
              <a:rPr lang="es-MX" sz="1800" b="1" dirty="0" smtClean="0">
                <a:latin typeface="Arial Rounded MT Bold" panose="020F0704030504030204" pitchFamily="34" charset="0"/>
              </a:rPr>
              <a:t>GRADO</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1º       </a:t>
            </a:r>
            <a:r>
              <a:rPr lang="es-MX" sz="1800" b="1" dirty="0" smtClean="0">
                <a:latin typeface="Arial Rounded MT Bold" panose="020F0704030504030204" pitchFamily="34" charset="0"/>
              </a:rPr>
              <a:t>GRUPO</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“A” </a:t>
            </a:r>
            <a:r>
              <a:rPr lang="es-MX" sz="1800" dirty="0" smtClean="0">
                <a:latin typeface="Arial Rounded MT Bold" panose="020F0704030504030204" pitchFamily="34" charset="0"/>
              </a:rPr>
              <a:t>      </a:t>
            </a:r>
            <a:r>
              <a:rPr lang="es-MX" sz="1800" b="1" dirty="0" smtClean="0">
                <a:latin typeface="Arial Rounded MT Bold" panose="020F0704030504030204" pitchFamily="34" charset="0"/>
              </a:rPr>
              <a:t>Nº DE ALUMNOS     </a:t>
            </a:r>
            <a:r>
              <a:rPr lang="es-MX" sz="1800" u="sng" dirty="0" smtClean="0">
                <a:latin typeface="Arial Rounded MT Bold" panose="020F0704030504030204" pitchFamily="34" charset="0"/>
              </a:rPr>
              <a:t>23</a:t>
            </a:r>
          </a:p>
          <a:p>
            <a:pPr marL="0" indent="0" algn="ctr">
              <a:buNone/>
            </a:pPr>
            <a:endParaRPr lang="es-MX" sz="1800" dirty="0">
              <a:latin typeface="Arial Rounded MT Bold" panose="020F0704030504030204" pitchFamily="34" charset="0"/>
            </a:endParaRPr>
          </a:p>
          <a:p>
            <a:pPr marL="0" indent="0" algn="ctr">
              <a:buNone/>
            </a:pPr>
            <a:endParaRPr lang="es-MX" sz="1800" dirty="0" smtClean="0">
              <a:latin typeface="Arial Rounded MT Bold" panose="020F0704030504030204" pitchFamily="34" charset="0"/>
            </a:endParaRPr>
          </a:p>
          <a:p>
            <a:pPr marL="0" indent="0" algn="ctr">
              <a:buNone/>
            </a:pPr>
            <a:r>
              <a:rPr lang="es-MX" sz="1800" b="1" dirty="0" smtClean="0">
                <a:latin typeface="Arial Rounded MT Bold" panose="020F0704030504030204" pitchFamily="34" charset="0"/>
              </a:rPr>
              <a:t>DIRECTORA: </a:t>
            </a:r>
            <a:r>
              <a:rPr lang="es-MX" sz="1800" u="sng" dirty="0" smtClean="0">
                <a:latin typeface="Arial Rounded MT Bold" panose="020F0704030504030204" pitchFamily="34" charset="0"/>
              </a:rPr>
              <a:t>María Nohemí Moreno Serrano</a:t>
            </a:r>
          </a:p>
          <a:p>
            <a:pPr marL="0" indent="0" algn="ctr">
              <a:buNone/>
            </a:pPr>
            <a:endParaRPr lang="es-MX" sz="1800" dirty="0">
              <a:latin typeface="Arial Rounded MT Bold" panose="020F0704030504030204" pitchFamily="34" charset="0"/>
            </a:endParaRPr>
          </a:p>
          <a:p>
            <a:pPr marL="0" indent="0" algn="ctr">
              <a:buNone/>
            </a:pPr>
            <a:endParaRPr lang="es-MX" sz="1800" dirty="0" smtClean="0">
              <a:latin typeface="Arial Rounded MT Bold" panose="020F0704030504030204" pitchFamily="34" charset="0"/>
            </a:endParaRPr>
          </a:p>
          <a:p>
            <a:pPr marL="0" indent="0" algn="ctr">
              <a:buNone/>
            </a:pPr>
            <a:r>
              <a:rPr lang="es-MX" sz="1800" b="1" dirty="0" smtClean="0">
                <a:latin typeface="Arial Rounded MT Bold" panose="020F0704030504030204" pitchFamily="34" charset="0"/>
              </a:rPr>
              <a:t>MAESTRA DE GRUPO</a:t>
            </a:r>
            <a:r>
              <a:rPr lang="es-MX" sz="1800" b="1" u="sng" dirty="0" smtClean="0">
                <a:latin typeface="Arial Rounded MT Bold" panose="020F0704030504030204" pitchFamily="34" charset="0"/>
              </a:rPr>
              <a:t>:  </a:t>
            </a:r>
            <a:r>
              <a:rPr lang="es-MX" sz="1800" u="sng" dirty="0" smtClean="0">
                <a:latin typeface="Arial Rounded MT Bold" panose="020F0704030504030204" pitchFamily="34" charset="0"/>
              </a:rPr>
              <a:t>Claudia Margarita González Barrios</a:t>
            </a:r>
          </a:p>
          <a:p>
            <a:pPr marL="0" indent="0" algn="ctr">
              <a:buNone/>
            </a:pPr>
            <a:endParaRPr lang="es-MX" sz="1800" dirty="0"/>
          </a:p>
          <a:p>
            <a:pPr marL="0" indent="0" algn="ctr">
              <a:buNone/>
            </a:pPr>
            <a:endParaRPr lang="es-MX" sz="1800" dirty="0" smtClean="0"/>
          </a:p>
          <a:p>
            <a:pPr marL="0" indent="0">
              <a:buNone/>
            </a:pPr>
            <a:endParaRPr lang="es-MX" sz="1800" dirty="0"/>
          </a:p>
        </p:txBody>
      </p:sp>
    </p:spTree>
    <p:extLst>
      <p:ext uri="{BB962C8B-B14F-4D97-AF65-F5344CB8AC3E}">
        <p14:creationId xmlns:p14="http://schemas.microsoft.com/office/powerpoint/2010/main" val="140472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sz="5400" dirty="0" smtClean="0">
                <a:solidFill>
                  <a:schemeClr val="accent2">
                    <a:lumMod val="50000"/>
                  </a:schemeClr>
                </a:solidFill>
              </a:rPr>
              <a:t>EVALUACION</a:t>
            </a:r>
            <a:endParaRPr lang="es-MX" sz="5400" dirty="0">
              <a:solidFill>
                <a:schemeClr val="accent2">
                  <a:lumMod val="50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63879"/>
            <a:ext cx="2621280" cy="3992881"/>
          </a:xfrm>
          <a:prstGeom prst="rect">
            <a:avLst/>
          </a:prstGeom>
        </p:spPr>
      </p:pic>
      <p:sp>
        <p:nvSpPr>
          <p:cNvPr id="7" name="CuadroTexto 6"/>
          <p:cNvSpPr txBox="1"/>
          <p:nvPr/>
        </p:nvSpPr>
        <p:spPr>
          <a:xfrm>
            <a:off x="3505200" y="2190986"/>
            <a:ext cx="6263640" cy="4154984"/>
          </a:xfrm>
          <a:prstGeom prst="rect">
            <a:avLst/>
          </a:prstGeom>
          <a:noFill/>
        </p:spPr>
        <p:txBody>
          <a:bodyPr wrap="square" rtlCol="0">
            <a:spAutoFit/>
          </a:bodyPr>
          <a:lstStyle/>
          <a:p>
            <a:r>
              <a:rPr lang="es-MX" sz="2400" dirty="0" smtClean="0"/>
              <a:t>APOYO DE ESCALAS ESTIMATIVAS PARA EVALUAR </a:t>
            </a:r>
          </a:p>
          <a:p>
            <a:r>
              <a:rPr lang="es-MX" sz="2400" dirty="0" smtClean="0"/>
              <a:t>Observar:</a:t>
            </a:r>
          </a:p>
          <a:p>
            <a:pPr marL="457200" indent="-457200">
              <a:buFont typeface="Wingdings" panose="05000000000000000000" pitchFamily="2" charset="2"/>
              <a:buChar char="ü"/>
            </a:pPr>
            <a:r>
              <a:rPr lang="es-MX" sz="2400" dirty="0" smtClean="0"/>
              <a:t> </a:t>
            </a:r>
            <a:r>
              <a:rPr lang="es-MX" sz="2400" dirty="0"/>
              <a:t>S</a:t>
            </a:r>
            <a:r>
              <a:rPr lang="es-MX" sz="2400" dirty="0" smtClean="0"/>
              <a:t>i lograron identificar la pieza para cada parte de la configuración.</a:t>
            </a:r>
          </a:p>
          <a:p>
            <a:pPr marL="457200" indent="-457200">
              <a:buFont typeface="Wingdings" panose="05000000000000000000" pitchFamily="2" charset="2"/>
              <a:buChar char="ü"/>
            </a:pPr>
            <a:r>
              <a:rPr lang="es-MX" sz="2400" dirty="0" smtClean="0"/>
              <a:t>Pueden unir dos piezas o dejan espacios entre ellas.</a:t>
            </a:r>
          </a:p>
          <a:p>
            <a:pPr marL="457200" indent="-457200">
              <a:buFont typeface="Wingdings" panose="05000000000000000000" pitchFamily="2" charset="2"/>
              <a:buChar char="ü"/>
            </a:pPr>
            <a:r>
              <a:rPr lang="es-MX" sz="2400" dirty="0" smtClean="0"/>
              <a:t>Colocan la pieza en una posición poco precisa.</a:t>
            </a:r>
          </a:p>
          <a:p>
            <a:pPr marL="457200" indent="-457200">
              <a:buFont typeface="Wingdings" panose="05000000000000000000" pitchFamily="2" charset="2"/>
              <a:buChar char="ü"/>
            </a:pPr>
            <a:r>
              <a:rPr lang="es-MX" sz="2400" dirty="0" smtClean="0"/>
              <a:t>Toman la pieza correcta y la colocan en el lugar que corresponde. </a:t>
            </a:r>
          </a:p>
          <a:p>
            <a:r>
              <a:rPr lang="es-MX" sz="2400" dirty="0"/>
              <a:t> </a:t>
            </a:r>
            <a:r>
              <a:rPr lang="es-MX" sz="2400" dirty="0" smtClean="0"/>
              <a:t>      Entre otras….</a:t>
            </a:r>
            <a:endParaRPr lang="es-MX" sz="2400" dirty="0"/>
          </a:p>
        </p:txBody>
      </p:sp>
    </p:spTree>
    <p:extLst>
      <p:ext uri="{BB962C8B-B14F-4D97-AF65-F5344CB8AC3E}">
        <p14:creationId xmlns:p14="http://schemas.microsoft.com/office/powerpoint/2010/main" val="13073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mph" presetSubtype="0" fill="hold" grpId="0" nodeType="clickEffect">
                                  <p:stCondLst>
                                    <p:cond delay="0"/>
                                  </p:stCondLst>
                                  <p:childTnLst>
                                    <p:animClr clrSpc="hsl" dir="cw">
                                      <p:cBhvr override="childStyle">
                                        <p:cTn id="16" dur="500" fill="hold"/>
                                        <p:tgtEl>
                                          <p:spTgt spid="7"/>
                                        </p:tgtEl>
                                        <p:attrNameLst>
                                          <p:attrName>style.color</p:attrName>
                                        </p:attrNameLst>
                                      </p:cBhvr>
                                      <p:by>
                                        <p:hsl h="0" s="12549" l="25098"/>
                                      </p:by>
                                    </p:animClr>
                                    <p:animClr clrSpc="hsl" dir="cw">
                                      <p:cBhvr>
                                        <p:cTn id="17" dur="500" fill="hold"/>
                                        <p:tgtEl>
                                          <p:spTgt spid="7"/>
                                        </p:tgtEl>
                                        <p:attrNameLst>
                                          <p:attrName>fillcolor</p:attrName>
                                        </p:attrNameLst>
                                      </p:cBhvr>
                                      <p:by>
                                        <p:hsl h="0" s="12549" l="25098"/>
                                      </p:by>
                                    </p:animClr>
                                    <p:animClr clrSpc="hsl" dir="cw">
                                      <p:cBhvr>
                                        <p:cTn id="18" dur="500" fill="hold"/>
                                        <p:tgtEl>
                                          <p:spTgt spid="7"/>
                                        </p:tgtEl>
                                        <p:attrNameLst>
                                          <p:attrName>stroke.color</p:attrName>
                                        </p:attrNameLst>
                                      </p:cBhvr>
                                      <p:by>
                                        <p:hsl h="0" s="12549" l="25098"/>
                                      </p:by>
                                    </p:animClr>
                                    <p:set>
                                      <p:cBhvr>
                                        <p:cTn id="1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11186160" cy="5989320"/>
          </a:xfrm>
          <a:prstGeom prst="rect">
            <a:avLst/>
          </a:prstGeom>
        </p:spPr>
      </p:pic>
    </p:spTree>
    <p:extLst>
      <p:ext uri="{BB962C8B-B14F-4D97-AF65-F5344CB8AC3E}">
        <p14:creationId xmlns:p14="http://schemas.microsoft.com/office/powerpoint/2010/main" val="27348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ángulo 1"/>
          <p:cNvSpPr/>
          <p:nvPr/>
        </p:nvSpPr>
        <p:spPr>
          <a:xfrm>
            <a:off x="3320529" y="2967335"/>
            <a:ext cx="5550943" cy="1569660"/>
          </a:xfrm>
          <a:prstGeom prst="rect">
            <a:avLst/>
          </a:prstGeom>
          <a:noFill/>
        </p:spPr>
        <p:txBody>
          <a:bodyPr wrap="none" lIns="91440" tIns="45720" rIns="91440" bIns="45720">
            <a:spAutoFit/>
          </a:bodyPr>
          <a:lstStyle/>
          <a:p>
            <a:pPr algn="ctr"/>
            <a:r>
              <a:rPr lang="es-ES" sz="9600" b="1" dirty="0" smtClean="0">
                <a:ln w="22225">
                  <a:solidFill>
                    <a:schemeClr val="accent2"/>
                  </a:solidFill>
                  <a:prstDash val="solid"/>
                </a:ln>
                <a:solidFill>
                  <a:schemeClr val="accent2">
                    <a:lumMod val="40000"/>
                    <a:lumOff val="60000"/>
                  </a:schemeClr>
                </a:solidFill>
              </a:rPr>
              <a:t>TANGRAM</a:t>
            </a:r>
            <a:endParaRPr lang="es-ES" sz="9600" b="1" cap="none" spc="0" dirty="0">
              <a:ln w="22225">
                <a:solidFill>
                  <a:schemeClr val="accent2"/>
                </a:solidFill>
                <a:prstDash val="solid"/>
              </a:ln>
              <a:solidFill>
                <a:schemeClr val="accent2">
                  <a:lumMod val="40000"/>
                  <a:lumOff val="60000"/>
                </a:schemeClr>
              </a:solidFill>
              <a:effectLs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87680"/>
            <a:ext cx="2575560" cy="288036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788" y="4860623"/>
            <a:ext cx="1639064" cy="1464914"/>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073" y="975360"/>
            <a:ext cx="1706880" cy="2239343"/>
          </a:xfrm>
          <a:prstGeom prst="rect">
            <a:avLst/>
          </a:prstGeom>
        </p:spPr>
      </p:pic>
      <p:sp>
        <p:nvSpPr>
          <p:cNvPr id="6" name="CuadroTexto 5"/>
          <p:cNvSpPr txBox="1"/>
          <p:nvPr/>
        </p:nvSpPr>
        <p:spPr>
          <a:xfrm>
            <a:off x="3017520" y="4536995"/>
            <a:ext cx="6156960" cy="584775"/>
          </a:xfrm>
          <a:prstGeom prst="rect">
            <a:avLst/>
          </a:prstGeom>
          <a:noFill/>
        </p:spPr>
        <p:txBody>
          <a:bodyPr wrap="square" rtlCol="0">
            <a:spAutoFit/>
          </a:bodyPr>
          <a:lstStyle/>
          <a:p>
            <a:r>
              <a:rPr lang="es-MX" sz="3200" dirty="0" smtClean="0">
                <a:solidFill>
                  <a:schemeClr val="accent2">
                    <a:lumMod val="50000"/>
                  </a:schemeClr>
                </a:solidFill>
              </a:rPr>
              <a:t>FIGURAS Y CUERPOS GEOMETRICOS</a:t>
            </a:r>
            <a:endParaRPr lang="es-MX" sz="3200" dirty="0">
              <a:solidFill>
                <a:schemeClr val="accent2">
                  <a:lumMod val="50000"/>
                </a:schemeClr>
              </a:solidFill>
            </a:endParaRPr>
          </a:p>
        </p:txBody>
      </p:sp>
    </p:spTree>
    <p:extLst>
      <p:ext uri="{BB962C8B-B14F-4D97-AF65-F5344CB8AC3E}">
        <p14:creationId xmlns:p14="http://schemas.microsoft.com/office/powerpoint/2010/main" val="19333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6000" dirty="0" smtClean="0"/>
              <a:t>		</a:t>
            </a:r>
            <a:endParaRPr lang="es-MX" sz="6000" dirty="0"/>
          </a:p>
        </p:txBody>
      </p:sp>
      <p:sp>
        <p:nvSpPr>
          <p:cNvPr id="3" name="Marcador de contenido 2"/>
          <p:cNvSpPr>
            <a:spLocks noGrp="1"/>
          </p:cNvSpPr>
          <p:nvPr>
            <p:ph idx="1"/>
          </p:nvPr>
        </p:nvSpPr>
        <p:spPr/>
        <p:txBody>
          <a:bodyPr/>
          <a:lstStyle/>
          <a:p>
            <a:pPr marL="0" indent="0" algn="just">
              <a:buNone/>
            </a:pPr>
            <a:r>
              <a:rPr lang="es-MX" dirty="0" smtClean="0"/>
              <a:t> </a:t>
            </a:r>
            <a:r>
              <a:rPr lang="es-MX" dirty="0" smtClean="0">
                <a:solidFill>
                  <a:schemeClr val="accent2">
                    <a:lumMod val="50000"/>
                  </a:schemeClr>
                </a:solidFill>
              </a:rPr>
              <a:t>Se trabaja el desarrollo de la percepción geométrica al armar a manera de rompecabezas configuraciones geométricas.</a:t>
            </a:r>
          </a:p>
          <a:p>
            <a:pPr marL="0" indent="0" algn="just">
              <a:buNone/>
            </a:pPr>
            <a:r>
              <a:rPr lang="es-MX" dirty="0" smtClean="0">
                <a:solidFill>
                  <a:schemeClr val="accent2">
                    <a:lumMod val="50000"/>
                  </a:schemeClr>
                </a:solidFill>
              </a:rPr>
              <a:t>(Una configuración es la disposición de las partes que componen una cosa y le dan su forma y propiedades)</a:t>
            </a:r>
            <a:r>
              <a:rPr lang="es-MX" dirty="0" smtClean="0"/>
              <a:t>.</a:t>
            </a:r>
            <a:endParaRPr lang="es-MX" dirty="0"/>
          </a:p>
        </p:txBody>
      </p:sp>
      <p:sp>
        <p:nvSpPr>
          <p:cNvPr id="5" name="CuadroTexto 4"/>
          <p:cNvSpPr txBox="1"/>
          <p:nvPr/>
        </p:nvSpPr>
        <p:spPr>
          <a:xfrm>
            <a:off x="1219200" y="788660"/>
            <a:ext cx="9753600" cy="646331"/>
          </a:xfrm>
          <a:prstGeom prst="rect">
            <a:avLst/>
          </a:prstGeom>
          <a:noFill/>
        </p:spPr>
        <p:txBody>
          <a:bodyPr wrap="square" rtlCol="0">
            <a:spAutoFit/>
          </a:bodyPr>
          <a:lstStyle/>
          <a:p>
            <a:r>
              <a:rPr lang="es-MX" sz="3600" dirty="0" smtClean="0">
                <a:solidFill>
                  <a:schemeClr val="accent2">
                    <a:lumMod val="50000"/>
                  </a:schemeClr>
                </a:solidFill>
              </a:rPr>
              <a:t>QUE SE PRETENDE TRABAJAR:</a:t>
            </a:r>
            <a:endParaRPr lang="es-MX" sz="3600" dirty="0">
              <a:solidFill>
                <a:schemeClr val="accent2">
                  <a:lumMod val="50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0" y="3520439"/>
            <a:ext cx="4400550" cy="3011805"/>
          </a:xfrm>
          <a:prstGeom prst="rect">
            <a:avLst/>
          </a:prstGeom>
        </p:spPr>
      </p:pic>
    </p:spTree>
    <p:extLst>
      <p:ext uri="{BB962C8B-B14F-4D97-AF65-F5344CB8AC3E}">
        <p14:creationId xmlns:p14="http://schemas.microsoft.com/office/powerpoint/2010/main" val="23989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accent2">
                    <a:lumMod val="50000"/>
                  </a:schemeClr>
                </a:solidFill>
              </a:rPr>
              <a:t>OBJETIVO</a:t>
            </a:r>
            <a:endParaRPr lang="es-MX" dirty="0">
              <a:solidFill>
                <a:schemeClr val="accent2">
                  <a:lumMod val="50000"/>
                </a:schemeClr>
              </a:solidFill>
            </a:endParaRPr>
          </a:p>
        </p:txBody>
      </p:sp>
      <p:sp>
        <p:nvSpPr>
          <p:cNvPr id="3" name="Marcador de contenido 2"/>
          <p:cNvSpPr>
            <a:spLocks noGrp="1"/>
          </p:cNvSpPr>
          <p:nvPr>
            <p:ph idx="1"/>
          </p:nvPr>
        </p:nvSpPr>
        <p:spPr/>
        <p:txBody>
          <a:bodyPr/>
          <a:lstStyle/>
          <a:p>
            <a:pPr marL="0" indent="0" algn="just">
              <a:buNone/>
            </a:pPr>
            <a:r>
              <a:rPr lang="es-MX" dirty="0" smtClean="0">
                <a:solidFill>
                  <a:schemeClr val="accent2">
                    <a:lumMod val="50000"/>
                  </a:schemeClr>
                </a:solidFill>
              </a:rPr>
              <a:t>Que los alumnos se fijen en la forma como una característica de las figuras y la diferencien del color tamaño y posición, también que empiecen a construir la idea de que con las mismas piezas pueden construir diferentes figuras y una misma figura geométrica puede armarse usando diferentes piezas. El armado de rompecabezas permite que las figuras no permanezcan </a:t>
            </a:r>
            <a:r>
              <a:rPr lang="es-MX" dirty="0" err="1" smtClean="0">
                <a:solidFill>
                  <a:schemeClr val="accent2">
                    <a:lumMod val="50000"/>
                  </a:schemeClr>
                </a:solidFill>
              </a:rPr>
              <a:t>estàticas</a:t>
            </a:r>
            <a:r>
              <a:rPr lang="es-MX" dirty="0" smtClean="0">
                <a:solidFill>
                  <a:schemeClr val="accent2">
                    <a:lumMod val="50000"/>
                  </a:schemeClr>
                </a:solidFill>
              </a:rPr>
              <a:t> si no que se trasladen, giren, volteen y cambien de posición continuamente.</a:t>
            </a:r>
          </a:p>
          <a:p>
            <a:pPr marL="0" indent="0" algn="just">
              <a:buNone/>
            </a:pPr>
            <a:r>
              <a:rPr lang="es-MX" dirty="0" smtClean="0">
                <a:solidFill>
                  <a:schemeClr val="accent2">
                    <a:lumMod val="50000"/>
                  </a:schemeClr>
                </a:solidFill>
              </a:rPr>
              <a:t>Este movimiento dado de las figuras permite construir una imagen mental mas amplia de ellas y es importante para que no atribuyan a la forma la posición en la que se encuentran las figuras.</a:t>
            </a:r>
            <a:endParaRPr lang="es-MX" dirty="0">
              <a:solidFill>
                <a:schemeClr val="accent2">
                  <a:lumMod val="50000"/>
                </a:schemeClr>
              </a:solidFill>
            </a:endParaRPr>
          </a:p>
        </p:txBody>
      </p:sp>
    </p:spTree>
    <p:extLst>
      <p:ext uri="{BB962C8B-B14F-4D97-AF65-F5344CB8AC3E}">
        <p14:creationId xmlns:p14="http://schemas.microsoft.com/office/powerpoint/2010/main" val="38526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chemeClr val="accent2">
                    <a:lumMod val="50000"/>
                  </a:schemeClr>
                </a:solidFill>
              </a:rPr>
              <a:t>DESARROLLO</a:t>
            </a:r>
            <a:endParaRPr lang="es-MX" dirty="0">
              <a:solidFill>
                <a:schemeClr val="accent2">
                  <a:lumMod val="50000"/>
                </a:schemeClr>
              </a:solidFill>
            </a:endParaRPr>
          </a:p>
        </p:txBody>
      </p:sp>
      <p:sp>
        <p:nvSpPr>
          <p:cNvPr id="3" name="Marcador de contenido 2"/>
          <p:cNvSpPr>
            <a:spLocks noGrp="1"/>
          </p:cNvSpPr>
          <p:nvPr>
            <p:ph idx="1"/>
          </p:nvPr>
        </p:nvSpPr>
        <p:spPr>
          <a:xfrm>
            <a:off x="533400" y="1429384"/>
            <a:ext cx="11094720" cy="5017135"/>
          </a:xfrm>
        </p:spPr>
        <p:txBody>
          <a:bodyPr/>
          <a:lstStyle/>
          <a:p>
            <a:r>
              <a:rPr lang="es-MX" dirty="0" smtClean="0">
                <a:solidFill>
                  <a:schemeClr val="accent2">
                    <a:lumMod val="50000"/>
                  </a:schemeClr>
                </a:solidFill>
              </a:rPr>
              <a:t>Se pide ayuda a la familia para que recorten el tangram, se recomienda conservarlo en el salón de clases específicamente en el rincón de matemáticas.</a:t>
            </a:r>
          </a:p>
          <a:p>
            <a:r>
              <a:rPr lang="es-MX" dirty="0" smtClean="0">
                <a:solidFill>
                  <a:schemeClr val="accent2">
                    <a:lumMod val="50000"/>
                  </a:schemeClr>
                </a:solidFill>
              </a:rPr>
              <a:t>Es probable que se extravíen algunas piezas en el transcurso del año, se sugiere hacer una fotocopia a color de un tangram y conservarlo si es necesario reproducirlo para reponer las piezas perdidas. </a:t>
            </a:r>
            <a:endParaRPr lang="es-MX" dirty="0">
              <a:solidFill>
                <a:schemeClr val="accent2">
                  <a:lumMod val="5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280" y="4297679"/>
            <a:ext cx="4968240" cy="2148840"/>
          </a:xfrm>
          <a:prstGeom prst="rect">
            <a:avLst/>
          </a:prstGeom>
        </p:spPr>
      </p:pic>
    </p:spTree>
    <p:extLst>
      <p:ext uri="{BB962C8B-B14F-4D97-AF65-F5344CB8AC3E}">
        <p14:creationId xmlns:p14="http://schemas.microsoft.com/office/powerpoint/2010/main" val="343049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CuadroTexto 4"/>
          <p:cNvSpPr txBox="1"/>
          <p:nvPr/>
        </p:nvSpPr>
        <p:spPr>
          <a:xfrm>
            <a:off x="777240" y="838200"/>
            <a:ext cx="10728960" cy="5539978"/>
          </a:xfrm>
          <a:prstGeom prst="rect">
            <a:avLst/>
          </a:prstGeom>
          <a:noFill/>
        </p:spPr>
        <p:txBody>
          <a:bodyPr wrap="square" rtlCol="0">
            <a:spAutoFit/>
          </a:bodyPr>
          <a:lstStyle/>
          <a:p>
            <a:pPr algn="just"/>
            <a:r>
              <a:rPr lang="es-MX" sz="2400" dirty="0" smtClean="0">
                <a:solidFill>
                  <a:schemeClr val="accent2">
                    <a:lumMod val="50000"/>
                  </a:schemeClr>
                </a:solidFill>
              </a:rPr>
              <a:t>JUEGO LIBRE</a:t>
            </a:r>
          </a:p>
          <a:p>
            <a:pPr algn="just"/>
            <a:r>
              <a:rPr lang="es-MX" dirty="0" smtClean="0">
                <a:solidFill>
                  <a:schemeClr val="accent2">
                    <a:lumMod val="50000"/>
                  </a:schemeClr>
                </a:solidFill>
              </a:rPr>
              <a:t>1.- Una vez construido el tangram, la primera actividad será de juego libre, para conocer y explorar la posibilidades de este material didáctico. El juego puede ser individual o colectivo, sin reglas y utilizando las piezas que deseen. Se les puede invitar  verbalizar lo que lo que están haciendo, preguntándoles ¿Qué figura has puesto ahora?, ¿Cuál es a más grande?, ¿Qué figura hay abajo?.</a:t>
            </a:r>
          </a:p>
          <a:p>
            <a:pPr algn="just"/>
            <a:r>
              <a:rPr lang="es-MX" dirty="0" smtClean="0">
                <a:solidFill>
                  <a:schemeClr val="accent2">
                    <a:lumMod val="50000"/>
                  </a:schemeClr>
                </a:solidFill>
              </a:rPr>
              <a:t>De esta manera los niños están descubriendo el tangram, explorando solo las posibilidades que el juego les ofrece. En un principio es frecuente que no utilicen todas la piezas, no es necesario. Posteriormente se les sugiere que lo hagan.</a:t>
            </a:r>
          </a:p>
          <a:p>
            <a:pPr algn="just"/>
            <a:endParaRPr lang="es-MX" dirty="0" smtClean="0">
              <a:solidFill>
                <a:schemeClr val="accent2">
                  <a:lumMod val="50000"/>
                </a:schemeClr>
              </a:solidFill>
            </a:endParaRPr>
          </a:p>
          <a:p>
            <a:pPr algn="just"/>
            <a:r>
              <a:rPr lang="es-MX" sz="2400" dirty="0" smtClean="0">
                <a:solidFill>
                  <a:schemeClr val="accent2">
                    <a:lumMod val="50000"/>
                  </a:schemeClr>
                </a:solidFill>
              </a:rPr>
              <a:t>PLANTILLA Y CONTORNOS </a:t>
            </a:r>
          </a:p>
          <a:p>
            <a:pPr algn="just"/>
            <a:r>
              <a:rPr lang="es-MX" dirty="0" smtClean="0">
                <a:solidFill>
                  <a:schemeClr val="accent2">
                    <a:lumMod val="50000"/>
                  </a:schemeClr>
                </a:solidFill>
              </a:rPr>
              <a:t>Otra actividad, sobre diversas plantillas en las que se habrán marcado el contorno de cada una de las piezas del tangram colocar cada pieza en su lugar y en la posición correspondiente.</a:t>
            </a:r>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511040"/>
            <a:ext cx="3749040" cy="1867138"/>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60" y="4683085"/>
            <a:ext cx="3729990" cy="1523047"/>
          </a:xfrm>
          <a:prstGeom prst="rect">
            <a:avLst/>
          </a:prstGeom>
        </p:spPr>
      </p:pic>
    </p:spTree>
    <p:extLst>
      <p:ext uri="{BB962C8B-B14F-4D97-AF65-F5344CB8AC3E}">
        <p14:creationId xmlns:p14="http://schemas.microsoft.com/office/powerpoint/2010/main" val="16060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24840" y="459423"/>
            <a:ext cx="11064240" cy="5743257"/>
          </a:xfrm>
        </p:spPr>
        <p:txBody>
          <a:bodyPr>
            <a:normAutofit/>
          </a:bodyPr>
          <a:lstStyle/>
          <a:p>
            <a:pPr algn="just"/>
            <a:r>
              <a:rPr lang="es-MX" sz="1800" dirty="0" smtClean="0"/>
              <a:t> </a:t>
            </a:r>
            <a:r>
              <a:rPr lang="es-MX" sz="1800" dirty="0" smtClean="0">
                <a:solidFill>
                  <a:schemeClr val="accent2">
                    <a:lumMod val="50000"/>
                  </a:schemeClr>
                </a:solidFill>
              </a:rPr>
              <a:t>Actividad para finalizar.  Facilitarles imágenes en plantillas, de animales y objetos para que las reproduzcan.</a:t>
            </a:r>
          </a:p>
          <a:p>
            <a:pPr algn="just"/>
            <a:r>
              <a:rPr lang="es-MX" sz="1800" dirty="0" smtClean="0">
                <a:solidFill>
                  <a:schemeClr val="accent2">
                    <a:lumMod val="50000"/>
                  </a:schemeClr>
                </a:solidFill>
              </a:rPr>
              <a:t>Se cierra la actividad haciendo una puesta en común donde comentes sus respuestas:</a:t>
            </a:r>
          </a:p>
          <a:p>
            <a:pPr marL="342900" indent="-342900" algn="just">
              <a:buFont typeface="+mj-lt"/>
              <a:buAutoNum type="arabicPeriod"/>
            </a:pPr>
            <a:r>
              <a:rPr lang="es-MX" sz="1800" dirty="0" smtClean="0">
                <a:solidFill>
                  <a:schemeClr val="accent2">
                    <a:lumMod val="50000"/>
                  </a:schemeClr>
                </a:solidFill>
              </a:rPr>
              <a:t>¿En que te fijas para armar las figuras?</a:t>
            </a:r>
          </a:p>
          <a:p>
            <a:pPr marL="342900" indent="-342900" algn="just">
              <a:buFont typeface="+mj-lt"/>
              <a:buAutoNum type="arabicPeriod"/>
            </a:pPr>
            <a:r>
              <a:rPr lang="es-MX" sz="1800" dirty="0" smtClean="0">
                <a:solidFill>
                  <a:schemeClr val="accent2">
                    <a:lumMod val="50000"/>
                  </a:schemeClr>
                </a:solidFill>
              </a:rPr>
              <a:t>¿Les quedaron las figuras del mismo tamaño?</a:t>
            </a:r>
          </a:p>
          <a:p>
            <a:pPr marL="342900" indent="-342900" algn="just">
              <a:buFont typeface="+mj-lt"/>
              <a:buAutoNum type="arabicPeriod"/>
            </a:pPr>
            <a:r>
              <a:rPr lang="es-MX" sz="1800" dirty="0" smtClean="0">
                <a:solidFill>
                  <a:schemeClr val="accent2">
                    <a:lumMod val="50000"/>
                  </a:schemeClr>
                </a:solidFill>
              </a:rPr>
              <a:t>En que se parecen las figuras del libro, las plantillas y las de su tangram?, entre otras…</a:t>
            </a:r>
          </a:p>
          <a:p>
            <a:endParaRPr lang="es-MX" sz="1800" dirty="0">
              <a:solidFill>
                <a:schemeClr val="accent2">
                  <a:lumMod val="50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 y="2758440"/>
            <a:ext cx="3474720" cy="330708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2912085"/>
            <a:ext cx="5364481" cy="3153435"/>
          </a:xfrm>
          <a:prstGeom prst="rect">
            <a:avLst/>
          </a:prstGeom>
        </p:spPr>
      </p:pic>
    </p:spTree>
    <p:extLst>
      <p:ext uri="{BB962C8B-B14F-4D97-AF65-F5344CB8AC3E}">
        <p14:creationId xmlns:p14="http://schemas.microsoft.com/office/powerpoint/2010/main" val="6851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1850" y="642939"/>
            <a:ext cx="10515600" cy="911542"/>
          </a:xfrm>
        </p:spPr>
        <p:txBody>
          <a:bodyPr>
            <a:normAutofit fontScale="90000"/>
          </a:bodyPr>
          <a:lstStyle/>
          <a:p>
            <a:pPr algn="ctr"/>
            <a:r>
              <a:rPr lang="es-MX" dirty="0" smtClean="0">
                <a:solidFill>
                  <a:schemeClr val="accent2">
                    <a:lumMod val="50000"/>
                  </a:schemeClr>
                </a:solidFill>
              </a:rPr>
              <a:t>RESULTADOS</a:t>
            </a:r>
            <a:endParaRPr lang="es-MX" dirty="0">
              <a:solidFill>
                <a:schemeClr val="accent2">
                  <a:lumMod val="50000"/>
                </a:schemeClr>
              </a:solidFill>
            </a:endParaRPr>
          </a:p>
        </p:txBody>
      </p:sp>
      <p:sp>
        <p:nvSpPr>
          <p:cNvPr id="3" name="Marcador de texto 2"/>
          <p:cNvSpPr>
            <a:spLocks noGrp="1"/>
          </p:cNvSpPr>
          <p:nvPr>
            <p:ph type="body" idx="1"/>
          </p:nvPr>
        </p:nvSpPr>
        <p:spPr>
          <a:xfrm>
            <a:off x="1325880" y="1554481"/>
            <a:ext cx="9030970" cy="4535169"/>
          </a:xfrm>
        </p:spPr>
        <p:txBody>
          <a:bodyPr/>
          <a:lstStyle/>
          <a:p>
            <a:pPr algn="just"/>
            <a:r>
              <a:rPr lang="es-MX" dirty="0" smtClean="0">
                <a:solidFill>
                  <a:schemeClr val="accent2">
                    <a:lumMod val="50000"/>
                  </a:schemeClr>
                </a:solidFill>
              </a:rPr>
              <a:t>Se potencializo el desarrollo de las nociones espaciales, los conceptos de arriba,  abajo, derecha e izquierda, nociones básicas del espacio.</a:t>
            </a:r>
          </a:p>
          <a:p>
            <a:pPr algn="just"/>
            <a:r>
              <a:rPr lang="es-MX" dirty="0" smtClean="0">
                <a:solidFill>
                  <a:schemeClr val="accent2">
                    <a:lumMod val="50000"/>
                  </a:schemeClr>
                </a:solidFill>
              </a:rPr>
              <a:t>Desarrolló en la mayoría de los alumnos (as) la creatividad, pues gracias a este material didáctico utilizado por medio del juego, permite fomentar el desarrollo de habilidades para el aprendizaje de forma lúdica. Una gran herramienta par utilizar tanto dentro, como fuera de la clase.</a:t>
            </a:r>
            <a:endParaRPr lang="es-MX" dirty="0">
              <a:solidFill>
                <a:schemeClr val="accent2">
                  <a:lumMod val="5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4008120"/>
            <a:ext cx="5486400" cy="2466285"/>
          </a:xfrm>
          <a:prstGeom prst="rect">
            <a:avLst/>
          </a:prstGeom>
        </p:spPr>
      </p:pic>
    </p:spTree>
    <p:extLst>
      <p:ext uri="{BB962C8B-B14F-4D97-AF65-F5344CB8AC3E}">
        <p14:creationId xmlns:p14="http://schemas.microsoft.com/office/powerpoint/2010/main" val="170070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1" end="1"/>
                                            </p:txEl>
                                          </p:spTgt>
                                        </p:tgtEl>
                                        <p:attrNameLst>
                                          <p:attrName>r</p:attrName>
                                        </p:attrNameLst>
                                      </p:cBhvr>
                                    </p:animRot>
                                    <p:animRot by="-240000">
                                      <p:cBhvr>
                                        <p:cTn id="23" dur="200" fill="hold">
                                          <p:stCondLst>
                                            <p:cond delay="200"/>
                                          </p:stCondLst>
                                        </p:cTn>
                                        <p:tgtEl>
                                          <p:spTgt spid="3">
                                            <p:txEl>
                                              <p:pRg st="1" end="1"/>
                                            </p:txEl>
                                          </p:spTgt>
                                        </p:tgtEl>
                                        <p:attrNameLst>
                                          <p:attrName>r</p:attrName>
                                        </p:attrNameLst>
                                      </p:cBhvr>
                                    </p:animRot>
                                    <p:animRot by="240000">
                                      <p:cBhvr>
                                        <p:cTn id="24" dur="200" fill="hold">
                                          <p:stCondLst>
                                            <p:cond delay="400"/>
                                          </p:stCondLst>
                                        </p:cTn>
                                        <p:tgtEl>
                                          <p:spTgt spid="3">
                                            <p:txEl>
                                              <p:pRg st="1" end="1"/>
                                            </p:txEl>
                                          </p:spTgt>
                                        </p:tgtEl>
                                        <p:attrNameLst>
                                          <p:attrName>r</p:attrName>
                                        </p:attrNameLst>
                                      </p:cBhvr>
                                    </p:animRot>
                                    <p:animRot by="-240000">
                                      <p:cBhvr>
                                        <p:cTn id="25" dur="200" fill="hold">
                                          <p:stCondLst>
                                            <p:cond delay="600"/>
                                          </p:stCondLst>
                                        </p:cTn>
                                        <p:tgtEl>
                                          <p:spTgt spid="3">
                                            <p:txEl>
                                              <p:pRg st="1" end="1"/>
                                            </p:txEl>
                                          </p:spTgt>
                                        </p:tgtEl>
                                        <p:attrNameLst>
                                          <p:attrName>r</p:attrName>
                                        </p:attrNameLst>
                                      </p:cBhvr>
                                    </p:animRot>
                                    <p:animRot by="120000">
                                      <p:cBhvr>
                                        <p:cTn id="26"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643</Words>
  <Application>Microsoft Office PowerPoint</Application>
  <PresentationFormat>Panorámica</PresentationFormat>
  <Paragraphs>51</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Rounded MT Bold</vt:lpstr>
      <vt:lpstr>Calibri</vt:lpstr>
      <vt:lpstr>Calibri Light</vt:lpstr>
      <vt:lpstr>Wingdings</vt:lpstr>
      <vt:lpstr>Tema de Office</vt:lpstr>
      <vt:lpstr>Presentación de PowerPoint</vt:lpstr>
      <vt:lpstr>Presentación de PowerPoint</vt:lpstr>
      <vt:lpstr>Presentación de PowerPoint</vt:lpstr>
      <vt:lpstr>  </vt:lpstr>
      <vt:lpstr>OBJETIVO</vt:lpstr>
      <vt:lpstr>DESARROLLO</vt:lpstr>
      <vt:lpstr>Presentación de PowerPoint</vt:lpstr>
      <vt:lpstr>Presentación de PowerPoint</vt:lpstr>
      <vt:lpstr>RESULTADOS</vt:lpstr>
      <vt:lpstr>EVALUACION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 materna</dc:title>
  <dc:creator>Jessica Andrea</dc:creator>
  <cp:lastModifiedBy>Jessica Andrea</cp:lastModifiedBy>
  <cp:revision>30</cp:revision>
  <dcterms:created xsi:type="dcterms:W3CDTF">2023-07-02T23:25:47Z</dcterms:created>
  <dcterms:modified xsi:type="dcterms:W3CDTF">2023-07-03T15:05:47Z</dcterms:modified>
</cp:coreProperties>
</file>