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ndy elizabeth lopez aldava" userId="4a393813cb3c7710" providerId="LiveId" clId="{79479871-2D09-4505-808A-25146ECEFFC4}"/>
    <pc:docChg chg="custSel modSld">
      <pc:chgData name="candy elizabeth lopez aldava" userId="4a393813cb3c7710" providerId="LiveId" clId="{79479871-2D09-4505-808A-25146ECEFFC4}" dt="2023-07-03T00:09:21.981" v="531" actId="1076"/>
      <pc:docMkLst>
        <pc:docMk/>
      </pc:docMkLst>
      <pc:sldChg chg="addSp modSp mod">
        <pc:chgData name="candy elizabeth lopez aldava" userId="4a393813cb3c7710" providerId="LiveId" clId="{79479871-2D09-4505-808A-25146ECEFFC4}" dt="2023-07-03T00:08:13.691" v="428" actId="1076"/>
        <pc:sldMkLst>
          <pc:docMk/>
          <pc:sldMk cId="3178380707" sldId="258"/>
        </pc:sldMkLst>
        <pc:spChg chg="mod">
          <ac:chgData name="candy elizabeth lopez aldava" userId="4a393813cb3c7710" providerId="LiveId" clId="{79479871-2D09-4505-808A-25146ECEFFC4}" dt="2023-07-03T00:07:59.086" v="423" actId="20577"/>
          <ac:spMkLst>
            <pc:docMk/>
            <pc:sldMk cId="3178380707" sldId="258"/>
            <ac:spMk id="3" creationId="{76C66142-0D99-4E92-6461-D65BC7E88E22}"/>
          </ac:spMkLst>
        </pc:spChg>
        <pc:picChg chg="add mod">
          <ac:chgData name="candy elizabeth lopez aldava" userId="4a393813cb3c7710" providerId="LiveId" clId="{79479871-2D09-4505-808A-25146ECEFFC4}" dt="2023-07-03T00:08:13.691" v="428" actId="1076"/>
          <ac:picMkLst>
            <pc:docMk/>
            <pc:sldMk cId="3178380707" sldId="258"/>
            <ac:picMk id="6" creationId="{EECAC4BD-517A-DFEC-8E52-A51AE037350F}"/>
          </ac:picMkLst>
        </pc:picChg>
      </pc:sldChg>
      <pc:sldChg chg="modSp mod">
        <pc:chgData name="candy elizabeth lopez aldava" userId="4a393813cb3c7710" providerId="LiveId" clId="{79479871-2D09-4505-808A-25146ECEFFC4}" dt="2023-07-03T00:09:21.981" v="531" actId="1076"/>
        <pc:sldMkLst>
          <pc:docMk/>
          <pc:sldMk cId="1434589145" sldId="262"/>
        </pc:sldMkLst>
        <pc:spChg chg="mod">
          <ac:chgData name="candy elizabeth lopez aldava" userId="4a393813cb3c7710" providerId="LiveId" clId="{79479871-2D09-4505-808A-25146ECEFFC4}" dt="2023-07-03T00:09:21.981" v="531" actId="1076"/>
          <ac:spMkLst>
            <pc:docMk/>
            <pc:sldMk cId="1434589145" sldId="262"/>
            <ac:spMk id="3" creationId="{384131CE-37CE-60FD-2564-E1EE68E043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03CFC6D-1656-4605-B906-723E37B9303F}" type="datetimeFigureOut">
              <a:rPr lang="es-MX" smtClean="0"/>
              <a:t>02/07/2023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203081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3CFC6D-1656-4605-B906-723E37B9303F}" type="datetimeFigureOut">
              <a:rPr lang="es-MX" smtClean="0"/>
              <a:t>02/07/2023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417504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03CFC6D-1656-4605-B906-723E37B9303F}" type="datetimeFigureOut">
              <a:rPr lang="es-MX" smtClean="0"/>
              <a:t>02/07/2023</a:t>
            </a:fld>
            <a:endParaRPr lang="es-MX"/>
          </a:p>
        </p:txBody>
      </p:sp>
      <p:sp>
        <p:nvSpPr>
          <p:cNvPr id="5" name="Footer Placeholder 4"/>
          <p:cNvSpPr>
            <a:spLocks noGrp="1"/>
          </p:cNvSpPr>
          <p:nvPr>
            <p:ph type="ftr" sz="quarter" idx="11"/>
          </p:nvPr>
        </p:nvSpPr>
        <p:spPr>
          <a:xfrm>
            <a:off x="3776135" y="6422854"/>
            <a:ext cx="4279669" cy="365125"/>
          </a:xfrm>
        </p:spPr>
        <p:txBody>
          <a:bodyPr/>
          <a:lstStyle/>
          <a:p>
            <a:endParaRPr lang="es-MX"/>
          </a:p>
        </p:txBody>
      </p:sp>
      <p:sp>
        <p:nvSpPr>
          <p:cNvPr id="6" name="Slide Number Placeholder 5"/>
          <p:cNvSpPr>
            <a:spLocks noGrp="1"/>
          </p:cNvSpPr>
          <p:nvPr>
            <p:ph type="sldNum" sz="quarter" idx="12"/>
          </p:nvPr>
        </p:nvSpPr>
        <p:spPr>
          <a:xfrm>
            <a:off x="8073048" y="6422854"/>
            <a:ext cx="879759" cy="365125"/>
          </a:xfrm>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238618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03CFC6D-1656-4605-B906-723E37B9303F}" type="datetimeFigureOut">
              <a:rPr lang="es-MX" smtClean="0"/>
              <a:t>02/07/2023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3574934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tx2"/>
                </a:solidFill>
              </a:defRPr>
            </a:lvl1pPr>
          </a:lstStyle>
          <a:p>
            <a:fld id="{F03CFC6D-1656-4605-B906-723E37B9303F}" type="datetimeFigureOut">
              <a:rPr lang="es-MX" smtClean="0"/>
              <a:t>02/07/2023</a:t>
            </a:fld>
            <a:endParaRPr lang="es-MX"/>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D48D915-0D99-446B-B413-EEEF5FBD097B}" type="slidenum">
              <a:rPr lang="es-MX" smtClean="0"/>
              <a:t>‹Nº›</a:t>
            </a:fld>
            <a:endParaRPr lang="es-MX"/>
          </a:p>
        </p:txBody>
      </p:sp>
    </p:spTree>
    <p:extLst>
      <p:ext uri="{BB962C8B-B14F-4D97-AF65-F5344CB8AC3E}">
        <p14:creationId xmlns:p14="http://schemas.microsoft.com/office/powerpoint/2010/main" val="121993730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03CFC6D-1656-4605-B906-723E37B9303F}" type="datetimeFigureOut">
              <a:rPr lang="es-MX" smtClean="0"/>
              <a:t>02/07/2023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22195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3CFC6D-1656-4605-B906-723E37B9303F}" type="datetimeFigureOut">
              <a:rPr lang="es-MX" smtClean="0"/>
              <a:t>02/07/2023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44020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3CFC6D-1656-4605-B906-723E37B9303F}" type="datetimeFigureOut">
              <a:rPr lang="es-MX" smtClean="0"/>
              <a:t>02/07/2023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30348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CFC6D-1656-4605-B906-723E37B9303F}" type="datetimeFigureOut">
              <a:rPr lang="es-MX" smtClean="0"/>
              <a:t>02/07/2023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18938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3CFC6D-1656-4605-B906-723E37B9303F}" type="datetimeFigureOut">
              <a:rPr lang="es-MX" smtClean="0"/>
              <a:t>02/07/2023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116362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03CFC6D-1656-4605-B906-723E37B9303F}" type="datetimeFigureOut">
              <a:rPr lang="es-MX" smtClean="0"/>
              <a:t>02/07/2023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D48D915-0D99-446B-B413-EEEF5FBD097B}" type="slidenum">
              <a:rPr lang="es-MX" smtClean="0"/>
              <a:t>‹Nº›</a:t>
            </a:fld>
            <a:endParaRPr lang="es-MX"/>
          </a:p>
        </p:txBody>
      </p:sp>
    </p:spTree>
    <p:extLst>
      <p:ext uri="{BB962C8B-B14F-4D97-AF65-F5344CB8AC3E}">
        <p14:creationId xmlns:p14="http://schemas.microsoft.com/office/powerpoint/2010/main" val="3809039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03CFC6D-1656-4605-B906-723E37B9303F}" type="datetimeFigureOut">
              <a:rPr lang="es-MX" smtClean="0"/>
              <a:t>02/07/2023</a:t>
            </a:fld>
            <a:endParaRPr lang="es-MX"/>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MX"/>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D48D915-0D99-446B-B413-EEEF5FBD097B}" type="slidenum">
              <a:rPr lang="es-MX" smtClean="0"/>
              <a:t>‹Nº›</a:t>
            </a:fld>
            <a:endParaRPr lang="es-MX"/>
          </a:p>
        </p:txBody>
      </p:sp>
    </p:spTree>
    <p:extLst>
      <p:ext uri="{BB962C8B-B14F-4D97-AF65-F5344CB8AC3E}">
        <p14:creationId xmlns:p14="http://schemas.microsoft.com/office/powerpoint/2010/main" val="134578786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8A4536-955F-7E4B-FC99-05AE3DDD4D42}"/>
              </a:ext>
            </a:extLst>
          </p:cNvPr>
          <p:cNvSpPr>
            <a:spLocks noGrp="1"/>
          </p:cNvSpPr>
          <p:nvPr>
            <p:ph type="ctrTitle"/>
          </p:nvPr>
        </p:nvSpPr>
        <p:spPr>
          <a:xfrm>
            <a:off x="1276349" y="1821924"/>
            <a:ext cx="9639301" cy="2421464"/>
          </a:xfrm>
        </p:spPr>
        <p:txBody>
          <a:bodyPr>
            <a:normAutofit fontScale="90000"/>
          </a:bodyPr>
          <a:lstStyle/>
          <a:p>
            <a:pPr algn="ctr"/>
            <a:r>
              <a:rPr lang="es-MX" dirty="0">
                <a:solidFill>
                  <a:schemeClr val="bg2">
                    <a:lumMod val="50000"/>
                  </a:schemeClr>
                </a:solidFill>
                <a:latin typeface="Cooper Black" panose="0208090404030B020404" pitchFamily="18" charset="0"/>
              </a:rPr>
              <a:t>“Estrategia exitosa: introducción a la división”</a:t>
            </a:r>
          </a:p>
        </p:txBody>
      </p:sp>
      <p:sp>
        <p:nvSpPr>
          <p:cNvPr id="3" name="Subtítulo 2">
            <a:extLst>
              <a:ext uri="{FF2B5EF4-FFF2-40B4-BE49-F238E27FC236}">
                <a16:creationId xmlns:a16="http://schemas.microsoft.com/office/drawing/2014/main" id="{FA7BA1B6-C11D-582F-B6FF-1DB86530DDB3}"/>
              </a:ext>
            </a:extLst>
          </p:cNvPr>
          <p:cNvSpPr>
            <a:spLocks noGrp="1"/>
          </p:cNvSpPr>
          <p:nvPr>
            <p:ph type="subTitle" idx="1"/>
          </p:nvPr>
        </p:nvSpPr>
        <p:spPr>
          <a:xfrm>
            <a:off x="1523999" y="4445000"/>
            <a:ext cx="9144000" cy="1655762"/>
          </a:xfrm>
        </p:spPr>
        <p:txBody>
          <a:bodyPr>
            <a:normAutofit lnSpcReduction="10000"/>
          </a:bodyPr>
          <a:lstStyle/>
          <a:p>
            <a:pPr algn="ctr"/>
            <a:r>
              <a:rPr lang="es-MX" dirty="0">
                <a:latin typeface="Comic Sans MS" panose="030F0702030302020204" pitchFamily="66" charset="0"/>
              </a:rPr>
              <a:t>Escuela Primaria Dr. Héctor Mayagoitia Domínguez</a:t>
            </a:r>
          </a:p>
          <a:p>
            <a:pPr algn="ctr"/>
            <a:r>
              <a:rPr lang="es-MX" dirty="0">
                <a:latin typeface="Comic Sans MS" panose="030F0702030302020204" pitchFamily="66" charset="0"/>
              </a:rPr>
              <a:t>Ciclo Escolar 2022- 2023</a:t>
            </a:r>
          </a:p>
          <a:p>
            <a:pPr algn="ctr"/>
            <a:r>
              <a:rPr lang="es-MX" dirty="0">
                <a:latin typeface="Comic Sans MS" panose="030F0702030302020204" pitchFamily="66" charset="0"/>
              </a:rPr>
              <a:t>Maestra Candy Elizabeth López Aldava</a:t>
            </a:r>
          </a:p>
          <a:p>
            <a:pPr algn="ctr"/>
            <a:r>
              <a:rPr lang="es-MX" dirty="0">
                <a:latin typeface="Comic Sans MS" panose="030F0702030302020204" pitchFamily="66" charset="0"/>
              </a:rPr>
              <a:t>3° “A”</a:t>
            </a:r>
          </a:p>
          <a:p>
            <a:pPr algn="ctr"/>
            <a:endParaRPr lang="es-MX" dirty="0">
              <a:latin typeface="Comic Sans MS" panose="030F0702030302020204" pitchFamily="66" charset="0"/>
            </a:endParaRPr>
          </a:p>
          <a:p>
            <a:pPr algn="ctr"/>
            <a:endParaRPr lang="es-MX" dirty="0">
              <a:latin typeface="Comic Sans MS" panose="030F0702030302020204" pitchFamily="66" charset="0"/>
            </a:endParaRPr>
          </a:p>
        </p:txBody>
      </p:sp>
    </p:spTree>
    <p:extLst>
      <p:ext uri="{BB962C8B-B14F-4D97-AF65-F5344CB8AC3E}">
        <p14:creationId xmlns:p14="http://schemas.microsoft.com/office/powerpoint/2010/main" val="400660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75B177-A81C-F49F-1577-8107DBC31599}"/>
              </a:ext>
            </a:extLst>
          </p:cNvPr>
          <p:cNvSpPr>
            <a:spLocks noGrp="1"/>
          </p:cNvSpPr>
          <p:nvPr>
            <p:ph type="title"/>
          </p:nvPr>
        </p:nvSpPr>
        <p:spPr>
          <a:xfrm>
            <a:off x="1202919" y="284176"/>
            <a:ext cx="9784080" cy="1258874"/>
          </a:xfrm>
        </p:spPr>
        <p:txBody>
          <a:bodyPr>
            <a:normAutofit/>
          </a:bodyPr>
          <a:lstStyle/>
          <a:p>
            <a:pPr algn="ctr"/>
            <a:r>
              <a:rPr lang="es-MX" dirty="0">
                <a:latin typeface="Elephant" panose="02020904090505020303" pitchFamily="18" charset="0"/>
              </a:rPr>
              <a:t>Matemáticas: La CAJA Mac kínder (división)</a:t>
            </a:r>
          </a:p>
        </p:txBody>
      </p:sp>
      <p:sp>
        <p:nvSpPr>
          <p:cNvPr id="3" name="Marcador de contenido 2">
            <a:extLst>
              <a:ext uri="{FF2B5EF4-FFF2-40B4-BE49-F238E27FC236}">
                <a16:creationId xmlns:a16="http://schemas.microsoft.com/office/drawing/2014/main" id="{CDF703DF-829C-55B2-4DD7-59A8512E95DB}"/>
              </a:ext>
            </a:extLst>
          </p:cNvPr>
          <p:cNvSpPr>
            <a:spLocks noGrp="1"/>
          </p:cNvSpPr>
          <p:nvPr>
            <p:ph idx="1"/>
          </p:nvPr>
        </p:nvSpPr>
        <p:spPr>
          <a:xfrm>
            <a:off x="416719" y="2211712"/>
            <a:ext cx="11387137" cy="4504992"/>
          </a:xfrm>
        </p:spPr>
        <p:txBody>
          <a:bodyPr>
            <a:normAutofit fontScale="92500"/>
          </a:bodyPr>
          <a:lstStyle/>
          <a:p>
            <a:pPr marL="0" indent="0" algn="just">
              <a:buNone/>
            </a:pPr>
            <a:r>
              <a:rPr lang="es-MX" dirty="0"/>
              <a:t>Las matemáticas se han caracterizado por ser parte fundamental de nuestra vida diaria, utilizamos las matemáticas para resolver algunas operaciones tanto mentales como escritas, conteos, multiplicaciones y repartos. </a:t>
            </a:r>
          </a:p>
          <a:p>
            <a:pPr marL="0" indent="0" algn="just">
              <a:buNone/>
            </a:pPr>
            <a:r>
              <a:rPr lang="es-MX" dirty="0"/>
              <a:t>La asignatura de matemáticas nos ha brindado un amplio panorama de contenidos que son clave para desarrollar diversas habilidades cognitivas y que a su vez podemos emplear en nuestro día a día. </a:t>
            </a:r>
          </a:p>
          <a:p>
            <a:pPr marL="0" indent="0" algn="just">
              <a:buNone/>
            </a:pPr>
            <a:r>
              <a:rPr lang="es-MX" dirty="0"/>
              <a:t>Durante el tercer grado escolar se comienza a abordar el contenido de una de las operaciones básicas más abstractas para los alumnos, la cual es la división. Uno de los elementos importantes para el aprendizaje de la división es, el dominio completo de las multiplicaciones. </a:t>
            </a:r>
          </a:p>
          <a:p>
            <a:pPr marL="0" indent="0" algn="just">
              <a:buNone/>
            </a:pPr>
            <a:r>
              <a:rPr lang="es-MX" dirty="0"/>
              <a:t>No obstante, debido al limitado dominio de las operaciones de multiplicación, se considero necesario utilizar una herramienta hecha de material reciclado, la cual sirve para hacer repartos y con esto comenzar con la operación de división. </a:t>
            </a:r>
          </a:p>
          <a:p>
            <a:pPr marL="0" indent="0" algn="just">
              <a:buNone/>
            </a:pPr>
            <a:r>
              <a:rPr lang="es-MX" dirty="0"/>
              <a:t>Dicha herramienta es elaborada con material reciclado como cartón y  tapas de garrafón. Se les pidió a los alumnos que elaborarán su propia caja mac kínder con dichos materiales y decoraran a su gusto. </a:t>
            </a:r>
          </a:p>
        </p:txBody>
      </p:sp>
      <p:sp>
        <p:nvSpPr>
          <p:cNvPr id="4" name="Rectángulo 3">
            <a:extLst>
              <a:ext uri="{FF2B5EF4-FFF2-40B4-BE49-F238E27FC236}">
                <a16:creationId xmlns:a16="http://schemas.microsoft.com/office/drawing/2014/main" id="{7AFBA552-CE10-4954-DD89-BD530016A574}"/>
              </a:ext>
            </a:extLst>
          </p:cNvPr>
          <p:cNvSpPr/>
          <p:nvPr/>
        </p:nvSpPr>
        <p:spPr>
          <a:xfrm>
            <a:off x="3614738" y="1457319"/>
            <a:ext cx="4957762" cy="52578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dirty="0">
                <a:ln>
                  <a:solidFill>
                    <a:sysClr val="windowText" lastClr="000000"/>
                  </a:solidFill>
                </a:ln>
                <a:solidFill>
                  <a:sysClr val="windowText" lastClr="000000"/>
                </a:solidFill>
                <a:latin typeface="Comic Sans MS" panose="030F0702030302020204" pitchFamily="66" charset="0"/>
              </a:rPr>
              <a:t>PROBLEMATICA </a:t>
            </a:r>
          </a:p>
        </p:txBody>
      </p:sp>
    </p:spTree>
    <p:extLst>
      <p:ext uri="{BB962C8B-B14F-4D97-AF65-F5344CB8AC3E}">
        <p14:creationId xmlns:p14="http://schemas.microsoft.com/office/powerpoint/2010/main" val="3994722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6AAF80-3D53-F485-2108-8AF7FDB7B773}"/>
              </a:ext>
            </a:extLst>
          </p:cNvPr>
          <p:cNvSpPr>
            <a:spLocks noGrp="1"/>
          </p:cNvSpPr>
          <p:nvPr>
            <p:ph type="title"/>
          </p:nvPr>
        </p:nvSpPr>
        <p:spPr>
          <a:xfrm>
            <a:off x="2988857" y="398476"/>
            <a:ext cx="5655081" cy="1144574"/>
          </a:xfrm>
        </p:spPr>
        <p:txBody>
          <a:bodyPr>
            <a:normAutofit/>
          </a:bodyPr>
          <a:lstStyle/>
          <a:p>
            <a:pPr algn="ctr"/>
            <a:r>
              <a:rPr lang="es-MX" sz="2800" b="1" dirty="0">
                <a:solidFill>
                  <a:schemeClr val="tx2">
                    <a:lumMod val="10000"/>
                  </a:schemeClr>
                </a:solidFill>
                <a:latin typeface="Comic Sans MS" panose="030F0702030302020204" pitchFamily="66" charset="0"/>
              </a:rPr>
              <a:t>OBJETIVOS</a:t>
            </a:r>
          </a:p>
        </p:txBody>
      </p:sp>
      <p:sp>
        <p:nvSpPr>
          <p:cNvPr id="3" name="Marcador de contenido 2">
            <a:extLst>
              <a:ext uri="{FF2B5EF4-FFF2-40B4-BE49-F238E27FC236}">
                <a16:creationId xmlns:a16="http://schemas.microsoft.com/office/drawing/2014/main" id="{76C66142-0D99-4E92-6461-D65BC7E88E22}"/>
              </a:ext>
            </a:extLst>
          </p:cNvPr>
          <p:cNvSpPr>
            <a:spLocks noGrp="1"/>
          </p:cNvSpPr>
          <p:nvPr>
            <p:ph idx="1"/>
          </p:nvPr>
        </p:nvSpPr>
        <p:spPr/>
        <p:txBody>
          <a:bodyPr/>
          <a:lstStyle/>
          <a:p>
            <a:pPr algn="just">
              <a:buFont typeface="Wingdings" panose="05000000000000000000" pitchFamily="2" charset="2"/>
              <a:buChar char="q"/>
            </a:pPr>
            <a:r>
              <a:rPr lang="es-MX" dirty="0"/>
              <a:t> Introducir a los alumnos a la división mediante el análisis y la práctica de ejercicios de reparto. </a:t>
            </a:r>
          </a:p>
          <a:p>
            <a:pPr algn="just">
              <a:buFont typeface="Wingdings" panose="05000000000000000000" pitchFamily="2" charset="2"/>
              <a:buChar char="q"/>
            </a:pPr>
            <a:r>
              <a:rPr lang="es-MX" dirty="0"/>
              <a:t> Elaborar a través de actividades de reparto, inferencias donde den a conocer un resultado dividido en parte iguales o bien un resultado con residuo (sobrantes).</a:t>
            </a:r>
          </a:p>
        </p:txBody>
      </p:sp>
      <p:pic>
        <p:nvPicPr>
          <p:cNvPr id="6" name="Imagen 5">
            <a:extLst>
              <a:ext uri="{FF2B5EF4-FFF2-40B4-BE49-F238E27FC236}">
                <a16:creationId xmlns:a16="http://schemas.microsoft.com/office/drawing/2014/main" id="{EECAC4BD-517A-DFEC-8E52-A51AE03735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9050" y="3637743"/>
            <a:ext cx="4814888" cy="3048807"/>
          </a:xfrm>
          <a:prstGeom prst="rect">
            <a:avLst/>
          </a:prstGeom>
        </p:spPr>
      </p:pic>
    </p:spTree>
    <p:extLst>
      <p:ext uri="{BB962C8B-B14F-4D97-AF65-F5344CB8AC3E}">
        <p14:creationId xmlns:p14="http://schemas.microsoft.com/office/powerpoint/2010/main" val="3178380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02A24C-9505-2FD4-1A90-FA57A827A55E}"/>
              </a:ext>
            </a:extLst>
          </p:cNvPr>
          <p:cNvSpPr>
            <a:spLocks noGrp="1"/>
          </p:cNvSpPr>
          <p:nvPr>
            <p:ph type="title"/>
          </p:nvPr>
        </p:nvSpPr>
        <p:spPr>
          <a:xfrm>
            <a:off x="3217412" y="427051"/>
            <a:ext cx="5755094" cy="1115999"/>
          </a:xfrm>
        </p:spPr>
        <p:txBody>
          <a:bodyPr>
            <a:normAutofit/>
          </a:bodyPr>
          <a:lstStyle/>
          <a:p>
            <a:pPr algn="ctr"/>
            <a:r>
              <a:rPr lang="es-MX" sz="2800" b="1" dirty="0">
                <a:solidFill>
                  <a:schemeClr val="tx2">
                    <a:lumMod val="10000"/>
                  </a:schemeClr>
                </a:solidFill>
                <a:latin typeface="Comic Sans MS" panose="030F0702030302020204" pitchFamily="66" charset="0"/>
              </a:rPr>
              <a:t>desarrollo</a:t>
            </a:r>
          </a:p>
        </p:txBody>
      </p:sp>
      <p:sp>
        <p:nvSpPr>
          <p:cNvPr id="3" name="Marcador de contenido 2">
            <a:extLst>
              <a:ext uri="{FF2B5EF4-FFF2-40B4-BE49-F238E27FC236}">
                <a16:creationId xmlns:a16="http://schemas.microsoft.com/office/drawing/2014/main" id="{B570E20A-F1C7-99D9-951D-996B5079D06B}"/>
              </a:ext>
            </a:extLst>
          </p:cNvPr>
          <p:cNvSpPr>
            <a:spLocks noGrp="1"/>
          </p:cNvSpPr>
          <p:nvPr>
            <p:ph idx="1"/>
          </p:nvPr>
        </p:nvSpPr>
        <p:spPr/>
        <p:txBody>
          <a:bodyPr>
            <a:normAutofit/>
          </a:bodyPr>
          <a:lstStyle/>
          <a:p>
            <a:pPr marL="457200" indent="-457200" algn="just">
              <a:buAutoNum type="arabicPeriod"/>
            </a:pPr>
            <a:r>
              <a:rPr lang="es-MX" sz="1900" dirty="0">
                <a:latin typeface="Arial" panose="020B0604020202020204" pitchFamily="34" charset="0"/>
                <a:cs typeface="Arial" panose="020B0604020202020204" pitchFamily="34" charset="0"/>
              </a:rPr>
              <a:t>Al inicio de la actividad se preguntó a los alumnos a manera de conocimientos previos, qué era para ellos el reparto, en qué momentos se pueden realizar operaciones de reparto y qué imaginan que se debe hacer para elaborar un reparto equitativo. </a:t>
            </a:r>
          </a:p>
          <a:p>
            <a:pPr marL="457200" indent="-457200" algn="just">
              <a:buAutoNum type="arabicPeriod"/>
            </a:pPr>
            <a:r>
              <a:rPr lang="es-MX" sz="1900" dirty="0">
                <a:latin typeface="Arial" panose="020B0604020202020204" pitchFamily="34" charset="0"/>
                <a:cs typeface="Arial" panose="020B0604020202020204" pitchFamily="34" charset="0"/>
              </a:rPr>
              <a:t>Una vez que respondieron a las preguntas, se pidió a los alumnos que en sus libretas escribieran y dibujaran una cierta cantidad para repartirla en partes iguales. </a:t>
            </a:r>
          </a:p>
          <a:p>
            <a:pPr marL="457200" indent="-457200" algn="just">
              <a:buAutoNum type="arabicPeriod"/>
            </a:pPr>
            <a:r>
              <a:rPr lang="es-MX" sz="1900" dirty="0">
                <a:latin typeface="Arial" panose="020B0604020202020204" pitchFamily="34" charset="0"/>
                <a:cs typeface="Arial" panose="020B0604020202020204" pitchFamily="34" charset="0"/>
              </a:rPr>
              <a:t>Luego con apoyo de su caja mac kínder (previamente encargada) se le entrego a cada alumno una cantidad de frijoles. Luego se les solicito que pusieran en la tapa del centro una cantidad de 35 frijoles los cuales iban a repartir en 5´partes iguales. </a:t>
            </a:r>
          </a:p>
          <a:p>
            <a:pPr marL="457200" indent="-457200" algn="just">
              <a:buAutoNum type="arabicPeriod"/>
            </a:pPr>
            <a:r>
              <a:rPr lang="es-MX" sz="1900" dirty="0">
                <a:latin typeface="Arial" panose="020B0604020202020204" pitchFamily="34" charset="0"/>
                <a:cs typeface="Arial" panose="020B0604020202020204" pitchFamily="34" charset="0"/>
              </a:rPr>
              <a:t>Se procedió a que los alumnos utilizando cinco tapaderas de la orilla, fueran repartiendo de uno por uno, dos en dos, tres en tres, cuatro en cuatro o cinco en cinco la cantidad de los 35 frijoles que estaban al centro</a:t>
            </a:r>
            <a:r>
              <a:rPr lang="es-MX" dirty="0"/>
              <a:t>. </a:t>
            </a:r>
          </a:p>
        </p:txBody>
      </p:sp>
    </p:spTree>
    <p:extLst>
      <p:ext uri="{BB962C8B-B14F-4D97-AF65-F5344CB8AC3E}">
        <p14:creationId xmlns:p14="http://schemas.microsoft.com/office/powerpoint/2010/main" val="93130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5EC420-ACD1-0F5E-0D50-B9E2D39FBC37}"/>
              </a:ext>
            </a:extLst>
          </p:cNvPr>
          <p:cNvSpPr>
            <a:spLocks noGrp="1"/>
          </p:cNvSpPr>
          <p:nvPr>
            <p:ph idx="1"/>
          </p:nvPr>
        </p:nvSpPr>
        <p:spPr/>
        <p:txBody>
          <a:bodyPr>
            <a:normAutofit/>
          </a:bodyPr>
          <a:lstStyle/>
          <a:p>
            <a:pPr marL="0" indent="0" algn="just">
              <a:buNone/>
            </a:pPr>
            <a:r>
              <a:rPr lang="es-MX" sz="1900" dirty="0">
                <a:latin typeface="Arial" panose="020B0604020202020204" pitchFamily="34" charset="0"/>
                <a:cs typeface="Arial" panose="020B0604020202020204" pitchFamily="34" charset="0"/>
              </a:rPr>
              <a:t>5. Una vez que repartieron los 35 frijoles, se les cuestionó sobre cuántos frijoles se repartían en las cinco tapas. En base a esto se les mencionó que el ejercicio que acababan de elaborar era una división y que a su vez estaban sacando de una manera divertida un resultado esperado. </a:t>
            </a:r>
          </a:p>
          <a:p>
            <a:pPr marL="0" indent="0" algn="just">
              <a:buNone/>
            </a:pPr>
            <a:r>
              <a:rPr lang="es-MX" sz="1900" dirty="0">
                <a:latin typeface="Arial" panose="020B0604020202020204" pitchFamily="34" charset="0"/>
                <a:cs typeface="Arial" panose="020B0604020202020204" pitchFamily="34" charset="0"/>
              </a:rPr>
              <a:t>6. Enseguida se les dio la oportunidad de seguir realizando esta actividad, al ponerles otras situaciones de reparto. </a:t>
            </a:r>
          </a:p>
          <a:p>
            <a:pPr marL="0" indent="0" algn="just">
              <a:buNone/>
            </a:pPr>
            <a:r>
              <a:rPr lang="es-MX" sz="1900" dirty="0">
                <a:latin typeface="Arial" panose="020B0604020202020204" pitchFamily="34" charset="0"/>
                <a:cs typeface="Arial" panose="020B0604020202020204" pitchFamily="34" charset="0"/>
              </a:rPr>
              <a:t>7.Para finalizar se abordaron los trayectos 44 y 45 del libro de desafíos matemáticos, donde se utilizó dicho material para dar respuesta a cada uno de los problemas que se planteaban en el libro. </a:t>
            </a:r>
          </a:p>
        </p:txBody>
      </p:sp>
    </p:spTree>
    <p:extLst>
      <p:ext uri="{BB962C8B-B14F-4D97-AF65-F5344CB8AC3E}">
        <p14:creationId xmlns:p14="http://schemas.microsoft.com/office/powerpoint/2010/main" val="221381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1B00FB-5951-E3A5-2944-46626E18B29A}"/>
              </a:ext>
            </a:extLst>
          </p:cNvPr>
          <p:cNvSpPr>
            <a:spLocks noGrp="1"/>
          </p:cNvSpPr>
          <p:nvPr>
            <p:ph type="title"/>
          </p:nvPr>
        </p:nvSpPr>
        <p:spPr>
          <a:xfrm>
            <a:off x="2603049" y="871538"/>
            <a:ext cx="6983819" cy="921398"/>
          </a:xfrm>
        </p:spPr>
        <p:txBody>
          <a:bodyPr>
            <a:normAutofit/>
          </a:bodyPr>
          <a:lstStyle/>
          <a:p>
            <a:pPr algn="ctr"/>
            <a:r>
              <a:rPr lang="es-MX" sz="2800" b="1" dirty="0">
                <a:solidFill>
                  <a:schemeClr val="tx2">
                    <a:lumMod val="10000"/>
                  </a:schemeClr>
                </a:solidFill>
                <a:latin typeface="Comic Sans MS" panose="030F0702030302020204" pitchFamily="66" charset="0"/>
              </a:rPr>
              <a:t>protagonistas</a:t>
            </a:r>
          </a:p>
        </p:txBody>
      </p:sp>
      <p:sp>
        <p:nvSpPr>
          <p:cNvPr id="3" name="Marcador de contenido 2">
            <a:extLst>
              <a:ext uri="{FF2B5EF4-FFF2-40B4-BE49-F238E27FC236}">
                <a16:creationId xmlns:a16="http://schemas.microsoft.com/office/drawing/2014/main" id="{10D36C00-1773-C8EB-784E-839A3B5D2030}"/>
              </a:ext>
            </a:extLst>
          </p:cNvPr>
          <p:cNvSpPr>
            <a:spLocks noGrp="1"/>
          </p:cNvSpPr>
          <p:nvPr>
            <p:ph idx="1"/>
          </p:nvPr>
        </p:nvSpPr>
        <p:spPr>
          <a:xfrm>
            <a:off x="1202919" y="1792936"/>
            <a:ext cx="9784080" cy="1774508"/>
          </a:xfrm>
        </p:spPr>
        <p:txBody>
          <a:bodyPr>
            <a:normAutofit/>
          </a:bodyPr>
          <a:lstStyle/>
          <a:p>
            <a:pPr>
              <a:buFont typeface="Wingdings" panose="05000000000000000000" pitchFamily="2" charset="2"/>
              <a:buChar char="v"/>
            </a:pPr>
            <a:r>
              <a:rPr lang="es-MX" sz="1900" dirty="0">
                <a:latin typeface="Arial" panose="020B0604020202020204" pitchFamily="34" charset="0"/>
                <a:cs typeface="Arial" panose="020B0604020202020204" pitchFamily="34" charset="0"/>
              </a:rPr>
              <a:t> Los alumnos son los principales protagonistas en el desarrollo de esta estrategia exitosa. </a:t>
            </a:r>
          </a:p>
          <a:p>
            <a:pPr>
              <a:buFont typeface="Wingdings" panose="05000000000000000000" pitchFamily="2" charset="2"/>
              <a:buChar char="v"/>
            </a:pPr>
            <a:r>
              <a:rPr lang="es-MX" sz="1900" dirty="0">
                <a:latin typeface="Arial" panose="020B0604020202020204" pitchFamily="34" charset="0"/>
                <a:cs typeface="Arial" panose="020B0604020202020204" pitchFamily="34" charset="0"/>
              </a:rPr>
              <a:t>Los padres de familia por su parte, apoyaron en la realización de la caja mac kínder. </a:t>
            </a:r>
          </a:p>
        </p:txBody>
      </p:sp>
      <p:sp>
        <p:nvSpPr>
          <p:cNvPr id="4" name="Título 1">
            <a:extLst>
              <a:ext uri="{FF2B5EF4-FFF2-40B4-BE49-F238E27FC236}">
                <a16:creationId xmlns:a16="http://schemas.microsoft.com/office/drawing/2014/main" id="{2B0EEFBC-A5A3-282C-61E1-F6DE01617C09}"/>
              </a:ext>
            </a:extLst>
          </p:cNvPr>
          <p:cNvSpPr txBox="1">
            <a:spLocks/>
          </p:cNvSpPr>
          <p:nvPr/>
        </p:nvSpPr>
        <p:spPr>
          <a:xfrm>
            <a:off x="2603049" y="3367419"/>
            <a:ext cx="6983819" cy="9213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s-MX" sz="2800" b="1" dirty="0">
                <a:solidFill>
                  <a:schemeClr val="tx2">
                    <a:lumMod val="10000"/>
                  </a:schemeClr>
                </a:solidFill>
                <a:latin typeface="Comic Sans MS" panose="030F0702030302020204" pitchFamily="66" charset="0"/>
              </a:rPr>
              <a:t>Resultados</a:t>
            </a:r>
          </a:p>
        </p:txBody>
      </p:sp>
      <p:sp>
        <p:nvSpPr>
          <p:cNvPr id="5" name="Marcador de contenido 2">
            <a:extLst>
              <a:ext uri="{FF2B5EF4-FFF2-40B4-BE49-F238E27FC236}">
                <a16:creationId xmlns:a16="http://schemas.microsoft.com/office/drawing/2014/main" id="{AF9E38B7-D6CF-5B8C-D68A-05AC95740716}"/>
              </a:ext>
            </a:extLst>
          </p:cNvPr>
          <p:cNvSpPr txBox="1">
            <a:spLocks/>
          </p:cNvSpPr>
          <p:nvPr/>
        </p:nvSpPr>
        <p:spPr>
          <a:xfrm>
            <a:off x="308565" y="4057360"/>
            <a:ext cx="11574869" cy="2169133"/>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just">
              <a:buNone/>
            </a:pPr>
            <a:r>
              <a:rPr lang="es-MX" sz="1900" dirty="0">
                <a:latin typeface="Arial" panose="020B0604020202020204" pitchFamily="34" charset="0"/>
                <a:cs typeface="Arial" panose="020B0604020202020204" pitchFamily="34" charset="0"/>
              </a:rPr>
              <a:t>Con la elaboración de estas estrategias y la disposición e interés de los alumnos, se logró obtener un avance significativo en el desarrollo de las operaciones de división, en el entendimiento de como se puede dividir (repartir) en partes iguales y a su vez en los residuos que pueden quedar al repartir algunas cantidades que no son justas. </a:t>
            </a:r>
          </a:p>
          <a:p>
            <a:pPr marL="0" indent="0" algn="just">
              <a:buNone/>
            </a:pPr>
            <a:r>
              <a:rPr lang="es-MX" sz="1900" dirty="0">
                <a:latin typeface="Arial" panose="020B0604020202020204" pitchFamily="34" charset="0"/>
                <a:cs typeface="Arial" panose="020B0604020202020204" pitchFamily="34" charset="0"/>
              </a:rPr>
              <a:t>Los alumnos mostraron un aprendizaje a través de la interacción con material concreto, lo cual permitió que pudieran comenzar a resolver ejercicios de división sencillos y que a su vez los elaboraron de manera escrita, abordando como tal el algoritmo de la división. </a:t>
            </a:r>
          </a:p>
        </p:txBody>
      </p:sp>
    </p:spTree>
    <p:extLst>
      <p:ext uri="{BB962C8B-B14F-4D97-AF65-F5344CB8AC3E}">
        <p14:creationId xmlns:p14="http://schemas.microsoft.com/office/powerpoint/2010/main" val="91495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957978-D23D-54AB-0DB9-611474BBEBDC}"/>
              </a:ext>
            </a:extLst>
          </p:cNvPr>
          <p:cNvSpPr>
            <a:spLocks noGrp="1"/>
          </p:cNvSpPr>
          <p:nvPr>
            <p:ph type="title"/>
          </p:nvPr>
        </p:nvSpPr>
        <p:spPr/>
        <p:txBody>
          <a:bodyPr>
            <a:normAutofit/>
          </a:bodyPr>
          <a:lstStyle/>
          <a:p>
            <a:pPr algn="ctr"/>
            <a:r>
              <a:rPr lang="es-MX" sz="2800" b="1" dirty="0">
                <a:solidFill>
                  <a:schemeClr val="tx2">
                    <a:lumMod val="10000"/>
                  </a:schemeClr>
                </a:solidFill>
                <a:latin typeface="Comic Sans MS" panose="030F0702030302020204" pitchFamily="66" charset="0"/>
              </a:rPr>
              <a:t>Procesos de evaluación</a:t>
            </a:r>
          </a:p>
        </p:txBody>
      </p:sp>
      <p:sp>
        <p:nvSpPr>
          <p:cNvPr id="3" name="Marcador de contenido 2">
            <a:extLst>
              <a:ext uri="{FF2B5EF4-FFF2-40B4-BE49-F238E27FC236}">
                <a16:creationId xmlns:a16="http://schemas.microsoft.com/office/drawing/2014/main" id="{384131CE-37CE-60FD-2564-E1EE68E0435C}"/>
              </a:ext>
            </a:extLst>
          </p:cNvPr>
          <p:cNvSpPr>
            <a:spLocks noGrp="1"/>
          </p:cNvSpPr>
          <p:nvPr>
            <p:ph idx="1"/>
          </p:nvPr>
        </p:nvSpPr>
        <p:spPr>
          <a:xfrm>
            <a:off x="2288724" y="1948815"/>
            <a:ext cx="7612469" cy="1508760"/>
          </a:xfrm>
        </p:spPr>
        <p:txBody>
          <a:bodyPr>
            <a:normAutofit/>
          </a:bodyPr>
          <a:lstStyle/>
          <a:p>
            <a:pPr algn="just"/>
            <a:r>
              <a:rPr lang="es-MX" sz="1900" dirty="0">
                <a:latin typeface="Arial" panose="020B0604020202020204" pitchFamily="34" charset="0"/>
                <a:cs typeface="Arial" panose="020B0604020202020204" pitchFamily="34" charset="0"/>
              </a:rPr>
              <a:t>Para evaluar los resultados obtenidos se utilizó un instrumento de escala estimativa donde se definían los aspectos a evaluar (objetivos alcanzados) y los indicadores de evaluación que se les asignaban a los alumnos de manera individual. </a:t>
            </a:r>
          </a:p>
        </p:txBody>
      </p:sp>
    </p:spTree>
    <p:extLst>
      <p:ext uri="{BB962C8B-B14F-4D97-AF65-F5344CB8AC3E}">
        <p14:creationId xmlns:p14="http://schemas.microsoft.com/office/powerpoint/2010/main" val="1434589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Con banda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TM03090430[[fn=Con bandas]]</Template>
  <TotalTime>67</TotalTime>
  <Words>750</Words>
  <Application>Microsoft Office PowerPoint</Application>
  <PresentationFormat>Panorámica</PresentationFormat>
  <Paragraphs>31</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Comic Sans MS</vt:lpstr>
      <vt:lpstr>Cooper Black</vt:lpstr>
      <vt:lpstr>Corbel</vt:lpstr>
      <vt:lpstr>Elephant</vt:lpstr>
      <vt:lpstr>Wingdings</vt:lpstr>
      <vt:lpstr>Con bandas</vt:lpstr>
      <vt:lpstr>“Estrategia exitosa: introducción a la división”</vt:lpstr>
      <vt:lpstr>Matemáticas: La CAJA Mac kínder (división)</vt:lpstr>
      <vt:lpstr>OBJETIVOS</vt:lpstr>
      <vt:lpstr>desarrollo</vt:lpstr>
      <vt:lpstr>Presentación de PowerPoint</vt:lpstr>
      <vt:lpstr>protagonistas</vt:lpstr>
      <vt:lpstr>Procesos de evaluación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 exitosa: introducción a la división”</dc:title>
  <dc:creator>candy elizabeth lopez aldava</dc:creator>
  <cp:lastModifiedBy>candy elizabeth lopez aldava</cp:lastModifiedBy>
  <cp:revision>1</cp:revision>
  <dcterms:created xsi:type="dcterms:W3CDTF">2023-07-02T23:02:24Z</dcterms:created>
  <dcterms:modified xsi:type="dcterms:W3CDTF">2023-07-03T00:09:29Z</dcterms:modified>
</cp:coreProperties>
</file>