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5" r:id="rId2"/>
    <p:sldId id="259" r:id="rId3"/>
    <p:sldId id="264" r:id="rId4"/>
    <p:sldId id="266" r:id="rId5"/>
    <p:sldId id="267" r:id="rId6"/>
    <p:sldId id="258" r:id="rId7"/>
  </p:sldIdLst>
  <p:sldSz cx="9144000" cy="6858000" type="screen4x3"/>
  <p:notesSz cx="6858000" cy="9144000"/>
  <p:defaultTextStyle>
    <a:defPPr>
      <a:defRPr lang="es-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156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86761A1-F5D1-E220-44D5-5B7DA2101472}"/>
              </a:ext>
            </a:extLst>
          </p:cNvPr>
          <p:cNvSpPr>
            <a:spLocks noGrp="1"/>
          </p:cNvSpPr>
          <p:nvPr>
            <p:ph type="title"/>
          </p:nvPr>
        </p:nvSpPr>
        <p:spPr/>
        <p:txBody>
          <a:bodyPr/>
          <a:lstStyle/>
          <a:p>
            <a:r>
              <a:rPr lang="es-ES"/>
              <a:t>Haga clic para modificar el estilo de título del patrón</a:t>
            </a:r>
            <a:endParaRPr lang="es-US"/>
          </a:p>
        </p:txBody>
      </p:sp>
      <p:sp>
        <p:nvSpPr>
          <p:cNvPr id="3" name="Marcador de fecha 2">
            <a:extLst>
              <a:ext uri="{FF2B5EF4-FFF2-40B4-BE49-F238E27FC236}">
                <a16:creationId xmlns:a16="http://schemas.microsoft.com/office/drawing/2014/main" id="{DC982579-F274-5EB1-4D6E-48653AF4C123}"/>
              </a:ext>
            </a:extLst>
          </p:cNvPr>
          <p:cNvSpPr>
            <a:spLocks noGrp="1"/>
          </p:cNvSpPr>
          <p:nvPr>
            <p:ph type="dt" sz="half" idx="10"/>
          </p:nvPr>
        </p:nvSpPr>
        <p:spPr/>
        <p:txBody>
          <a:bodyPr/>
          <a:lstStyle/>
          <a:p>
            <a:fld id="{E165699D-0917-4128-A4D8-FE4F8524CEF1}" type="datetimeFigureOut">
              <a:rPr lang="es-US" smtClean="0"/>
              <a:t>7/3/2023</a:t>
            </a:fld>
            <a:endParaRPr lang="es-US"/>
          </a:p>
        </p:txBody>
      </p:sp>
      <p:sp>
        <p:nvSpPr>
          <p:cNvPr id="4" name="Marcador de pie de página 3">
            <a:extLst>
              <a:ext uri="{FF2B5EF4-FFF2-40B4-BE49-F238E27FC236}">
                <a16:creationId xmlns:a16="http://schemas.microsoft.com/office/drawing/2014/main" id="{A9E3C682-0A8D-8F00-83C6-FF3B2E0A71E1}"/>
              </a:ext>
            </a:extLst>
          </p:cNvPr>
          <p:cNvSpPr>
            <a:spLocks noGrp="1"/>
          </p:cNvSpPr>
          <p:nvPr>
            <p:ph type="ftr" sz="quarter" idx="11"/>
          </p:nvPr>
        </p:nvSpPr>
        <p:spPr/>
        <p:txBody>
          <a:bodyPr/>
          <a:lstStyle/>
          <a:p>
            <a:endParaRPr lang="es-US"/>
          </a:p>
        </p:txBody>
      </p:sp>
      <p:sp>
        <p:nvSpPr>
          <p:cNvPr id="5" name="Marcador de número de diapositiva 4">
            <a:extLst>
              <a:ext uri="{FF2B5EF4-FFF2-40B4-BE49-F238E27FC236}">
                <a16:creationId xmlns:a16="http://schemas.microsoft.com/office/drawing/2014/main" id="{66375657-5C1C-477C-EFFD-BE5A782C3F04}"/>
              </a:ext>
            </a:extLst>
          </p:cNvPr>
          <p:cNvSpPr>
            <a:spLocks noGrp="1"/>
          </p:cNvSpPr>
          <p:nvPr>
            <p:ph type="sldNum" sz="quarter" idx="12"/>
          </p:nvPr>
        </p:nvSpPr>
        <p:spPr/>
        <p:txBody>
          <a:bodyPr/>
          <a:lstStyle/>
          <a:p>
            <a:fld id="{54AA4FCC-4713-4DCB-A397-D175329D3F48}" type="slidenum">
              <a:rPr lang="es-US" smtClean="0"/>
              <a:t>‹Nº›</a:t>
            </a:fld>
            <a:endParaRPr lang="es-US"/>
          </a:p>
        </p:txBody>
      </p:sp>
    </p:spTree>
    <p:extLst>
      <p:ext uri="{BB962C8B-B14F-4D97-AF65-F5344CB8AC3E}">
        <p14:creationId xmlns:p14="http://schemas.microsoft.com/office/powerpoint/2010/main" val="2735564636"/>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F78F07CD-9EAC-AE0A-74D3-845C8950196D}"/>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s-US"/>
          </a:p>
        </p:txBody>
      </p:sp>
      <p:sp>
        <p:nvSpPr>
          <p:cNvPr id="3" name="Marcador de texto 2">
            <a:extLst>
              <a:ext uri="{FF2B5EF4-FFF2-40B4-BE49-F238E27FC236}">
                <a16:creationId xmlns:a16="http://schemas.microsoft.com/office/drawing/2014/main" id="{F4F365CF-764B-E85B-1138-F787DEB49BC4}"/>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US"/>
          </a:p>
        </p:txBody>
      </p:sp>
      <p:sp>
        <p:nvSpPr>
          <p:cNvPr id="4" name="Marcador de fecha 3">
            <a:extLst>
              <a:ext uri="{FF2B5EF4-FFF2-40B4-BE49-F238E27FC236}">
                <a16:creationId xmlns:a16="http://schemas.microsoft.com/office/drawing/2014/main" id="{5C17E80C-7E2E-53C0-4864-8A09E576C662}"/>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E165699D-0917-4128-A4D8-FE4F8524CEF1}" type="datetimeFigureOut">
              <a:rPr lang="es-US" smtClean="0"/>
              <a:t>7/3/2023</a:t>
            </a:fld>
            <a:endParaRPr lang="es-US"/>
          </a:p>
        </p:txBody>
      </p:sp>
      <p:sp>
        <p:nvSpPr>
          <p:cNvPr id="5" name="Marcador de pie de página 4">
            <a:extLst>
              <a:ext uri="{FF2B5EF4-FFF2-40B4-BE49-F238E27FC236}">
                <a16:creationId xmlns:a16="http://schemas.microsoft.com/office/drawing/2014/main" id="{57DD8BA3-F249-5837-904E-E04CED2FBF18}"/>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s-US"/>
          </a:p>
        </p:txBody>
      </p:sp>
      <p:sp>
        <p:nvSpPr>
          <p:cNvPr id="6" name="Marcador de número de diapositiva 5">
            <a:extLst>
              <a:ext uri="{FF2B5EF4-FFF2-40B4-BE49-F238E27FC236}">
                <a16:creationId xmlns:a16="http://schemas.microsoft.com/office/drawing/2014/main" id="{1AB830E0-B5ED-CBFB-1F14-D2A28667A6B1}"/>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4AA4FCC-4713-4DCB-A397-D175329D3F48}" type="slidenum">
              <a:rPr lang="es-US" smtClean="0"/>
              <a:t>‹Nº›</a:t>
            </a:fld>
            <a:endParaRPr lang="es-US"/>
          </a:p>
        </p:txBody>
      </p:sp>
    </p:spTree>
    <p:extLst>
      <p:ext uri="{BB962C8B-B14F-4D97-AF65-F5344CB8AC3E}">
        <p14:creationId xmlns:p14="http://schemas.microsoft.com/office/powerpoint/2010/main" val="3988499313"/>
      </p:ext>
    </p:extLst>
  </p:cSld>
  <p:clrMap bg1="lt1" tx1="dk1" bg2="lt2" tx2="dk2" accent1="accent1" accent2="accent2" accent3="accent3" accent4="accent4" accent5="accent5" accent6="accent6" hlink="hlink" folHlink="folHlink"/>
  <p:sldLayoutIdLst>
    <p:sldLayoutId id="2147483654" r:id="rId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s-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ítulo 1" hidden="1">
            <a:extLst>
              <a:ext uri="{FF2B5EF4-FFF2-40B4-BE49-F238E27FC236}">
                <a16:creationId xmlns:a16="http://schemas.microsoft.com/office/drawing/2014/main" id="{FE5BD8C2-8C74-6362-75E6-28CFCB8D52B2}"/>
              </a:ext>
            </a:extLst>
          </p:cNvPr>
          <p:cNvSpPr>
            <a:spLocks noGrp="1"/>
          </p:cNvSpPr>
          <p:nvPr>
            <p:ph type="title"/>
          </p:nvPr>
        </p:nvSpPr>
        <p:spPr/>
        <p:txBody>
          <a:bodyPr/>
          <a:lstStyle/>
          <a:p>
            <a:endParaRPr lang="es-US"/>
          </a:p>
        </p:txBody>
      </p:sp>
      <p:pic>
        <p:nvPicPr>
          <p:cNvPr id="3" name="Imagen 2">
            <a:extLst>
              <a:ext uri="{FF2B5EF4-FFF2-40B4-BE49-F238E27FC236}">
                <a16:creationId xmlns:a16="http://schemas.microsoft.com/office/drawing/2014/main" id="{4A3E1FA0-963E-C7D5-D582-54C21431DE06}"/>
              </a:ext>
            </a:extLst>
          </p:cNvPr>
          <p:cNvPicPr/>
          <p:nvPr/>
        </p:nvPicPr>
        <p:blipFill>
          <a:blip r:embed="rId2"/>
          <a:stretch>
            <a:fillRect/>
          </a:stretch>
        </p:blipFill>
        <p:spPr>
          <a:xfrm>
            <a:off x="0" y="0"/>
            <a:ext cx="9144000" cy="6858000"/>
          </a:xfrm>
          <a:prstGeom prst="rect">
            <a:avLst/>
          </a:prstGeom>
        </p:spPr>
      </p:pic>
      <p:sp>
        <p:nvSpPr>
          <p:cNvPr id="4" name="CuadroTexto 3">
            <a:extLst>
              <a:ext uri="{FF2B5EF4-FFF2-40B4-BE49-F238E27FC236}">
                <a16:creationId xmlns:a16="http://schemas.microsoft.com/office/drawing/2014/main" id="{885AC7D6-C7DC-A24A-15B1-4867F503DE72}"/>
              </a:ext>
            </a:extLst>
          </p:cNvPr>
          <p:cNvSpPr txBox="1"/>
          <p:nvPr/>
        </p:nvSpPr>
        <p:spPr>
          <a:xfrm>
            <a:off x="1240971" y="604157"/>
            <a:ext cx="7004958" cy="3170099"/>
          </a:xfrm>
          <a:prstGeom prst="rect">
            <a:avLst/>
          </a:prstGeom>
          <a:noFill/>
        </p:spPr>
        <p:txBody>
          <a:bodyPr wrap="square" rtlCol="0">
            <a:spAutoFit/>
          </a:bodyPr>
          <a:lstStyle/>
          <a:p>
            <a:pPr algn="ctr"/>
            <a:r>
              <a:rPr lang="es-MX" sz="3200" dirty="0">
                <a:solidFill>
                  <a:schemeClr val="accent5">
                    <a:lumMod val="75000"/>
                  </a:schemeClr>
                </a:solidFill>
                <a:latin typeface="Berlin Sans FB" panose="020E0602020502020306" pitchFamily="34" charset="0"/>
              </a:rPr>
              <a:t>FORO “MI EXPERIENCIA CON PRIMER GRADO </a:t>
            </a:r>
          </a:p>
          <a:p>
            <a:pPr algn="ctr"/>
            <a:r>
              <a:rPr lang="es-MX" sz="3200" dirty="0">
                <a:solidFill>
                  <a:schemeClr val="accent5">
                    <a:lumMod val="75000"/>
                  </a:schemeClr>
                </a:solidFill>
                <a:latin typeface="Berlin Sans FB" panose="020E0602020502020306" pitchFamily="34" charset="0"/>
              </a:rPr>
              <a:t>DE EDUCACION PREESCOLAR”.</a:t>
            </a:r>
          </a:p>
          <a:p>
            <a:pPr algn="ctr"/>
            <a:r>
              <a:rPr lang="es-MX" sz="3200" dirty="0">
                <a:solidFill>
                  <a:srgbClr val="FFC000"/>
                </a:solidFill>
                <a:latin typeface="Berlin Sans FB" panose="020E0602020502020306" pitchFamily="34" charset="0"/>
              </a:rPr>
              <a:t>Educadora: Rosa Isabel Carreón Reyna  </a:t>
            </a:r>
            <a:r>
              <a:rPr lang="es-MX" sz="3200" dirty="0">
                <a:solidFill>
                  <a:schemeClr val="accent6">
                    <a:lumMod val="60000"/>
                    <a:lumOff val="40000"/>
                  </a:schemeClr>
                </a:solidFill>
                <a:latin typeface="Berlin Sans FB" panose="020E0602020502020306" pitchFamily="34" charset="0"/>
              </a:rPr>
              <a:t>Grupo 1oA</a:t>
            </a:r>
          </a:p>
          <a:p>
            <a:pPr algn="ctr"/>
            <a:r>
              <a:rPr lang="es-MX" sz="3200" dirty="0">
                <a:solidFill>
                  <a:schemeClr val="accent5">
                    <a:lumMod val="75000"/>
                  </a:schemeClr>
                </a:solidFill>
                <a:latin typeface="Berlin Sans FB" panose="020E0602020502020306" pitchFamily="34" charset="0"/>
              </a:rPr>
              <a:t>J.N. “RAFAEL RAMÍREZ</a:t>
            </a:r>
            <a:r>
              <a:rPr lang="es-MX" sz="4000" dirty="0">
                <a:solidFill>
                  <a:schemeClr val="accent5">
                    <a:lumMod val="75000"/>
                  </a:schemeClr>
                </a:solidFill>
                <a:latin typeface="Berlin Sans FB" panose="020E0602020502020306" pitchFamily="34" charset="0"/>
              </a:rPr>
              <a:t>”</a:t>
            </a:r>
          </a:p>
        </p:txBody>
      </p:sp>
    </p:spTree>
    <p:extLst>
      <p:ext uri="{BB962C8B-B14F-4D97-AF65-F5344CB8AC3E}">
        <p14:creationId xmlns:p14="http://schemas.microsoft.com/office/powerpoint/2010/main" val="25247408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ítulo 1" hidden="1">
            <a:extLst>
              <a:ext uri="{FF2B5EF4-FFF2-40B4-BE49-F238E27FC236}">
                <a16:creationId xmlns:a16="http://schemas.microsoft.com/office/drawing/2014/main" id="{1F9A8A3F-05FC-258B-8437-82303E070106}"/>
              </a:ext>
            </a:extLst>
          </p:cNvPr>
          <p:cNvSpPr>
            <a:spLocks noGrp="1"/>
          </p:cNvSpPr>
          <p:nvPr>
            <p:ph type="title"/>
          </p:nvPr>
        </p:nvSpPr>
        <p:spPr/>
        <p:txBody>
          <a:bodyPr/>
          <a:lstStyle/>
          <a:p>
            <a:endParaRPr lang="es-US"/>
          </a:p>
        </p:txBody>
      </p:sp>
      <p:pic>
        <p:nvPicPr>
          <p:cNvPr id="3" name="Imagen 2">
            <a:extLst>
              <a:ext uri="{FF2B5EF4-FFF2-40B4-BE49-F238E27FC236}">
                <a16:creationId xmlns:a16="http://schemas.microsoft.com/office/drawing/2014/main" id="{EBC8FB1E-73B0-0A76-AA7F-C41B07D11D7C}"/>
              </a:ext>
            </a:extLst>
          </p:cNvPr>
          <p:cNvPicPr/>
          <p:nvPr/>
        </p:nvPicPr>
        <p:blipFill>
          <a:blip r:embed="rId2"/>
          <a:stretch>
            <a:fillRect/>
          </a:stretch>
        </p:blipFill>
        <p:spPr>
          <a:xfrm>
            <a:off x="0" y="0"/>
            <a:ext cx="9144000" cy="6858000"/>
          </a:xfrm>
          <a:prstGeom prst="rect">
            <a:avLst/>
          </a:prstGeom>
        </p:spPr>
      </p:pic>
      <p:sp>
        <p:nvSpPr>
          <p:cNvPr id="4" name="CuadroTexto 3">
            <a:extLst>
              <a:ext uri="{FF2B5EF4-FFF2-40B4-BE49-F238E27FC236}">
                <a16:creationId xmlns:a16="http://schemas.microsoft.com/office/drawing/2014/main" id="{40665F7E-9ECB-2419-4219-1ADE6DC07F55}"/>
              </a:ext>
            </a:extLst>
          </p:cNvPr>
          <p:cNvSpPr txBox="1"/>
          <p:nvPr/>
        </p:nvSpPr>
        <p:spPr>
          <a:xfrm>
            <a:off x="898071" y="1453243"/>
            <a:ext cx="6955972" cy="4339650"/>
          </a:xfrm>
          <a:prstGeom prst="rect">
            <a:avLst/>
          </a:prstGeom>
          <a:noFill/>
        </p:spPr>
        <p:txBody>
          <a:bodyPr wrap="square" rtlCol="0">
            <a:spAutoFit/>
          </a:bodyPr>
          <a:lstStyle/>
          <a:p>
            <a:pPr marL="285750" indent="-285750">
              <a:buFont typeface="Arial" panose="020B0604020202020204" pitchFamily="34" charset="0"/>
              <a:buChar char="•"/>
            </a:pPr>
            <a:r>
              <a:rPr lang="es-MX" sz="2000" dirty="0">
                <a:latin typeface="Berlin Sans FB" panose="020E0602020502020306" pitchFamily="34" charset="0"/>
              </a:rPr>
              <a:t>Desconocimiento de cómo trabajar con un grupo de 1er grado (no hubo orientaciones ni seguimiento)</a:t>
            </a:r>
          </a:p>
          <a:p>
            <a:pPr marL="285750" indent="-285750">
              <a:buFont typeface="Arial" panose="020B0604020202020204" pitchFamily="34" charset="0"/>
              <a:buChar char="•"/>
            </a:pPr>
            <a:r>
              <a:rPr lang="es-MX" sz="2000" dirty="0">
                <a:latin typeface="Berlin Sans FB" panose="020E0602020502020306" pitchFamily="34" charset="0"/>
              </a:rPr>
              <a:t>Desubicada en cuestión de la forma de planear (con cual programa)</a:t>
            </a:r>
          </a:p>
          <a:p>
            <a:pPr marL="285750" indent="-285750">
              <a:buFont typeface="Arial" panose="020B0604020202020204" pitchFamily="34" charset="0"/>
              <a:buChar char="•"/>
            </a:pPr>
            <a:r>
              <a:rPr lang="es-MX" sz="2000" dirty="0">
                <a:latin typeface="Berlin Sans FB" panose="020E0602020502020306" pitchFamily="34" charset="0"/>
              </a:rPr>
              <a:t>Adecuación del aula en mobiliario, ambiente acorde a la edad de mis pequeños. </a:t>
            </a:r>
          </a:p>
          <a:p>
            <a:pPr marL="285750" indent="-285750">
              <a:buFont typeface="Arial" panose="020B0604020202020204" pitchFamily="34" charset="0"/>
              <a:buChar char="•"/>
            </a:pPr>
            <a:r>
              <a:rPr lang="es-MX" sz="2000" dirty="0">
                <a:latin typeface="Berlin Sans FB" panose="020E0602020502020306" pitchFamily="34" charset="0"/>
              </a:rPr>
              <a:t>Algunos de mis niños aun no tenían control de esfínteres.</a:t>
            </a:r>
          </a:p>
          <a:p>
            <a:pPr marL="285750" indent="-285750">
              <a:buFont typeface="Arial" panose="020B0604020202020204" pitchFamily="34" charset="0"/>
              <a:buChar char="•"/>
            </a:pPr>
            <a:r>
              <a:rPr lang="es-MX" sz="2000" dirty="0">
                <a:latin typeface="Berlin Sans FB" panose="020E0602020502020306" pitchFamily="34" charset="0"/>
              </a:rPr>
              <a:t>Control de reglas y auto regulación de los pequeños.</a:t>
            </a:r>
          </a:p>
          <a:p>
            <a:pPr marL="285750" indent="-285750">
              <a:buFont typeface="Arial" panose="020B0604020202020204" pitchFamily="34" charset="0"/>
              <a:buChar char="•"/>
            </a:pPr>
            <a:r>
              <a:rPr lang="es-MX" sz="2000" dirty="0">
                <a:latin typeface="Berlin Sans FB" panose="020E0602020502020306" pitchFamily="34" charset="0"/>
              </a:rPr>
              <a:t>Atención de los alumnos por tiempos muy cortos. </a:t>
            </a:r>
          </a:p>
          <a:p>
            <a:pPr marL="285750" indent="-285750">
              <a:buFont typeface="Arial" panose="020B0604020202020204" pitchFamily="34" charset="0"/>
              <a:buChar char="•"/>
            </a:pPr>
            <a:r>
              <a:rPr lang="es-MX" sz="2000" dirty="0">
                <a:latin typeface="Berlin Sans FB" panose="020E0602020502020306" pitchFamily="34" charset="0"/>
              </a:rPr>
              <a:t>Durante un periodo no tuve asistente.</a:t>
            </a:r>
          </a:p>
          <a:p>
            <a:pPr marL="285750" indent="-285750">
              <a:buFont typeface="Arial" panose="020B0604020202020204" pitchFamily="34" charset="0"/>
              <a:buChar char="•"/>
            </a:pPr>
            <a:r>
              <a:rPr lang="es-MX" sz="2000" dirty="0">
                <a:latin typeface="Berlin Sans FB" panose="020E0602020502020306" pitchFamily="34" charset="0"/>
              </a:rPr>
              <a:t>Uso del cubrebocas de forma habitual en los niños.</a:t>
            </a:r>
          </a:p>
          <a:p>
            <a:pPr marL="285750" indent="-285750">
              <a:buFont typeface="Arial" panose="020B0604020202020204" pitchFamily="34" charset="0"/>
              <a:buChar char="•"/>
            </a:pPr>
            <a:r>
              <a:rPr lang="es-MX" sz="2000" dirty="0">
                <a:latin typeface="Berlin Sans FB" panose="020E0602020502020306" pitchFamily="34" charset="0"/>
              </a:rPr>
              <a:t>Caso de William. </a:t>
            </a:r>
          </a:p>
          <a:p>
            <a:pPr marL="285750" indent="-285750">
              <a:buFont typeface="Arial" panose="020B0604020202020204" pitchFamily="34" charset="0"/>
              <a:buChar char="•"/>
            </a:pPr>
            <a:endParaRPr lang="es-MX" dirty="0">
              <a:latin typeface="Berlin Sans FB" panose="020E0602020502020306" pitchFamily="34" charset="0"/>
            </a:endParaRPr>
          </a:p>
          <a:p>
            <a:pPr marL="285750" indent="-285750">
              <a:buFont typeface="Arial" panose="020B0604020202020204" pitchFamily="34" charset="0"/>
              <a:buChar char="•"/>
            </a:pPr>
            <a:endParaRPr lang="es-MX" dirty="0"/>
          </a:p>
        </p:txBody>
      </p:sp>
    </p:spTree>
    <p:extLst>
      <p:ext uri="{BB962C8B-B14F-4D97-AF65-F5344CB8AC3E}">
        <p14:creationId xmlns:p14="http://schemas.microsoft.com/office/powerpoint/2010/main" val="6263787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ítulo 1" hidden="1">
            <a:extLst>
              <a:ext uri="{FF2B5EF4-FFF2-40B4-BE49-F238E27FC236}">
                <a16:creationId xmlns:a16="http://schemas.microsoft.com/office/drawing/2014/main" id="{D84D8A21-23BE-3738-5127-FB2978233FE1}"/>
              </a:ext>
            </a:extLst>
          </p:cNvPr>
          <p:cNvSpPr>
            <a:spLocks noGrp="1"/>
          </p:cNvSpPr>
          <p:nvPr>
            <p:ph type="title"/>
          </p:nvPr>
        </p:nvSpPr>
        <p:spPr/>
        <p:txBody>
          <a:bodyPr/>
          <a:lstStyle/>
          <a:p>
            <a:endParaRPr lang="es-US"/>
          </a:p>
        </p:txBody>
      </p:sp>
      <p:pic>
        <p:nvPicPr>
          <p:cNvPr id="3" name="Imagen 2">
            <a:extLst>
              <a:ext uri="{FF2B5EF4-FFF2-40B4-BE49-F238E27FC236}">
                <a16:creationId xmlns:a16="http://schemas.microsoft.com/office/drawing/2014/main" id="{24B097AE-720F-E17B-D4C0-D3E86440BBFA}"/>
              </a:ext>
            </a:extLst>
          </p:cNvPr>
          <p:cNvPicPr/>
          <p:nvPr/>
        </p:nvPicPr>
        <p:blipFill>
          <a:blip r:embed="rId2"/>
          <a:stretch>
            <a:fillRect/>
          </a:stretch>
        </p:blipFill>
        <p:spPr>
          <a:xfrm>
            <a:off x="0" y="0"/>
            <a:ext cx="9144000" cy="6858000"/>
          </a:xfrm>
          <a:prstGeom prst="rect">
            <a:avLst/>
          </a:prstGeom>
        </p:spPr>
      </p:pic>
      <p:sp>
        <p:nvSpPr>
          <p:cNvPr id="4" name="CuadroTexto 3">
            <a:extLst>
              <a:ext uri="{FF2B5EF4-FFF2-40B4-BE49-F238E27FC236}">
                <a16:creationId xmlns:a16="http://schemas.microsoft.com/office/drawing/2014/main" id="{9AADF671-6522-EAB0-9522-51667F3F5D16}"/>
              </a:ext>
            </a:extLst>
          </p:cNvPr>
          <p:cNvSpPr txBox="1"/>
          <p:nvPr/>
        </p:nvSpPr>
        <p:spPr>
          <a:xfrm>
            <a:off x="914400" y="473529"/>
            <a:ext cx="7364186" cy="3908762"/>
          </a:xfrm>
          <a:prstGeom prst="rect">
            <a:avLst/>
          </a:prstGeom>
          <a:noFill/>
        </p:spPr>
        <p:txBody>
          <a:bodyPr wrap="square" rtlCol="0">
            <a:spAutoFit/>
          </a:bodyPr>
          <a:lstStyle/>
          <a:p>
            <a:pPr algn="ctr"/>
            <a:r>
              <a:rPr lang="es-MX" sz="3200" dirty="0">
                <a:solidFill>
                  <a:srgbClr val="FF0000"/>
                </a:solidFill>
                <a:latin typeface="Berlin Sans FB" panose="020E0602020502020306" pitchFamily="34" charset="0"/>
              </a:rPr>
              <a:t>¿Cómo me sentía? </a:t>
            </a:r>
          </a:p>
          <a:p>
            <a:pPr marL="285750" indent="-285750">
              <a:buFont typeface="Wingdings" panose="05000000000000000000" pitchFamily="2" charset="2"/>
              <a:buChar char="q"/>
            </a:pPr>
            <a:r>
              <a:rPr lang="es-MX" dirty="0">
                <a:solidFill>
                  <a:srgbClr val="0070C0"/>
                </a:solidFill>
                <a:latin typeface="Berlin Sans FB" panose="020E0602020502020306" pitchFamily="34" charset="0"/>
              </a:rPr>
              <a:t>A inicio de ciclo tuve emociones de nerviosismo por no saber cómo iniciar, desorientada desde mi forma de planear, evaluar los aprendizajes de mis niños. Más sin embargo también felicidad de enfrentar este reto ya que los niños pequeños por su naturaleza son muy tiernos, espontáneos y amorosos. Apoyada por mi directivo y compañeros del jardín. </a:t>
            </a:r>
          </a:p>
          <a:p>
            <a:pPr marL="285750" indent="-285750">
              <a:buFont typeface="Wingdings" panose="05000000000000000000" pitchFamily="2" charset="2"/>
              <a:buChar char="q"/>
            </a:pPr>
            <a:r>
              <a:rPr lang="es-MX" dirty="0">
                <a:solidFill>
                  <a:srgbClr val="0070C0"/>
                </a:solidFill>
                <a:latin typeface="Berlin Sans FB" panose="020E0602020502020306" pitchFamily="34" charset="0"/>
              </a:rPr>
              <a:t>A medio ciclo ya sentí mayor seguridad, logramos el control de reglas en ellos, pudimos ya lograr aprendizajes esperados con mayor eficacia. Ya que estaban más centrados en las actividades. En conjunto con los maestros de física y artes y con el apoyo de mi maestra asistente. </a:t>
            </a:r>
          </a:p>
          <a:p>
            <a:pPr marL="285750" indent="-285750">
              <a:buFont typeface="Wingdings" panose="05000000000000000000" pitchFamily="2" charset="2"/>
              <a:buChar char="q"/>
            </a:pPr>
            <a:r>
              <a:rPr lang="es-MX" dirty="0">
                <a:solidFill>
                  <a:srgbClr val="0070C0"/>
                </a:solidFill>
                <a:latin typeface="Berlin Sans FB" panose="020E0602020502020306" pitchFamily="34" charset="0"/>
              </a:rPr>
              <a:t>Al final del ciclo me siento muy contenta con lo logrado durante este ciclo escolar ya  que se observa palpablemente los avances de cada uno de los integrantes de mi grupo de forma </a:t>
            </a:r>
            <a:r>
              <a:rPr lang="es-MX" dirty="0" err="1">
                <a:solidFill>
                  <a:srgbClr val="0070C0"/>
                </a:solidFill>
                <a:latin typeface="Berlin Sans FB" panose="020E0602020502020306" pitchFamily="34" charset="0"/>
              </a:rPr>
              <a:t>talvés</a:t>
            </a:r>
            <a:r>
              <a:rPr lang="es-MX" dirty="0">
                <a:solidFill>
                  <a:srgbClr val="0070C0"/>
                </a:solidFill>
                <a:latin typeface="Berlin Sans FB" panose="020E0602020502020306" pitchFamily="34" charset="0"/>
              </a:rPr>
              <a:t> no imaginada.</a:t>
            </a:r>
          </a:p>
        </p:txBody>
      </p:sp>
    </p:spTree>
    <p:extLst>
      <p:ext uri="{BB962C8B-B14F-4D97-AF65-F5344CB8AC3E}">
        <p14:creationId xmlns:p14="http://schemas.microsoft.com/office/powerpoint/2010/main" val="33364843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ítulo 1" hidden="1">
            <a:extLst>
              <a:ext uri="{FF2B5EF4-FFF2-40B4-BE49-F238E27FC236}">
                <a16:creationId xmlns:a16="http://schemas.microsoft.com/office/drawing/2014/main" id="{3792CCAF-0A46-B149-231D-978790FFA1A0}"/>
              </a:ext>
            </a:extLst>
          </p:cNvPr>
          <p:cNvSpPr>
            <a:spLocks noGrp="1"/>
          </p:cNvSpPr>
          <p:nvPr>
            <p:ph type="title"/>
          </p:nvPr>
        </p:nvSpPr>
        <p:spPr/>
        <p:txBody>
          <a:bodyPr/>
          <a:lstStyle/>
          <a:p>
            <a:endParaRPr lang="es-US"/>
          </a:p>
        </p:txBody>
      </p:sp>
      <p:pic>
        <p:nvPicPr>
          <p:cNvPr id="3" name="Imagen 2">
            <a:extLst>
              <a:ext uri="{FF2B5EF4-FFF2-40B4-BE49-F238E27FC236}">
                <a16:creationId xmlns:a16="http://schemas.microsoft.com/office/drawing/2014/main" id="{80B96EFD-4FB5-AEDC-7078-913433CC28E5}"/>
              </a:ext>
            </a:extLst>
          </p:cNvPr>
          <p:cNvPicPr/>
          <p:nvPr/>
        </p:nvPicPr>
        <p:blipFill>
          <a:blip r:embed="rId2"/>
          <a:stretch>
            <a:fillRect/>
          </a:stretch>
        </p:blipFill>
        <p:spPr>
          <a:xfrm>
            <a:off x="0" y="0"/>
            <a:ext cx="9144000" cy="6858000"/>
          </a:xfrm>
          <a:prstGeom prst="rect">
            <a:avLst/>
          </a:prstGeom>
        </p:spPr>
      </p:pic>
      <p:sp>
        <p:nvSpPr>
          <p:cNvPr id="4" name="CuadroTexto 3">
            <a:extLst>
              <a:ext uri="{FF2B5EF4-FFF2-40B4-BE49-F238E27FC236}">
                <a16:creationId xmlns:a16="http://schemas.microsoft.com/office/drawing/2014/main" id="{5D83092A-C6B3-1673-2B8C-CD35B8885DFE}"/>
              </a:ext>
            </a:extLst>
          </p:cNvPr>
          <p:cNvSpPr txBox="1"/>
          <p:nvPr/>
        </p:nvSpPr>
        <p:spPr>
          <a:xfrm>
            <a:off x="2563586" y="293914"/>
            <a:ext cx="6270171" cy="6309420"/>
          </a:xfrm>
          <a:prstGeom prst="rect">
            <a:avLst/>
          </a:prstGeom>
          <a:noFill/>
        </p:spPr>
        <p:txBody>
          <a:bodyPr wrap="square" rtlCol="0">
            <a:spAutoFit/>
          </a:bodyPr>
          <a:lstStyle/>
          <a:p>
            <a:pPr algn="ctr"/>
            <a:r>
              <a:rPr lang="es-MX" sz="2400" dirty="0">
                <a:latin typeface="Berlin Sans FB" panose="020E0602020502020306" pitchFamily="34" charset="0"/>
              </a:rPr>
              <a:t>¿Cómo fue mi intervención?</a:t>
            </a:r>
          </a:p>
          <a:p>
            <a:pPr marL="285750" indent="-285750">
              <a:buFont typeface="Wingdings" panose="05000000000000000000" pitchFamily="2" charset="2"/>
              <a:buChar char="Ø"/>
            </a:pPr>
            <a:r>
              <a:rPr lang="es-MX" sz="2000" dirty="0">
                <a:solidFill>
                  <a:srgbClr val="00B050"/>
                </a:solidFill>
                <a:latin typeface="Berlin Sans FB" panose="020E0602020502020306" pitchFamily="34" charset="0"/>
              </a:rPr>
              <a:t>Muy activa (muchas actividades lúdicas, en espacios diversos del jardín) (Situaciones de aprendizaje y un proyecto)</a:t>
            </a:r>
          </a:p>
          <a:p>
            <a:pPr marL="285750" indent="-285750">
              <a:buFont typeface="Wingdings" panose="05000000000000000000" pitchFamily="2" charset="2"/>
              <a:buChar char="Ø"/>
            </a:pPr>
            <a:r>
              <a:rPr lang="es-MX" sz="2000" dirty="0">
                <a:solidFill>
                  <a:srgbClr val="00B050"/>
                </a:solidFill>
                <a:latin typeface="Berlin Sans FB" panose="020E0602020502020306" pitchFamily="34" charset="0"/>
              </a:rPr>
              <a:t>Diseñé actividades motivadoras e interesantes para ellos donde se propiciara la investigación, la experimentación, la manipulación de diversos materiales, formulando muchos cuestionamientos que los llevara a la reflexión sobre los temas que abordamos.</a:t>
            </a:r>
          </a:p>
          <a:p>
            <a:pPr marL="285750" indent="-285750">
              <a:buFont typeface="Wingdings" panose="05000000000000000000" pitchFamily="2" charset="2"/>
              <a:buChar char="Ø"/>
            </a:pPr>
            <a:r>
              <a:rPr lang="es-MX" sz="2000" dirty="0">
                <a:solidFill>
                  <a:srgbClr val="00B050"/>
                </a:solidFill>
                <a:latin typeface="Berlin Sans FB" panose="020E0602020502020306" pitchFamily="34" charset="0"/>
              </a:rPr>
              <a:t>Hice uso de la tecnología para aprovechar este recurso y poder tener aprendizajes e investigaciones de lo que estábamos trabajando. </a:t>
            </a:r>
          </a:p>
          <a:p>
            <a:pPr marL="285750" indent="-285750">
              <a:buFont typeface="Wingdings" panose="05000000000000000000" pitchFamily="2" charset="2"/>
              <a:buChar char="Ø"/>
            </a:pPr>
            <a:r>
              <a:rPr lang="es-MX" sz="2000" dirty="0">
                <a:solidFill>
                  <a:srgbClr val="00B050"/>
                </a:solidFill>
                <a:latin typeface="Berlin Sans FB" panose="020E0602020502020306" pitchFamily="34" charset="0"/>
              </a:rPr>
              <a:t>Propicié la lectura en voz alta, el uso de mediadores para la disciplina. </a:t>
            </a:r>
          </a:p>
          <a:p>
            <a:pPr marL="285750" indent="-285750">
              <a:buFont typeface="Wingdings" panose="05000000000000000000" pitchFamily="2" charset="2"/>
              <a:buChar char="Ø"/>
            </a:pPr>
            <a:r>
              <a:rPr lang="es-MX" sz="2000" dirty="0">
                <a:solidFill>
                  <a:srgbClr val="00B050"/>
                </a:solidFill>
                <a:latin typeface="Berlin Sans FB" panose="020E0602020502020306" pitchFamily="34" charset="0"/>
              </a:rPr>
              <a:t>Realicé muchas actividades de exposiciones de mis pequeños no sólo en el grupo sino también a otros compañeros del jardín y padres de familia.</a:t>
            </a:r>
          </a:p>
          <a:p>
            <a:pPr marL="285750" indent="-285750">
              <a:buFont typeface="Wingdings" panose="05000000000000000000" pitchFamily="2" charset="2"/>
              <a:buChar char="Ø"/>
            </a:pPr>
            <a:r>
              <a:rPr lang="es-MX" sz="2000" dirty="0">
                <a:solidFill>
                  <a:srgbClr val="00B050"/>
                </a:solidFill>
                <a:latin typeface="Berlin Sans FB" panose="020E0602020502020306" pitchFamily="34" charset="0"/>
              </a:rPr>
              <a:t>Tuve una actitud muy positiva en la medida de lo posible. Disfruté mucho de éste proceso. </a:t>
            </a:r>
          </a:p>
        </p:txBody>
      </p:sp>
    </p:spTree>
    <p:extLst>
      <p:ext uri="{BB962C8B-B14F-4D97-AF65-F5344CB8AC3E}">
        <p14:creationId xmlns:p14="http://schemas.microsoft.com/office/powerpoint/2010/main" val="37072388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ítulo 1" hidden="1">
            <a:extLst>
              <a:ext uri="{FF2B5EF4-FFF2-40B4-BE49-F238E27FC236}">
                <a16:creationId xmlns:a16="http://schemas.microsoft.com/office/drawing/2014/main" id="{8E2A0926-05CB-881A-776B-358453A29F62}"/>
              </a:ext>
            </a:extLst>
          </p:cNvPr>
          <p:cNvSpPr>
            <a:spLocks noGrp="1"/>
          </p:cNvSpPr>
          <p:nvPr>
            <p:ph type="title"/>
          </p:nvPr>
        </p:nvSpPr>
        <p:spPr/>
        <p:txBody>
          <a:bodyPr/>
          <a:lstStyle/>
          <a:p>
            <a:endParaRPr lang="es-US"/>
          </a:p>
        </p:txBody>
      </p:sp>
      <p:pic>
        <p:nvPicPr>
          <p:cNvPr id="3" name="Imagen 2">
            <a:extLst>
              <a:ext uri="{FF2B5EF4-FFF2-40B4-BE49-F238E27FC236}">
                <a16:creationId xmlns:a16="http://schemas.microsoft.com/office/drawing/2014/main" id="{9066B1FB-5444-4E40-FAD8-6DE52B5422BB}"/>
              </a:ext>
            </a:extLst>
          </p:cNvPr>
          <p:cNvPicPr/>
          <p:nvPr/>
        </p:nvPicPr>
        <p:blipFill>
          <a:blip r:embed="rId2"/>
          <a:stretch>
            <a:fillRect/>
          </a:stretch>
        </p:blipFill>
        <p:spPr>
          <a:xfrm>
            <a:off x="0" y="0"/>
            <a:ext cx="9144000" cy="6858000"/>
          </a:xfrm>
          <a:prstGeom prst="rect">
            <a:avLst/>
          </a:prstGeom>
        </p:spPr>
      </p:pic>
      <p:sp>
        <p:nvSpPr>
          <p:cNvPr id="4" name="CuadroTexto 3">
            <a:extLst>
              <a:ext uri="{FF2B5EF4-FFF2-40B4-BE49-F238E27FC236}">
                <a16:creationId xmlns:a16="http://schemas.microsoft.com/office/drawing/2014/main" id="{3E2BD7D1-E22C-7A98-477A-2C18C04850C3}"/>
              </a:ext>
            </a:extLst>
          </p:cNvPr>
          <p:cNvSpPr txBox="1"/>
          <p:nvPr/>
        </p:nvSpPr>
        <p:spPr>
          <a:xfrm>
            <a:off x="800100" y="1126671"/>
            <a:ext cx="6417129" cy="4678204"/>
          </a:xfrm>
          <a:prstGeom prst="rect">
            <a:avLst/>
          </a:prstGeom>
          <a:noFill/>
        </p:spPr>
        <p:txBody>
          <a:bodyPr wrap="square" rtlCol="0">
            <a:spAutoFit/>
          </a:bodyPr>
          <a:lstStyle/>
          <a:p>
            <a:pPr algn="ctr"/>
            <a:r>
              <a:rPr lang="es-MX" sz="2800" dirty="0">
                <a:latin typeface="Berlin Sans FB" panose="020E0602020502020306" pitchFamily="34" charset="0"/>
              </a:rPr>
              <a:t>FORTALEZAS</a:t>
            </a:r>
          </a:p>
          <a:p>
            <a:pPr marL="457200" indent="-457200" algn="just">
              <a:buFont typeface="Wingdings" panose="05000000000000000000" pitchFamily="2" charset="2"/>
              <a:buChar char="§"/>
            </a:pPr>
            <a:r>
              <a:rPr lang="es-MX" sz="2800" dirty="0">
                <a:latin typeface="Berlin Sans FB" panose="020E0602020502020306" pitchFamily="34" charset="0"/>
              </a:rPr>
              <a:t>Acondicionamiento de mi aula (dos puertas)</a:t>
            </a:r>
          </a:p>
          <a:p>
            <a:pPr marL="457200" indent="-457200" algn="just">
              <a:buFont typeface="Wingdings" panose="05000000000000000000" pitchFamily="2" charset="2"/>
              <a:buChar char="§"/>
            </a:pPr>
            <a:r>
              <a:rPr lang="es-MX" sz="2800" dirty="0">
                <a:latin typeface="Berlin Sans FB" panose="020E0602020502020306" pitchFamily="34" charset="0"/>
              </a:rPr>
              <a:t>Apoyo de mi maestra asistente</a:t>
            </a:r>
          </a:p>
          <a:p>
            <a:pPr marL="457200" indent="-457200" algn="just">
              <a:buFont typeface="Wingdings" panose="05000000000000000000" pitchFamily="2" charset="2"/>
              <a:buChar char="§"/>
            </a:pPr>
            <a:r>
              <a:rPr lang="es-MX" sz="2800" dirty="0">
                <a:latin typeface="Berlin Sans FB" panose="020E0602020502020306" pitchFamily="34" charset="0"/>
              </a:rPr>
              <a:t>Apoyo de mi directivo</a:t>
            </a:r>
          </a:p>
          <a:p>
            <a:pPr marL="457200" indent="-457200" algn="just">
              <a:buFont typeface="Wingdings" panose="05000000000000000000" pitchFamily="2" charset="2"/>
              <a:buChar char="§"/>
            </a:pPr>
            <a:r>
              <a:rPr lang="es-MX" sz="2800" dirty="0">
                <a:latin typeface="Berlin Sans FB" panose="020E0602020502020306" pitchFamily="34" charset="0"/>
              </a:rPr>
              <a:t>Apoyo de mis compañeros del jardín </a:t>
            </a:r>
          </a:p>
          <a:p>
            <a:pPr marL="285750" indent="-285750">
              <a:buFont typeface="Wingdings" panose="05000000000000000000" pitchFamily="2" charset="2"/>
              <a:buChar char="§"/>
            </a:pPr>
            <a:r>
              <a:rPr lang="es-MX" sz="2800" dirty="0">
                <a:latin typeface="Berlin Sans FB" panose="020E0602020502020306" pitchFamily="34" charset="0"/>
              </a:rPr>
              <a:t>Apoyo de los padres de familia en su compromiso para la realización de las actividades. Y en la asistencia regular de los pequeños.</a:t>
            </a:r>
          </a:p>
          <a:p>
            <a:endParaRPr lang="es-MX" dirty="0"/>
          </a:p>
        </p:txBody>
      </p:sp>
    </p:spTree>
    <p:extLst>
      <p:ext uri="{BB962C8B-B14F-4D97-AF65-F5344CB8AC3E}">
        <p14:creationId xmlns:p14="http://schemas.microsoft.com/office/powerpoint/2010/main" val="8212744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ítulo 1" hidden="1">
            <a:extLst>
              <a:ext uri="{FF2B5EF4-FFF2-40B4-BE49-F238E27FC236}">
                <a16:creationId xmlns:a16="http://schemas.microsoft.com/office/drawing/2014/main" id="{9C2632A8-06D6-518D-E166-55B4A6063F9A}"/>
              </a:ext>
            </a:extLst>
          </p:cNvPr>
          <p:cNvSpPr>
            <a:spLocks noGrp="1"/>
          </p:cNvSpPr>
          <p:nvPr>
            <p:ph type="title"/>
          </p:nvPr>
        </p:nvSpPr>
        <p:spPr/>
        <p:txBody>
          <a:bodyPr/>
          <a:lstStyle/>
          <a:p>
            <a:endParaRPr lang="es-US"/>
          </a:p>
        </p:txBody>
      </p:sp>
      <p:pic>
        <p:nvPicPr>
          <p:cNvPr id="3" name="Imagen 2">
            <a:extLst>
              <a:ext uri="{FF2B5EF4-FFF2-40B4-BE49-F238E27FC236}">
                <a16:creationId xmlns:a16="http://schemas.microsoft.com/office/drawing/2014/main" id="{882BD176-25BA-DF6D-656B-FF5534614811}"/>
              </a:ext>
            </a:extLst>
          </p:cNvPr>
          <p:cNvPicPr/>
          <p:nvPr/>
        </p:nvPicPr>
        <p:blipFill>
          <a:blip r:embed="rId2"/>
          <a:stretch>
            <a:fillRect/>
          </a:stretch>
        </p:blipFill>
        <p:spPr>
          <a:xfrm>
            <a:off x="0" y="0"/>
            <a:ext cx="9144000" cy="6858000"/>
          </a:xfrm>
          <a:prstGeom prst="rect">
            <a:avLst/>
          </a:prstGeom>
        </p:spPr>
      </p:pic>
      <p:sp>
        <p:nvSpPr>
          <p:cNvPr id="4" name="CuadroTexto 3">
            <a:extLst>
              <a:ext uri="{FF2B5EF4-FFF2-40B4-BE49-F238E27FC236}">
                <a16:creationId xmlns:a16="http://schemas.microsoft.com/office/drawing/2014/main" id="{38123E00-4472-BEF2-65B9-A004136DD98A}"/>
              </a:ext>
            </a:extLst>
          </p:cNvPr>
          <p:cNvSpPr txBox="1"/>
          <p:nvPr/>
        </p:nvSpPr>
        <p:spPr>
          <a:xfrm>
            <a:off x="800100" y="1632857"/>
            <a:ext cx="7952014" cy="4708981"/>
          </a:xfrm>
          <a:prstGeom prst="rect">
            <a:avLst/>
          </a:prstGeom>
          <a:noFill/>
        </p:spPr>
        <p:txBody>
          <a:bodyPr wrap="square" rtlCol="0">
            <a:spAutoFit/>
          </a:bodyPr>
          <a:lstStyle/>
          <a:p>
            <a:pPr marL="285750" indent="-285750">
              <a:buFont typeface="Courier New" panose="02070309020205020404" pitchFamily="49" charset="0"/>
              <a:buChar char="o"/>
            </a:pPr>
            <a:r>
              <a:rPr lang="es-MX" sz="2000" dirty="0">
                <a:latin typeface="Berlin Sans FB" panose="020E0602020502020306" pitchFamily="34" charset="0"/>
              </a:rPr>
              <a:t>Avance en los aprendizajes esperados que planee durante el ciclo escolar en cada uno de los campos y áreas del programa de Aprendizajes clave. </a:t>
            </a:r>
          </a:p>
          <a:p>
            <a:pPr marL="285750" indent="-285750">
              <a:buFont typeface="Courier New" panose="02070309020205020404" pitchFamily="49" charset="0"/>
              <a:buChar char="o"/>
            </a:pPr>
            <a:r>
              <a:rPr lang="es-MX" sz="2000" dirty="0">
                <a:latin typeface="Berlin Sans FB" panose="020E0602020502020306" pitchFamily="34" charset="0"/>
              </a:rPr>
              <a:t>Autocontrol de los pequeños.</a:t>
            </a:r>
          </a:p>
          <a:p>
            <a:pPr marL="285750" indent="-285750">
              <a:buFont typeface="Courier New" panose="02070309020205020404" pitchFamily="49" charset="0"/>
              <a:buChar char="o"/>
            </a:pPr>
            <a:r>
              <a:rPr lang="es-MX" sz="2000" dirty="0">
                <a:latin typeface="Berlin Sans FB" panose="020E0602020502020306" pitchFamily="34" charset="0"/>
              </a:rPr>
              <a:t>Reglas establecidas y generalmente respetadas.</a:t>
            </a:r>
          </a:p>
          <a:p>
            <a:pPr marL="285750" indent="-285750">
              <a:buFont typeface="Courier New" panose="02070309020205020404" pitchFamily="49" charset="0"/>
              <a:buChar char="o"/>
            </a:pPr>
            <a:r>
              <a:rPr lang="es-MX" sz="2000" dirty="0">
                <a:latin typeface="Berlin Sans FB" panose="020E0602020502020306" pitchFamily="34" charset="0"/>
              </a:rPr>
              <a:t>Un buen ambiente de trabajo con colaboración, armonía y motivación en  casi todas las actividades.</a:t>
            </a:r>
          </a:p>
          <a:p>
            <a:pPr marL="285750" indent="-285750">
              <a:buFont typeface="Courier New" panose="02070309020205020404" pitchFamily="49" charset="0"/>
              <a:buChar char="o"/>
            </a:pPr>
            <a:r>
              <a:rPr lang="es-MX" sz="2000" dirty="0">
                <a:latin typeface="Berlin Sans FB" panose="020E0602020502020306" pitchFamily="34" charset="0"/>
              </a:rPr>
              <a:t>Disposición de mis pequeños para realizar las actividades propuestas.</a:t>
            </a:r>
          </a:p>
          <a:p>
            <a:pPr marL="285750" indent="-285750">
              <a:buFont typeface="Courier New" panose="02070309020205020404" pitchFamily="49" charset="0"/>
              <a:buChar char="o"/>
            </a:pPr>
            <a:r>
              <a:rPr lang="es-MX" sz="2000" dirty="0">
                <a:latin typeface="Berlin Sans FB" panose="020E0602020502020306" pitchFamily="34" charset="0"/>
              </a:rPr>
              <a:t>Los niños se esfuerzan por lograr lo que se les pide.</a:t>
            </a:r>
          </a:p>
          <a:p>
            <a:pPr marL="285750" indent="-285750">
              <a:buFont typeface="Courier New" panose="02070309020205020404" pitchFamily="49" charset="0"/>
              <a:buChar char="o"/>
            </a:pPr>
            <a:r>
              <a:rPr lang="es-MX" sz="2000" dirty="0">
                <a:latin typeface="Berlin Sans FB" panose="020E0602020502020306" pitchFamily="34" charset="0"/>
              </a:rPr>
              <a:t>Mayor independencia y autonomía.</a:t>
            </a:r>
          </a:p>
          <a:p>
            <a:pPr marL="285750" indent="-285750">
              <a:buFont typeface="Courier New" panose="02070309020205020404" pitchFamily="49" charset="0"/>
              <a:buChar char="o"/>
            </a:pPr>
            <a:r>
              <a:rPr lang="es-MX" sz="2000" dirty="0">
                <a:latin typeface="Berlin Sans FB" panose="020E0602020502020306" pitchFamily="34" charset="0"/>
              </a:rPr>
              <a:t>Un lenguaje más fluido, comunican ideas, sentimientos emociones. Escuchan, leen, identifican sus nombres, leen a su manera, investigan, preguntan, exponen, mencionan características de los objetos, cuentan del 1 al 10, exploran, indagan, manipulan materiales, cantan, bailan, realizan ejercicios diversos con coordinación.</a:t>
            </a:r>
          </a:p>
        </p:txBody>
      </p:sp>
    </p:spTree>
    <p:extLst>
      <p:ext uri="{BB962C8B-B14F-4D97-AF65-F5344CB8AC3E}">
        <p14:creationId xmlns:p14="http://schemas.microsoft.com/office/powerpoint/2010/main" val="3261007106"/>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2759</TotalTime>
  <Words>610</Words>
  <Application>Microsoft Office PowerPoint</Application>
  <PresentationFormat>Presentación en pantalla (4:3)</PresentationFormat>
  <Paragraphs>38</Paragraphs>
  <Slides>6</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6</vt:i4>
      </vt:variant>
    </vt:vector>
  </HeadingPairs>
  <TitlesOfParts>
    <vt:vector size="13" baseType="lpstr">
      <vt:lpstr>Arial</vt:lpstr>
      <vt:lpstr>Berlin Sans FB</vt:lpstr>
      <vt:lpstr>Calibri</vt:lpstr>
      <vt:lpstr>Calibri Light</vt:lpstr>
      <vt:lpstr>Courier New</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sinai de jesus reyes salas</dc:creator>
  <cp:lastModifiedBy>alonso</cp:lastModifiedBy>
  <cp:revision>13</cp:revision>
  <dcterms:created xsi:type="dcterms:W3CDTF">2023-03-16T21:45:24Z</dcterms:created>
  <dcterms:modified xsi:type="dcterms:W3CDTF">2023-07-04T02:16:48Z</dcterms:modified>
</cp:coreProperties>
</file>