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7C80"/>
    <a:srgbClr val="3399FF"/>
    <a:srgbClr val="9999FF"/>
    <a:srgbClr val="66FF99"/>
    <a:srgbClr val="FF99FF"/>
    <a:srgbClr val="FFCC66"/>
    <a:srgbClr val="CCFFCC"/>
    <a:srgbClr val="FF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110" d="100"/>
          <a:sy n="110" d="100"/>
        </p:scale>
        <p:origin x="-1854" y="-11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742DA5-F3E4-4EED-8BAE-FBF53170B8F1}" type="datetimeFigureOut">
              <a:rPr lang="es-MX" smtClean="0"/>
              <a:t>03/07/2023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C25DB-38AB-42B5-8CEF-810E913A7B6E}" type="slidenum">
              <a:rPr lang="es-MX" smtClean="0"/>
              <a:t>‹Nº›</a:t>
            </a:fld>
            <a:endParaRPr lang="es-MX"/>
          </a:p>
        </p:txBody>
      </p:sp>
    </p:spTree>
    <p:extLst>
      <p:ext uri="{BB962C8B-B14F-4D97-AF65-F5344CB8AC3E}">
        <p14:creationId xmlns:p14="http://schemas.microsoft.com/office/powerpoint/2010/main" val="1067614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004F1B83-29A9-4A55-8F63-E48B6580BDC6}" type="datetimeFigureOut">
              <a:rPr lang="es-MX" smtClean="0"/>
              <a:t>03/07/2023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88CBDA5-5E57-4D15-9768-AF1F1F46A9F4}" type="slidenum">
              <a:rPr lang="es-MX" smtClean="0"/>
              <a:t>‹Nº›</a:t>
            </a:fld>
            <a:endParaRPr lang="es-MX"/>
          </a:p>
        </p:txBody>
      </p:sp>
    </p:spTree>
    <p:extLst>
      <p:ext uri="{BB962C8B-B14F-4D97-AF65-F5344CB8AC3E}">
        <p14:creationId xmlns:p14="http://schemas.microsoft.com/office/powerpoint/2010/main" val="286883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04F1B83-29A9-4A55-8F63-E48B6580BDC6}" type="datetimeFigureOut">
              <a:rPr lang="es-MX" smtClean="0"/>
              <a:t>03/07/2023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88CBDA5-5E57-4D15-9768-AF1F1F46A9F4}" type="slidenum">
              <a:rPr lang="es-MX" smtClean="0"/>
              <a:t>‹Nº›</a:t>
            </a:fld>
            <a:endParaRPr lang="es-MX"/>
          </a:p>
        </p:txBody>
      </p:sp>
    </p:spTree>
    <p:extLst>
      <p:ext uri="{BB962C8B-B14F-4D97-AF65-F5344CB8AC3E}">
        <p14:creationId xmlns:p14="http://schemas.microsoft.com/office/powerpoint/2010/main" val="1567188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04F1B83-29A9-4A55-8F63-E48B6580BDC6}" type="datetimeFigureOut">
              <a:rPr lang="es-MX" smtClean="0"/>
              <a:t>03/07/2023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88CBDA5-5E57-4D15-9768-AF1F1F46A9F4}" type="slidenum">
              <a:rPr lang="es-MX" smtClean="0"/>
              <a:t>‹Nº›</a:t>
            </a:fld>
            <a:endParaRPr lang="es-MX"/>
          </a:p>
        </p:txBody>
      </p:sp>
    </p:spTree>
    <p:extLst>
      <p:ext uri="{BB962C8B-B14F-4D97-AF65-F5344CB8AC3E}">
        <p14:creationId xmlns:p14="http://schemas.microsoft.com/office/powerpoint/2010/main" val="93340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04F1B83-29A9-4A55-8F63-E48B6580BDC6}" type="datetimeFigureOut">
              <a:rPr lang="es-MX" smtClean="0"/>
              <a:t>03/07/2023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88CBDA5-5E57-4D15-9768-AF1F1F46A9F4}" type="slidenum">
              <a:rPr lang="es-MX" smtClean="0"/>
              <a:t>‹Nº›</a:t>
            </a:fld>
            <a:endParaRPr lang="es-MX"/>
          </a:p>
        </p:txBody>
      </p:sp>
    </p:spTree>
    <p:extLst>
      <p:ext uri="{BB962C8B-B14F-4D97-AF65-F5344CB8AC3E}">
        <p14:creationId xmlns:p14="http://schemas.microsoft.com/office/powerpoint/2010/main" val="159596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004F1B83-29A9-4A55-8F63-E48B6580BDC6}" type="datetimeFigureOut">
              <a:rPr lang="es-MX" smtClean="0"/>
              <a:t>03/07/2023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88CBDA5-5E57-4D15-9768-AF1F1F46A9F4}" type="slidenum">
              <a:rPr lang="es-MX" smtClean="0"/>
              <a:t>‹Nº›</a:t>
            </a:fld>
            <a:endParaRPr lang="es-MX"/>
          </a:p>
        </p:txBody>
      </p:sp>
    </p:spTree>
    <p:extLst>
      <p:ext uri="{BB962C8B-B14F-4D97-AF65-F5344CB8AC3E}">
        <p14:creationId xmlns:p14="http://schemas.microsoft.com/office/powerpoint/2010/main" val="216071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004F1B83-29A9-4A55-8F63-E48B6580BDC6}" type="datetimeFigureOut">
              <a:rPr lang="es-MX" smtClean="0"/>
              <a:t>03/07/2023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88CBDA5-5E57-4D15-9768-AF1F1F46A9F4}" type="slidenum">
              <a:rPr lang="es-MX" smtClean="0"/>
              <a:t>‹Nº›</a:t>
            </a:fld>
            <a:endParaRPr lang="es-MX"/>
          </a:p>
        </p:txBody>
      </p:sp>
    </p:spTree>
    <p:extLst>
      <p:ext uri="{BB962C8B-B14F-4D97-AF65-F5344CB8AC3E}">
        <p14:creationId xmlns:p14="http://schemas.microsoft.com/office/powerpoint/2010/main" val="302971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004F1B83-29A9-4A55-8F63-E48B6580BDC6}" type="datetimeFigureOut">
              <a:rPr lang="es-MX" smtClean="0"/>
              <a:t>03/07/2023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B88CBDA5-5E57-4D15-9768-AF1F1F46A9F4}" type="slidenum">
              <a:rPr lang="es-MX" smtClean="0"/>
              <a:t>‹Nº›</a:t>
            </a:fld>
            <a:endParaRPr lang="es-MX"/>
          </a:p>
        </p:txBody>
      </p:sp>
    </p:spTree>
    <p:extLst>
      <p:ext uri="{BB962C8B-B14F-4D97-AF65-F5344CB8AC3E}">
        <p14:creationId xmlns:p14="http://schemas.microsoft.com/office/powerpoint/2010/main" val="3347801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004F1B83-29A9-4A55-8F63-E48B6580BDC6}" type="datetimeFigureOut">
              <a:rPr lang="es-MX" smtClean="0"/>
              <a:t>03/07/2023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B88CBDA5-5E57-4D15-9768-AF1F1F46A9F4}" type="slidenum">
              <a:rPr lang="es-MX" smtClean="0"/>
              <a:t>‹Nº›</a:t>
            </a:fld>
            <a:endParaRPr lang="es-MX"/>
          </a:p>
        </p:txBody>
      </p:sp>
    </p:spTree>
    <p:extLst>
      <p:ext uri="{BB962C8B-B14F-4D97-AF65-F5344CB8AC3E}">
        <p14:creationId xmlns:p14="http://schemas.microsoft.com/office/powerpoint/2010/main" val="327046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04F1B83-29A9-4A55-8F63-E48B6580BDC6}" type="datetimeFigureOut">
              <a:rPr lang="es-MX" smtClean="0"/>
              <a:t>03/07/2023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B88CBDA5-5E57-4D15-9768-AF1F1F46A9F4}" type="slidenum">
              <a:rPr lang="es-MX" smtClean="0"/>
              <a:t>‹Nº›</a:t>
            </a:fld>
            <a:endParaRPr lang="es-MX"/>
          </a:p>
        </p:txBody>
      </p:sp>
    </p:spTree>
    <p:extLst>
      <p:ext uri="{BB962C8B-B14F-4D97-AF65-F5344CB8AC3E}">
        <p14:creationId xmlns:p14="http://schemas.microsoft.com/office/powerpoint/2010/main" val="413597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04F1B83-29A9-4A55-8F63-E48B6580BDC6}" type="datetimeFigureOut">
              <a:rPr lang="es-MX" smtClean="0"/>
              <a:t>03/07/2023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88CBDA5-5E57-4D15-9768-AF1F1F46A9F4}" type="slidenum">
              <a:rPr lang="es-MX" smtClean="0"/>
              <a:t>‹Nº›</a:t>
            </a:fld>
            <a:endParaRPr lang="es-MX"/>
          </a:p>
        </p:txBody>
      </p:sp>
    </p:spTree>
    <p:extLst>
      <p:ext uri="{BB962C8B-B14F-4D97-AF65-F5344CB8AC3E}">
        <p14:creationId xmlns:p14="http://schemas.microsoft.com/office/powerpoint/2010/main" val="298760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04F1B83-29A9-4A55-8F63-E48B6580BDC6}" type="datetimeFigureOut">
              <a:rPr lang="es-MX" smtClean="0"/>
              <a:t>03/07/2023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88CBDA5-5E57-4D15-9768-AF1F1F46A9F4}" type="slidenum">
              <a:rPr lang="es-MX" smtClean="0"/>
              <a:t>‹Nº›</a:t>
            </a:fld>
            <a:endParaRPr lang="es-MX"/>
          </a:p>
        </p:txBody>
      </p:sp>
    </p:spTree>
    <p:extLst>
      <p:ext uri="{BB962C8B-B14F-4D97-AF65-F5344CB8AC3E}">
        <p14:creationId xmlns:p14="http://schemas.microsoft.com/office/powerpoint/2010/main" val="250222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F1B83-29A9-4A55-8F63-E48B6580BDC6}" type="datetimeFigureOut">
              <a:rPr lang="es-MX" smtClean="0"/>
              <a:t>03/07/2023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CBDA5-5E57-4D15-9768-AF1F1F46A9F4}" type="slidenum">
              <a:rPr lang="es-MX" smtClean="0"/>
              <a:t>‹Nº›</a:t>
            </a:fld>
            <a:endParaRPr lang="es-MX"/>
          </a:p>
        </p:txBody>
      </p:sp>
    </p:spTree>
    <p:extLst>
      <p:ext uri="{BB962C8B-B14F-4D97-AF65-F5344CB8AC3E}">
        <p14:creationId xmlns:p14="http://schemas.microsoft.com/office/powerpoint/2010/main" val="2807615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fif"/></Relationships>
</file>

<file path=ppt/slides/_rels/slide6.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fif"/><Relationship Id="rId4" Type="http://schemas.openxmlformats.org/officeDocument/2006/relationships/image" Target="../media/image12.jfif"/></Relationships>
</file>

<file path=ppt/slides/_rels/slide7.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jfif"/><Relationship Id="rId5" Type="http://schemas.openxmlformats.org/officeDocument/2006/relationships/image" Target="../media/image15.jfif"/><Relationship Id="rId4" Type="http://schemas.openxmlformats.org/officeDocument/2006/relationships/image" Target="../media/image19.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6e/d0/84/6ed08446ab77fbbea36c9a1a3d1f49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9498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p:cNvSpPr/>
          <p:nvPr/>
        </p:nvSpPr>
        <p:spPr>
          <a:xfrm>
            <a:off x="230258" y="1215818"/>
            <a:ext cx="1497495" cy="1514129"/>
          </a:xfrm>
          <a:prstGeom prst="ellipse">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200" b="1" dirty="0" smtClean="0">
                <a:solidFill>
                  <a:schemeClr val="tx1"/>
                </a:solidFill>
                <a:latin typeface="Brownie The Bear" pitchFamily="50" charset="0"/>
              </a:rPr>
              <a:t>E</a:t>
            </a:r>
            <a:endParaRPr lang="es-MX" sz="7200" b="1" dirty="0">
              <a:solidFill>
                <a:schemeClr val="tx1"/>
              </a:solidFill>
              <a:latin typeface="Brownie The Bear" pitchFamily="50" charset="0"/>
            </a:endParaRPr>
          </a:p>
        </p:txBody>
      </p:sp>
      <p:sp>
        <p:nvSpPr>
          <p:cNvPr id="5" name="Elipse 4"/>
          <p:cNvSpPr/>
          <p:nvPr/>
        </p:nvSpPr>
        <p:spPr>
          <a:xfrm>
            <a:off x="1309482" y="738738"/>
            <a:ext cx="1596887" cy="1514129"/>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200" b="1" dirty="0" smtClean="0">
                <a:solidFill>
                  <a:schemeClr val="tx1"/>
                </a:solidFill>
                <a:latin typeface="Brownie The Bear" pitchFamily="50" charset="0"/>
              </a:rPr>
              <a:t>V</a:t>
            </a:r>
            <a:endParaRPr lang="es-MX" sz="7200" b="1" dirty="0">
              <a:solidFill>
                <a:schemeClr val="tx1"/>
              </a:solidFill>
              <a:latin typeface="Brownie The Bear" pitchFamily="50" charset="0"/>
            </a:endParaRPr>
          </a:p>
        </p:txBody>
      </p:sp>
      <p:sp>
        <p:nvSpPr>
          <p:cNvPr id="6" name="Elipse 5"/>
          <p:cNvSpPr/>
          <p:nvPr/>
        </p:nvSpPr>
        <p:spPr>
          <a:xfrm>
            <a:off x="2569265" y="1172679"/>
            <a:ext cx="1497495" cy="1514129"/>
          </a:xfrm>
          <a:prstGeom prst="ellipse">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200" b="1" dirty="0">
                <a:solidFill>
                  <a:schemeClr val="tx1"/>
                </a:solidFill>
                <a:latin typeface="Brownie The Bear" pitchFamily="50" charset="0"/>
              </a:rPr>
              <a:t>A</a:t>
            </a:r>
          </a:p>
        </p:txBody>
      </p:sp>
      <p:sp>
        <p:nvSpPr>
          <p:cNvPr id="7" name="Elipse 6"/>
          <p:cNvSpPr/>
          <p:nvPr/>
        </p:nvSpPr>
        <p:spPr>
          <a:xfrm>
            <a:off x="3787639" y="1172679"/>
            <a:ext cx="1497495" cy="1514129"/>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200" b="1" dirty="0">
                <a:solidFill>
                  <a:schemeClr val="tx1"/>
                </a:solidFill>
                <a:latin typeface="Brownie The Bear" pitchFamily="50" charset="0"/>
              </a:rPr>
              <a:t>L</a:t>
            </a:r>
          </a:p>
        </p:txBody>
      </p:sp>
      <p:sp>
        <p:nvSpPr>
          <p:cNvPr id="8" name="Elipse 7"/>
          <p:cNvSpPr/>
          <p:nvPr/>
        </p:nvSpPr>
        <p:spPr>
          <a:xfrm>
            <a:off x="4864791" y="1043539"/>
            <a:ext cx="1497495" cy="1514129"/>
          </a:xfrm>
          <a:prstGeom prst="ellipse">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200" b="1" dirty="0">
                <a:solidFill>
                  <a:schemeClr val="tx1"/>
                </a:solidFill>
                <a:latin typeface="Brownie The Bear" pitchFamily="50" charset="0"/>
              </a:rPr>
              <a:t>U</a:t>
            </a:r>
          </a:p>
        </p:txBody>
      </p:sp>
      <p:sp>
        <p:nvSpPr>
          <p:cNvPr id="9" name="Elipse 8"/>
          <p:cNvSpPr/>
          <p:nvPr/>
        </p:nvSpPr>
        <p:spPr>
          <a:xfrm>
            <a:off x="6025182" y="1215818"/>
            <a:ext cx="1497495" cy="1514129"/>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200" b="1" dirty="0">
                <a:solidFill>
                  <a:schemeClr val="tx1"/>
                </a:solidFill>
                <a:latin typeface="Brownie The Bear" pitchFamily="50" charset="0"/>
              </a:rPr>
              <a:t>A</a:t>
            </a:r>
          </a:p>
        </p:txBody>
      </p:sp>
      <p:sp>
        <p:nvSpPr>
          <p:cNvPr id="10" name="Elipse 9"/>
          <p:cNvSpPr/>
          <p:nvPr/>
        </p:nvSpPr>
        <p:spPr>
          <a:xfrm>
            <a:off x="7102334" y="987147"/>
            <a:ext cx="1497495" cy="1514129"/>
          </a:xfrm>
          <a:prstGeom prst="ellipse">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200" b="1" dirty="0">
                <a:solidFill>
                  <a:schemeClr val="tx1"/>
                </a:solidFill>
                <a:latin typeface="Brownie The Bear" pitchFamily="50" charset="0"/>
              </a:rPr>
              <a:t>C</a:t>
            </a:r>
          </a:p>
        </p:txBody>
      </p:sp>
      <p:sp>
        <p:nvSpPr>
          <p:cNvPr id="11" name="Elipse 10"/>
          <p:cNvSpPr/>
          <p:nvPr/>
        </p:nvSpPr>
        <p:spPr>
          <a:xfrm>
            <a:off x="8262725" y="1215817"/>
            <a:ext cx="1497495" cy="1514129"/>
          </a:xfrm>
          <a:prstGeom prst="ellipse">
            <a:avLst/>
          </a:prstGeom>
          <a:solidFill>
            <a:srgbClr val="99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200" b="1" dirty="0">
                <a:solidFill>
                  <a:schemeClr val="tx1"/>
                </a:solidFill>
                <a:latin typeface="Brownie The Bear" pitchFamily="50" charset="0"/>
              </a:rPr>
              <a:t>I</a:t>
            </a:r>
          </a:p>
        </p:txBody>
      </p:sp>
      <p:sp>
        <p:nvSpPr>
          <p:cNvPr id="12" name="Elipse 11"/>
          <p:cNvSpPr/>
          <p:nvPr/>
        </p:nvSpPr>
        <p:spPr>
          <a:xfrm>
            <a:off x="9481099" y="1043539"/>
            <a:ext cx="1497495" cy="1514129"/>
          </a:xfrm>
          <a:prstGeom prst="ellipse">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200" b="1" dirty="0" smtClean="0">
                <a:solidFill>
                  <a:schemeClr val="tx1"/>
                </a:solidFill>
                <a:latin typeface="Brownie The Bear" pitchFamily="50" charset="0"/>
              </a:rPr>
              <a:t>Ó</a:t>
            </a:r>
            <a:endParaRPr lang="es-MX" sz="7200" b="1" dirty="0">
              <a:solidFill>
                <a:schemeClr val="tx1"/>
              </a:solidFill>
              <a:latin typeface="Brownie The Bear" pitchFamily="50" charset="0"/>
            </a:endParaRPr>
          </a:p>
        </p:txBody>
      </p:sp>
      <p:sp>
        <p:nvSpPr>
          <p:cNvPr id="13" name="Elipse 12"/>
          <p:cNvSpPr/>
          <p:nvPr/>
        </p:nvSpPr>
        <p:spPr>
          <a:xfrm>
            <a:off x="10699473" y="1348339"/>
            <a:ext cx="1497495" cy="1514129"/>
          </a:xfrm>
          <a:prstGeom prst="ellipse">
            <a:avLst/>
          </a:prstGeom>
          <a:solidFill>
            <a:srgbClr val="33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200" b="1" dirty="0">
                <a:solidFill>
                  <a:schemeClr val="tx1"/>
                </a:solidFill>
                <a:latin typeface="Brownie The Bear" pitchFamily="50" charset="0"/>
              </a:rPr>
              <a:t>N</a:t>
            </a:r>
          </a:p>
        </p:txBody>
      </p:sp>
      <p:sp>
        <p:nvSpPr>
          <p:cNvPr id="14" name="CuadroTexto 13"/>
          <p:cNvSpPr txBox="1"/>
          <p:nvPr/>
        </p:nvSpPr>
        <p:spPr>
          <a:xfrm>
            <a:off x="1558648" y="3050209"/>
            <a:ext cx="8971720" cy="1446550"/>
          </a:xfrm>
          <a:prstGeom prst="rect">
            <a:avLst/>
          </a:prstGeom>
          <a:noFill/>
        </p:spPr>
        <p:txBody>
          <a:bodyPr wrap="square" rtlCol="0">
            <a:spAutoFit/>
          </a:bodyPr>
          <a:lstStyle/>
          <a:p>
            <a:r>
              <a:rPr lang="es-MX" sz="8800" dirty="0" smtClean="0">
                <a:latin typeface="Cute Notes" panose="03000600000000000000" pitchFamily="66" charset="0"/>
              </a:rPr>
              <a:t>FORMATIVA</a:t>
            </a:r>
            <a:endParaRPr lang="es-MX" sz="8800" dirty="0">
              <a:latin typeface="Cute Notes" panose="03000600000000000000" pitchFamily="66" charset="0"/>
            </a:endParaRPr>
          </a:p>
        </p:txBody>
      </p:sp>
    </p:spTree>
    <p:extLst>
      <p:ext uri="{BB962C8B-B14F-4D97-AF65-F5344CB8AC3E}">
        <p14:creationId xmlns:p14="http://schemas.microsoft.com/office/powerpoint/2010/main" val="2634975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6a/f5/6c/6af56cb6ed6291482d254906a54325c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293396" y="466377"/>
            <a:ext cx="10515600" cy="1325563"/>
          </a:xfrm>
        </p:spPr>
        <p:txBody>
          <a:bodyPr/>
          <a:lstStyle/>
          <a:p>
            <a:r>
              <a:rPr lang="es-MX" dirty="0" smtClean="0">
                <a:solidFill>
                  <a:srgbClr val="3399FF"/>
                </a:solidFill>
                <a:latin typeface="CHICKEN Pie Height" panose="02000600000000000000" pitchFamily="2" charset="0"/>
              </a:rPr>
              <a:t>Resultados:</a:t>
            </a:r>
            <a:endParaRPr lang="es-MX" dirty="0">
              <a:solidFill>
                <a:srgbClr val="3399FF"/>
              </a:solidFill>
              <a:latin typeface="CHICKEN Pie Height" panose="02000600000000000000" pitchFamily="2" charset="0"/>
            </a:endParaRPr>
          </a:p>
        </p:txBody>
      </p:sp>
      <p:sp>
        <p:nvSpPr>
          <p:cNvPr id="3" name="Marcador de contenido 2"/>
          <p:cNvSpPr>
            <a:spLocks noGrp="1"/>
          </p:cNvSpPr>
          <p:nvPr>
            <p:ph idx="1"/>
          </p:nvPr>
        </p:nvSpPr>
        <p:spPr>
          <a:xfrm>
            <a:off x="838200" y="2988468"/>
            <a:ext cx="10515600" cy="3188495"/>
          </a:xfrm>
        </p:spPr>
        <p:txBody>
          <a:bodyPr numCol="2">
            <a:normAutofit/>
          </a:bodyPr>
          <a:lstStyle/>
          <a:p>
            <a:pPr lvl="1"/>
            <a:r>
              <a:rPr lang="es-MX" dirty="0" smtClean="0">
                <a:latin typeface="Century Gothic" panose="020B0502020202020204" pitchFamily="34" charset="0"/>
              </a:rPr>
              <a:t>Operaciones básicas                                                  </a:t>
            </a:r>
          </a:p>
          <a:p>
            <a:pPr lvl="1"/>
            <a:r>
              <a:rPr lang="es-MX" dirty="0" err="1" smtClean="0">
                <a:latin typeface="Century Gothic" panose="020B0502020202020204" pitchFamily="34" charset="0"/>
              </a:rPr>
              <a:t>Lecto</a:t>
            </a:r>
            <a:r>
              <a:rPr lang="es-MX" dirty="0" smtClean="0">
                <a:latin typeface="Century Gothic" panose="020B0502020202020204" pitchFamily="34" charset="0"/>
              </a:rPr>
              <a:t>-escritura</a:t>
            </a:r>
          </a:p>
          <a:p>
            <a:pPr lvl="1"/>
            <a:r>
              <a:rPr lang="es-MX" dirty="0" smtClean="0">
                <a:latin typeface="Century Gothic" panose="020B0502020202020204" pitchFamily="34" charset="0"/>
              </a:rPr>
              <a:t>Calculo mental</a:t>
            </a:r>
          </a:p>
          <a:p>
            <a:pPr lvl="1"/>
            <a:r>
              <a:rPr lang="es-MX" dirty="0" smtClean="0">
                <a:latin typeface="Century Gothic" panose="020B0502020202020204" pitchFamily="34" charset="0"/>
              </a:rPr>
              <a:t>Pensamiento lógico</a:t>
            </a:r>
          </a:p>
          <a:p>
            <a:pPr lvl="1"/>
            <a:r>
              <a:rPr lang="es-MX" dirty="0" smtClean="0">
                <a:latin typeface="Century Gothic" panose="020B0502020202020204" pitchFamily="34" charset="0"/>
              </a:rPr>
              <a:t>Resolución de problemas</a:t>
            </a:r>
          </a:p>
          <a:p>
            <a:pPr lvl="1"/>
            <a:r>
              <a:rPr lang="es-MX" dirty="0" smtClean="0">
                <a:latin typeface="Century Gothic" panose="020B0502020202020204" pitchFamily="34" charset="0"/>
              </a:rPr>
              <a:t>Valores</a:t>
            </a:r>
          </a:p>
          <a:p>
            <a:pPr lvl="1"/>
            <a:r>
              <a:rPr lang="es-MX" dirty="0" smtClean="0">
                <a:latin typeface="Century Gothic" panose="020B0502020202020204" pitchFamily="34" charset="0"/>
              </a:rPr>
              <a:t>Clasificación de alimentos</a:t>
            </a:r>
          </a:p>
          <a:p>
            <a:pPr lvl="1"/>
            <a:r>
              <a:rPr lang="es-MX" dirty="0" smtClean="0">
                <a:latin typeface="Century Gothic" panose="020B0502020202020204" pitchFamily="34" charset="0"/>
              </a:rPr>
              <a:t>Número y cantidad</a:t>
            </a:r>
          </a:p>
          <a:p>
            <a:pPr lvl="1"/>
            <a:r>
              <a:rPr lang="es-MX" dirty="0" smtClean="0">
                <a:latin typeface="Century Gothic" panose="020B0502020202020204" pitchFamily="34" charset="0"/>
              </a:rPr>
              <a:t>Responsabilidad</a:t>
            </a:r>
          </a:p>
          <a:p>
            <a:pPr lvl="1"/>
            <a:r>
              <a:rPr lang="es-MX" dirty="0" smtClean="0">
                <a:latin typeface="Century Gothic" panose="020B0502020202020204" pitchFamily="34" charset="0"/>
              </a:rPr>
              <a:t>Equivalencias y valor</a:t>
            </a:r>
          </a:p>
          <a:p>
            <a:pPr lvl="1"/>
            <a:r>
              <a:rPr lang="es-MX" dirty="0" smtClean="0">
                <a:latin typeface="Century Gothic" panose="020B0502020202020204" pitchFamily="34" charset="0"/>
              </a:rPr>
              <a:t>Trabajo en equipo</a:t>
            </a:r>
          </a:p>
          <a:p>
            <a:pPr lvl="1"/>
            <a:r>
              <a:rPr lang="es-MX" dirty="0" smtClean="0">
                <a:latin typeface="Century Gothic" panose="020B0502020202020204" pitchFamily="34" charset="0"/>
              </a:rPr>
              <a:t>Rol de trabajo</a:t>
            </a:r>
          </a:p>
          <a:p>
            <a:pPr marL="457200" lvl="1" indent="0">
              <a:buNone/>
            </a:pPr>
            <a:endParaRPr lang="es-MX" dirty="0" smtClean="0">
              <a:latin typeface="Century Gothic" panose="020B0502020202020204" pitchFamily="34" charset="0"/>
            </a:endParaRPr>
          </a:p>
          <a:p>
            <a:pPr lvl="1"/>
            <a:endParaRPr lang="es-MX" dirty="0" smtClean="0">
              <a:latin typeface="Century Gothic" panose="020B0502020202020204" pitchFamily="34" charset="0"/>
            </a:endParaRPr>
          </a:p>
          <a:p>
            <a:pPr lvl="1"/>
            <a:endParaRPr lang="es-MX" dirty="0" smtClean="0"/>
          </a:p>
        </p:txBody>
      </p:sp>
      <p:sp>
        <p:nvSpPr>
          <p:cNvPr id="5" name="Título 1"/>
          <p:cNvSpPr txBox="1">
            <a:spLocks/>
          </p:cNvSpPr>
          <p:nvPr/>
        </p:nvSpPr>
        <p:spPr>
          <a:xfrm>
            <a:off x="1030706" y="16629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MX" dirty="0">
              <a:solidFill>
                <a:srgbClr val="3399FF"/>
              </a:solidFill>
              <a:latin typeface="CHICKEN Pie Height" panose="02000600000000000000" pitchFamily="2" charset="0"/>
            </a:endParaRPr>
          </a:p>
        </p:txBody>
      </p:sp>
      <p:sp>
        <p:nvSpPr>
          <p:cNvPr id="4" name="Rectángulo 3"/>
          <p:cNvSpPr/>
          <p:nvPr/>
        </p:nvSpPr>
        <p:spPr>
          <a:xfrm>
            <a:off x="1030706" y="1458649"/>
            <a:ext cx="9990221" cy="1200329"/>
          </a:xfrm>
          <a:prstGeom prst="rect">
            <a:avLst/>
          </a:prstGeom>
        </p:spPr>
        <p:txBody>
          <a:bodyPr wrap="square">
            <a:spAutoFit/>
          </a:bodyPr>
          <a:lstStyle/>
          <a:p>
            <a:pPr marL="285750" indent="-285750" algn="just">
              <a:buFont typeface="Arial" panose="020B0604020202020204" pitchFamily="34" charset="0"/>
              <a:buChar char="•"/>
            </a:pPr>
            <a:r>
              <a:rPr lang="es-MX" sz="2400" dirty="0">
                <a:latin typeface="Century Gothic" panose="020B0502020202020204" pitchFamily="34" charset="0"/>
              </a:rPr>
              <a:t>Los alumnos contaban con saberes previos los cuales aplicaron en nuestra tiendita escolar. Lo que ayudo en su mejora y apropiciación tales como: </a:t>
            </a:r>
          </a:p>
        </p:txBody>
      </p:sp>
    </p:spTree>
    <p:extLst>
      <p:ext uri="{BB962C8B-B14F-4D97-AF65-F5344CB8AC3E}">
        <p14:creationId xmlns:p14="http://schemas.microsoft.com/office/powerpoint/2010/main" val="202779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e5/94/05/e59405d15b8a91f852e011a6d10f58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938462" y="-242493"/>
            <a:ext cx="10872537" cy="1709528"/>
          </a:xfrm>
        </p:spPr>
        <p:txBody>
          <a:bodyPr>
            <a:normAutofit/>
          </a:bodyPr>
          <a:lstStyle/>
          <a:p>
            <a:pPr algn="ctr"/>
            <a:r>
              <a:rPr lang="es-MX" sz="4800" dirty="0" smtClean="0">
                <a:latin typeface="Pumpkin Story" panose="02000500000000000000" pitchFamily="2" charset="0"/>
              </a:rPr>
              <a:t>La Quebrada de los Sánchez, Tamazula, Durango.</a:t>
            </a:r>
            <a:endParaRPr lang="es-MX" sz="4800" dirty="0">
              <a:latin typeface="Pumpkin Story" panose="02000500000000000000" pitchFamily="2"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838" b="33333"/>
          <a:stretch/>
        </p:blipFill>
        <p:spPr>
          <a:xfrm>
            <a:off x="6820901" y="2286000"/>
            <a:ext cx="5186613" cy="4379494"/>
          </a:xfrm>
          <a:prstGeom prst="rect">
            <a:avLst/>
          </a:prstGeom>
        </p:spPr>
      </p:pic>
      <p:sp>
        <p:nvSpPr>
          <p:cNvPr id="5" name="CuadroTexto 4"/>
          <p:cNvSpPr txBox="1"/>
          <p:nvPr/>
        </p:nvSpPr>
        <p:spPr>
          <a:xfrm>
            <a:off x="1947110" y="1996198"/>
            <a:ext cx="4427621" cy="4154984"/>
          </a:xfrm>
          <a:prstGeom prst="rect">
            <a:avLst/>
          </a:prstGeom>
          <a:noFill/>
        </p:spPr>
        <p:txBody>
          <a:bodyPr wrap="square" rtlCol="0">
            <a:spAutoFit/>
          </a:bodyPr>
          <a:lstStyle/>
          <a:p>
            <a:pPr algn="ctr"/>
            <a:r>
              <a:rPr lang="es-MX" sz="4400" dirty="0" smtClean="0">
                <a:latin typeface="Pumpkin Story" panose="02000500000000000000" pitchFamily="2" charset="0"/>
              </a:rPr>
              <a:t>Mtra. Carla Faviola González Ávila</a:t>
            </a:r>
          </a:p>
          <a:p>
            <a:pPr algn="ctr"/>
            <a:endParaRPr lang="es-MX" sz="4400" dirty="0" smtClean="0">
              <a:latin typeface="Pumpkin Story" panose="02000500000000000000" pitchFamily="2" charset="0"/>
            </a:endParaRPr>
          </a:p>
          <a:p>
            <a:pPr algn="ctr"/>
            <a:r>
              <a:rPr lang="es-MX" sz="4400" dirty="0" smtClean="0">
                <a:latin typeface="Pumpkin Story" panose="02000500000000000000" pitchFamily="2" charset="0"/>
              </a:rPr>
              <a:t>C.C.T. 10DPR0004Z</a:t>
            </a:r>
          </a:p>
          <a:p>
            <a:pPr algn="ctr"/>
            <a:endParaRPr lang="es-MX" sz="4400" dirty="0">
              <a:latin typeface="Pumpkin Story" panose="02000500000000000000" pitchFamily="2" charset="0"/>
            </a:endParaRPr>
          </a:p>
          <a:p>
            <a:pPr algn="ctr"/>
            <a:r>
              <a:rPr lang="es-MX" sz="4400" dirty="0" smtClean="0">
                <a:latin typeface="Pumpkin Story" panose="02000500000000000000" pitchFamily="2" charset="0"/>
              </a:rPr>
              <a:t>1ro, 2do. 3ro y 4to.</a:t>
            </a:r>
            <a:endParaRPr lang="es-MX" sz="4400" dirty="0">
              <a:latin typeface="Pumpkin Story" panose="02000500000000000000" pitchFamily="2" charset="0"/>
            </a:endParaRPr>
          </a:p>
        </p:txBody>
      </p:sp>
      <p:sp>
        <p:nvSpPr>
          <p:cNvPr id="3" name="Cara sonriente 2"/>
          <p:cNvSpPr/>
          <p:nvPr/>
        </p:nvSpPr>
        <p:spPr>
          <a:xfrm>
            <a:off x="10756231" y="3549316"/>
            <a:ext cx="757989" cy="81814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FF00"/>
              </a:solidFill>
            </a:endParaRPr>
          </a:p>
        </p:txBody>
      </p:sp>
      <p:sp>
        <p:nvSpPr>
          <p:cNvPr id="7" name="Cara sonriente 6"/>
          <p:cNvSpPr/>
          <p:nvPr/>
        </p:nvSpPr>
        <p:spPr>
          <a:xfrm>
            <a:off x="9552072" y="3343961"/>
            <a:ext cx="757989" cy="818147"/>
          </a:xfrm>
          <a:prstGeom prst="smileyFac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FF00"/>
              </a:solidFill>
            </a:endParaRPr>
          </a:p>
        </p:txBody>
      </p:sp>
      <p:sp>
        <p:nvSpPr>
          <p:cNvPr id="8" name="Cara sonriente 7"/>
          <p:cNvSpPr/>
          <p:nvPr/>
        </p:nvSpPr>
        <p:spPr>
          <a:xfrm>
            <a:off x="8904376" y="3343961"/>
            <a:ext cx="573503" cy="666752"/>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FF00"/>
              </a:solidFill>
            </a:endParaRPr>
          </a:p>
        </p:txBody>
      </p:sp>
    </p:spTree>
    <p:extLst>
      <p:ext uri="{BB962C8B-B14F-4D97-AF65-F5344CB8AC3E}">
        <p14:creationId xmlns:p14="http://schemas.microsoft.com/office/powerpoint/2010/main" val="699421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d9/5c/b0/d95cb0ef7e274fa2d7e96d89fbe8ec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251284" y="1010653"/>
            <a:ext cx="9793705" cy="5166310"/>
          </a:xfrm>
        </p:spPr>
        <p:txBody>
          <a:bodyPr/>
          <a:lstStyle/>
          <a:p>
            <a:pPr algn="just"/>
            <a:r>
              <a:rPr lang="es-MX" dirty="0" smtClean="0">
                <a:latin typeface="Century Gothic" panose="020B0502020202020204" pitchFamily="34" charset="0"/>
              </a:rPr>
              <a:t>Mi nombre es Carla Faviola González Ávila, trabajo en la escuela primaria “Nicolás Bravo”, ubicada en el Municipio de Tamazula del estado de Durango, siendo está una escuela multigrado, atiendo los grupos de 1ro, 2do, 3ro y 4to grado.</a:t>
            </a:r>
          </a:p>
          <a:p>
            <a:pPr algn="just"/>
            <a:r>
              <a:rPr lang="es-MX" dirty="0" smtClean="0">
                <a:latin typeface="Century Gothic" panose="020B0502020202020204" pitchFamily="34" charset="0"/>
              </a:rPr>
              <a:t>En mi grupo de trabajo la evaluación formativa la llevo a cabo mediante diferentes técnicas de evaluación, como son:</a:t>
            </a:r>
          </a:p>
          <a:p>
            <a:pPr marL="971550" lvl="1" indent="-514350" algn="just">
              <a:buFont typeface="+mj-lt"/>
              <a:buAutoNum type="arabicPeriod"/>
            </a:pPr>
            <a:r>
              <a:rPr lang="es-MX" b="1" dirty="0" smtClean="0">
                <a:latin typeface="Century Gothic" panose="020B0502020202020204" pitchFamily="34" charset="0"/>
              </a:rPr>
              <a:t>Observación</a:t>
            </a:r>
          </a:p>
          <a:p>
            <a:pPr marL="971550" lvl="1" indent="-514350" algn="just">
              <a:buFont typeface="+mj-lt"/>
              <a:buAutoNum type="arabicPeriod"/>
            </a:pPr>
            <a:r>
              <a:rPr lang="es-MX" b="1" dirty="0" smtClean="0">
                <a:latin typeface="Century Gothic" panose="020B0502020202020204" pitchFamily="34" charset="0"/>
              </a:rPr>
              <a:t>Desempeño del estudiante</a:t>
            </a:r>
          </a:p>
          <a:p>
            <a:pPr marL="971550" lvl="1" indent="-514350" algn="just">
              <a:buFont typeface="+mj-lt"/>
              <a:buAutoNum type="arabicPeriod"/>
            </a:pPr>
            <a:r>
              <a:rPr lang="es-MX" b="1" dirty="0" smtClean="0">
                <a:latin typeface="Century Gothic" panose="020B0502020202020204" pitchFamily="34" charset="0"/>
              </a:rPr>
              <a:t>Análisis del desempeño</a:t>
            </a:r>
          </a:p>
          <a:p>
            <a:pPr marL="971550" lvl="1" indent="-514350" algn="just">
              <a:buFont typeface="+mj-lt"/>
              <a:buAutoNum type="arabicPeriod"/>
            </a:pPr>
            <a:r>
              <a:rPr lang="es-MX" b="1" dirty="0" smtClean="0">
                <a:latin typeface="Century Gothic" panose="020B0502020202020204" pitchFamily="34" charset="0"/>
              </a:rPr>
              <a:t>Interrogatorio</a:t>
            </a:r>
          </a:p>
          <a:p>
            <a:pPr marL="457200" lvl="1" indent="0" algn="just">
              <a:buNone/>
            </a:pPr>
            <a:endParaRPr lang="es-MX" dirty="0" smtClean="0">
              <a:latin typeface="Century Gothic" panose="020B0502020202020204" pitchFamily="34" charset="0"/>
            </a:endParaRPr>
          </a:p>
          <a:p>
            <a:pPr algn="just"/>
            <a:endParaRPr lang="es-MX" dirty="0"/>
          </a:p>
        </p:txBody>
      </p:sp>
    </p:spTree>
    <p:extLst>
      <p:ext uri="{BB962C8B-B14F-4D97-AF65-F5344CB8AC3E}">
        <p14:creationId xmlns:p14="http://schemas.microsoft.com/office/powerpoint/2010/main" val="3154844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06/8f/56/068f56afb01617eb4a9590d6a37011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6"/>
          <p:cNvSpPr/>
          <p:nvPr/>
        </p:nvSpPr>
        <p:spPr>
          <a:xfrm>
            <a:off x="7435516" y="1275347"/>
            <a:ext cx="3500939" cy="3753853"/>
          </a:xfrm>
          <a:prstGeom prst="roundRect">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p:cNvSpPr>
            <a:spLocks noGrp="1"/>
          </p:cNvSpPr>
          <p:nvPr>
            <p:ph type="title"/>
          </p:nvPr>
        </p:nvSpPr>
        <p:spPr>
          <a:xfrm>
            <a:off x="1257300" y="1018924"/>
            <a:ext cx="10515600" cy="1325563"/>
          </a:xfrm>
        </p:spPr>
        <p:txBody>
          <a:bodyPr/>
          <a:lstStyle/>
          <a:p>
            <a:r>
              <a:rPr lang="es-MX" dirty="0" smtClean="0">
                <a:solidFill>
                  <a:srgbClr val="FF7C80"/>
                </a:solidFill>
                <a:latin typeface="CHICKEN Pie Height" panose="02000600000000000000" pitchFamily="2" charset="0"/>
              </a:rPr>
              <a:t>Observación:</a:t>
            </a:r>
            <a:endParaRPr lang="es-MX" dirty="0">
              <a:solidFill>
                <a:srgbClr val="FF7C80"/>
              </a:solidFill>
              <a:latin typeface="CHICKEN Pie Height" panose="02000600000000000000" pitchFamily="2" charset="0"/>
            </a:endParaRPr>
          </a:p>
        </p:txBody>
      </p:sp>
      <p:sp>
        <p:nvSpPr>
          <p:cNvPr id="3" name="Marcador de contenido 2"/>
          <p:cNvSpPr>
            <a:spLocks noGrp="1"/>
          </p:cNvSpPr>
          <p:nvPr>
            <p:ph idx="1"/>
          </p:nvPr>
        </p:nvSpPr>
        <p:spPr>
          <a:xfrm>
            <a:off x="838200" y="2344487"/>
            <a:ext cx="10515600" cy="4351338"/>
          </a:xfrm>
        </p:spPr>
        <p:txBody>
          <a:bodyPr/>
          <a:lstStyle/>
          <a:p>
            <a:r>
              <a:rPr lang="es-MX" b="1" dirty="0" smtClean="0">
                <a:latin typeface="Century Gothic" panose="020B0502020202020204" pitchFamily="34" charset="0"/>
              </a:rPr>
              <a:t>Guía de observación</a:t>
            </a:r>
          </a:p>
          <a:p>
            <a:r>
              <a:rPr lang="es-MX" b="1" dirty="0" smtClean="0">
                <a:latin typeface="Century Gothic" panose="020B0502020202020204" pitchFamily="34" charset="0"/>
              </a:rPr>
              <a:t>Escala de actitudes</a:t>
            </a:r>
          </a:p>
          <a:p>
            <a:r>
              <a:rPr lang="es-MX" b="1" dirty="0" smtClean="0">
                <a:latin typeface="Century Gothic" panose="020B0502020202020204" pitchFamily="34" charset="0"/>
              </a:rPr>
              <a:t>Diario</a:t>
            </a:r>
            <a:endParaRPr lang="es-MX" b="1" dirty="0">
              <a:latin typeface="Century Gothic" panose="020B0502020202020204" pitchFamily="34" charset="0"/>
            </a:endParaRPr>
          </a:p>
        </p:txBody>
      </p:sp>
      <p:sp>
        <p:nvSpPr>
          <p:cNvPr id="5" name="AutoShape 6" descr="blob:https://web.whatsapp.com/db4cd7ef-4e07-4f09-908a-2e3b9be13c4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b="13333"/>
          <a:stretch/>
        </p:blipFill>
        <p:spPr>
          <a:xfrm>
            <a:off x="7988969" y="1787268"/>
            <a:ext cx="2511091" cy="2901705"/>
          </a:xfrm>
          <a:prstGeom prst="rect">
            <a:avLst/>
          </a:prstGeom>
        </p:spPr>
      </p:pic>
      <p:sp>
        <p:nvSpPr>
          <p:cNvPr id="8" name="Cara sonriente 7"/>
          <p:cNvSpPr/>
          <p:nvPr/>
        </p:nvSpPr>
        <p:spPr>
          <a:xfrm>
            <a:off x="9784809" y="2519488"/>
            <a:ext cx="715251" cy="664828"/>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FF00"/>
              </a:solidFill>
            </a:endParaRPr>
          </a:p>
        </p:txBody>
      </p:sp>
    </p:spTree>
    <p:extLst>
      <p:ext uri="{BB962C8B-B14F-4D97-AF65-F5344CB8AC3E}">
        <p14:creationId xmlns:p14="http://schemas.microsoft.com/office/powerpoint/2010/main" val="3095429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c8/7e/08/c87e08d88a896464eed8d0db8a51c3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257300" y="500062"/>
            <a:ext cx="10515600" cy="1325563"/>
          </a:xfrm>
        </p:spPr>
        <p:txBody>
          <a:bodyPr/>
          <a:lstStyle/>
          <a:p>
            <a:r>
              <a:rPr lang="es-MX" dirty="0" smtClean="0">
                <a:solidFill>
                  <a:srgbClr val="FF7C80"/>
                </a:solidFill>
                <a:latin typeface="CHICKEN Pie Height" panose="02000600000000000000" pitchFamily="2" charset="0"/>
              </a:rPr>
              <a:t>Desempeño del estudiante:</a:t>
            </a:r>
            <a:endParaRPr lang="es-MX" dirty="0"/>
          </a:p>
        </p:txBody>
      </p:sp>
      <p:sp>
        <p:nvSpPr>
          <p:cNvPr id="3" name="Marcador de contenido 2"/>
          <p:cNvSpPr>
            <a:spLocks noGrp="1"/>
          </p:cNvSpPr>
          <p:nvPr>
            <p:ph idx="1"/>
          </p:nvPr>
        </p:nvSpPr>
        <p:spPr>
          <a:xfrm>
            <a:off x="1257300" y="1622655"/>
            <a:ext cx="10515600" cy="4351338"/>
          </a:xfrm>
        </p:spPr>
        <p:txBody>
          <a:bodyPr/>
          <a:lstStyle/>
          <a:p>
            <a:r>
              <a:rPr lang="es-MX" dirty="0" smtClean="0">
                <a:latin typeface="Century Gothic" panose="020B0502020202020204" pitchFamily="34" charset="0"/>
              </a:rPr>
              <a:t>Cuadernos de los alumnos.</a:t>
            </a:r>
          </a:p>
          <a:p>
            <a:r>
              <a:rPr lang="es-MX" dirty="0" smtClean="0">
                <a:latin typeface="Century Gothic" panose="020B0502020202020204" pitchFamily="34" charset="0"/>
              </a:rPr>
              <a:t>Libros de texto.</a:t>
            </a:r>
          </a:p>
          <a:p>
            <a:r>
              <a:rPr lang="es-MX" dirty="0" smtClean="0">
                <a:latin typeface="Century Gothic" panose="020B0502020202020204" pitchFamily="34" charset="0"/>
              </a:rPr>
              <a:t>Organizadores gráficos.</a:t>
            </a:r>
          </a:p>
          <a:p>
            <a:r>
              <a:rPr lang="es-MX" dirty="0" smtClean="0">
                <a:latin typeface="Century Gothic" panose="020B0502020202020204" pitchFamily="34" charset="0"/>
              </a:rPr>
              <a:t>Preguntas sobre el procedimiento.</a:t>
            </a:r>
            <a:endParaRPr lang="es-MX" dirty="0">
              <a:latin typeface="Century Gothic" panose="020B0502020202020204" pitchFamily="34"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9574" y="2882984"/>
            <a:ext cx="3553326" cy="2664995"/>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394176" y="3540623"/>
            <a:ext cx="2681310" cy="3575080"/>
          </a:xfrm>
          <a:prstGeom prst="rect">
            <a:avLst/>
          </a:prstGeom>
        </p:spPr>
      </p:pic>
    </p:spTree>
    <p:extLst>
      <p:ext uri="{BB962C8B-B14F-4D97-AF65-F5344CB8AC3E}">
        <p14:creationId xmlns:p14="http://schemas.microsoft.com/office/powerpoint/2010/main" val="344651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f3/f9/7c/f3f97c6a0d207ac2ed545555eb4e2d8c.jpg"/>
          <p:cNvPicPr>
            <a:picLocks noChangeAspect="1" noChangeArrowheads="1"/>
          </p:cNvPicPr>
          <p:nvPr/>
        </p:nvPicPr>
        <p:blipFill rotWithShape="1">
          <a:blip r:embed="rId2">
            <a:extLst>
              <a:ext uri="{28A0092B-C50C-407E-A947-70E740481C1C}">
                <a14:useLocalDpi xmlns:a14="http://schemas.microsoft.com/office/drawing/2010/main" val="0"/>
              </a:ext>
            </a:extLst>
          </a:blip>
          <a:srcRect t="15930" b="14919"/>
          <a:stretch/>
        </p:blipFill>
        <p:spPr bwMode="auto">
          <a:xfrm>
            <a:off x="0" y="0"/>
            <a:ext cx="12192000" cy="691231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676400" y="-4722"/>
            <a:ext cx="10515600" cy="1325563"/>
          </a:xfrm>
        </p:spPr>
        <p:txBody>
          <a:bodyPr/>
          <a:lstStyle/>
          <a:p>
            <a:r>
              <a:rPr lang="es-MX" dirty="0" smtClean="0">
                <a:latin typeface="CHICKEN Pie Height" panose="02000600000000000000" pitchFamily="2" charset="0"/>
              </a:rPr>
              <a:t>Análisis del desempeño:</a:t>
            </a:r>
            <a:endParaRPr lang="es-MX" dirty="0"/>
          </a:p>
        </p:txBody>
      </p:sp>
      <p:sp>
        <p:nvSpPr>
          <p:cNvPr id="3" name="Marcador de contenido 2"/>
          <p:cNvSpPr>
            <a:spLocks noGrp="1"/>
          </p:cNvSpPr>
          <p:nvPr>
            <p:ph idx="1"/>
          </p:nvPr>
        </p:nvSpPr>
        <p:spPr>
          <a:xfrm>
            <a:off x="2029327" y="2141620"/>
            <a:ext cx="10515600" cy="4351338"/>
          </a:xfrm>
        </p:spPr>
        <p:txBody>
          <a:bodyPr/>
          <a:lstStyle/>
          <a:p>
            <a:r>
              <a:rPr lang="es-MX" dirty="0" smtClean="0">
                <a:latin typeface="Century Gothic" panose="020B0502020202020204" pitchFamily="34" charset="0"/>
              </a:rPr>
              <a:t>Portafolio</a:t>
            </a:r>
          </a:p>
          <a:p>
            <a:r>
              <a:rPr lang="es-MX" dirty="0" smtClean="0">
                <a:latin typeface="Century Gothic" panose="020B0502020202020204" pitchFamily="34" charset="0"/>
              </a:rPr>
              <a:t>Rubricas</a:t>
            </a:r>
          </a:p>
          <a:p>
            <a:r>
              <a:rPr lang="es-MX" dirty="0" smtClean="0">
                <a:latin typeface="Century Gothic" panose="020B0502020202020204" pitchFamily="34" charset="0"/>
              </a:rPr>
              <a:t>Listas de cotejo</a:t>
            </a:r>
          </a:p>
          <a:p>
            <a:r>
              <a:rPr lang="es-MX" dirty="0" smtClean="0">
                <a:latin typeface="Century Gothic" panose="020B0502020202020204" pitchFamily="34" charset="0"/>
              </a:rPr>
              <a:t>planeación</a:t>
            </a:r>
            <a:endParaRPr lang="es-MX" dirty="0">
              <a:latin typeface="Century Gothic" panose="020B0502020202020204" pitchFamily="34" charset="0"/>
            </a:endParaRPr>
          </a:p>
        </p:txBody>
      </p:sp>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17563" t="32281" r="14600" b="5964"/>
          <a:stretch/>
        </p:blipFill>
        <p:spPr>
          <a:xfrm>
            <a:off x="8518358" y="3566378"/>
            <a:ext cx="2261936" cy="2745522"/>
          </a:xfrm>
          <a:prstGeom prst="rect">
            <a:avLst/>
          </a:prstGeom>
        </p:spPr>
      </p:pic>
      <p:pic>
        <p:nvPicPr>
          <p:cNvPr id="5" name="Imagen 4"/>
          <p:cNvPicPr>
            <a:picLocks noChangeAspect="1"/>
          </p:cNvPicPr>
          <p:nvPr/>
        </p:nvPicPr>
        <p:blipFill rotWithShape="1">
          <a:blip r:embed="rId4" cstate="print">
            <a:extLst>
              <a:ext uri="{28A0092B-C50C-407E-A947-70E740481C1C}">
                <a14:useLocalDpi xmlns:a14="http://schemas.microsoft.com/office/drawing/2010/main" val="0"/>
              </a:ext>
            </a:extLst>
          </a:blip>
          <a:srcRect l="1760" t="11930" r="10287" b="20351"/>
          <a:stretch/>
        </p:blipFill>
        <p:spPr>
          <a:xfrm>
            <a:off x="6962272" y="1729336"/>
            <a:ext cx="2113069" cy="2892357"/>
          </a:xfrm>
          <a:prstGeom prst="rect">
            <a:avLst/>
          </a:prstGeom>
        </p:spPr>
      </p:pic>
      <p:pic>
        <p:nvPicPr>
          <p:cNvPr id="6" name="Imagen 5"/>
          <p:cNvPicPr>
            <a:picLocks noChangeAspect="1"/>
          </p:cNvPicPr>
          <p:nvPr/>
        </p:nvPicPr>
        <p:blipFill rotWithShape="1">
          <a:blip r:embed="rId5" cstate="print">
            <a:extLst>
              <a:ext uri="{28A0092B-C50C-407E-A947-70E740481C1C}">
                <a14:useLocalDpi xmlns:a14="http://schemas.microsoft.com/office/drawing/2010/main" val="0"/>
              </a:ext>
            </a:extLst>
          </a:blip>
          <a:srcRect l="6803" t="22106" r="1501" b="1052"/>
          <a:stretch/>
        </p:blipFill>
        <p:spPr>
          <a:xfrm>
            <a:off x="5182076" y="3847725"/>
            <a:ext cx="2373755" cy="2652309"/>
          </a:xfrm>
          <a:prstGeom prst="rect">
            <a:avLst/>
          </a:prstGeom>
        </p:spPr>
      </p:pic>
    </p:spTree>
    <p:extLst>
      <p:ext uri="{BB962C8B-B14F-4D97-AF65-F5344CB8AC3E}">
        <p14:creationId xmlns:p14="http://schemas.microsoft.com/office/powerpoint/2010/main" val="251243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10/aa/c8/10aac802ed3c528b798c44be82f93fcf.jpg"/>
          <p:cNvPicPr>
            <a:picLocks noChangeAspect="1" noChangeArrowheads="1"/>
          </p:cNvPicPr>
          <p:nvPr/>
        </p:nvPicPr>
        <p:blipFill rotWithShape="1">
          <a:blip r:embed="rId2">
            <a:extLst>
              <a:ext uri="{28A0092B-C50C-407E-A947-70E740481C1C}">
                <a14:useLocalDpi xmlns:a14="http://schemas.microsoft.com/office/drawing/2010/main" val="0"/>
              </a:ext>
            </a:extLst>
          </a:blip>
          <a:srcRect l="-208" t="27816" r="-1024" b="12177"/>
          <a:stretch/>
        </p:blipFill>
        <p:spPr bwMode="auto">
          <a:xfrm>
            <a:off x="-1" y="0"/>
            <a:ext cx="1248877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200" y="500062"/>
            <a:ext cx="10515600" cy="1325563"/>
          </a:xfrm>
        </p:spPr>
        <p:txBody>
          <a:bodyPr/>
          <a:lstStyle/>
          <a:p>
            <a:r>
              <a:rPr lang="es-MX" dirty="0" smtClean="0">
                <a:solidFill>
                  <a:srgbClr val="FF7C80"/>
                </a:solidFill>
                <a:latin typeface="CHICKEN Pie Height" panose="02000600000000000000" pitchFamily="2" charset="0"/>
              </a:rPr>
              <a:t>interrogatorio:</a:t>
            </a:r>
            <a:endParaRPr lang="es-MX" dirty="0"/>
          </a:p>
        </p:txBody>
      </p:sp>
      <p:sp>
        <p:nvSpPr>
          <p:cNvPr id="3" name="Marcador de contenido 2"/>
          <p:cNvSpPr>
            <a:spLocks noGrp="1"/>
          </p:cNvSpPr>
          <p:nvPr>
            <p:ph idx="1"/>
          </p:nvPr>
        </p:nvSpPr>
        <p:spPr/>
        <p:txBody>
          <a:bodyPr/>
          <a:lstStyle/>
          <a:p>
            <a:r>
              <a:rPr lang="es-MX" dirty="0" smtClean="0">
                <a:latin typeface="Century Gothic" panose="020B0502020202020204" pitchFamily="34" charset="0"/>
              </a:rPr>
              <a:t>Textual</a:t>
            </a:r>
          </a:p>
          <a:p>
            <a:r>
              <a:rPr lang="es-MX" dirty="0" smtClean="0">
                <a:latin typeface="Century Gothic" panose="020B0502020202020204" pitchFamily="34" charset="0"/>
              </a:rPr>
              <a:t>Examen </a:t>
            </a:r>
          </a:p>
          <a:p>
            <a:r>
              <a:rPr lang="es-MX" dirty="0" smtClean="0">
                <a:latin typeface="Century Gothic" panose="020B0502020202020204" pitchFamily="34" charset="0"/>
              </a:rPr>
              <a:t>Oral</a:t>
            </a:r>
          </a:p>
          <a:p>
            <a:r>
              <a:rPr lang="es-MX" dirty="0" smtClean="0">
                <a:latin typeface="Century Gothic" panose="020B0502020202020204" pitchFamily="34" charset="0"/>
              </a:rPr>
              <a:t>Debate</a:t>
            </a:r>
          </a:p>
          <a:p>
            <a:pPr marL="0" indent="0">
              <a:buNone/>
            </a:pPr>
            <a:endParaRPr lang="es-MX"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3979" y="3852236"/>
            <a:ext cx="3547310" cy="2660483"/>
          </a:xfrm>
          <a:prstGeom prst="rect">
            <a:avLst/>
          </a:prstGeom>
        </p:spPr>
      </p:pic>
      <p:sp>
        <p:nvSpPr>
          <p:cNvPr id="6" name="Cara sonriente 5"/>
          <p:cNvSpPr/>
          <p:nvPr/>
        </p:nvSpPr>
        <p:spPr>
          <a:xfrm>
            <a:off x="9597992" y="4655305"/>
            <a:ext cx="268819" cy="256329"/>
          </a:xfrm>
          <a:prstGeom prst="smileyFac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FF00"/>
              </a:solidFill>
            </a:endParaRPr>
          </a:p>
        </p:txBody>
      </p:sp>
    </p:spTree>
    <p:extLst>
      <p:ext uri="{BB962C8B-B14F-4D97-AF65-F5344CB8AC3E}">
        <p14:creationId xmlns:p14="http://schemas.microsoft.com/office/powerpoint/2010/main" val="112728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3d/82/2a/3d822ac640a4237b7ec338e41cf14f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200" y="365125"/>
            <a:ext cx="10515600" cy="1768475"/>
          </a:xfrm>
        </p:spPr>
        <p:txBody>
          <a:bodyPr/>
          <a:lstStyle/>
          <a:p>
            <a:pPr algn="ctr"/>
            <a:r>
              <a:rPr lang="es-MX" dirty="0" smtClean="0">
                <a:latin typeface="CHICKEN Pie Height" panose="02000600000000000000" pitchFamily="2" charset="0"/>
              </a:rPr>
              <a:t>Experiencia exitosa</a:t>
            </a:r>
            <a:br>
              <a:rPr lang="es-MX" dirty="0" smtClean="0">
                <a:latin typeface="CHICKEN Pie Height" panose="02000600000000000000" pitchFamily="2" charset="0"/>
              </a:rPr>
            </a:br>
            <a:r>
              <a:rPr lang="es-MX" dirty="0" smtClean="0">
                <a:latin typeface="CHICKEN Pie Height" panose="02000600000000000000" pitchFamily="2" charset="0"/>
              </a:rPr>
              <a:t>“La tiendita”</a:t>
            </a:r>
            <a:endParaRPr lang="es-MX" dirty="0">
              <a:latin typeface="CHICKEN Pie Height" panose="02000600000000000000" pitchFamily="2" charset="0"/>
            </a:endParaRPr>
          </a:p>
        </p:txBody>
      </p:sp>
      <p:sp>
        <p:nvSpPr>
          <p:cNvPr id="3" name="Marcador de contenido 2"/>
          <p:cNvSpPr>
            <a:spLocks noGrp="1"/>
          </p:cNvSpPr>
          <p:nvPr>
            <p:ph idx="1"/>
          </p:nvPr>
        </p:nvSpPr>
        <p:spPr>
          <a:xfrm>
            <a:off x="838200" y="1885951"/>
            <a:ext cx="10515600" cy="4291012"/>
          </a:xfrm>
        </p:spPr>
        <p:txBody>
          <a:bodyPr/>
          <a:lstStyle/>
          <a:p>
            <a:r>
              <a:rPr lang="es-MX" dirty="0" smtClean="0">
                <a:solidFill>
                  <a:srgbClr val="FF7C80"/>
                </a:solidFill>
                <a:latin typeface="CHICKEN Pie Height" panose="02000600000000000000" pitchFamily="2" charset="0"/>
              </a:rPr>
              <a:t>Propósito:</a:t>
            </a:r>
          </a:p>
          <a:p>
            <a:pPr lvl="1" algn="just"/>
            <a:r>
              <a:rPr lang="es-MX" dirty="0" smtClean="0">
                <a:latin typeface="Century Gothic" panose="020B0502020202020204" pitchFamily="34" charset="0"/>
              </a:rPr>
              <a:t>Es un proyecto pedagógico que se utilizó en los grados de 1ro, 2do, 3ro y 4to (multigrado), que tiene como propósito desarrollar competencias y valores en las áreas de matemáticas, formación cívica y ética, lengua materna, ciencias naturales y artística.</a:t>
            </a:r>
          </a:p>
          <a:p>
            <a:pPr algn="just"/>
            <a:r>
              <a:rPr lang="es-MX" sz="2400" dirty="0" smtClean="0">
                <a:latin typeface="Century Gothic" panose="020B0502020202020204" pitchFamily="34" charset="0"/>
              </a:rPr>
              <a:t>El objetivo de este proyecto es proporcionar a los estudiantes acceso a los productos que necesitan en su aprendizaje, así como la socialización y la responsabilidad entre los estudiantes.</a:t>
            </a:r>
          </a:p>
          <a:p>
            <a:pPr algn="just"/>
            <a:r>
              <a:rPr lang="es-MX" sz="2400" dirty="0" smtClean="0">
                <a:latin typeface="Century Gothic" panose="020B0502020202020204" pitchFamily="34" charset="0"/>
              </a:rPr>
              <a:t>Así como proveer recursos educativos.</a:t>
            </a:r>
            <a:endParaRPr lang="es-MX" sz="2400" dirty="0">
              <a:latin typeface="Century Gothic" panose="020B0502020202020204" pitchFamily="34" charset="0"/>
            </a:endParaRPr>
          </a:p>
        </p:txBody>
      </p:sp>
    </p:spTree>
    <p:extLst>
      <p:ext uri="{BB962C8B-B14F-4D97-AF65-F5344CB8AC3E}">
        <p14:creationId xmlns:p14="http://schemas.microsoft.com/office/powerpoint/2010/main" val="9047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8a/02/b6/8a02b68529f6d833bd15b028fa3431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Marcador de contenido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8276" r="20915" b="25824"/>
          <a:stretch/>
        </p:blipFill>
        <p:spPr>
          <a:xfrm>
            <a:off x="178879" y="315451"/>
            <a:ext cx="3214026" cy="3700457"/>
          </a:xfrm>
          <a:ln w="57150">
            <a:solidFill>
              <a:srgbClr val="00B0F0"/>
            </a:solidFill>
            <a:prstDash val="lgDash"/>
          </a:ln>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t="11579" r="15172" b="55087"/>
          <a:stretch/>
        </p:blipFill>
        <p:spPr>
          <a:xfrm>
            <a:off x="6096000" y="315451"/>
            <a:ext cx="3900535" cy="3406059"/>
          </a:xfrm>
          <a:prstGeom prst="rect">
            <a:avLst/>
          </a:prstGeom>
          <a:ln w="38100">
            <a:solidFill>
              <a:srgbClr val="FF7C80"/>
            </a:solidFill>
            <a:prstDash val="lgDash"/>
          </a:ln>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8845" y="3429000"/>
            <a:ext cx="4299339" cy="3224504"/>
          </a:xfrm>
          <a:prstGeom prst="rect">
            <a:avLst/>
          </a:prstGeom>
          <a:ln w="57150">
            <a:solidFill>
              <a:srgbClr val="66FF99"/>
            </a:solidFill>
            <a:prstDash val="lgDash"/>
          </a:ln>
        </p:spPr>
      </p:pic>
      <p:pic>
        <p:nvPicPr>
          <p:cNvPr id="7" name="Imagen 6"/>
          <p:cNvPicPr>
            <a:picLocks noChangeAspect="1"/>
          </p:cNvPicPr>
          <p:nvPr/>
        </p:nvPicPr>
        <p:blipFill rotWithShape="1">
          <a:blip r:embed="rId6" cstate="print">
            <a:extLst>
              <a:ext uri="{28A0092B-C50C-407E-A947-70E740481C1C}">
                <a14:useLocalDpi xmlns:a14="http://schemas.microsoft.com/office/drawing/2010/main" val="0"/>
              </a:ext>
            </a:extLst>
          </a:blip>
          <a:srcRect t="2456" r="14622" b="25614"/>
          <a:stretch/>
        </p:blipFill>
        <p:spPr>
          <a:xfrm>
            <a:off x="8688205" y="2733417"/>
            <a:ext cx="3335358" cy="3744340"/>
          </a:xfrm>
          <a:prstGeom prst="rect">
            <a:avLst/>
          </a:prstGeom>
          <a:ln w="57150">
            <a:solidFill>
              <a:srgbClr val="9999FF"/>
            </a:solidFill>
            <a:prstDash val="lgDash"/>
          </a:ln>
        </p:spPr>
      </p:pic>
      <p:sp>
        <p:nvSpPr>
          <p:cNvPr id="10" name="Título 1"/>
          <p:cNvSpPr>
            <a:spLocks noGrp="1"/>
          </p:cNvSpPr>
          <p:nvPr>
            <p:ph type="title"/>
          </p:nvPr>
        </p:nvSpPr>
        <p:spPr>
          <a:xfrm>
            <a:off x="178879" y="95821"/>
            <a:ext cx="10515600" cy="1325563"/>
          </a:xfrm>
        </p:spPr>
        <p:txBody>
          <a:bodyPr/>
          <a:lstStyle/>
          <a:p>
            <a:r>
              <a:rPr lang="es-MX" dirty="0" smtClean="0">
                <a:latin typeface="CHICKEN Pie Height" panose="02000600000000000000" pitchFamily="2" charset="0"/>
              </a:rPr>
              <a:t>Evidencias:</a:t>
            </a:r>
            <a:endParaRPr lang="es-MX" dirty="0"/>
          </a:p>
        </p:txBody>
      </p:sp>
    </p:spTree>
    <p:extLst>
      <p:ext uri="{BB962C8B-B14F-4D97-AF65-F5344CB8AC3E}">
        <p14:creationId xmlns:p14="http://schemas.microsoft.com/office/powerpoint/2010/main" val="9887007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305</Words>
  <Application>Microsoft Office PowerPoint</Application>
  <PresentationFormat>Panorámica</PresentationFormat>
  <Paragraphs>63</Paragraphs>
  <Slides>10</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10</vt:i4>
      </vt:variant>
    </vt:vector>
  </HeadingPairs>
  <TitlesOfParts>
    <vt:vector size="19" baseType="lpstr">
      <vt:lpstr>Arial</vt:lpstr>
      <vt:lpstr>Brownie The Bear</vt:lpstr>
      <vt:lpstr>Calibri</vt:lpstr>
      <vt:lpstr>Calibri Light</vt:lpstr>
      <vt:lpstr>Century Gothic</vt:lpstr>
      <vt:lpstr>CHICKEN Pie Height</vt:lpstr>
      <vt:lpstr>Cute Notes</vt:lpstr>
      <vt:lpstr>Pumpkin Story</vt:lpstr>
      <vt:lpstr>Tema de Office</vt:lpstr>
      <vt:lpstr>Presentación de PowerPoint</vt:lpstr>
      <vt:lpstr>La Quebrada de los Sánchez, Tamazula, Durango.</vt:lpstr>
      <vt:lpstr>Presentación de PowerPoint</vt:lpstr>
      <vt:lpstr>Observación:</vt:lpstr>
      <vt:lpstr>Desempeño del estudiante:</vt:lpstr>
      <vt:lpstr>Análisis del desempeño:</vt:lpstr>
      <vt:lpstr>interrogatorio:</vt:lpstr>
      <vt:lpstr>Experiencia exitosa “La tiendita”</vt:lpstr>
      <vt:lpstr>Evidencias:</vt:lpstr>
      <vt:lpstr>Resultados: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Karla Gonzalez</dc:creator>
  <cp:lastModifiedBy>Karla Gonzalez</cp:lastModifiedBy>
  <cp:revision>17</cp:revision>
  <dcterms:created xsi:type="dcterms:W3CDTF">2023-07-03T21:30:32Z</dcterms:created>
  <dcterms:modified xsi:type="dcterms:W3CDTF">2023-07-04T00:59:02Z</dcterms:modified>
</cp:coreProperties>
</file>