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5" r:id="rId3"/>
    <p:sldId id="326" r:id="rId4"/>
    <p:sldId id="256" r:id="rId5"/>
    <p:sldId id="257" r:id="rId6"/>
    <p:sldId id="258" r:id="rId7"/>
    <p:sldId id="259" r:id="rId8"/>
    <p:sldId id="260" r:id="rId9"/>
    <p:sldId id="261" r:id="rId10"/>
    <p:sldId id="262" r:id="rId11"/>
    <p:sldId id="263" r:id="rId12"/>
    <p:sldId id="264" r:id="rId13"/>
    <p:sldId id="265" r:id="rId14"/>
    <p:sldId id="267" r:id="rId15"/>
    <p:sldId id="269" r:id="rId16"/>
    <p:sldId id="271"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90" r:id="rId30"/>
    <p:sldId id="291" r:id="rId31"/>
    <p:sldId id="292" r:id="rId32"/>
    <p:sldId id="293" r:id="rId33"/>
    <p:sldId id="327"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8" r:id="rId53"/>
    <p:sldId id="319" r:id="rId54"/>
    <p:sldId id="320" r:id="rId55"/>
    <p:sldId id="321" r:id="rId56"/>
    <p:sldId id="323" r:id="rId57"/>
    <p:sldId id="324" r:id="rId58"/>
    <p:sldId id="325" r:id="rId59"/>
    <p:sldId id="31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initials="d" lastIdx="1" clrIdx="0">
    <p:extLst>
      <p:ext uri="{19B8F6BF-5375-455C-9EA6-DF929625EA0E}">
        <p15:presenceInfo xmlns:p15="http://schemas.microsoft.com/office/powerpoint/2012/main" userId="da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82" d="100"/>
          <a:sy n="82" d="100"/>
        </p:scale>
        <p:origin x="3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7B155-136A-4B63-99DD-B3ABFEE649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F318644D-0ADC-4934-A1E4-56D80148C3FC}">
      <dgm:prSet phldrT="[Texto]"/>
      <dgm:spPr>
        <a:solidFill>
          <a:schemeClr val="accent2">
            <a:lumMod val="40000"/>
            <a:lumOff val="60000"/>
          </a:schemeClr>
        </a:solidFill>
      </dgm:spPr>
      <dgm:t>
        <a:bodyPr/>
        <a:lstStyle/>
        <a:p>
          <a:r>
            <a:rPr lang="es-MX" dirty="0">
              <a:solidFill>
                <a:schemeClr val="tx1"/>
              </a:solidFill>
            </a:rPr>
            <a:t>Función pedagógica</a:t>
          </a:r>
        </a:p>
      </dgm:t>
    </dgm:pt>
    <dgm:pt modelId="{3870F227-B74B-4EB4-9017-EB8CE8E3BE6E}" type="parTrans" cxnId="{B7500323-1083-42E0-87F3-8DA403C9CC31}">
      <dgm:prSet/>
      <dgm:spPr/>
      <dgm:t>
        <a:bodyPr/>
        <a:lstStyle/>
        <a:p>
          <a:endParaRPr lang="es-MX"/>
        </a:p>
      </dgm:t>
    </dgm:pt>
    <dgm:pt modelId="{E6F18553-FDCC-4ADC-AF24-A32C3DAA9062}" type="sibTrans" cxnId="{B7500323-1083-42E0-87F3-8DA403C9CC31}">
      <dgm:prSet/>
      <dgm:spPr/>
      <dgm:t>
        <a:bodyPr/>
        <a:lstStyle/>
        <a:p>
          <a:endParaRPr lang="es-MX"/>
        </a:p>
      </dgm:t>
    </dgm:pt>
    <dgm:pt modelId="{69574A39-18CE-4D51-B838-2609C33AAEFA}">
      <dgm:prSet phldrT="[Texto]"/>
      <dgm:spPr/>
      <dgm:t>
        <a:bodyPr/>
        <a:lstStyle/>
        <a:p>
          <a:pPr algn="just"/>
          <a:r>
            <a:rPr lang="es-MX" dirty="0"/>
            <a:t>Ayuda a identificar las necesidades del grupo mediante la reflexión y mejora de la enseñanza y del aprendizaje. También es útil para orientar el desempeño docente y seleccionar el tipo de actividades de aprendizaje que respondan a las necesidades de los alumnos.</a:t>
          </a:r>
        </a:p>
      </dgm:t>
    </dgm:pt>
    <dgm:pt modelId="{5A6ABA83-08A7-4144-8A61-180CC4F31126}" type="parTrans" cxnId="{F34577B5-4144-4A8A-8632-9B7FF6BDEABA}">
      <dgm:prSet/>
      <dgm:spPr/>
      <dgm:t>
        <a:bodyPr/>
        <a:lstStyle/>
        <a:p>
          <a:endParaRPr lang="es-MX"/>
        </a:p>
      </dgm:t>
    </dgm:pt>
    <dgm:pt modelId="{75F71702-48EF-4DE1-B949-5511B3395244}" type="sibTrans" cxnId="{F34577B5-4144-4A8A-8632-9B7FF6BDEABA}">
      <dgm:prSet/>
      <dgm:spPr/>
      <dgm:t>
        <a:bodyPr/>
        <a:lstStyle/>
        <a:p>
          <a:endParaRPr lang="es-MX"/>
        </a:p>
      </dgm:t>
    </dgm:pt>
    <dgm:pt modelId="{48A4965C-6CB6-42E6-A080-9013A8F6DBAA}">
      <dgm:prSet phldrT="[Texto]"/>
      <dgm:spPr>
        <a:solidFill>
          <a:schemeClr val="accent2">
            <a:lumMod val="40000"/>
            <a:lumOff val="60000"/>
          </a:schemeClr>
        </a:solidFill>
      </dgm:spPr>
      <dgm:t>
        <a:bodyPr/>
        <a:lstStyle/>
        <a:p>
          <a:r>
            <a:rPr lang="es-MX" dirty="0">
              <a:solidFill>
                <a:schemeClr val="tx1"/>
              </a:solidFill>
            </a:rPr>
            <a:t>Función social</a:t>
          </a:r>
        </a:p>
      </dgm:t>
    </dgm:pt>
    <dgm:pt modelId="{AA4CF001-0CDA-4B25-BED7-33508145EEB8}" type="parTrans" cxnId="{56B50DDC-81AF-4495-9D33-CD316962D1A5}">
      <dgm:prSet/>
      <dgm:spPr/>
      <dgm:t>
        <a:bodyPr/>
        <a:lstStyle/>
        <a:p>
          <a:endParaRPr lang="es-MX"/>
        </a:p>
      </dgm:t>
    </dgm:pt>
    <dgm:pt modelId="{B52E37F2-ADA3-40ED-808D-8AD0869F2F24}" type="sibTrans" cxnId="{56B50DDC-81AF-4495-9D33-CD316962D1A5}">
      <dgm:prSet/>
      <dgm:spPr/>
      <dgm:t>
        <a:bodyPr/>
        <a:lstStyle/>
        <a:p>
          <a:endParaRPr lang="es-MX"/>
        </a:p>
      </dgm:t>
    </dgm:pt>
    <dgm:pt modelId="{B4FBCB1F-711E-4D5E-A720-D04D3A82246B}">
      <dgm:prSet phldrT="[Texto]"/>
      <dgm:spPr/>
      <dgm:t>
        <a:bodyPr/>
        <a:lstStyle/>
        <a:p>
          <a:r>
            <a:rPr lang="es-MX" dirty="0"/>
            <a:t>Crear oportunidades para seguir aprendiendo y la comunicación de los resultados al final de un periodo de corte, implica analizar los resultados obtenidos para hacer ajustes en la práctica del siguiente periodo.</a:t>
          </a:r>
        </a:p>
      </dgm:t>
    </dgm:pt>
    <dgm:pt modelId="{E60A0505-3ADB-42FA-8185-80BE48AA6E59}" type="parTrans" cxnId="{674A01D1-6285-457D-A2E8-DFC43408FA45}">
      <dgm:prSet/>
      <dgm:spPr/>
      <dgm:t>
        <a:bodyPr/>
        <a:lstStyle/>
        <a:p>
          <a:endParaRPr lang="es-MX"/>
        </a:p>
      </dgm:t>
    </dgm:pt>
    <dgm:pt modelId="{E6F66660-2FAB-4F90-BD18-D354F77BBBF5}" type="sibTrans" cxnId="{674A01D1-6285-457D-A2E8-DFC43408FA45}">
      <dgm:prSet/>
      <dgm:spPr/>
      <dgm:t>
        <a:bodyPr/>
        <a:lstStyle/>
        <a:p>
          <a:endParaRPr lang="es-MX"/>
        </a:p>
      </dgm:t>
    </dgm:pt>
    <dgm:pt modelId="{BA1D3FB2-A6BC-4AFC-BB12-E4B428E5D4E3}" type="pres">
      <dgm:prSet presAssocID="{1A77B155-136A-4B63-99DD-B3ABFEE64968}" presName="linear" presStyleCnt="0">
        <dgm:presLayoutVars>
          <dgm:animLvl val="lvl"/>
          <dgm:resizeHandles val="exact"/>
        </dgm:presLayoutVars>
      </dgm:prSet>
      <dgm:spPr/>
    </dgm:pt>
    <dgm:pt modelId="{7DE4705B-3F70-4C07-970F-23B3D4533519}" type="pres">
      <dgm:prSet presAssocID="{F318644D-0ADC-4934-A1E4-56D80148C3FC}" presName="parentText" presStyleLbl="node1" presStyleIdx="0" presStyleCnt="2">
        <dgm:presLayoutVars>
          <dgm:chMax val="0"/>
          <dgm:bulletEnabled val="1"/>
        </dgm:presLayoutVars>
      </dgm:prSet>
      <dgm:spPr/>
    </dgm:pt>
    <dgm:pt modelId="{7646780E-7717-430E-B991-FF96B87CD4ED}" type="pres">
      <dgm:prSet presAssocID="{F318644D-0ADC-4934-A1E4-56D80148C3FC}" presName="childText" presStyleLbl="revTx" presStyleIdx="0" presStyleCnt="2">
        <dgm:presLayoutVars>
          <dgm:bulletEnabled val="1"/>
        </dgm:presLayoutVars>
      </dgm:prSet>
      <dgm:spPr/>
    </dgm:pt>
    <dgm:pt modelId="{33510FC2-C2AA-49FC-B26D-F8B19B3F6EA1}" type="pres">
      <dgm:prSet presAssocID="{48A4965C-6CB6-42E6-A080-9013A8F6DBAA}" presName="parentText" presStyleLbl="node1" presStyleIdx="1" presStyleCnt="2" custLinFactNeighborY="3066">
        <dgm:presLayoutVars>
          <dgm:chMax val="0"/>
          <dgm:bulletEnabled val="1"/>
        </dgm:presLayoutVars>
      </dgm:prSet>
      <dgm:spPr/>
    </dgm:pt>
    <dgm:pt modelId="{6F1178F4-391F-4DE2-B081-586D600CBE6F}" type="pres">
      <dgm:prSet presAssocID="{48A4965C-6CB6-42E6-A080-9013A8F6DBAA}" presName="childText" presStyleLbl="revTx" presStyleIdx="1" presStyleCnt="2">
        <dgm:presLayoutVars>
          <dgm:bulletEnabled val="1"/>
        </dgm:presLayoutVars>
      </dgm:prSet>
      <dgm:spPr/>
    </dgm:pt>
  </dgm:ptLst>
  <dgm:cxnLst>
    <dgm:cxn modelId="{B7500323-1083-42E0-87F3-8DA403C9CC31}" srcId="{1A77B155-136A-4B63-99DD-B3ABFEE64968}" destId="{F318644D-0ADC-4934-A1E4-56D80148C3FC}" srcOrd="0" destOrd="0" parTransId="{3870F227-B74B-4EB4-9017-EB8CE8E3BE6E}" sibTransId="{E6F18553-FDCC-4ADC-AF24-A32C3DAA9062}"/>
    <dgm:cxn modelId="{B2F36B28-5204-4FFC-8C2A-CDF0E6C9D559}" type="presOf" srcId="{1A77B155-136A-4B63-99DD-B3ABFEE64968}" destId="{BA1D3FB2-A6BC-4AFC-BB12-E4B428E5D4E3}" srcOrd="0" destOrd="0" presId="urn:microsoft.com/office/officeart/2005/8/layout/vList2"/>
    <dgm:cxn modelId="{9BEA6838-5C65-4FDD-89AB-A1C96131D341}" type="presOf" srcId="{F318644D-0ADC-4934-A1E4-56D80148C3FC}" destId="{7DE4705B-3F70-4C07-970F-23B3D4533519}" srcOrd="0" destOrd="0" presId="urn:microsoft.com/office/officeart/2005/8/layout/vList2"/>
    <dgm:cxn modelId="{B52EE652-0EA8-47AA-8C9F-F4FF21914B4C}" type="presOf" srcId="{69574A39-18CE-4D51-B838-2609C33AAEFA}" destId="{7646780E-7717-430E-B991-FF96B87CD4ED}" srcOrd="0" destOrd="0" presId="urn:microsoft.com/office/officeart/2005/8/layout/vList2"/>
    <dgm:cxn modelId="{47CC2581-1212-43C7-8B47-0BEB25935516}" type="presOf" srcId="{B4FBCB1F-711E-4D5E-A720-D04D3A82246B}" destId="{6F1178F4-391F-4DE2-B081-586D600CBE6F}" srcOrd="0" destOrd="0" presId="urn:microsoft.com/office/officeart/2005/8/layout/vList2"/>
    <dgm:cxn modelId="{F34577B5-4144-4A8A-8632-9B7FF6BDEABA}" srcId="{F318644D-0ADC-4934-A1E4-56D80148C3FC}" destId="{69574A39-18CE-4D51-B838-2609C33AAEFA}" srcOrd="0" destOrd="0" parTransId="{5A6ABA83-08A7-4144-8A61-180CC4F31126}" sibTransId="{75F71702-48EF-4DE1-B949-5511B3395244}"/>
    <dgm:cxn modelId="{674A01D1-6285-457D-A2E8-DFC43408FA45}" srcId="{48A4965C-6CB6-42E6-A080-9013A8F6DBAA}" destId="{B4FBCB1F-711E-4D5E-A720-D04D3A82246B}" srcOrd="0" destOrd="0" parTransId="{E60A0505-3ADB-42FA-8185-80BE48AA6E59}" sibTransId="{E6F66660-2FAB-4F90-BD18-D354F77BBBF5}"/>
    <dgm:cxn modelId="{56B50DDC-81AF-4495-9D33-CD316962D1A5}" srcId="{1A77B155-136A-4B63-99DD-B3ABFEE64968}" destId="{48A4965C-6CB6-42E6-A080-9013A8F6DBAA}" srcOrd="1" destOrd="0" parTransId="{AA4CF001-0CDA-4B25-BED7-33508145EEB8}" sibTransId="{B52E37F2-ADA3-40ED-808D-8AD0869F2F24}"/>
    <dgm:cxn modelId="{ECC268F2-A233-4ED6-BB90-9675852519C3}" type="presOf" srcId="{48A4965C-6CB6-42E6-A080-9013A8F6DBAA}" destId="{33510FC2-C2AA-49FC-B26D-F8B19B3F6EA1}" srcOrd="0" destOrd="0" presId="urn:microsoft.com/office/officeart/2005/8/layout/vList2"/>
    <dgm:cxn modelId="{F567A892-A2EC-44D6-821B-42D591021B78}" type="presParOf" srcId="{BA1D3FB2-A6BC-4AFC-BB12-E4B428E5D4E3}" destId="{7DE4705B-3F70-4C07-970F-23B3D4533519}" srcOrd="0" destOrd="0" presId="urn:microsoft.com/office/officeart/2005/8/layout/vList2"/>
    <dgm:cxn modelId="{7C411C00-CD03-4F5B-BB2C-E2EBDF416115}" type="presParOf" srcId="{BA1D3FB2-A6BC-4AFC-BB12-E4B428E5D4E3}" destId="{7646780E-7717-430E-B991-FF96B87CD4ED}" srcOrd="1" destOrd="0" presId="urn:microsoft.com/office/officeart/2005/8/layout/vList2"/>
    <dgm:cxn modelId="{5FAF69A0-E11E-440F-A75A-821D96E19177}" type="presParOf" srcId="{BA1D3FB2-A6BC-4AFC-BB12-E4B428E5D4E3}" destId="{33510FC2-C2AA-49FC-B26D-F8B19B3F6EA1}" srcOrd="2" destOrd="0" presId="urn:microsoft.com/office/officeart/2005/8/layout/vList2"/>
    <dgm:cxn modelId="{E5B2C370-D681-488A-B505-D0587B87871D}" type="presParOf" srcId="{BA1D3FB2-A6BC-4AFC-BB12-E4B428E5D4E3}" destId="{6F1178F4-391F-4DE2-B081-586D600CBE6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705B-3F70-4C07-970F-23B3D4533519}">
      <dsp:nvSpPr>
        <dsp:cNvPr id="0" name=""/>
        <dsp:cNvSpPr/>
      </dsp:nvSpPr>
      <dsp:spPr>
        <a:xfrm>
          <a:off x="0" y="14058"/>
          <a:ext cx="10837839" cy="647595"/>
        </a:xfrm>
        <a:prstGeom prst="round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solidFill>
                <a:schemeClr val="tx1"/>
              </a:solidFill>
            </a:rPr>
            <a:t>Función pedagógica</a:t>
          </a:r>
        </a:p>
      </dsp:txBody>
      <dsp:txXfrm>
        <a:off x="31613" y="45671"/>
        <a:ext cx="10774613" cy="584369"/>
      </dsp:txXfrm>
    </dsp:sp>
    <dsp:sp modelId="{7646780E-7717-430E-B991-FF96B87CD4ED}">
      <dsp:nvSpPr>
        <dsp:cNvPr id="0" name=""/>
        <dsp:cNvSpPr/>
      </dsp:nvSpPr>
      <dsp:spPr>
        <a:xfrm>
          <a:off x="0" y="661653"/>
          <a:ext cx="10837839" cy="12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01"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MX" sz="2100" kern="1200" dirty="0"/>
            <a:t>Ayuda a identificar las necesidades del grupo mediante la reflexión y mejora de la enseñanza y del aprendizaje. También es útil para orientar el desempeño docente y seleccionar el tipo de actividades de aprendizaje que respondan a las necesidades de los alumnos.</a:t>
          </a:r>
        </a:p>
      </dsp:txBody>
      <dsp:txXfrm>
        <a:off x="0" y="661653"/>
        <a:ext cx="10837839" cy="1257525"/>
      </dsp:txXfrm>
    </dsp:sp>
    <dsp:sp modelId="{33510FC2-C2AA-49FC-B26D-F8B19B3F6EA1}">
      <dsp:nvSpPr>
        <dsp:cNvPr id="0" name=""/>
        <dsp:cNvSpPr/>
      </dsp:nvSpPr>
      <dsp:spPr>
        <a:xfrm>
          <a:off x="0" y="1949165"/>
          <a:ext cx="10837839" cy="647595"/>
        </a:xfrm>
        <a:prstGeom prst="round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MX" sz="2700" kern="1200" dirty="0">
              <a:solidFill>
                <a:schemeClr val="tx1"/>
              </a:solidFill>
            </a:rPr>
            <a:t>Función social</a:t>
          </a:r>
        </a:p>
      </dsp:txBody>
      <dsp:txXfrm>
        <a:off x="31613" y="1980778"/>
        <a:ext cx="10774613" cy="584369"/>
      </dsp:txXfrm>
    </dsp:sp>
    <dsp:sp modelId="{6F1178F4-391F-4DE2-B081-586D600CBE6F}">
      <dsp:nvSpPr>
        <dsp:cNvPr id="0" name=""/>
        <dsp:cNvSpPr/>
      </dsp:nvSpPr>
      <dsp:spPr>
        <a:xfrm>
          <a:off x="0" y="2566773"/>
          <a:ext cx="10837839"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0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MX" sz="2100" kern="1200" dirty="0"/>
            <a:t>Crear oportunidades para seguir aprendiendo y la comunicación de los resultados al final de un periodo de corte, implica analizar los resultados obtenidos para hacer ajustes en la práctica del siguiente periodo.</a:t>
          </a:r>
        </a:p>
      </dsp:txBody>
      <dsp:txXfrm>
        <a:off x="0" y="2566773"/>
        <a:ext cx="10837839" cy="978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88220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375342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7ABC7C-65C0-4348-B3A4-B29B7F4D6A2A}"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318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145412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7ABC7C-65C0-4348-B3A4-B29B7F4D6A2A}"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643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4397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399573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269153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303899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093454A-F490-49EB-BDB2-9A9C912BFFA1}" type="datetimeFigureOut">
              <a:rPr lang="es-MX" smtClean="0"/>
              <a:t>29/06/2023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41645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140927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93454A-F490-49EB-BDB2-9A9C912BFFA1}" type="datetimeFigureOut">
              <a:rPr lang="es-MX" smtClean="0"/>
              <a:t>29/06/2023</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34358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093454A-F490-49EB-BDB2-9A9C912BFFA1}" type="datetimeFigureOut">
              <a:rPr lang="es-MX" smtClean="0"/>
              <a:t>29/06/2023</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208159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454A-F490-49EB-BDB2-9A9C912BFFA1}" type="datetimeFigureOut">
              <a:rPr lang="es-MX" smtClean="0"/>
              <a:t>29/06/2023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2770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150247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093454A-F490-49EB-BDB2-9A9C912BFFA1}" type="datetimeFigureOut">
              <a:rPr lang="es-MX" smtClean="0"/>
              <a:t>29/06/2023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7ABC7C-65C0-4348-B3A4-B29B7F4D6A2A}" type="slidenum">
              <a:rPr lang="es-MX" smtClean="0"/>
              <a:t>‹Nº›</a:t>
            </a:fld>
            <a:endParaRPr lang="es-MX"/>
          </a:p>
        </p:txBody>
      </p:sp>
    </p:spTree>
    <p:extLst>
      <p:ext uri="{BB962C8B-B14F-4D97-AF65-F5344CB8AC3E}">
        <p14:creationId xmlns:p14="http://schemas.microsoft.com/office/powerpoint/2010/main" val="166888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093454A-F490-49EB-BDB2-9A9C912BFFA1}" type="datetimeFigureOut">
              <a:rPr lang="es-MX" smtClean="0"/>
              <a:t>29/06/2023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7ABC7C-65C0-4348-B3A4-B29B7F4D6A2A}" type="slidenum">
              <a:rPr lang="es-MX" smtClean="0"/>
              <a:t>‹Nº›</a:t>
            </a:fld>
            <a:endParaRPr lang="es-MX"/>
          </a:p>
        </p:txBody>
      </p:sp>
    </p:spTree>
    <p:extLst>
      <p:ext uri="{BB962C8B-B14F-4D97-AF65-F5344CB8AC3E}">
        <p14:creationId xmlns:p14="http://schemas.microsoft.com/office/powerpoint/2010/main" val="4289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es-MX" dirty="0"/>
              <a:t>SOBRE LA EVALUACION FORMATIVA Y LA CALIFICACION DE LA NEM</a:t>
            </a:r>
          </a:p>
        </p:txBody>
      </p:sp>
      <p:sp>
        <p:nvSpPr>
          <p:cNvPr id="5" name="Subtítulo 4"/>
          <p:cNvSpPr>
            <a:spLocks noGrp="1"/>
          </p:cNvSpPr>
          <p:nvPr>
            <p:ph type="subTitle" idx="1"/>
          </p:nvPr>
        </p:nvSpPr>
        <p:spPr/>
        <p:txBody>
          <a:bodyPr/>
          <a:lstStyle/>
          <a:p>
            <a:pPr algn="r"/>
            <a:r>
              <a:rPr lang="es-MX" dirty="0"/>
              <a:t>LIC. María del Sol Ramírez Irigoyen</a:t>
            </a:r>
          </a:p>
        </p:txBody>
      </p:sp>
    </p:spTree>
    <p:extLst>
      <p:ext uri="{BB962C8B-B14F-4D97-AF65-F5344CB8AC3E}">
        <p14:creationId xmlns:p14="http://schemas.microsoft.com/office/powerpoint/2010/main" val="303076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9659-0DAE-4908-8929-3457612ACEAB}"/>
              </a:ext>
            </a:extLst>
          </p:cNvPr>
          <p:cNvSpPr>
            <a:spLocks noGrp="1"/>
          </p:cNvSpPr>
          <p:nvPr>
            <p:ph type="title"/>
          </p:nvPr>
        </p:nvSpPr>
        <p:spPr>
          <a:xfrm>
            <a:off x="1768469" y="624110"/>
            <a:ext cx="8911687" cy="1280890"/>
          </a:xfrm>
        </p:spPr>
        <p:txBody>
          <a:bodyPr/>
          <a:lstStyle/>
          <a:p>
            <a:pPr algn="ctr"/>
            <a:r>
              <a:rPr lang="es-MX" dirty="0"/>
              <a:t>La estimación en el contexto formativo de la evaluación</a:t>
            </a:r>
          </a:p>
        </p:txBody>
      </p:sp>
      <p:sp>
        <p:nvSpPr>
          <p:cNvPr id="3" name="Marcador de contenido 2">
            <a:extLst>
              <a:ext uri="{FF2B5EF4-FFF2-40B4-BE49-F238E27FC236}">
                <a16:creationId xmlns:a16="http://schemas.microsoft.com/office/drawing/2014/main" id="{B37BBFB3-9A00-438B-B44B-A346D67E9354}"/>
              </a:ext>
            </a:extLst>
          </p:cNvPr>
          <p:cNvSpPr>
            <a:spLocks noGrp="1"/>
          </p:cNvSpPr>
          <p:nvPr>
            <p:ph idx="1"/>
          </p:nvPr>
        </p:nvSpPr>
        <p:spPr>
          <a:xfrm>
            <a:off x="838200" y="2316946"/>
            <a:ext cx="10515600" cy="3756309"/>
          </a:xfrm>
        </p:spPr>
        <p:txBody>
          <a:bodyPr>
            <a:normAutofit/>
          </a:bodyPr>
          <a:lstStyle/>
          <a:p>
            <a:pPr marL="0" indent="0" algn="just">
              <a:lnSpc>
                <a:spcPct val="200000"/>
              </a:lnSpc>
              <a:buNone/>
            </a:pPr>
            <a:r>
              <a:rPr lang="es-MX" sz="2800" dirty="0"/>
              <a:t>Estimar es la acción concreta de emitir un juicio de lo que ha aprendido un alumno, con base en evidencias cualitativas y cuantitativas, cuando sea el caso. Una forma de estimación en el ámbito escolar es la calificación.</a:t>
            </a:r>
          </a:p>
        </p:txBody>
      </p:sp>
    </p:spTree>
    <p:extLst>
      <p:ext uri="{BB962C8B-B14F-4D97-AF65-F5344CB8AC3E}">
        <p14:creationId xmlns:p14="http://schemas.microsoft.com/office/powerpoint/2010/main" val="331986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C78BA-D554-41F1-B40E-452EBDBFD753}"/>
              </a:ext>
            </a:extLst>
          </p:cNvPr>
          <p:cNvSpPr>
            <a:spLocks noGrp="1"/>
          </p:cNvSpPr>
          <p:nvPr>
            <p:ph type="title"/>
          </p:nvPr>
        </p:nvSpPr>
        <p:spPr>
          <a:xfrm>
            <a:off x="1888392" y="624110"/>
            <a:ext cx="8911687" cy="1280890"/>
          </a:xfrm>
        </p:spPr>
        <p:txBody>
          <a:bodyPr/>
          <a:lstStyle/>
          <a:p>
            <a:pPr algn="ctr"/>
            <a:r>
              <a:rPr lang="es-MX" dirty="0"/>
              <a:t>La calificación en el contexto formativo de la evaluación</a:t>
            </a:r>
          </a:p>
        </p:txBody>
      </p:sp>
      <p:sp>
        <p:nvSpPr>
          <p:cNvPr id="3" name="Marcador de contenido 2">
            <a:extLst>
              <a:ext uri="{FF2B5EF4-FFF2-40B4-BE49-F238E27FC236}">
                <a16:creationId xmlns:a16="http://schemas.microsoft.com/office/drawing/2014/main" id="{709D4251-0033-4F38-8446-CE08C47017CE}"/>
              </a:ext>
            </a:extLst>
          </p:cNvPr>
          <p:cNvSpPr>
            <a:spLocks noGrp="1"/>
          </p:cNvSpPr>
          <p:nvPr>
            <p:ph idx="1"/>
          </p:nvPr>
        </p:nvSpPr>
        <p:spPr>
          <a:xfrm>
            <a:off x="1019328" y="2133600"/>
            <a:ext cx="10740114" cy="3777622"/>
          </a:xfrm>
        </p:spPr>
        <p:txBody>
          <a:bodyPr>
            <a:noAutofit/>
          </a:bodyPr>
          <a:lstStyle/>
          <a:p>
            <a:pPr marL="0" indent="0" algn="just">
              <a:lnSpc>
                <a:spcPct val="150000"/>
              </a:lnSpc>
              <a:buNone/>
            </a:pPr>
            <a:r>
              <a:rPr lang="es-MX" sz="2400" dirty="0"/>
              <a:t>Calificar se refiere sólo a la expresión cualitativa del nivel de desempeño, A: destacado, B: satisfactorio, C: suficiente, y D: insuficiente, o cuantitativa, como la escala numérica (10, 9, 8, 7, 6, 5) del juicio de valor que emita el docente acerca del logro de los aprendizajes esperados de los alumnos.</a:t>
            </a:r>
          </a:p>
          <a:p>
            <a:pPr marL="0" indent="0" algn="just">
              <a:lnSpc>
                <a:spcPct val="150000"/>
              </a:lnSpc>
              <a:buNone/>
            </a:pPr>
            <a:r>
              <a:rPr lang="es-MX" sz="2400" dirty="0"/>
              <a:t>Cuando se evalúa, no basta con establecer una calificación sino tomar decisiones sobre estas estimaciones.</a:t>
            </a:r>
          </a:p>
        </p:txBody>
      </p:sp>
    </p:spTree>
    <p:extLst>
      <p:ext uri="{BB962C8B-B14F-4D97-AF65-F5344CB8AC3E}">
        <p14:creationId xmlns:p14="http://schemas.microsoft.com/office/powerpoint/2010/main" val="33230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EF857-5711-435E-B067-1DE5FABCCA88}"/>
              </a:ext>
            </a:extLst>
          </p:cNvPr>
          <p:cNvSpPr>
            <a:spLocks noGrp="1"/>
          </p:cNvSpPr>
          <p:nvPr>
            <p:ph type="title"/>
          </p:nvPr>
        </p:nvSpPr>
        <p:spPr>
          <a:xfrm>
            <a:off x="1333754" y="624110"/>
            <a:ext cx="8911687" cy="1280890"/>
          </a:xfrm>
        </p:spPr>
        <p:txBody>
          <a:bodyPr>
            <a:normAutofit/>
          </a:bodyPr>
          <a:lstStyle/>
          <a:p>
            <a:pPr algn="ctr"/>
            <a:r>
              <a:rPr lang="es-MX" sz="4000" dirty="0"/>
              <a:t>La acreditación</a:t>
            </a:r>
          </a:p>
        </p:txBody>
      </p:sp>
      <p:sp>
        <p:nvSpPr>
          <p:cNvPr id="3" name="Marcador de contenido 2">
            <a:extLst>
              <a:ext uri="{FF2B5EF4-FFF2-40B4-BE49-F238E27FC236}">
                <a16:creationId xmlns:a16="http://schemas.microsoft.com/office/drawing/2014/main" id="{CC9C950C-53F6-44B7-8AF7-9A2F36E0E1CA}"/>
              </a:ext>
            </a:extLst>
          </p:cNvPr>
          <p:cNvSpPr>
            <a:spLocks noGrp="1"/>
          </p:cNvSpPr>
          <p:nvPr>
            <p:ph idx="1"/>
          </p:nvPr>
        </p:nvSpPr>
        <p:spPr>
          <a:xfrm>
            <a:off x="1049311" y="1788829"/>
            <a:ext cx="10455301" cy="3777622"/>
          </a:xfrm>
        </p:spPr>
        <p:txBody>
          <a:bodyPr>
            <a:normAutofit/>
          </a:bodyPr>
          <a:lstStyle/>
          <a:p>
            <a:pPr marL="0" indent="0" algn="just">
              <a:lnSpc>
                <a:spcPct val="200000"/>
              </a:lnSpc>
              <a:buNone/>
            </a:pPr>
            <a:r>
              <a:rPr lang="es-MX" sz="2400" dirty="0"/>
              <a:t>Consiste en tomar la decisión respecto a que un alumno acceda al grado escolar o nivel educativo siguiente o termine la Educación Básica, en función de las evidencias cualitativas y cuantitativas que se tienen sobre el logro de los aprendizajes esperados de cada alumno.</a:t>
            </a:r>
          </a:p>
        </p:txBody>
      </p:sp>
    </p:spTree>
    <p:extLst>
      <p:ext uri="{BB962C8B-B14F-4D97-AF65-F5344CB8AC3E}">
        <p14:creationId xmlns:p14="http://schemas.microsoft.com/office/powerpoint/2010/main" val="175369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CF1DC-DFB4-4EEB-9E7B-6865657337A1}"/>
              </a:ext>
            </a:extLst>
          </p:cNvPr>
          <p:cNvSpPr>
            <a:spLocks noGrp="1"/>
          </p:cNvSpPr>
          <p:nvPr>
            <p:ph type="title"/>
          </p:nvPr>
        </p:nvSpPr>
        <p:spPr>
          <a:xfrm>
            <a:off x="1978330" y="159417"/>
            <a:ext cx="8911687" cy="1280890"/>
          </a:xfrm>
        </p:spPr>
        <p:txBody>
          <a:bodyPr/>
          <a:lstStyle/>
          <a:p>
            <a:pPr algn="ctr"/>
            <a:r>
              <a:rPr lang="es-MX" dirty="0"/>
              <a:t>La evaluación desde el enfoque formativo</a:t>
            </a:r>
          </a:p>
        </p:txBody>
      </p:sp>
      <p:sp>
        <p:nvSpPr>
          <p:cNvPr id="3" name="Marcador de contenido 2">
            <a:extLst>
              <a:ext uri="{FF2B5EF4-FFF2-40B4-BE49-F238E27FC236}">
                <a16:creationId xmlns:a16="http://schemas.microsoft.com/office/drawing/2014/main" id="{BD3DC8C4-1678-438F-B8AD-D850DC2070E7}"/>
              </a:ext>
            </a:extLst>
          </p:cNvPr>
          <p:cNvSpPr>
            <a:spLocks noGrp="1"/>
          </p:cNvSpPr>
          <p:nvPr>
            <p:ph idx="1"/>
          </p:nvPr>
        </p:nvSpPr>
        <p:spPr>
          <a:xfrm>
            <a:off x="838200" y="1579963"/>
            <a:ext cx="10515600" cy="4351338"/>
          </a:xfrm>
        </p:spPr>
        <p:txBody>
          <a:bodyPr/>
          <a:lstStyle/>
          <a:p>
            <a:pPr marL="0" indent="0" algn="just">
              <a:buNone/>
            </a:pPr>
            <a:r>
              <a:rPr lang="es-MX" sz="2400" dirty="0"/>
              <a:t>La evaluación favorece el seguimiento al desarrollo del aprendizaje de los alumnos como resultado de la experiencia, la enseñanza o la observación.</a:t>
            </a:r>
          </a:p>
          <a:p>
            <a:pPr marL="0" indent="0" algn="just">
              <a:buNone/>
            </a:pPr>
            <a:endParaRPr lang="es-MX" dirty="0"/>
          </a:p>
        </p:txBody>
      </p:sp>
      <p:graphicFrame>
        <p:nvGraphicFramePr>
          <p:cNvPr id="4" name="Diagrama 3">
            <a:extLst>
              <a:ext uri="{FF2B5EF4-FFF2-40B4-BE49-F238E27FC236}">
                <a16:creationId xmlns:a16="http://schemas.microsoft.com/office/drawing/2014/main" id="{E19493C3-72A3-414E-8522-3F48844B6BE6}"/>
              </a:ext>
            </a:extLst>
          </p:cNvPr>
          <p:cNvGraphicFramePr/>
          <p:nvPr>
            <p:extLst>
              <p:ext uri="{D42A27DB-BD31-4B8C-83A1-F6EECF244321}">
                <p14:modId xmlns:p14="http://schemas.microsoft.com/office/powerpoint/2010/main" val="3281707416"/>
              </p:ext>
            </p:extLst>
          </p:nvPr>
        </p:nvGraphicFramePr>
        <p:xfrm>
          <a:off x="677080" y="2725644"/>
          <a:ext cx="10837839" cy="3558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66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74002D-9881-4889-8E66-A4A3464E693C}"/>
              </a:ext>
            </a:extLst>
          </p:cNvPr>
          <p:cNvSpPr>
            <a:spLocks noGrp="1"/>
          </p:cNvSpPr>
          <p:nvPr>
            <p:ph idx="1"/>
          </p:nvPr>
        </p:nvSpPr>
        <p:spPr>
          <a:xfrm>
            <a:off x="838200" y="389967"/>
            <a:ext cx="10515600" cy="5329798"/>
          </a:xfrm>
        </p:spPr>
        <p:txBody>
          <a:bodyPr>
            <a:normAutofit/>
          </a:bodyPr>
          <a:lstStyle/>
          <a:p>
            <a:pPr marL="0" indent="0" algn="just">
              <a:lnSpc>
                <a:spcPct val="200000"/>
              </a:lnSpc>
              <a:buNone/>
            </a:pPr>
            <a:endParaRPr lang="es-MX" dirty="0"/>
          </a:p>
          <a:p>
            <a:pPr marL="0" indent="0" algn="just">
              <a:lnSpc>
                <a:spcPct val="200000"/>
              </a:lnSpc>
              <a:buNone/>
            </a:pPr>
            <a:r>
              <a:rPr lang="es-MX" sz="2400" dirty="0"/>
              <a:t>La evaluación debe centrarse en los aprendizajes para dar seguimiento al progreso de cada alumno y ofrecerle oportunidades para lograrlos; hacer hincapié en que ellos asuman la responsabilidad de reflexionar su propio progreso en el aprendizaje; mejorar la práctica docente, y proporcionar información para la acreditación, la promoción y la certificación de estudios.</a:t>
            </a:r>
          </a:p>
        </p:txBody>
      </p:sp>
    </p:spTree>
    <p:extLst>
      <p:ext uri="{BB962C8B-B14F-4D97-AF65-F5344CB8AC3E}">
        <p14:creationId xmlns:p14="http://schemas.microsoft.com/office/powerpoint/2010/main" val="92497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E475B-CE90-41DA-9110-DD58EB2223F0}"/>
              </a:ext>
            </a:extLst>
          </p:cNvPr>
          <p:cNvSpPr>
            <a:spLocks noGrp="1"/>
          </p:cNvSpPr>
          <p:nvPr>
            <p:ph type="title"/>
          </p:nvPr>
        </p:nvSpPr>
        <p:spPr>
          <a:xfrm>
            <a:off x="1618566" y="129435"/>
            <a:ext cx="8911687" cy="1280890"/>
          </a:xfrm>
        </p:spPr>
        <p:txBody>
          <a:bodyPr/>
          <a:lstStyle/>
          <a:p>
            <a:pPr algn="ctr"/>
            <a:r>
              <a:rPr lang="es-MX" dirty="0"/>
              <a:t>El docente que evalúa con base en el enfoque formativo</a:t>
            </a:r>
          </a:p>
        </p:txBody>
      </p:sp>
      <p:sp>
        <p:nvSpPr>
          <p:cNvPr id="3" name="Marcador de contenido 2">
            <a:extLst>
              <a:ext uri="{FF2B5EF4-FFF2-40B4-BE49-F238E27FC236}">
                <a16:creationId xmlns:a16="http://schemas.microsoft.com/office/drawing/2014/main" id="{7C714195-FA75-49C4-B829-92C33C3BDD59}"/>
              </a:ext>
            </a:extLst>
          </p:cNvPr>
          <p:cNvSpPr>
            <a:spLocks noGrp="1"/>
          </p:cNvSpPr>
          <p:nvPr>
            <p:ph idx="1"/>
          </p:nvPr>
        </p:nvSpPr>
        <p:spPr>
          <a:xfrm>
            <a:off x="838200" y="1610472"/>
            <a:ext cx="10515600" cy="5314761"/>
          </a:xfrm>
        </p:spPr>
        <p:txBody>
          <a:bodyPr>
            <a:normAutofit lnSpcReduction="10000"/>
          </a:bodyPr>
          <a:lstStyle/>
          <a:p>
            <a:pPr marL="0" indent="0" algn="just">
              <a:lnSpc>
                <a:spcPct val="150000"/>
              </a:lnSpc>
              <a:buNone/>
            </a:pPr>
            <a:r>
              <a:rPr lang="es-MX" sz="2000" dirty="0"/>
              <a:t>Se espera que el docente: </a:t>
            </a:r>
          </a:p>
          <a:p>
            <a:pPr marL="514350" indent="-514350" algn="just">
              <a:lnSpc>
                <a:spcPct val="150000"/>
              </a:lnSpc>
              <a:buFont typeface="+mj-lt"/>
              <a:buAutoNum type="alphaLcParenR"/>
            </a:pPr>
            <a:r>
              <a:rPr lang="es-MX" sz="2000" dirty="0"/>
              <a:t>Sea un mediador entre el conocimiento y el aprendizaje de sus alumnos</a:t>
            </a:r>
          </a:p>
          <a:p>
            <a:pPr marL="514350" indent="-514350" algn="just">
              <a:lnSpc>
                <a:spcPct val="150000"/>
              </a:lnSpc>
              <a:buFont typeface="+mj-lt"/>
              <a:buAutoNum type="alphaLcParenR"/>
            </a:pPr>
            <a:r>
              <a:rPr lang="es-MX" sz="2000" dirty="0"/>
              <a:t>Sea un profesional reflexivo que de manera crítica examine su práctica, tome decisiones y solucione problemas pertinentes al contexto de su clase</a:t>
            </a:r>
          </a:p>
          <a:p>
            <a:pPr marL="514350" indent="-514350" algn="just">
              <a:lnSpc>
                <a:spcPct val="150000"/>
              </a:lnSpc>
              <a:buFont typeface="+mj-lt"/>
              <a:buAutoNum type="alphaLcParenR"/>
            </a:pPr>
            <a:r>
              <a:rPr lang="es-MX" sz="2000" dirty="0"/>
              <a:t>Analice críticamente sus propias ideas</a:t>
            </a:r>
          </a:p>
          <a:p>
            <a:pPr marL="514350" indent="-514350" algn="just">
              <a:lnSpc>
                <a:spcPct val="150000"/>
              </a:lnSpc>
              <a:buFont typeface="+mj-lt"/>
              <a:buAutoNum type="alphaLcParenR"/>
            </a:pPr>
            <a:r>
              <a:rPr lang="es-MX" sz="2000" dirty="0"/>
              <a:t>Promueva aprendizajes significativos</a:t>
            </a:r>
          </a:p>
          <a:p>
            <a:pPr marL="514350" indent="-514350" algn="just">
              <a:lnSpc>
                <a:spcPct val="150000"/>
              </a:lnSpc>
              <a:buFont typeface="+mj-lt"/>
              <a:buAutoNum type="alphaLcParenR"/>
            </a:pPr>
            <a:r>
              <a:rPr lang="es-MX" sz="2000" dirty="0"/>
              <a:t>Preste ayuda pedagógica ajustada a las necesidades y competencias del alumnado</a:t>
            </a:r>
          </a:p>
          <a:p>
            <a:pPr marL="514350" indent="-514350" algn="just">
              <a:lnSpc>
                <a:spcPct val="150000"/>
              </a:lnSpc>
              <a:buFont typeface="+mj-lt"/>
              <a:buAutoNum type="alphaLcParenR"/>
            </a:pPr>
            <a:r>
              <a:rPr lang="es-MX" sz="2000" dirty="0"/>
              <a:t>Establezca como meta educativa la autonomía y la autodirección de sus alumnos.</a:t>
            </a:r>
          </a:p>
        </p:txBody>
      </p:sp>
    </p:spTree>
    <p:extLst>
      <p:ext uri="{BB962C8B-B14F-4D97-AF65-F5344CB8AC3E}">
        <p14:creationId xmlns:p14="http://schemas.microsoft.com/office/powerpoint/2010/main" val="226203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5473E-B7CF-4C8E-8D85-A3636554F7E4}"/>
              </a:ext>
            </a:extLst>
          </p:cNvPr>
          <p:cNvSpPr>
            <a:spLocks noGrp="1"/>
          </p:cNvSpPr>
          <p:nvPr>
            <p:ph type="title"/>
          </p:nvPr>
        </p:nvSpPr>
        <p:spPr>
          <a:xfrm>
            <a:off x="1978330" y="294330"/>
            <a:ext cx="8911687" cy="1280890"/>
          </a:xfrm>
        </p:spPr>
        <p:txBody>
          <a:bodyPr/>
          <a:lstStyle/>
          <a:p>
            <a:pPr algn="ctr"/>
            <a:r>
              <a:rPr lang="es-MX" dirty="0"/>
              <a:t>Un modelo de evaluación con enfoque formativo</a:t>
            </a:r>
          </a:p>
        </p:txBody>
      </p:sp>
      <p:sp>
        <p:nvSpPr>
          <p:cNvPr id="3" name="Marcador de contenido 2">
            <a:extLst>
              <a:ext uri="{FF2B5EF4-FFF2-40B4-BE49-F238E27FC236}">
                <a16:creationId xmlns:a16="http://schemas.microsoft.com/office/drawing/2014/main" id="{E9FAD6B5-6D80-4277-A056-F653E70BF8A0}"/>
              </a:ext>
            </a:extLst>
          </p:cNvPr>
          <p:cNvSpPr>
            <a:spLocks noGrp="1"/>
          </p:cNvSpPr>
          <p:nvPr>
            <p:ph idx="1"/>
          </p:nvPr>
        </p:nvSpPr>
        <p:spPr>
          <a:xfrm>
            <a:off x="1349115" y="2133600"/>
            <a:ext cx="10155497" cy="3777622"/>
          </a:xfrm>
        </p:spPr>
        <p:txBody>
          <a:bodyPr>
            <a:noAutofit/>
          </a:bodyPr>
          <a:lstStyle/>
          <a:p>
            <a:pPr marL="0" indent="0" algn="just">
              <a:lnSpc>
                <a:spcPct val="200000"/>
              </a:lnSpc>
              <a:buNone/>
            </a:pPr>
            <a:r>
              <a:rPr lang="es-MX" sz="2000" dirty="0"/>
              <a:t>Se sustenta en la premisa de que los docentes no sólo se limiten a brindar retroalimentación de las respuestas correctas o incorrectas de sus alumnos, sino que tengan claridad: </a:t>
            </a:r>
          </a:p>
          <a:p>
            <a:pPr algn="just">
              <a:lnSpc>
                <a:spcPct val="200000"/>
              </a:lnSpc>
              <a:buFont typeface="Wingdings" panose="05000000000000000000" pitchFamily="2" charset="2"/>
              <a:buChar char="ü"/>
            </a:pPr>
            <a:r>
              <a:rPr lang="es-MX" sz="2000" dirty="0"/>
              <a:t>¿Qué quiero que aprendan los alumnos? </a:t>
            </a:r>
          </a:p>
          <a:p>
            <a:pPr algn="just">
              <a:lnSpc>
                <a:spcPct val="200000"/>
              </a:lnSpc>
              <a:buFont typeface="Wingdings" panose="05000000000000000000" pitchFamily="2" charset="2"/>
              <a:buChar char="ü"/>
            </a:pPr>
            <a:r>
              <a:rPr lang="es-MX" sz="2000" dirty="0"/>
              <a:t>¿Qué aprendizajes han construido? </a:t>
            </a:r>
          </a:p>
          <a:p>
            <a:pPr algn="just">
              <a:lnSpc>
                <a:spcPct val="200000"/>
              </a:lnSpc>
              <a:buFont typeface="Wingdings" panose="05000000000000000000" pitchFamily="2" charset="2"/>
              <a:buChar char="ü"/>
            </a:pPr>
            <a:r>
              <a:rPr lang="es-MX" sz="2000" dirty="0"/>
              <a:t>¿Cómo voy a lograr que aprendan lo que se espera?</a:t>
            </a:r>
          </a:p>
        </p:txBody>
      </p:sp>
    </p:spTree>
    <p:extLst>
      <p:ext uri="{BB962C8B-B14F-4D97-AF65-F5344CB8AC3E}">
        <p14:creationId xmlns:p14="http://schemas.microsoft.com/office/powerpoint/2010/main" val="228487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11B90-F66A-4B57-99FC-91D5E354751C}"/>
              </a:ext>
            </a:extLst>
          </p:cNvPr>
          <p:cNvSpPr>
            <a:spLocks noGrp="1"/>
          </p:cNvSpPr>
          <p:nvPr>
            <p:ph type="title"/>
          </p:nvPr>
        </p:nvSpPr>
        <p:spPr>
          <a:xfrm>
            <a:off x="1363736" y="159417"/>
            <a:ext cx="8911687" cy="1280890"/>
          </a:xfrm>
        </p:spPr>
        <p:txBody>
          <a:bodyPr/>
          <a:lstStyle/>
          <a:p>
            <a:pPr algn="ctr"/>
            <a:r>
              <a:rPr lang="es-MX" dirty="0"/>
              <a:t>La ética de la evaluación</a:t>
            </a:r>
          </a:p>
        </p:txBody>
      </p:sp>
      <p:sp>
        <p:nvSpPr>
          <p:cNvPr id="3" name="Marcador de contenido 2">
            <a:extLst>
              <a:ext uri="{FF2B5EF4-FFF2-40B4-BE49-F238E27FC236}">
                <a16:creationId xmlns:a16="http://schemas.microsoft.com/office/drawing/2014/main" id="{F181B3AF-4A1D-4051-9A17-EDBD9EC60EDE}"/>
              </a:ext>
            </a:extLst>
          </p:cNvPr>
          <p:cNvSpPr>
            <a:spLocks noGrp="1"/>
          </p:cNvSpPr>
          <p:nvPr>
            <p:ph idx="1"/>
          </p:nvPr>
        </p:nvSpPr>
        <p:spPr>
          <a:xfrm>
            <a:off x="449705" y="1259034"/>
            <a:ext cx="11497456" cy="3777622"/>
          </a:xfrm>
        </p:spPr>
        <p:txBody>
          <a:bodyPr>
            <a:noAutofit/>
          </a:bodyPr>
          <a:lstStyle/>
          <a:p>
            <a:pPr marL="0" indent="0">
              <a:buNone/>
            </a:pPr>
            <a:r>
              <a:rPr lang="es-MX" sz="2400" dirty="0"/>
              <a:t>Un docente que evalúa debe ser un profesional ético que:</a:t>
            </a:r>
          </a:p>
          <a:p>
            <a:pPr marL="514350" indent="-514350">
              <a:buFont typeface="+mj-lt"/>
              <a:buAutoNum type="alphaLcParenR"/>
            </a:pPr>
            <a:r>
              <a:rPr lang="es-MX" sz="2400" dirty="0"/>
              <a:t>Trate a los alumnos de acuerdo con las orientaciones y los valores que rigen su conducta, como la honestidad, el respeto, la autonomía, la reciprocidad, la imparcialidad y la justicia.</a:t>
            </a:r>
          </a:p>
          <a:p>
            <a:pPr marL="514350" indent="-514350">
              <a:buFont typeface="+mj-lt"/>
              <a:buAutoNum type="alphaLcParenR"/>
            </a:pPr>
            <a:r>
              <a:rPr lang="es-MX" sz="2400" dirty="0"/>
              <a:t>Reconozca las voces de todos, asegurando que los grupos más vulnerados en la sociedad, la escuela y el salón de clases, sean igualmente escuchados durante los procesos de enseñanza, de aprendizaje y de evaluación.</a:t>
            </a:r>
          </a:p>
          <a:p>
            <a:pPr marL="514350" indent="-514350">
              <a:buFont typeface="+mj-lt"/>
              <a:buAutoNum type="alphaLcParenR"/>
            </a:pPr>
            <a:r>
              <a:rPr lang="es-MX" sz="2400" dirty="0"/>
              <a:t>Incorpore a los alumnos en las actividades con su pleno consentimiento.</a:t>
            </a:r>
          </a:p>
          <a:p>
            <a:pPr marL="514350" indent="-514350">
              <a:buFont typeface="+mj-lt"/>
              <a:buAutoNum type="alphaLcParenR"/>
            </a:pPr>
            <a:r>
              <a:rPr lang="es-MX" sz="2400" dirty="0"/>
              <a:t>Logre que los resultados estén disponibles y sean legítimos para todos los interesados.</a:t>
            </a:r>
          </a:p>
          <a:p>
            <a:pPr marL="514350" indent="-514350">
              <a:buFont typeface="+mj-lt"/>
              <a:buAutoNum type="alphaLcParenR"/>
            </a:pPr>
            <a:r>
              <a:rPr lang="es-MX" sz="2400" dirty="0"/>
              <a:t>Permita a otros docentes enterarse de lo que él hace.</a:t>
            </a:r>
          </a:p>
        </p:txBody>
      </p:sp>
    </p:spTree>
    <p:extLst>
      <p:ext uri="{BB962C8B-B14F-4D97-AF65-F5344CB8AC3E}">
        <p14:creationId xmlns:p14="http://schemas.microsoft.com/office/powerpoint/2010/main" val="346393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A5FB6-663F-4065-9F3F-B044847A2263}"/>
              </a:ext>
            </a:extLst>
          </p:cNvPr>
          <p:cNvSpPr>
            <a:spLocks noGrp="1"/>
          </p:cNvSpPr>
          <p:nvPr>
            <p:ph type="ctrTitle"/>
          </p:nvPr>
        </p:nvSpPr>
        <p:spPr>
          <a:xfrm>
            <a:off x="1094283" y="2514600"/>
            <a:ext cx="10410330" cy="2262781"/>
          </a:xfrm>
        </p:spPr>
        <p:txBody>
          <a:bodyPr>
            <a:normAutofit/>
          </a:bodyPr>
          <a:lstStyle/>
          <a:p>
            <a:pPr marL="12700" algn="ctr">
              <a:lnSpc>
                <a:spcPts val="3165"/>
              </a:lnSpc>
              <a:spcBef>
                <a:spcPts val="158"/>
              </a:spcBef>
            </a:pPr>
            <a:r>
              <a:rPr lang="es-ES" sz="4400" b="1" spc="4" dirty="0">
                <a:latin typeface="Arial"/>
                <a:cs typeface="Arial"/>
              </a:rPr>
              <a:t>2. L</a:t>
            </a:r>
            <a:r>
              <a:rPr lang="es-ES" sz="4400" b="1" spc="0" dirty="0">
                <a:latin typeface="Arial"/>
                <a:cs typeface="Arial"/>
              </a:rPr>
              <a:t>A</a:t>
            </a:r>
            <a:r>
              <a:rPr lang="es-ES" sz="4400" b="1" spc="84" dirty="0">
                <a:latin typeface="Arial"/>
                <a:cs typeface="Arial"/>
              </a:rPr>
              <a:t> </a:t>
            </a:r>
            <a:r>
              <a:rPr lang="es-ES" sz="4400" b="1" spc="0" dirty="0">
                <a:latin typeface="Arial"/>
                <a:cs typeface="Arial"/>
              </a:rPr>
              <a:t>E</a:t>
            </a:r>
            <a:r>
              <a:rPr lang="es-ES" sz="4400" b="1" spc="-189" dirty="0">
                <a:latin typeface="Arial"/>
                <a:cs typeface="Arial"/>
              </a:rPr>
              <a:t>V</a:t>
            </a:r>
            <a:r>
              <a:rPr lang="es-ES" sz="4400" b="1" spc="0" dirty="0">
                <a:latin typeface="Arial"/>
                <a:cs typeface="Arial"/>
              </a:rPr>
              <a:t>A</a:t>
            </a:r>
            <a:r>
              <a:rPr lang="es-ES" sz="4400" b="1" spc="-4" dirty="0">
                <a:latin typeface="Arial"/>
                <a:cs typeface="Arial"/>
              </a:rPr>
              <a:t>L</a:t>
            </a:r>
            <a:r>
              <a:rPr lang="es-ES" sz="4400" b="1" spc="0" dirty="0">
                <a:latin typeface="Arial"/>
                <a:cs typeface="Arial"/>
              </a:rPr>
              <a:t>U</a:t>
            </a:r>
            <a:r>
              <a:rPr lang="es-ES" sz="4400" b="1" spc="-9" dirty="0">
                <a:latin typeface="Arial"/>
                <a:cs typeface="Arial"/>
              </a:rPr>
              <a:t>A</a:t>
            </a:r>
            <a:r>
              <a:rPr lang="es-ES" sz="4400" b="1" spc="0" dirty="0">
                <a:latin typeface="Arial"/>
                <a:cs typeface="Arial"/>
              </a:rPr>
              <a:t>CIÓN</a:t>
            </a:r>
            <a:r>
              <a:rPr lang="es-ES" sz="4400" b="1" spc="214" dirty="0">
                <a:latin typeface="Arial"/>
                <a:cs typeface="Arial"/>
              </a:rPr>
              <a:t> </a:t>
            </a:r>
            <a:r>
              <a:rPr lang="es-ES" sz="4400" b="1" spc="0" dirty="0">
                <a:latin typeface="Arial"/>
                <a:cs typeface="Arial"/>
              </a:rPr>
              <a:t>D</a:t>
            </a:r>
            <a:r>
              <a:rPr lang="es-ES" sz="4400" b="1" spc="-9" dirty="0">
                <a:latin typeface="Arial"/>
                <a:cs typeface="Arial"/>
              </a:rPr>
              <a:t>U</a:t>
            </a:r>
            <a:r>
              <a:rPr lang="es-ES" sz="4400" b="1" spc="0" dirty="0">
                <a:latin typeface="Arial"/>
                <a:cs typeface="Arial"/>
              </a:rPr>
              <a:t>R</a:t>
            </a:r>
            <a:r>
              <a:rPr lang="es-ES" sz="4400" b="1" spc="-9" dirty="0">
                <a:latin typeface="Arial"/>
                <a:cs typeface="Arial"/>
              </a:rPr>
              <a:t>A</a:t>
            </a:r>
            <a:r>
              <a:rPr lang="es-ES" sz="4400" b="1" spc="0" dirty="0">
                <a:latin typeface="Arial"/>
                <a:cs typeface="Arial"/>
              </a:rPr>
              <a:t>N</a:t>
            </a:r>
            <a:r>
              <a:rPr lang="es-ES" sz="4400" b="1" spc="-4" dirty="0">
                <a:latin typeface="Arial"/>
                <a:cs typeface="Arial"/>
              </a:rPr>
              <a:t>T</a:t>
            </a:r>
            <a:r>
              <a:rPr lang="es-ES" sz="4400" b="1" spc="0" dirty="0">
                <a:latin typeface="Arial"/>
                <a:cs typeface="Arial"/>
              </a:rPr>
              <a:t>E</a:t>
            </a:r>
            <a:r>
              <a:rPr lang="es-ES" sz="4400" b="1" spc="219" dirty="0">
                <a:latin typeface="Arial"/>
                <a:cs typeface="Arial"/>
              </a:rPr>
              <a:t> </a:t>
            </a:r>
            <a:r>
              <a:rPr lang="es-ES" sz="4400" b="1" spc="-4" dirty="0">
                <a:latin typeface="Arial"/>
                <a:cs typeface="Arial"/>
              </a:rPr>
              <a:t>E</a:t>
            </a:r>
            <a:r>
              <a:rPr lang="es-ES" sz="4400" b="1" spc="0" dirty="0">
                <a:latin typeface="Arial"/>
                <a:cs typeface="Arial"/>
              </a:rPr>
              <a:t>L</a:t>
            </a:r>
            <a:r>
              <a:rPr lang="es-ES" sz="4400" b="1" spc="134" dirty="0">
                <a:latin typeface="Arial"/>
                <a:cs typeface="Arial"/>
              </a:rPr>
              <a:t> </a:t>
            </a:r>
            <a:br>
              <a:rPr lang="es-ES" sz="4400" b="1" spc="134" dirty="0">
                <a:latin typeface="Arial"/>
                <a:cs typeface="Arial"/>
              </a:rPr>
            </a:br>
            <a:br>
              <a:rPr lang="es-ES" sz="4400" b="1" spc="134" dirty="0">
                <a:latin typeface="Arial"/>
                <a:cs typeface="Arial"/>
              </a:rPr>
            </a:br>
            <a:r>
              <a:rPr lang="es-ES" sz="4400" b="1" spc="0" dirty="0">
                <a:latin typeface="Arial"/>
                <a:cs typeface="Arial"/>
              </a:rPr>
              <a:t>CIC</a:t>
            </a:r>
            <a:r>
              <a:rPr lang="es-ES" sz="4400" b="1" spc="-4" dirty="0">
                <a:latin typeface="Arial"/>
                <a:cs typeface="Arial"/>
              </a:rPr>
              <a:t>L</a:t>
            </a:r>
            <a:r>
              <a:rPr lang="es-ES" sz="4400" b="1" spc="0" dirty="0">
                <a:latin typeface="Arial"/>
                <a:cs typeface="Arial"/>
              </a:rPr>
              <a:t>O</a:t>
            </a:r>
            <a:r>
              <a:rPr lang="es-ES" sz="4400" b="1" dirty="0">
                <a:latin typeface="Arial"/>
                <a:cs typeface="Arial"/>
              </a:rPr>
              <a:t> </a:t>
            </a:r>
            <a:r>
              <a:rPr lang="es-ES" sz="4400" b="1" spc="0" dirty="0">
                <a:latin typeface="Arial"/>
                <a:cs typeface="Arial"/>
              </a:rPr>
              <a:t>E</a:t>
            </a:r>
            <a:r>
              <a:rPr lang="es-ES" sz="4400" b="1" spc="-4" dirty="0">
                <a:latin typeface="Arial"/>
                <a:cs typeface="Arial"/>
              </a:rPr>
              <a:t>S</a:t>
            </a:r>
            <a:r>
              <a:rPr lang="es-ES" sz="4400" b="1" spc="0" dirty="0">
                <a:latin typeface="Arial"/>
                <a:cs typeface="Arial"/>
              </a:rPr>
              <a:t>COLAR</a:t>
            </a:r>
            <a:br>
              <a:rPr lang="es-ES" sz="6000" dirty="0">
                <a:latin typeface="Arial"/>
                <a:cs typeface="Arial"/>
              </a:rPr>
            </a:br>
            <a:endParaRPr lang="es-MX" dirty="0"/>
          </a:p>
        </p:txBody>
      </p:sp>
      <p:sp>
        <p:nvSpPr>
          <p:cNvPr id="3" name="Subtítulo 2"/>
          <p:cNvSpPr>
            <a:spLocks noGrp="1"/>
          </p:cNvSpPr>
          <p:nvPr>
            <p:ph type="subTitle" idx="1"/>
          </p:nvPr>
        </p:nvSpPr>
        <p:spPr/>
        <p:txBody>
          <a:bodyPr/>
          <a:lstStyle/>
          <a:p>
            <a:pPr algn="r"/>
            <a:r>
              <a:rPr lang="es-MX" dirty="0"/>
              <a:t>Mtra. Yesenia Karina Morales Jiménez</a:t>
            </a:r>
          </a:p>
        </p:txBody>
      </p:sp>
    </p:spTree>
    <p:extLst>
      <p:ext uri="{BB962C8B-B14F-4D97-AF65-F5344CB8AC3E}">
        <p14:creationId xmlns:p14="http://schemas.microsoft.com/office/powerpoint/2010/main" val="274719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4B651-B0E2-4622-94A6-96AA2AF05F27}"/>
              </a:ext>
            </a:extLst>
          </p:cNvPr>
          <p:cNvSpPr>
            <a:spLocks noGrp="1"/>
          </p:cNvSpPr>
          <p:nvPr>
            <p:ph type="title"/>
          </p:nvPr>
        </p:nvSpPr>
        <p:spPr>
          <a:xfrm>
            <a:off x="1417268" y="232224"/>
            <a:ext cx="10170129" cy="1280890"/>
          </a:xfrm>
        </p:spPr>
        <p:txBody>
          <a:bodyPr>
            <a:noAutofit/>
          </a:bodyPr>
          <a:lstStyle/>
          <a:p>
            <a:pPr marL="12700" algn="ctr">
              <a:lnSpc>
                <a:spcPts val="3165"/>
              </a:lnSpc>
              <a:spcBef>
                <a:spcPts val="158"/>
              </a:spcBef>
            </a:pPr>
            <a:r>
              <a:rPr lang="es-ES" spc="0" dirty="0">
                <a:latin typeface="Arial"/>
                <a:cs typeface="Arial"/>
              </a:rPr>
              <a:t>LA</a:t>
            </a:r>
            <a:r>
              <a:rPr lang="es-ES" spc="39" dirty="0">
                <a:latin typeface="Arial"/>
                <a:cs typeface="Arial"/>
              </a:rPr>
              <a:t> </a:t>
            </a:r>
            <a:r>
              <a:rPr lang="es-ES" spc="0" dirty="0">
                <a:latin typeface="Arial"/>
                <a:cs typeface="Arial"/>
              </a:rPr>
              <a:t>P</a:t>
            </a:r>
            <a:r>
              <a:rPr lang="es-ES" spc="-4" dirty="0">
                <a:latin typeface="Arial"/>
                <a:cs typeface="Arial"/>
              </a:rPr>
              <a:t>L</a:t>
            </a:r>
            <a:r>
              <a:rPr lang="es-ES" spc="0" dirty="0">
                <a:latin typeface="Arial"/>
                <a:cs typeface="Arial"/>
              </a:rPr>
              <a:t>A</a:t>
            </a:r>
            <a:r>
              <a:rPr lang="es-ES" spc="-9" dirty="0">
                <a:latin typeface="Arial"/>
                <a:cs typeface="Arial"/>
              </a:rPr>
              <a:t>N</a:t>
            </a:r>
            <a:r>
              <a:rPr lang="es-ES" spc="0" dirty="0">
                <a:latin typeface="Arial"/>
                <a:cs typeface="Arial"/>
              </a:rPr>
              <a:t>IFICA</a:t>
            </a:r>
            <a:r>
              <a:rPr lang="es-ES" spc="-4" dirty="0">
                <a:latin typeface="Arial"/>
                <a:cs typeface="Arial"/>
              </a:rPr>
              <a:t>C</a:t>
            </a:r>
            <a:r>
              <a:rPr lang="es-ES" spc="0" dirty="0">
                <a:latin typeface="Arial"/>
                <a:cs typeface="Arial"/>
              </a:rPr>
              <a:t>I</a:t>
            </a:r>
            <a:r>
              <a:rPr lang="es-ES" spc="4" dirty="0">
                <a:latin typeface="Arial"/>
                <a:cs typeface="Arial"/>
              </a:rPr>
              <a:t>Ó</a:t>
            </a:r>
            <a:r>
              <a:rPr lang="es-ES" spc="0" dirty="0">
                <a:latin typeface="Arial"/>
                <a:cs typeface="Arial"/>
              </a:rPr>
              <a:t>N</a:t>
            </a:r>
            <a:r>
              <a:rPr lang="es-ES" spc="184" dirty="0">
                <a:latin typeface="Arial"/>
                <a:cs typeface="Arial"/>
              </a:rPr>
              <a:t> </a:t>
            </a:r>
            <a:r>
              <a:rPr lang="es-ES" spc="0" dirty="0">
                <a:latin typeface="Arial"/>
                <a:cs typeface="Arial"/>
              </a:rPr>
              <a:t>DOC</a:t>
            </a:r>
            <a:r>
              <a:rPr lang="es-ES" spc="-9" dirty="0">
                <a:latin typeface="Arial"/>
                <a:cs typeface="Arial"/>
              </a:rPr>
              <a:t>E</a:t>
            </a:r>
            <a:r>
              <a:rPr lang="es-ES" spc="0" dirty="0">
                <a:latin typeface="Arial"/>
                <a:cs typeface="Arial"/>
              </a:rPr>
              <a:t>N</a:t>
            </a:r>
            <a:r>
              <a:rPr lang="es-ES" spc="-4" dirty="0">
                <a:latin typeface="Arial"/>
                <a:cs typeface="Arial"/>
              </a:rPr>
              <a:t>T</a:t>
            </a:r>
            <a:r>
              <a:rPr lang="es-ES" spc="0" dirty="0">
                <a:latin typeface="Arial"/>
                <a:cs typeface="Arial"/>
              </a:rPr>
              <a:t>E</a:t>
            </a:r>
            <a:r>
              <a:rPr lang="es-ES" spc="134" dirty="0">
                <a:latin typeface="Arial"/>
                <a:cs typeface="Arial"/>
              </a:rPr>
              <a:t> </a:t>
            </a:r>
            <a:r>
              <a:rPr lang="es-ES" spc="0" dirty="0">
                <a:latin typeface="Arial"/>
                <a:cs typeface="Arial"/>
              </a:rPr>
              <a:t>Y</a:t>
            </a:r>
            <a:r>
              <a:rPr lang="es-ES" spc="134" dirty="0">
                <a:latin typeface="Arial"/>
                <a:cs typeface="Arial"/>
              </a:rPr>
              <a:t> </a:t>
            </a:r>
            <a:r>
              <a:rPr lang="es-ES" spc="-4" dirty="0">
                <a:latin typeface="Arial"/>
                <a:cs typeface="Arial"/>
              </a:rPr>
              <a:t>S</a:t>
            </a:r>
            <a:r>
              <a:rPr lang="es-ES" spc="0" dirty="0">
                <a:latin typeface="Arial"/>
                <a:cs typeface="Arial"/>
              </a:rPr>
              <a:t>U</a:t>
            </a:r>
            <a:r>
              <a:rPr lang="es-ES" spc="184" dirty="0">
                <a:latin typeface="Arial"/>
                <a:cs typeface="Arial"/>
              </a:rPr>
              <a:t> </a:t>
            </a:r>
            <a:r>
              <a:rPr lang="es-ES" spc="0" dirty="0">
                <a:latin typeface="Arial"/>
                <a:cs typeface="Arial"/>
              </a:rPr>
              <a:t>R</a:t>
            </a:r>
            <a:r>
              <a:rPr lang="es-ES" spc="-9" dirty="0">
                <a:latin typeface="Arial"/>
                <a:cs typeface="Arial"/>
              </a:rPr>
              <a:t>E</a:t>
            </a:r>
            <a:r>
              <a:rPr lang="es-ES" spc="0" dirty="0">
                <a:latin typeface="Arial"/>
                <a:cs typeface="Arial"/>
              </a:rPr>
              <a:t>L</a:t>
            </a:r>
            <a:r>
              <a:rPr lang="es-ES" spc="-4" dirty="0">
                <a:latin typeface="Arial"/>
                <a:cs typeface="Arial"/>
              </a:rPr>
              <a:t>A</a:t>
            </a:r>
            <a:r>
              <a:rPr lang="es-ES" spc="0" dirty="0">
                <a:latin typeface="Arial"/>
                <a:cs typeface="Arial"/>
              </a:rPr>
              <a:t>CIÓN</a:t>
            </a:r>
            <a:r>
              <a:rPr lang="es-ES" spc="184" dirty="0">
                <a:latin typeface="Arial"/>
                <a:cs typeface="Arial"/>
              </a:rPr>
              <a:t> </a:t>
            </a:r>
            <a:r>
              <a:rPr lang="es-ES" spc="0" dirty="0">
                <a:latin typeface="Arial"/>
                <a:cs typeface="Arial"/>
              </a:rPr>
              <a:t>CON</a:t>
            </a:r>
            <a:br>
              <a:rPr lang="es-ES" dirty="0">
                <a:latin typeface="Arial"/>
                <a:cs typeface="Arial"/>
              </a:rPr>
            </a:br>
            <a:r>
              <a:rPr lang="es-ES" spc="0" dirty="0">
                <a:latin typeface="Arial"/>
                <a:cs typeface="Arial"/>
              </a:rPr>
              <a:t>E</a:t>
            </a:r>
            <a:r>
              <a:rPr lang="es-ES" spc="-184" dirty="0">
                <a:latin typeface="Arial"/>
                <a:cs typeface="Arial"/>
              </a:rPr>
              <a:t>V</a:t>
            </a:r>
            <a:r>
              <a:rPr lang="es-ES" spc="0" dirty="0">
                <a:latin typeface="Arial"/>
                <a:cs typeface="Arial"/>
              </a:rPr>
              <a:t>ALUA</a:t>
            </a:r>
            <a:r>
              <a:rPr lang="es-ES" spc="-9" dirty="0">
                <a:latin typeface="Arial"/>
                <a:cs typeface="Arial"/>
              </a:rPr>
              <a:t>C</a:t>
            </a:r>
            <a:r>
              <a:rPr lang="es-ES" spc="0" dirty="0">
                <a:latin typeface="Arial"/>
                <a:cs typeface="Arial"/>
              </a:rPr>
              <a:t>I</a:t>
            </a:r>
            <a:r>
              <a:rPr lang="es-ES" spc="9" dirty="0">
                <a:latin typeface="Arial"/>
                <a:cs typeface="Arial"/>
              </a:rPr>
              <a:t>Ó</a:t>
            </a:r>
            <a:r>
              <a:rPr lang="es-ES" spc="0" dirty="0">
                <a:latin typeface="Arial"/>
                <a:cs typeface="Arial"/>
              </a:rPr>
              <a:t>N</a:t>
            </a:r>
            <a:r>
              <a:rPr lang="es-ES" spc="194" dirty="0">
                <a:latin typeface="Arial"/>
                <a:cs typeface="Arial"/>
              </a:rPr>
              <a:t> </a:t>
            </a:r>
            <a:r>
              <a:rPr lang="es-ES" spc="0" dirty="0">
                <a:latin typeface="Arial"/>
                <a:cs typeface="Arial"/>
              </a:rPr>
              <a:t>CON</a:t>
            </a:r>
            <a:r>
              <a:rPr lang="es-ES" spc="169" dirty="0">
                <a:latin typeface="Arial"/>
                <a:cs typeface="Arial"/>
              </a:rPr>
              <a:t> </a:t>
            </a:r>
            <a:r>
              <a:rPr lang="es-ES" spc="0" dirty="0">
                <a:latin typeface="Arial"/>
                <a:cs typeface="Arial"/>
              </a:rPr>
              <a:t>E</a:t>
            </a:r>
            <a:r>
              <a:rPr lang="es-ES" spc="-9" dirty="0">
                <a:latin typeface="Arial"/>
                <a:cs typeface="Arial"/>
              </a:rPr>
              <a:t>N</a:t>
            </a:r>
            <a:r>
              <a:rPr lang="es-ES" spc="0" dirty="0">
                <a:latin typeface="Arial"/>
                <a:cs typeface="Arial"/>
              </a:rPr>
              <a:t>FO</a:t>
            </a:r>
            <a:r>
              <a:rPr lang="es-ES" spc="4" dirty="0">
                <a:latin typeface="Arial"/>
                <a:cs typeface="Arial"/>
              </a:rPr>
              <a:t>Q</a:t>
            </a:r>
            <a:r>
              <a:rPr lang="es-ES" spc="0" dirty="0">
                <a:latin typeface="Arial"/>
                <a:cs typeface="Arial"/>
              </a:rPr>
              <a:t>UE</a:t>
            </a:r>
            <a:r>
              <a:rPr lang="es-ES" spc="169" dirty="0">
                <a:latin typeface="Arial"/>
                <a:cs typeface="Arial"/>
              </a:rPr>
              <a:t> </a:t>
            </a:r>
            <a:r>
              <a:rPr lang="es-ES" spc="0" dirty="0">
                <a:latin typeface="Arial"/>
                <a:cs typeface="Arial"/>
              </a:rPr>
              <a:t>FORM</a:t>
            </a:r>
            <a:r>
              <a:rPr lang="es-ES" spc="-179" dirty="0">
                <a:latin typeface="Arial"/>
                <a:cs typeface="Arial"/>
              </a:rPr>
              <a:t>A</a:t>
            </a:r>
            <a:r>
              <a:rPr lang="es-ES" spc="0" dirty="0">
                <a:latin typeface="Arial"/>
                <a:cs typeface="Arial"/>
              </a:rPr>
              <a:t>TIVO</a:t>
            </a:r>
            <a:br>
              <a:rPr lang="es-ES" dirty="0">
                <a:latin typeface="Arial"/>
                <a:cs typeface="Arial"/>
              </a:rPr>
            </a:br>
            <a:endParaRPr lang="es-MX" dirty="0"/>
          </a:p>
        </p:txBody>
      </p:sp>
      <p:sp>
        <p:nvSpPr>
          <p:cNvPr id="3" name="Marcador de contenido 2">
            <a:extLst>
              <a:ext uri="{FF2B5EF4-FFF2-40B4-BE49-F238E27FC236}">
                <a16:creationId xmlns:a16="http://schemas.microsoft.com/office/drawing/2014/main" id="{7F9034D1-F20A-4A56-BDD4-4564BFBD1AF5}"/>
              </a:ext>
            </a:extLst>
          </p:cNvPr>
          <p:cNvSpPr>
            <a:spLocks noGrp="1"/>
          </p:cNvSpPr>
          <p:nvPr>
            <p:ph idx="1"/>
          </p:nvPr>
        </p:nvSpPr>
        <p:spPr>
          <a:xfrm>
            <a:off x="838200" y="1607419"/>
            <a:ext cx="10515600" cy="4569543"/>
          </a:xfrm>
        </p:spPr>
        <p:txBody>
          <a:bodyPr>
            <a:normAutofit/>
          </a:bodyPr>
          <a:lstStyle/>
          <a:p>
            <a:pPr marL="0" indent="0" algn="just">
              <a:lnSpc>
                <a:spcPct val="100000"/>
              </a:lnSpc>
              <a:buNone/>
            </a:pPr>
            <a:endParaRPr lang="es-ES" sz="2000" dirty="0"/>
          </a:p>
          <a:p>
            <a:pPr marL="0" marR="829369" indent="0" algn="just">
              <a:lnSpc>
                <a:spcPct val="100000"/>
              </a:lnSpc>
              <a:spcBef>
                <a:spcPts val="271"/>
              </a:spcBef>
              <a:buNone/>
            </a:pPr>
            <a:r>
              <a:rPr lang="es-ES" sz="2000" i="1" dirty="0">
                <a:latin typeface="Arial"/>
                <a:cs typeface="Arial"/>
              </a:rPr>
              <a:t>La nueva escuela mexicana (sintético y analítico).</a:t>
            </a:r>
            <a:r>
              <a:rPr lang="es-ES" sz="3200" i="1" spc="-48" dirty="0">
                <a:latin typeface="Arial"/>
                <a:cs typeface="Arial"/>
              </a:rPr>
              <a:t> </a:t>
            </a:r>
          </a:p>
          <a:p>
            <a:pPr marL="0" marR="829369" indent="0" algn="just">
              <a:lnSpc>
                <a:spcPct val="100000"/>
              </a:lnSpc>
              <a:spcBef>
                <a:spcPts val="271"/>
              </a:spcBef>
              <a:buNone/>
            </a:pPr>
            <a:endParaRPr lang="es-ES" sz="2800" i="1" spc="-48" dirty="0">
              <a:latin typeface="Arial"/>
              <a:cs typeface="Arial"/>
            </a:endParaRPr>
          </a:p>
          <a:p>
            <a:pPr marL="0" marR="829369" indent="0" algn="just">
              <a:lnSpc>
                <a:spcPct val="100000"/>
              </a:lnSpc>
              <a:spcBef>
                <a:spcPts val="271"/>
              </a:spcBef>
              <a:buNone/>
            </a:pPr>
            <a:r>
              <a:rPr lang="es-ES" sz="2800" i="1" spc="0" dirty="0">
                <a:latin typeface="Arial"/>
                <a:cs typeface="Arial"/>
              </a:rPr>
              <a:t>La Educación Básica</a:t>
            </a:r>
            <a:r>
              <a:rPr lang="es-ES" sz="2800" i="1" spc="-37" dirty="0">
                <a:latin typeface="Arial"/>
                <a:cs typeface="Arial"/>
              </a:rPr>
              <a:t> </a:t>
            </a:r>
            <a:r>
              <a:rPr lang="es-ES" sz="2800" i="1" spc="0" dirty="0">
                <a:latin typeface="Arial"/>
                <a:cs typeface="Arial"/>
              </a:rPr>
              <a:t>esta</a:t>
            </a:r>
            <a:r>
              <a:rPr lang="es-ES" sz="2800" i="1" spc="4" dirty="0">
                <a:latin typeface="Arial"/>
                <a:cs typeface="Arial"/>
              </a:rPr>
              <a:t>b</a:t>
            </a:r>
            <a:r>
              <a:rPr lang="es-ES" sz="2800" i="1" spc="0" dirty="0">
                <a:latin typeface="Arial"/>
                <a:cs typeface="Arial"/>
              </a:rPr>
              <a:t>lece</a:t>
            </a:r>
            <a:r>
              <a:rPr lang="es-ES" sz="2800" i="1" spc="-41" dirty="0">
                <a:latin typeface="Arial"/>
                <a:cs typeface="Arial"/>
              </a:rPr>
              <a:t> </a:t>
            </a:r>
            <a:r>
              <a:rPr lang="es-ES" sz="2800" i="1" spc="0" dirty="0">
                <a:latin typeface="Arial"/>
                <a:cs typeface="Arial"/>
              </a:rPr>
              <a:t>que</a:t>
            </a:r>
            <a:r>
              <a:rPr lang="es-ES" sz="2800" i="1" spc="-1" dirty="0">
                <a:latin typeface="Arial"/>
                <a:cs typeface="Arial"/>
              </a:rPr>
              <a:t> </a:t>
            </a:r>
            <a:r>
              <a:rPr lang="es-ES" sz="2800" i="1" spc="0" dirty="0">
                <a:latin typeface="Arial"/>
                <a:cs typeface="Arial"/>
              </a:rPr>
              <a:t>la planificaci</a:t>
            </a:r>
            <a:r>
              <a:rPr lang="es-ES" sz="2800" i="1" spc="4" dirty="0">
                <a:latin typeface="Arial"/>
                <a:cs typeface="Arial"/>
              </a:rPr>
              <a:t>ó</a:t>
            </a:r>
            <a:r>
              <a:rPr lang="es-ES" sz="2800" i="1" spc="0" dirty="0">
                <a:latin typeface="Arial"/>
                <a:cs typeface="Arial"/>
              </a:rPr>
              <a:t>n</a:t>
            </a:r>
            <a:r>
              <a:rPr lang="es-ES" sz="2800" i="1" spc="-34" dirty="0">
                <a:latin typeface="Arial"/>
                <a:cs typeface="Arial"/>
              </a:rPr>
              <a:t> </a:t>
            </a:r>
            <a:r>
              <a:rPr lang="es-ES" sz="2800" spc="0" dirty="0">
                <a:latin typeface="Arial"/>
                <a:cs typeface="Arial"/>
              </a:rPr>
              <a:t>es</a:t>
            </a:r>
            <a:r>
              <a:rPr lang="es-ES" sz="2800" spc="-20" dirty="0">
                <a:latin typeface="Arial"/>
                <a:cs typeface="Arial"/>
              </a:rPr>
              <a:t> </a:t>
            </a:r>
            <a:r>
              <a:rPr lang="es-ES" sz="2800" spc="0" dirty="0">
                <a:latin typeface="Arial"/>
                <a:cs typeface="Arial"/>
              </a:rPr>
              <a:t>un</a:t>
            </a:r>
            <a:r>
              <a:rPr lang="es-ES" sz="2800" spc="-6" dirty="0">
                <a:latin typeface="Arial"/>
                <a:cs typeface="Arial"/>
              </a:rPr>
              <a:t> </a:t>
            </a:r>
            <a:r>
              <a:rPr lang="es-ES" sz="2800" spc="0" dirty="0">
                <a:latin typeface="Arial"/>
                <a:cs typeface="Arial"/>
              </a:rPr>
              <a:t>ele</a:t>
            </a:r>
            <a:r>
              <a:rPr lang="es-ES" sz="2800" spc="4" dirty="0">
                <a:latin typeface="Arial"/>
                <a:cs typeface="Arial"/>
              </a:rPr>
              <a:t>m</a:t>
            </a:r>
            <a:r>
              <a:rPr lang="es-ES" sz="2800" spc="0" dirty="0">
                <a:latin typeface="Arial"/>
                <a:cs typeface="Arial"/>
              </a:rPr>
              <a:t>ento</a:t>
            </a:r>
            <a:r>
              <a:rPr lang="es-ES" sz="2800" spc="-28" dirty="0">
                <a:latin typeface="Arial"/>
                <a:cs typeface="Arial"/>
              </a:rPr>
              <a:t> </a:t>
            </a:r>
            <a:r>
              <a:rPr lang="es-ES" sz="2800" spc="0" dirty="0">
                <a:latin typeface="Arial"/>
                <a:cs typeface="Arial"/>
              </a:rPr>
              <a:t>susta</a:t>
            </a:r>
            <a:r>
              <a:rPr lang="es-ES" sz="2800" spc="4" dirty="0">
                <a:latin typeface="Arial"/>
                <a:cs typeface="Arial"/>
              </a:rPr>
              <a:t>n</a:t>
            </a:r>
            <a:r>
              <a:rPr lang="es-ES" sz="2800" spc="0" dirty="0">
                <a:latin typeface="Arial"/>
                <a:cs typeface="Arial"/>
              </a:rPr>
              <a:t>tivo del quehacer docente.</a:t>
            </a:r>
            <a:endParaRPr lang="es-ES" sz="2800" dirty="0">
              <a:latin typeface="Arial"/>
              <a:cs typeface="Arial"/>
            </a:endParaRPr>
          </a:p>
          <a:p>
            <a:pPr marL="0" indent="0" algn="just">
              <a:lnSpc>
                <a:spcPct val="100000"/>
              </a:lnSpc>
              <a:spcBef>
                <a:spcPts val="604"/>
              </a:spcBef>
              <a:buNone/>
            </a:pPr>
            <a:endParaRPr lang="es-ES" sz="2800" spc="0" dirty="0">
              <a:latin typeface="Arial"/>
              <a:cs typeface="Arial"/>
            </a:endParaRPr>
          </a:p>
          <a:p>
            <a:pPr marL="0" indent="0" algn="just">
              <a:lnSpc>
                <a:spcPct val="100000"/>
              </a:lnSpc>
              <a:spcBef>
                <a:spcPts val="604"/>
              </a:spcBef>
              <a:buNone/>
            </a:pPr>
            <a:r>
              <a:rPr lang="es-ES" sz="2800" spc="0" dirty="0">
                <a:latin typeface="Arial"/>
                <a:cs typeface="Arial"/>
              </a:rPr>
              <a:t>El</a:t>
            </a:r>
            <a:r>
              <a:rPr lang="es-ES" sz="2800" spc="-16" dirty="0">
                <a:latin typeface="Arial"/>
                <a:cs typeface="Arial"/>
              </a:rPr>
              <a:t> </a:t>
            </a:r>
            <a:r>
              <a:rPr lang="es-ES" sz="2800" spc="0" dirty="0">
                <a:latin typeface="Arial"/>
                <a:cs typeface="Arial"/>
              </a:rPr>
              <a:t>doce</a:t>
            </a:r>
            <a:r>
              <a:rPr lang="es-ES" sz="2800" spc="4" dirty="0">
                <a:latin typeface="Arial"/>
                <a:cs typeface="Arial"/>
              </a:rPr>
              <a:t>n</a:t>
            </a:r>
            <a:r>
              <a:rPr lang="es-ES" sz="2800" spc="0" dirty="0">
                <a:latin typeface="Arial"/>
                <a:cs typeface="Arial"/>
              </a:rPr>
              <a:t>te</a:t>
            </a:r>
            <a:r>
              <a:rPr lang="es-ES" sz="2800" spc="-27" dirty="0">
                <a:latin typeface="Arial"/>
                <a:cs typeface="Arial"/>
              </a:rPr>
              <a:t> </a:t>
            </a:r>
            <a:r>
              <a:rPr lang="es-ES" sz="2800" spc="0" dirty="0">
                <a:latin typeface="Arial"/>
                <a:cs typeface="Arial"/>
              </a:rPr>
              <a:t>planifica</a:t>
            </a:r>
            <a:r>
              <a:rPr lang="es-ES" sz="2800" spc="-29" dirty="0">
                <a:latin typeface="Arial"/>
                <a:cs typeface="Arial"/>
              </a:rPr>
              <a:t> </a:t>
            </a:r>
            <a:r>
              <a:rPr lang="es-ES" sz="2800" spc="0" dirty="0">
                <a:latin typeface="Arial"/>
                <a:cs typeface="Arial"/>
              </a:rPr>
              <a:t>el</a:t>
            </a:r>
            <a:r>
              <a:rPr lang="es-ES" sz="2800" spc="-4" dirty="0">
                <a:latin typeface="Arial"/>
                <a:cs typeface="Arial"/>
              </a:rPr>
              <a:t> </a:t>
            </a:r>
            <a:r>
              <a:rPr lang="es-ES" sz="2800" spc="0" dirty="0">
                <a:latin typeface="Arial"/>
                <a:cs typeface="Arial"/>
              </a:rPr>
              <a:t>tr</a:t>
            </a:r>
            <a:r>
              <a:rPr lang="es-ES" sz="2800" spc="4" dirty="0">
                <a:latin typeface="Arial"/>
                <a:cs typeface="Arial"/>
              </a:rPr>
              <a:t>a</a:t>
            </a:r>
            <a:r>
              <a:rPr lang="es-ES" sz="2800" spc="0" dirty="0">
                <a:latin typeface="Arial"/>
                <a:cs typeface="Arial"/>
              </a:rPr>
              <a:t>bajo</a:t>
            </a:r>
            <a:r>
              <a:rPr lang="es-ES" sz="2800" spc="-28" dirty="0">
                <a:latin typeface="Arial"/>
                <a:cs typeface="Arial"/>
              </a:rPr>
              <a:t> </a:t>
            </a:r>
            <a:r>
              <a:rPr lang="es-ES" sz="2800" spc="0" dirty="0">
                <a:latin typeface="Arial"/>
                <a:cs typeface="Arial"/>
              </a:rPr>
              <a:t>en</a:t>
            </a:r>
            <a:r>
              <a:rPr lang="es-ES" sz="2800" spc="-6" dirty="0">
                <a:latin typeface="Arial"/>
                <a:cs typeface="Arial"/>
              </a:rPr>
              <a:t> </a:t>
            </a:r>
            <a:r>
              <a:rPr lang="es-ES" sz="2800" spc="0" dirty="0">
                <a:latin typeface="Arial"/>
                <a:cs typeface="Arial"/>
              </a:rPr>
              <a:t>el</a:t>
            </a:r>
            <a:r>
              <a:rPr lang="es-ES" sz="2800" spc="-14" dirty="0">
                <a:latin typeface="Arial"/>
                <a:cs typeface="Arial"/>
              </a:rPr>
              <a:t> </a:t>
            </a:r>
            <a:r>
              <a:rPr lang="es-ES" sz="2800" spc="0" dirty="0">
                <a:latin typeface="Arial"/>
                <a:cs typeface="Arial"/>
              </a:rPr>
              <a:t>aula</a:t>
            </a:r>
            <a:r>
              <a:rPr lang="es-ES" sz="2800" spc="-10" dirty="0">
                <a:latin typeface="Arial"/>
                <a:cs typeface="Arial"/>
              </a:rPr>
              <a:t> </a:t>
            </a:r>
            <a:r>
              <a:rPr lang="es-ES" sz="2800" spc="0" dirty="0">
                <a:latin typeface="Arial"/>
                <a:cs typeface="Arial"/>
              </a:rPr>
              <a:t>pa</a:t>
            </a:r>
            <a:r>
              <a:rPr lang="es-ES" sz="2800" spc="4" dirty="0">
                <a:latin typeface="Arial"/>
                <a:cs typeface="Arial"/>
              </a:rPr>
              <a:t>r</a:t>
            </a:r>
            <a:r>
              <a:rPr lang="es-ES" sz="2800" spc="0" dirty="0">
                <a:latin typeface="Arial"/>
                <a:cs typeface="Arial"/>
              </a:rPr>
              <a:t>a</a:t>
            </a:r>
            <a:r>
              <a:rPr lang="es-ES" sz="2800" spc="16" dirty="0">
                <a:latin typeface="Arial"/>
                <a:cs typeface="Arial"/>
              </a:rPr>
              <a:t> </a:t>
            </a:r>
            <a:r>
              <a:rPr lang="es-ES" sz="2800" spc="0" dirty="0">
                <a:latin typeface="Arial"/>
                <a:cs typeface="Arial"/>
              </a:rPr>
              <a:t>o</a:t>
            </a:r>
            <a:r>
              <a:rPr lang="es-ES" sz="2800" spc="4" dirty="0">
                <a:latin typeface="Arial"/>
                <a:cs typeface="Arial"/>
              </a:rPr>
              <a:t>r</a:t>
            </a:r>
            <a:r>
              <a:rPr lang="es-ES" sz="2800" spc="0" dirty="0">
                <a:latin typeface="Arial"/>
                <a:cs typeface="Arial"/>
              </a:rPr>
              <a:t>ganiz</a:t>
            </a:r>
            <a:r>
              <a:rPr lang="es-ES" sz="2800" spc="4" dirty="0">
                <a:latin typeface="Arial"/>
                <a:cs typeface="Arial"/>
              </a:rPr>
              <a:t>a</a:t>
            </a:r>
            <a:r>
              <a:rPr lang="es-ES" sz="2800" spc="0" dirty="0">
                <a:latin typeface="Arial"/>
                <a:cs typeface="Arial"/>
              </a:rPr>
              <a:t>r</a:t>
            </a:r>
            <a:r>
              <a:rPr lang="es-ES" sz="2800" spc="-39" dirty="0">
                <a:latin typeface="Arial"/>
                <a:cs typeface="Arial"/>
              </a:rPr>
              <a:t> </a:t>
            </a:r>
            <a:r>
              <a:rPr lang="es-ES" sz="2800" spc="0" dirty="0">
                <a:latin typeface="Arial"/>
                <a:cs typeface="Arial"/>
              </a:rPr>
              <a:t>las</a:t>
            </a:r>
            <a:r>
              <a:rPr lang="es-ES" sz="2800" spc="-14" dirty="0">
                <a:latin typeface="Arial"/>
                <a:cs typeface="Arial"/>
              </a:rPr>
              <a:t> </a:t>
            </a:r>
            <a:r>
              <a:rPr lang="es-ES" sz="2800" spc="0" dirty="0">
                <a:latin typeface="Arial"/>
                <a:cs typeface="Arial"/>
              </a:rPr>
              <a:t>accion</a:t>
            </a:r>
            <a:r>
              <a:rPr lang="es-ES" sz="2800" spc="4" dirty="0">
                <a:latin typeface="Arial"/>
                <a:cs typeface="Arial"/>
              </a:rPr>
              <a:t>e</a:t>
            </a:r>
            <a:r>
              <a:rPr lang="es-ES" sz="2800" spc="0" dirty="0">
                <a:latin typeface="Arial"/>
                <a:cs typeface="Arial"/>
              </a:rPr>
              <a:t>s. define</a:t>
            </a:r>
            <a:r>
              <a:rPr lang="es-ES" sz="2800" spc="-16" dirty="0">
                <a:latin typeface="Arial"/>
                <a:cs typeface="Arial"/>
              </a:rPr>
              <a:t> </a:t>
            </a:r>
            <a:r>
              <a:rPr lang="es-ES" sz="2800" spc="0" dirty="0">
                <a:latin typeface="Arial"/>
                <a:cs typeface="Arial"/>
              </a:rPr>
              <a:t>qué,</a:t>
            </a:r>
            <a:r>
              <a:rPr lang="es-ES" sz="2800" spc="-21" dirty="0">
                <a:latin typeface="Arial"/>
                <a:cs typeface="Arial"/>
              </a:rPr>
              <a:t> </a:t>
            </a:r>
            <a:r>
              <a:rPr lang="es-ES" sz="2800" spc="0" dirty="0">
                <a:latin typeface="Arial"/>
                <a:cs typeface="Arial"/>
              </a:rPr>
              <a:t>có</a:t>
            </a:r>
            <a:r>
              <a:rPr lang="es-ES" sz="2800" spc="4" dirty="0">
                <a:latin typeface="Arial"/>
                <a:cs typeface="Arial"/>
              </a:rPr>
              <a:t>m</a:t>
            </a:r>
            <a:r>
              <a:rPr lang="es-ES" sz="2800" spc="0" dirty="0">
                <a:latin typeface="Arial"/>
                <a:cs typeface="Arial"/>
              </a:rPr>
              <a:t>o</a:t>
            </a:r>
            <a:r>
              <a:rPr lang="es-ES" sz="2800" spc="-21" dirty="0">
                <a:latin typeface="Arial"/>
                <a:cs typeface="Arial"/>
              </a:rPr>
              <a:t> </a:t>
            </a:r>
            <a:r>
              <a:rPr lang="es-ES" sz="2800" spc="0" dirty="0">
                <a:latin typeface="Arial"/>
                <a:cs typeface="Arial"/>
              </a:rPr>
              <a:t>y</a:t>
            </a:r>
            <a:r>
              <a:rPr lang="es-ES" sz="2800" spc="-19" dirty="0">
                <a:latin typeface="Arial"/>
                <a:cs typeface="Arial"/>
              </a:rPr>
              <a:t> </a:t>
            </a:r>
            <a:r>
              <a:rPr lang="es-ES" sz="2800" spc="0" dirty="0">
                <a:latin typeface="Arial"/>
                <a:cs typeface="Arial"/>
              </a:rPr>
              <a:t>cuán</a:t>
            </a:r>
            <a:r>
              <a:rPr lang="es-ES" sz="2800" spc="4" dirty="0">
                <a:latin typeface="Arial"/>
                <a:cs typeface="Arial"/>
              </a:rPr>
              <a:t>d</a:t>
            </a:r>
            <a:r>
              <a:rPr lang="es-ES" sz="2800" spc="0" dirty="0">
                <a:latin typeface="Arial"/>
                <a:cs typeface="Arial"/>
              </a:rPr>
              <a:t>o</a:t>
            </a:r>
            <a:r>
              <a:rPr lang="es-ES" sz="2800" spc="-27" dirty="0">
                <a:latin typeface="Arial"/>
                <a:cs typeface="Arial"/>
              </a:rPr>
              <a:t> </a:t>
            </a:r>
            <a:r>
              <a:rPr lang="es-ES" sz="2800" spc="0" dirty="0">
                <a:latin typeface="Arial"/>
                <a:cs typeface="Arial"/>
              </a:rPr>
              <a:t>se</a:t>
            </a:r>
            <a:r>
              <a:rPr lang="es-ES" sz="2800" spc="-5" dirty="0">
                <a:latin typeface="Arial"/>
                <a:cs typeface="Arial"/>
              </a:rPr>
              <a:t> </a:t>
            </a:r>
            <a:r>
              <a:rPr lang="es-ES" sz="2800" spc="0" dirty="0">
                <a:latin typeface="Arial"/>
                <a:cs typeface="Arial"/>
              </a:rPr>
              <a:t>va</a:t>
            </a:r>
            <a:r>
              <a:rPr lang="es-ES" sz="2800" spc="-20" dirty="0">
                <a:latin typeface="Arial"/>
                <a:cs typeface="Arial"/>
              </a:rPr>
              <a:t> </a:t>
            </a:r>
            <a:r>
              <a:rPr lang="es-ES" sz="2800" spc="0" dirty="0">
                <a:latin typeface="Arial"/>
                <a:cs typeface="Arial"/>
              </a:rPr>
              <a:t>a</a:t>
            </a:r>
            <a:r>
              <a:rPr lang="es-ES" sz="2800" spc="-10" dirty="0">
                <a:latin typeface="Arial"/>
                <a:cs typeface="Arial"/>
              </a:rPr>
              <a:t> </a:t>
            </a:r>
            <a:r>
              <a:rPr lang="es-ES" sz="2800" spc="4" dirty="0">
                <a:latin typeface="Arial"/>
                <a:cs typeface="Arial"/>
              </a:rPr>
              <a:t>e</a:t>
            </a:r>
            <a:r>
              <a:rPr lang="es-ES" sz="2800" spc="0" dirty="0">
                <a:latin typeface="Arial"/>
                <a:cs typeface="Arial"/>
              </a:rPr>
              <a:t>valuar</a:t>
            </a:r>
            <a:r>
              <a:rPr lang="es-ES" sz="2800" spc="-22" dirty="0">
                <a:latin typeface="Arial"/>
                <a:cs typeface="Arial"/>
              </a:rPr>
              <a:t> </a:t>
            </a:r>
            <a:r>
              <a:rPr lang="es-ES" sz="2800" spc="0" dirty="0">
                <a:latin typeface="Arial"/>
                <a:cs typeface="Arial"/>
              </a:rPr>
              <a:t>el</a:t>
            </a:r>
            <a:r>
              <a:rPr lang="es-ES" sz="2800" spc="-4" dirty="0">
                <a:latin typeface="Arial"/>
                <a:cs typeface="Arial"/>
              </a:rPr>
              <a:t> </a:t>
            </a:r>
            <a:r>
              <a:rPr lang="es-ES" sz="2800" spc="0" dirty="0">
                <a:latin typeface="Arial"/>
                <a:cs typeface="Arial"/>
              </a:rPr>
              <a:t>ap</a:t>
            </a:r>
            <a:r>
              <a:rPr lang="es-ES" sz="2800" spc="4" dirty="0">
                <a:latin typeface="Arial"/>
                <a:cs typeface="Arial"/>
              </a:rPr>
              <a:t>r</a:t>
            </a:r>
            <a:r>
              <a:rPr lang="es-ES" sz="2800" spc="0" dirty="0">
                <a:latin typeface="Arial"/>
                <a:cs typeface="Arial"/>
              </a:rPr>
              <a:t>endiz</a:t>
            </a:r>
            <a:r>
              <a:rPr lang="es-ES" sz="2800" spc="4" dirty="0">
                <a:latin typeface="Arial"/>
                <a:cs typeface="Arial"/>
              </a:rPr>
              <a:t>a</a:t>
            </a:r>
            <a:r>
              <a:rPr lang="es-ES" sz="2800" spc="0" dirty="0">
                <a:latin typeface="Arial"/>
                <a:cs typeface="Arial"/>
              </a:rPr>
              <a:t>je</a:t>
            </a:r>
            <a:r>
              <a:rPr lang="es-ES" sz="2800" spc="-48" dirty="0">
                <a:latin typeface="Arial"/>
                <a:cs typeface="Arial"/>
              </a:rPr>
              <a:t> </a:t>
            </a:r>
            <a:r>
              <a:rPr lang="es-ES" sz="2800" spc="0" dirty="0">
                <a:latin typeface="Arial"/>
                <a:cs typeface="Arial"/>
              </a:rPr>
              <a:t>de</a:t>
            </a:r>
            <a:r>
              <a:rPr lang="es-ES" sz="2800" spc="-6" dirty="0">
                <a:latin typeface="Arial"/>
                <a:cs typeface="Arial"/>
              </a:rPr>
              <a:t> </a:t>
            </a:r>
            <a:r>
              <a:rPr lang="es-ES" sz="2800" spc="0" dirty="0">
                <a:latin typeface="Arial"/>
                <a:cs typeface="Arial"/>
              </a:rPr>
              <a:t>los alumnos.</a:t>
            </a:r>
            <a:endParaRPr lang="es-ES" sz="2800" dirty="0">
              <a:latin typeface="Arial"/>
              <a:cs typeface="Arial"/>
            </a:endParaRPr>
          </a:p>
          <a:p>
            <a:pPr marL="0" indent="0">
              <a:buNone/>
            </a:pPr>
            <a:endParaRPr lang="es-MX" dirty="0"/>
          </a:p>
        </p:txBody>
      </p:sp>
    </p:spTree>
    <p:extLst>
      <p:ext uri="{BB962C8B-B14F-4D97-AF65-F5344CB8AC3E}">
        <p14:creationId xmlns:p14="http://schemas.microsoft.com/office/powerpoint/2010/main" val="94324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0294F32-9801-5148-BC80-68BB2D880308}"/>
              </a:ext>
            </a:extLst>
          </p:cNvPr>
          <p:cNvSpPr txBox="1"/>
          <p:nvPr/>
        </p:nvSpPr>
        <p:spPr>
          <a:xfrm>
            <a:off x="3020992" y="509286"/>
            <a:ext cx="6053560" cy="830997"/>
          </a:xfrm>
          <a:prstGeom prst="rect">
            <a:avLst/>
          </a:prstGeom>
          <a:noFill/>
        </p:spPr>
        <p:txBody>
          <a:bodyPr wrap="square" rtlCol="0">
            <a:spAutoFit/>
          </a:bodyPr>
          <a:lstStyle/>
          <a:p>
            <a:pPr algn="ctr"/>
            <a:r>
              <a:rPr lang="es-MX" sz="2400" b="1" dirty="0"/>
              <a:t>SOBRE LA EVALUACIÓN FORMATIVA Y LA CALIFICACIÓN</a:t>
            </a:r>
          </a:p>
        </p:txBody>
      </p:sp>
      <p:sp>
        <p:nvSpPr>
          <p:cNvPr id="5" name="CuadroTexto 4">
            <a:extLst>
              <a:ext uri="{FF2B5EF4-FFF2-40B4-BE49-F238E27FC236}">
                <a16:creationId xmlns:a16="http://schemas.microsoft.com/office/drawing/2014/main" id="{019A1666-3014-2342-9F85-C36430F8410B}"/>
              </a:ext>
            </a:extLst>
          </p:cNvPr>
          <p:cNvSpPr txBox="1"/>
          <p:nvPr/>
        </p:nvSpPr>
        <p:spPr>
          <a:xfrm>
            <a:off x="1747777" y="1525411"/>
            <a:ext cx="9109276" cy="4739759"/>
          </a:xfrm>
          <a:prstGeom prst="rect">
            <a:avLst/>
          </a:prstGeom>
          <a:noFill/>
        </p:spPr>
        <p:txBody>
          <a:bodyPr wrap="square" rtlCol="0">
            <a:spAutoFit/>
          </a:bodyPr>
          <a:lstStyle/>
          <a:p>
            <a:pPr algn="just"/>
            <a:r>
              <a:rPr lang="es-MX" sz="2000" dirty="0">
                <a:latin typeface="+mj-lt"/>
              </a:rPr>
              <a:t>La evaluación formativa surge en el aula y requiere que los niños, niñas tengan disponibilidad para reflexionar sobre sus logros, </a:t>
            </a:r>
            <a:r>
              <a:rPr lang="es-MX" sz="2000" dirty="0">
                <a:effectLst/>
                <a:latin typeface="+mj-lt"/>
              </a:rPr>
              <a:t> sus pendientes de trabajar, las dificultades que enfrentan y, sobre todo, sus compromisos personales y grupales para continuar trabajando. </a:t>
            </a:r>
          </a:p>
          <a:p>
            <a:pPr algn="just"/>
            <a:r>
              <a:rPr lang="es-MX" sz="2000" dirty="0">
                <a:latin typeface="+mj-lt"/>
              </a:rPr>
              <a:t>Las actividades de aprendizaje y evaluación formativa son acciones que se realizan de manera paralela.</a:t>
            </a:r>
          </a:p>
          <a:p>
            <a:endParaRPr lang="es-MX" dirty="0"/>
          </a:p>
          <a:p>
            <a:r>
              <a:rPr lang="es-MX" sz="2400" b="1" dirty="0"/>
              <a:t>SOBRE LA CALIFICACIÓN</a:t>
            </a:r>
          </a:p>
          <a:p>
            <a:pPr algn="just"/>
            <a:r>
              <a:rPr lang="es-MX" sz="2000" dirty="0"/>
              <a:t>Esta no se puede dejar atrás, es una necesidad del sistema educativo, se llevarán criterios claros asumidos por el docente y estudiantes. La calificación puede puede llegar a través de evidencias según lo crea necesario (trabajos escritos, resolución de ejercicios, tareas en especifico, etc). Estas evidencias los docentes las pueden concentrar en instrumentos ya conocidos como: portafolio, rúbrica, lista de cotejo, etc.</a:t>
            </a:r>
          </a:p>
        </p:txBody>
      </p:sp>
    </p:spTree>
    <p:extLst>
      <p:ext uri="{BB962C8B-B14F-4D97-AF65-F5344CB8AC3E}">
        <p14:creationId xmlns:p14="http://schemas.microsoft.com/office/powerpoint/2010/main" val="191324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0695C-445F-4509-A6E0-3F6F98E2EC2B}"/>
              </a:ext>
            </a:extLst>
          </p:cNvPr>
          <p:cNvSpPr>
            <a:spLocks noGrp="1"/>
          </p:cNvSpPr>
          <p:nvPr>
            <p:ph type="title"/>
          </p:nvPr>
        </p:nvSpPr>
        <p:spPr>
          <a:xfrm>
            <a:off x="2105298" y="111378"/>
            <a:ext cx="10515600" cy="1116531"/>
          </a:xfrm>
        </p:spPr>
        <p:txBody>
          <a:bodyPr>
            <a:normAutofit fontScale="90000"/>
          </a:bodyPr>
          <a:lstStyle/>
          <a:p>
            <a:r>
              <a:rPr lang="es-MX" sz="4400" b="1" spc="0" dirty="0">
                <a:latin typeface="Arial"/>
                <a:cs typeface="Arial"/>
              </a:rPr>
              <a:t>Ele</a:t>
            </a:r>
            <a:r>
              <a:rPr lang="es-MX" sz="4400" b="1" spc="-9" dirty="0">
                <a:latin typeface="Arial"/>
                <a:cs typeface="Arial"/>
              </a:rPr>
              <a:t>m</a:t>
            </a:r>
            <a:r>
              <a:rPr lang="es-MX" sz="4400" b="1" spc="0" dirty="0">
                <a:latin typeface="Arial"/>
                <a:cs typeface="Arial"/>
              </a:rPr>
              <a:t>e</a:t>
            </a:r>
            <a:r>
              <a:rPr lang="es-MX" sz="4400" b="1" spc="4" dirty="0">
                <a:latin typeface="Arial"/>
                <a:cs typeface="Arial"/>
              </a:rPr>
              <a:t>n</a:t>
            </a:r>
            <a:r>
              <a:rPr lang="es-MX" sz="4400" b="1" spc="0" dirty="0">
                <a:latin typeface="Arial"/>
                <a:cs typeface="Arial"/>
              </a:rPr>
              <a:t>t</a:t>
            </a:r>
            <a:r>
              <a:rPr lang="es-MX" sz="4400" b="1" spc="9" dirty="0">
                <a:latin typeface="Arial"/>
                <a:cs typeface="Arial"/>
              </a:rPr>
              <a:t>o</a:t>
            </a:r>
            <a:r>
              <a:rPr lang="es-MX" sz="4400" b="1" spc="0" dirty="0">
                <a:latin typeface="Arial"/>
                <a:cs typeface="Arial"/>
              </a:rPr>
              <a:t>s</a:t>
            </a:r>
            <a:r>
              <a:rPr lang="es-MX" sz="4400" b="1" spc="-70" dirty="0">
                <a:latin typeface="Arial"/>
                <a:cs typeface="Arial"/>
              </a:rPr>
              <a:t> </a:t>
            </a:r>
            <a:r>
              <a:rPr lang="es-MX" sz="4400" b="1" spc="0" dirty="0">
                <a:latin typeface="Arial"/>
                <a:cs typeface="Arial"/>
              </a:rPr>
              <a:t>de</a:t>
            </a:r>
            <a:r>
              <a:rPr lang="es-MX" sz="4400" b="1" spc="-17" dirty="0">
                <a:latin typeface="Arial"/>
                <a:cs typeface="Arial"/>
              </a:rPr>
              <a:t> </a:t>
            </a:r>
            <a:r>
              <a:rPr lang="es-MX" sz="4400" b="1" spc="0" dirty="0">
                <a:latin typeface="Arial"/>
                <a:cs typeface="Arial"/>
              </a:rPr>
              <a:t>la</a:t>
            </a:r>
            <a:r>
              <a:rPr lang="es-MX" sz="4400" b="1" spc="-15" dirty="0">
                <a:latin typeface="Arial"/>
                <a:cs typeface="Arial"/>
              </a:rPr>
              <a:t> </a:t>
            </a:r>
            <a:r>
              <a:rPr lang="es-MX" sz="4400" b="1" spc="9" dirty="0">
                <a:latin typeface="Arial"/>
                <a:cs typeface="Arial"/>
              </a:rPr>
              <a:t>p</a:t>
            </a:r>
            <a:r>
              <a:rPr lang="es-MX" sz="4400" b="1" spc="0" dirty="0">
                <a:latin typeface="Arial"/>
                <a:cs typeface="Arial"/>
              </a:rPr>
              <a:t>la</a:t>
            </a:r>
            <a:r>
              <a:rPr lang="es-MX" sz="4400" b="1" spc="4" dirty="0">
                <a:latin typeface="Arial"/>
                <a:cs typeface="Arial"/>
              </a:rPr>
              <a:t>n</a:t>
            </a:r>
            <a:r>
              <a:rPr lang="es-MX" sz="4400" b="1" spc="0" dirty="0">
                <a:latin typeface="Arial"/>
                <a:cs typeface="Arial"/>
              </a:rPr>
              <a:t>if</a:t>
            </a:r>
            <a:r>
              <a:rPr lang="es-MX" sz="4400" b="1" spc="4" dirty="0">
                <a:latin typeface="Arial"/>
                <a:cs typeface="Arial"/>
              </a:rPr>
              <a:t>i</a:t>
            </a:r>
            <a:r>
              <a:rPr lang="es-MX" sz="4400" b="1" spc="0" dirty="0">
                <a:latin typeface="Arial"/>
                <a:cs typeface="Arial"/>
              </a:rPr>
              <a:t>cac</a:t>
            </a:r>
            <a:r>
              <a:rPr lang="es-MX" sz="4400" b="1" spc="4" dirty="0">
                <a:latin typeface="Arial"/>
                <a:cs typeface="Arial"/>
              </a:rPr>
              <a:t>i</a:t>
            </a:r>
            <a:r>
              <a:rPr lang="es-MX" sz="4400" b="1" spc="0" dirty="0">
                <a:latin typeface="Arial"/>
                <a:cs typeface="Arial"/>
              </a:rPr>
              <a:t>ó</a:t>
            </a:r>
            <a:r>
              <a:rPr lang="es-MX" sz="4400" b="1" spc="9" dirty="0">
                <a:latin typeface="Arial"/>
                <a:cs typeface="Arial"/>
              </a:rPr>
              <a:t>n</a:t>
            </a:r>
            <a:r>
              <a:rPr lang="es-MX" sz="4400" b="1" spc="0" dirty="0">
                <a:latin typeface="Arial"/>
                <a:cs typeface="Arial"/>
              </a:rPr>
              <a:t>.</a:t>
            </a:r>
            <a:br>
              <a:rPr lang="es-MX" sz="4400" dirty="0">
                <a:latin typeface="Arial"/>
                <a:cs typeface="Arial"/>
              </a:rPr>
            </a:br>
            <a:endParaRPr lang="es-MX" dirty="0"/>
          </a:p>
        </p:txBody>
      </p:sp>
      <p:sp>
        <p:nvSpPr>
          <p:cNvPr id="3" name="Marcador de contenido 2">
            <a:extLst>
              <a:ext uri="{FF2B5EF4-FFF2-40B4-BE49-F238E27FC236}">
                <a16:creationId xmlns:a16="http://schemas.microsoft.com/office/drawing/2014/main" id="{4BF5F214-5B8E-4829-A2BB-94F4F615ED6A}"/>
              </a:ext>
            </a:extLst>
          </p:cNvPr>
          <p:cNvSpPr>
            <a:spLocks noGrp="1"/>
          </p:cNvSpPr>
          <p:nvPr>
            <p:ph idx="1"/>
          </p:nvPr>
        </p:nvSpPr>
        <p:spPr>
          <a:xfrm>
            <a:off x="1138646" y="1203157"/>
            <a:ext cx="10515600" cy="5654843"/>
          </a:xfrm>
        </p:spPr>
        <p:txBody>
          <a:bodyPr>
            <a:normAutofit/>
          </a:bodyPr>
          <a:lstStyle/>
          <a:p>
            <a:pPr marL="241300" marR="3703" indent="-457200" algn="just">
              <a:lnSpc>
                <a:spcPct val="100000"/>
              </a:lnSpc>
              <a:spcBef>
                <a:spcPts val="656"/>
              </a:spcBef>
              <a:buFont typeface="Wingdings" panose="05000000000000000000" pitchFamily="2" charset="2"/>
              <a:buChar char="Ø"/>
            </a:pPr>
            <a:r>
              <a:rPr lang="es-ES" sz="2800" spc="0" dirty="0">
                <a:latin typeface="Arial"/>
                <a:cs typeface="Arial"/>
              </a:rPr>
              <a:t>Recon</a:t>
            </a:r>
            <a:r>
              <a:rPr lang="es-ES" sz="2800" spc="4" dirty="0">
                <a:latin typeface="Arial"/>
                <a:cs typeface="Arial"/>
              </a:rPr>
              <a:t>o</a:t>
            </a:r>
            <a:r>
              <a:rPr lang="es-ES" sz="2800" spc="0" dirty="0">
                <a:latin typeface="Arial"/>
                <a:cs typeface="Arial"/>
              </a:rPr>
              <a:t>cer</a:t>
            </a:r>
            <a:r>
              <a:rPr lang="es-ES" sz="2800" spc="-51" dirty="0">
                <a:latin typeface="Arial"/>
                <a:cs typeface="Arial"/>
              </a:rPr>
              <a:t> </a:t>
            </a:r>
            <a:r>
              <a:rPr lang="es-ES" sz="2800" spc="0" dirty="0">
                <a:latin typeface="Arial"/>
                <a:cs typeface="Arial"/>
              </a:rPr>
              <a:t>que</a:t>
            </a:r>
            <a:r>
              <a:rPr lang="es-ES" sz="2800" spc="-1" dirty="0">
                <a:latin typeface="Arial"/>
                <a:cs typeface="Arial"/>
              </a:rPr>
              <a:t> </a:t>
            </a:r>
            <a:r>
              <a:rPr lang="es-ES" sz="2800" spc="0" dirty="0">
                <a:latin typeface="Arial"/>
                <a:cs typeface="Arial"/>
              </a:rPr>
              <a:t>los</a:t>
            </a:r>
            <a:r>
              <a:rPr lang="es-ES" sz="2800" spc="-14" dirty="0">
                <a:latin typeface="Arial"/>
                <a:cs typeface="Arial"/>
              </a:rPr>
              <a:t> </a:t>
            </a:r>
            <a:r>
              <a:rPr lang="es-ES" sz="2800" spc="0" dirty="0">
                <a:latin typeface="Arial"/>
                <a:cs typeface="Arial"/>
              </a:rPr>
              <a:t>estu</a:t>
            </a:r>
            <a:r>
              <a:rPr lang="es-ES" sz="2800" spc="4" dirty="0">
                <a:latin typeface="Arial"/>
                <a:cs typeface="Arial"/>
              </a:rPr>
              <a:t>d</a:t>
            </a:r>
            <a:r>
              <a:rPr lang="es-ES" sz="2800" spc="0" dirty="0">
                <a:latin typeface="Arial"/>
                <a:cs typeface="Arial"/>
              </a:rPr>
              <a:t>iantes</a:t>
            </a:r>
            <a:r>
              <a:rPr lang="es-ES" sz="2800" spc="-57" dirty="0">
                <a:latin typeface="Arial"/>
                <a:cs typeface="Arial"/>
              </a:rPr>
              <a:t> </a:t>
            </a:r>
            <a:r>
              <a:rPr lang="es-ES" sz="2800" spc="0" dirty="0">
                <a:latin typeface="Arial"/>
                <a:cs typeface="Arial"/>
              </a:rPr>
              <a:t>tienen</a:t>
            </a:r>
            <a:r>
              <a:rPr lang="es-ES" sz="2800" spc="-21" dirty="0">
                <a:latin typeface="Arial"/>
                <a:cs typeface="Arial"/>
              </a:rPr>
              <a:t> </a:t>
            </a:r>
            <a:r>
              <a:rPr lang="es-ES" sz="2800" spc="0" dirty="0">
                <a:latin typeface="Arial"/>
                <a:cs typeface="Arial"/>
              </a:rPr>
              <a:t>rit</a:t>
            </a:r>
            <a:r>
              <a:rPr lang="es-ES" sz="2800" spc="9" dirty="0">
                <a:latin typeface="Arial"/>
                <a:cs typeface="Arial"/>
              </a:rPr>
              <a:t>m</a:t>
            </a:r>
            <a:r>
              <a:rPr lang="es-ES" sz="2800" spc="0" dirty="0">
                <a:latin typeface="Arial"/>
                <a:cs typeface="Arial"/>
              </a:rPr>
              <a:t>os</a:t>
            </a:r>
            <a:r>
              <a:rPr lang="es-ES" sz="2800" spc="-36" dirty="0">
                <a:latin typeface="Arial"/>
                <a:cs typeface="Arial"/>
              </a:rPr>
              <a:t> </a:t>
            </a:r>
            <a:r>
              <a:rPr lang="es-ES" sz="2800" spc="0" dirty="0">
                <a:latin typeface="Arial"/>
                <a:cs typeface="Arial"/>
              </a:rPr>
              <a:t>y</a:t>
            </a:r>
            <a:r>
              <a:rPr lang="es-ES" sz="2800" spc="-9" dirty="0">
                <a:latin typeface="Arial"/>
                <a:cs typeface="Arial"/>
              </a:rPr>
              <a:t> </a:t>
            </a:r>
            <a:r>
              <a:rPr lang="es-ES" sz="2800" spc="0" dirty="0">
                <a:latin typeface="Arial"/>
                <a:cs typeface="Arial"/>
              </a:rPr>
              <a:t>estilos</a:t>
            </a:r>
            <a:r>
              <a:rPr lang="es-ES" sz="2800" spc="-28" dirty="0">
                <a:latin typeface="Arial"/>
                <a:cs typeface="Arial"/>
              </a:rPr>
              <a:t> </a:t>
            </a:r>
            <a:r>
              <a:rPr lang="es-ES" sz="2800" spc="0" dirty="0">
                <a:latin typeface="Arial"/>
                <a:cs typeface="Arial"/>
              </a:rPr>
              <a:t>de</a:t>
            </a:r>
            <a:r>
              <a:rPr lang="es-ES" sz="2800" spc="28" dirty="0">
                <a:latin typeface="Arial"/>
                <a:cs typeface="Arial"/>
              </a:rPr>
              <a:t> </a:t>
            </a:r>
            <a:r>
              <a:rPr lang="es-ES" sz="2800" spc="0" dirty="0">
                <a:latin typeface="Arial"/>
                <a:cs typeface="Arial"/>
              </a:rPr>
              <a:t>ap</a:t>
            </a:r>
            <a:r>
              <a:rPr lang="es-ES" sz="2800" spc="4" dirty="0">
                <a:latin typeface="Arial"/>
                <a:cs typeface="Arial"/>
              </a:rPr>
              <a:t>r</a:t>
            </a:r>
            <a:r>
              <a:rPr lang="es-ES" sz="2800" spc="0" dirty="0">
                <a:latin typeface="Arial"/>
                <a:cs typeface="Arial"/>
              </a:rPr>
              <a:t>endiz</a:t>
            </a:r>
            <a:r>
              <a:rPr lang="es-ES" sz="2800" spc="4" dirty="0">
                <a:latin typeface="Arial"/>
                <a:cs typeface="Arial"/>
              </a:rPr>
              <a:t>a</a:t>
            </a:r>
            <a:r>
              <a:rPr lang="es-ES" sz="2800" spc="0" dirty="0">
                <a:latin typeface="Arial"/>
                <a:cs typeface="Arial"/>
              </a:rPr>
              <a:t>je dive</a:t>
            </a:r>
            <a:r>
              <a:rPr lang="es-ES" sz="2800" spc="4" dirty="0">
                <a:latin typeface="Arial"/>
                <a:cs typeface="Arial"/>
              </a:rPr>
              <a:t>r</a:t>
            </a:r>
            <a:r>
              <a:rPr lang="es-ES" sz="2800" spc="0" dirty="0">
                <a:latin typeface="Arial"/>
                <a:cs typeface="Arial"/>
              </a:rPr>
              <a:t>sos.</a:t>
            </a:r>
            <a:endParaRPr lang="es-ES" sz="2800" dirty="0">
              <a:latin typeface="Arial"/>
              <a:cs typeface="Arial"/>
            </a:endParaRPr>
          </a:p>
          <a:p>
            <a:pPr marL="355600" marR="28920" indent="-571500" algn="just">
              <a:lnSpc>
                <a:spcPct val="100000"/>
              </a:lnSpc>
              <a:spcBef>
                <a:spcPts val="290"/>
              </a:spcBef>
              <a:buFont typeface="Wingdings" panose="05000000000000000000" pitchFamily="2" charset="2"/>
              <a:buChar char="Ø"/>
            </a:pPr>
            <a:r>
              <a:rPr lang="es-ES" sz="4000" spc="0" baseline="-3051" dirty="0">
                <a:latin typeface="Arial"/>
                <a:cs typeface="Arial"/>
              </a:rPr>
              <a:t>Seleccionar</a:t>
            </a:r>
            <a:r>
              <a:rPr lang="es-ES" sz="4000" spc="-44" baseline="-3051" dirty="0">
                <a:latin typeface="Arial"/>
                <a:cs typeface="Arial"/>
              </a:rPr>
              <a:t> </a:t>
            </a:r>
            <a:r>
              <a:rPr lang="es-ES" sz="4000" spc="0" baseline="-3051" dirty="0">
                <a:latin typeface="Arial"/>
                <a:cs typeface="Arial"/>
              </a:rPr>
              <a:t>est</a:t>
            </a:r>
            <a:r>
              <a:rPr lang="es-ES" sz="4000" spc="4" baseline="-3051" dirty="0">
                <a:latin typeface="Arial"/>
                <a:cs typeface="Arial"/>
              </a:rPr>
              <a:t>r</a:t>
            </a:r>
            <a:r>
              <a:rPr lang="es-ES" sz="4000" spc="0" baseline="-3051" dirty="0">
                <a:latin typeface="Arial"/>
                <a:cs typeface="Arial"/>
              </a:rPr>
              <a:t>ate</a:t>
            </a:r>
            <a:r>
              <a:rPr lang="es-ES" sz="4000" spc="4" baseline="-3051" dirty="0">
                <a:latin typeface="Arial"/>
                <a:cs typeface="Arial"/>
              </a:rPr>
              <a:t>g</a:t>
            </a:r>
            <a:r>
              <a:rPr lang="es-ES" sz="4000" spc="0" baseline="-3051" dirty="0">
                <a:latin typeface="Arial"/>
                <a:cs typeface="Arial"/>
              </a:rPr>
              <a:t>ias</a:t>
            </a:r>
            <a:r>
              <a:rPr lang="es-ES" sz="4000" spc="-57" baseline="-3051" dirty="0">
                <a:latin typeface="Arial"/>
                <a:cs typeface="Arial"/>
              </a:rPr>
              <a:t> </a:t>
            </a:r>
            <a:r>
              <a:rPr lang="es-ES" sz="4000" spc="0" baseline="-3051" dirty="0">
                <a:latin typeface="Arial"/>
                <a:cs typeface="Arial"/>
              </a:rPr>
              <a:t>didáctic</a:t>
            </a:r>
            <a:r>
              <a:rPr lang="es-ES" sz="4000" spc="4" baseline="-3051" dirty="0">
                <a:latin typeface="Arial"/>
                <a:cs typeface="Arial"/>
              </a:rPr>
              <a:t>a</a:t>
            </a:r>
            <a:r>
              <a:rPr lang="es-ES" sz="4000" spc="0" baseline="-3051" dirty="0">
                <a:latin typeface="Arial"/>
                <a:cs typeface="Arial"/>
              </a:rPr>
              <a:t>s</a:t>
            </a:r>
            <a:r>
              <a:rPr lang="es-ES" sz="4000" spc="-49" baseline="-3051" dirty="0">
                <a:latin typeface="Arial"/>
                <a:cs typeface="Arial"/>
              </a:rPr>
              <a:t> </a:t>
            </a:r>
            <a:r>
              <a:rPr lang="es-ES" sz="4000" spc="0" baseline="-3051" dirty="0">
                <a:latin typeface="Arial"/>
                <a:cs typeface="Arial"/>
              </a:rPr>
              <a:t>que</a:t>
            </a:r>
            <a:r>
              <a:rPr lang="es-ES" sz="4000" spc="-11" baseline="-3051" dirty="0">
                <a:latin typeface="Arial"/>
                <a:cs typeface="Arial"/>
              </a:rPr>
              <a:t> </a:t>
            </a:r>
            <a:r>
              <a:rPr lang="es-ES" sz="4000" spc="0" baseline="-3051" dirty="0">
                <a:latin typeface="Arial"/>
                <a:cs typeface="Arial"/>
              </a:rPr>
              <a:t>p</a:t>
            </a:r>
            <a:r>
              <a:rPr lang="es-ES" sz="4000" spc="4" baseline="-3051" dirty="0">
                <a:latin typeface="Arial"/>
                <a:cs typeface="Arial"/>
              </a:rPr>
              <a:t>r</a:t>
            </a:r>
            <a:r>
              <a:rPr lang="es-ES" sz="4000" spc="0" baseline="-3051" dirty="0">
                <a:latin typeface="Arial"/>
                <a:cs typeface="Arial"/>
              </a:rPr>
              <a:t>opicien</a:t>
            </a:r>
            <a:r>
              <a:rPr lang="es-ES" sz="4000" spc="-22" baseline="-3051" dirty="0">
                <a:latin typeface="Arial"/>
                <a:cs typeface="Arial"/>
              </a:rPr>
              <a:t> </a:t>
            </a:r>
            <a:r>
              <a:rPr lang="es-ES" sz="4000" spc="0" baseline="-3051" dirty="0">
                <a:latin typeface="Arial"/>
                <a:cs typeface="Arial"/>
              </a:rPr>
              <a:t>la</a:t>
            </a:r>
            <a:r>
              <a:rPr lang="es-ES" sz="4000" spc="-14" baseline="-3051" dirty="0">
                <a:latin typeface="Arial"/>
                <a:cs typeface="Arial"/>
              </a:rPr>
              <a:t> </a:t>
            </a:r>
            <a:r>
              <a:rPr lang="es-ES" sz="4000" spc="4" baseline="-3051" dirty="0">
                <a:latin typeface="Arial"/>
                <a:cs typeface="Arial"/>
              </a:rPr>
              <a:t>m</a:t>
            </a:r>
            <a:r>
              <a:rPr lang="es-ES" sz="4000" spc="0" baseline="-3051" dirty="0">
                <a:latin typeface="Arial"/>
                <a:cs typeface="Arial"/>
              </a:rPr>
              <a:t>ovilización</a:t>
            </a:r>
            <a:r>
              <a:rPr lang="es-ES" sz="4000" spc="-38" baseline="-3051" dirty="0">
                <a:latin typeface="Arial"/>
                <a:cs typeface="Arial"/>
              </a:rPr>
              <a:t> </a:t>
            </a:r>
            <a:r>
              <a:rPr lang="es-ES" sz="4000" spc="0" baseline="-3051" dirty="0">
                <a:latin typeface="Arial"/>
                <a:cs typeface="Arial"/>
              </a:rPr>
              <a:t>de</a:t>
            </a:r>
            <a:r>
              <a:rPr lang="es-ES" dirty="0">
                <a:latin typeface="Arial"/>
                <a:cs typeface="Arial"/>
              </a:rPr>
              <a:t> </a:t>
            </a:r>
            <a:r>
              <a:rPr lang="es-ES" sz="4000" spc="0" baseline="1525" dirty="0">
                <a:latin typeface="Arial"/>
                <a:cs typeface="Arial"/>
              </a:rPr>
              <a:t>saberes.</a:t>
            </a:r>
          </a:p>
          <a:p>
            <a:pPr marL="241300" indent="-457200" algn="just">
              <a:lnSpc>
                <a:spcPct val="100000"/>
              </a:lnSpc>
              <a:spcBef>
                <a:spcPts val="271"/>
              </a:spcBef>
              <a:buFont typeface="Wingdings" panose="05000000000000000000" pitchFamily="2" charset="2"/>
              <a:buChar char="Ø"/>
            </a:pPr>
            <a:r>
              <a:rPr lang="es-ES" sz="2800" spc="0" dirty="0">
                <a:latin typeface="Arial"/>
                <a:cs typeface="Arial"/>
              </a:rPr>
              <a:t>Recon</a:t>
            </a:r>
            <a:r>
              <a:rPr lang="es-ES" sz="2800" spc="4" dirty="0">
                <a:latin typeface="Arial"/>
                <a:cs typeface="Arial"/>
              </a:rPr>
              <a:t>o</a:t>
            </a:r>
            <a:r>
              <a:rPr lang="es-ES" sz="2800" spc="0" dirty="0">
                <a:latin typeface="Arial"/>
                <a:cs typeface="Arial"/>
              </a:rPr>
              <a:t>cer</a:t>
            </a:r>
            <a:r>
              <a:rPr lang="es-ES" sz="2800" spc="-51" dirty="0">
                <a:latin typeface="Arial"/>
                <a:cs typeface="Arial"/>
              </a:rPr>
              <a:t> </a:t>
            </a:r>
            <a:r>
              <a:rPr lang="es-ES" sz="2800" spc="0" dirty="0">
                <a:latin typeface="Arial"/>
                <a:cs typeface="Arial"/>
              </a:rPr>
              <a:t>que</a:t>
            </a:r>
            <a:r>
              <a:rPr lang="es-ES" sz="2800" spc="-1" dirty="0">
                <a:latin typeface="Arial"/>
                <a:cs typeface="Arial"/>
              </a:rPr>
              <a:t> </a:t>
            </a:r>
            <a:r>
              <a:rPr lang="es-ES" sz="2800" spc="0" dirty="0">
                <a:latin typeface="Arial"/>
                <a:cs typeface="Arial"/>
              </a:rPr>
              <a:t>los</a:t>
            </a:r>
            <a:r>
              <a:rPr lang="es-ES" sz="2800" spc="-14" dirty="0">
                <a:latin typeface="Arial"/>
                <a:cs typeface="Arial"/>
              </a:rPr>
              <a:t> </a:t>
            </a:r>
            <a:r>
              <a:rPr lang="es-ES" sz="2800" spc="0" dirty="0">
                <a:latin typeface="Arial"/>
                <a:cs typeface="Arial"/>
              </a:rPr>
              <a:t>r</a:t>
            </a:r>
            <a:r>
              <a:rPr lang="es-ES" sz="2800" spc="4" dirty="0">
                <a:latin typeface="Arial"/>
                <a:cs typeface="Arial"/>
              </a:rPr>
              <a:t>e</a:t>
            </a:r>
            <a:r>
              <a:rPr lang="es-ES" sz="2800" spc="0" dirty="0">
                <a:latin typeface="Arial"/>
                <a:cs typeface="Arial"/>
              </a:rPr>
              <a:t>fe</a:t>
            </a:r>
            <a:r>
              <a:rPr lang="es-ES" sz="2800" spc="4" dirty="0">
                <a:latin typeface="Arial"/>
                <a:cs typeface="Arial"/>
              </a:rPr>
              <a:t>r</a:t>
            </a:r>
            <a:r>
              <a:rPr lang="es-ES" sz="2800" spc="0" dirty="0">
                <a:latin typeface="Arial"/>
                <a:cs typeface="Arial"/>
              </a:rPr>
              <a:t>ent</a:t>
            </a:r>
            <a:r>
              <a:rPr lang="es-ES" sz="2800" spc="4" dirty="0">
                <a:latin typeface="Arial"/>
                <a:cs typeface="Arial"/>
              </a:rPr>
              <a:t>e</a:t>
            </a:r>
            <a:r>
              <a:rPr lang="es-ES" sz="2800" spc="0" dirty="0">
                <a:latin typeface="Arial"/>
                <a:cs typeface="Arial"/>
              </a:rPr>
              <a:t>s</a:t>
            </a:r>
            <a:r>
              <a:rPr lang="es-ES" sz="2800" spc="-60" dirty="0">
                <a:latin typeface="Arial"/>
                <a:cs typeface="Arial"/>
              </a:rPr>
              <a:t> </a:t>
            </a:r>
            <a:r>
              <a:rPr lang="es-ES" sz="2800" spc="0" dirty="0">
                <a:latin typeface="Arial"/>
                <a:cs typeface="Arial"/>
              </a:rPr>
              <a:t>pa</a:t>
            </a:r>
            <a:r>
              <a:rPr lang="es-ES" sz="2800" spc="4" dirty="0">
                <a:latin typeface="Arial"/>
                <a:cs typeface="Arial"/>
              </a:rPr>
              <a:t>r</a:t>
            </a:r>
            <a:r>
              <a:rPr lang="es-ES" sz="2800" spc="0" dirty="0">
                <a:latin typeface="Arial"/>
                <a:cs typeface="Arial"/>
              </a:rPr>
              <a:t>a</a:t>
            </a:r>
            <a:r>
              <a:rPr lang="es-ES" sz="2800" spc="-12" dirty="0">
                <a:latin typeface="Arial"/>
                <a:cs typeface="Arial"/>
              </a:rPr>
              <a:t> </a:t>
            </a:r>
            <a:r>
              <a:rPr lang="es-ES" sz="2800" spc="0" dirty="0">
                <a:latin typeface="Arial"/>
                <a:cs typeface="Arial"/>
              </a:rPr>
              <a:t>el</a:t>
            </a:r>
            <a:r>
              <a:rPr lang="es-ES" sz="2800" spc="-14" dirty="0">
                <a:latin typeface="Arial"/>
                <a:cs typeface="Arial"/>
              </a:rPr>
              <a:t> </a:t>
            </a:r>
            <a:r>
              <a:rPr lang="es-ES" sz="2800" spc="0" dirty="0">
                <a:latin typeface="Arial"/>
                <a:cs typeface="Arial"/>
              </a:rPr>
              <a:t>dise</a:t>
            </a:r>
            <a:r>
              <a:rPr lang="es-ES" sz="2800" spc="4" dirty="0">
                <a:latin typeface="Arial"/>
                <a:cs typeface="Arial"/>
              </a:rPr>
              <a:t>ñ</a:t>
            </a:r>
            <a:r>
              <a:rPr lang="es-ES" sz="2800" spc="0" dirty="0">
                <a:latin typeface="Arial"/>
                <a:cs typeface="Arial"/>
              </a:rPr>
              <a:t>o</a:t>
            </a:r>
            <a:r>
              <a:rPr lang="es-ES" sz="2800" spc="-20" dirty="0">
                <a:latin typeface="Arial"/>
                <a:cs typeface="Arial"/>
              </a:rPr>
              <a:t> </a:t>
            </a:r>
            <a:r>
              <a:rPr lang="es-ES" sz="2800" spc="0" dirty="0">
                <a:latin typeface="Arial"/>
                <a:cs typeface="Arial"/>
              </a:rPr>
              <a:t>del</a:t>
            </a:r>
            <a:r>
              <a:rPr lang="es-ES" sz="2800" spc="-10" dirty="0">
                <a:latin typeface="Arial"/>
                <a:cs typeface="Arial"/>
              </a:rPr>
              <a:t> </a:t>
            </a:r>
            <a:r>
              <a:rPr lang="es-ES" sz="2800" spc="0" dirty="0">
                <a:latin typeface="Arial"/>
                <a:cs typeface="Arial"/>
              </a:rPr>
              <a:t>tr</a:t>
            </a:r>
            <a:r>
              <a:rPr lang="es-ES" sz="2800" spc="4" dirty="0">
                <a:latin typeface="Arial"/>
                <a:cs typeface="Arial"/>
              </a:rPr>
              <a:t>a</a:t>
            </a:r>
            <a:r>
              <a:rPr lang="es-ES" sz="2800" spc="0" dirty="0">
                <a:latin typeface="Arial"/>
                <a:cs typeface="Arial"/>
              </a:rPr>
              <a:t>bajo</a:t>
            </a:r>
            <a:r>
              <a:rPr lang="es-ES" sz="2800" spc="-28" dirty="0">
                <a:latin typeface="Arial"/>
                <a:cs typeface="Arial"/>
              </a:rPr>
              <a:t> </a:t>
            </a:r>
            <a:r>
              <a:rPr lang="es-ES" sz="2800" spc="0" dirty="0">
                <a:latin typeface="Arial"/>
                <a:cs typeface="Arial"/>
              </a:rPr>
              <a:t>didáctico</a:t>
            </a:r>
            <a:r>
              <a:rPr lang="es-ES" sz="2800" spc="14" dirty="0">
                <a:latin typeface="Arial"/>
                <a:cs typeface="Arial"/>
              </a:rPr>
              <a:t> </a:t>
            </a:r>
            <a:r>
              <a:rPr lang="es-ES" sz="2800" spc="0" dirty="0">
                <a:latin typeface="Arial"/>
                <a:cs typeface="Arial"/>
              </a:rPr>
              <a:t>son ap</a:t>
            </a:r>
            <a:r>
              <a:rPr lang="es-ES" sz="2800" spc="4" dirty="0">
                <a:latin typeface="Arial"/>
                <a:cs typeface="Arial"/>
              </a:rPr>
              <a:t>r</a:t>
            </a:r>
            <a:r>
              <a:rPr lang="es-ES" sz="2800" spc="0" dirty="0">
                <a:latin typeface="Arial"/>
                <a:cs typeface="Arial"/>
              </a:rPr>
              <a:t>endiz</a:t>
            </a:r>
            <a:r>
              <a:rPr lang="es-ES" sz="2800" spc="4" dirty="0">
                <a:latin typeface="Arial"/>
                <a:cs typeface="Arial"/>
              </a:rPr>
              <a:t>a</a:t>
            </a:r>
            <a:r>
              <a:rPr lang="es-ES" sz="2800" spc="0" dirty="0">
                <a:latin typeface="Arial"/>
                <a:cs typeface="Arial"/>
              </a:rPr>
              <a:t>jes</a:t>
            </a:r>
            <a:r>
              <a:rPr lang="es-ES" sz="2800" spc="-37" dirty="0">
                <a:latin typeface="Arial"/>
                <a:cs typeface="Arial"/>
              </a:rPr>
              <a:t> </a:t>
            </a:r>
            <a:r>
              <a:rPr lang="es-ES" sz="2800" spc="0" dirty="0">
                <a:latin typeface="Arial"/>
                <a:cs typeface="Arial"/>
              </a:rPr>
              <a:t>espe</a:t>
            </a:r>
            <a:r>
              <a:rPr lang="es-ES" sz="2800" spc="9" dirty="0">
                <a:latin typeface="Arial"/>
                <a:cs typeface="Arial"/>
              </a:rPr>
              <a:t>r</a:t>
            </a:r>
            <a:r>
              <a:rPr lang="es-ES" sz="2800" spc="0" dirty="0">
                <a:latin typeface="Arial"/>
                <a:cs typeface="Arial"/>
              </a:rPr>
              <a:t>ados.</a:t>
            </a:r>
            <a:endParaRPr lang="es-ES" sz="2800" dirty="0">
              <a:latin typeface="Arial"/>
              <a:cs typeface="Arial"/>
            </a:endParaRPr>
          </a:p>
          <a:p>
            <a:pPr marL="241300" marR="203186" indent="-457200" algn="just">
              <a:lnSpc>
                <a:spcPct val="100000"/>
              </a:lnSpc>
              <a:spcBef>
                <a:spcPts val="604"/>
              </a:spcBef>
              <a:buFont typeface="Wingdings" panose="05000000000000000000" pitchFamily="2" charset="2"/>
              <a:buChar char="Ø"/>
            </a:pPr>
            <a:r>
              <a:rPr lang="es-ES" sz="2800" spc="0" dirty="0">
                <a:latin typeface="Arial"/>
                <a:cs typeface="Arial"/>
              </a:rPr>
              <a:t>Gen</a:t>
            </a:r>
            <a:r>
              <a:rPr lang="es-ES" sz="2800" spc="4" dirty="0">
                <a:latin typeface="Arial"/>
                <a:cs typeface="Arial"/>
              </a:rPr>
              <a:t>e</a:t>
            </a:r>
            <a:r>
              <a:rPr lang="es-ES" sz="2800" spc="0" dirty="0">
                <a:latin typeface="Arial"/>
                <a:cs typeface="Arial"/>
              </a:rPr>
              <a:t>r</a:t>
            </a:r>
            <a:r>
              <a:rPr lang="es-ES" sz="2800" spc="4" dirty="0">
                <a:latin typeface="Arial"/>
                <a:cs typeface="Arial"/>
              </a:rPr>
              <a:t>a</a:t>
            </a:r>
            <a:r>
              <a:rPr lang="es-ES" sz="2800" spc="0" dirty="0">
                <a:latin typeface="Arial"/>
                <a:cs typeface="Arial"/>
              </a:rPr>
              <a:t>r</a:t>
            </a:r>
            <a:r>
              <a:rPr lang="es-ES" sz="2800" spc="-39" dirty="0">
                <a:latin typeface="Arial"/>
                <a:cs typeface="Arial"/>
              </a:rPr>
              <a:t> </a:t>
            </a:r>
            <a:r>
              <a:rPr lang="es-ES" sz="2800" spc="0" dirty="0">
                <a:latin typeface="Arial"/>
                <a:cs typeface="Arial"/>
              </a:rPr>
              <a:t>opo</a:t>
            </a:r>
            <a:r>
              <a:rPr lang="es-ES" sz="2800" spc="9" dirty="0">
                <a:latin typeface="Arial"/>
                <a:cs typeface="Arial"/>
              </a:rPr>
              <a:t>r</a:t>
            </a:r>
            <a:r>
              <a:rPr lang="es-ES" sz="2800" spc="0" dirty="0">
                <a:latin typeface="Arial"/>
                <a:cs typeface="Arial"/>
              </a:rPr>
              <a:t>tunid</a:t>
            </a:r>
            <a:r>
              <a:rPr lang="es-ES" sz="2800" spc="4" dirty="0">
                <a:latin typeface="Arial"/>
                <a:cs typeface="Arial"/>
              </a:rPr>
              <a:t>a</a:t>
            </a:r>
            <a:r>
              <a:rPr lang="es-ES" sz="2800" spc="0" dirty="0">
                <a:latin typeface="Arial"/>
                <a:cs typeface="Arial"/>
              </a:rPr>
              <a:t>des</a:t>
            </a:r>
            <a:r>
              <a:rPr lang="es-ES" sz="2800" spc="-55" dirty="0">
                <a:latin typeface="Arial"/>
                <a:cs typeface="Arial"/>
              </a:rPr>
              <a:t> </a:t>
            </a:r>
            <a:r>
              <a:rPr lang="es-ES" sz="2800" spc="0" dirty="0">
                <a:latin typeface="Arial"/>
                <a:cs typeface="Arial"/>
              </a:rPr>
              <a:t>de</a:t>
            </a:r>
            <a:r>
              <a:rPr lang="es-ES" sz="2800" spc="-6" dirty="0">
                <a:latin typeface="Arial"/>
                <a:cs typeface="Arial"/>
              </a:rPr>
              <a:t> </a:t>
            </a:r>
            <a:r>
              <a:rPr lang="es-ES" sz="2800" spc="0" dirty="0">
                <a:latin typeface="Arial"/>
                <a:cs typeface="Arial"/>
              </a:rPr>
              <a:t>ap</a:t>
            </a:r>
            <a:r>
              <a:rPr lang="es-ES" sz="2800" spc="4" dirty="0">
                <a:latin typeface="Arial"/>
                <a:cs typeface="Arial"/>
              </a:rPr>
              <a:t>r</a:t>
            </a:r>
            <a:r>
              <a:rPr lang="es-ES" sz="2800" spc="0" dirty="0">
                <a:latin typeface="Arial"/>
                <a:cs typeface="Arial"/>
              </a:rPr>
              <a:t>endiz</a:t>
            </a:r>
            <a:r>
              <a:rPr lang="es-ES" sz="2800" spc="4" dirty="0">
                <a:latin typeface="Arial"/>
                <a:cs typeface="Arial"/>
              </a:rPr>
              <a:t>a</a:t>
            </a:r>
            <a:r>
              <a:rPr lang="es-ES" sz="2800" spc="0" dirty="0">
                <a:latin typeface="Arial"/>
                <a:cs typeface="Arial"/>
              </a:rPr>
              <a:t>je</a:t>
            </a:r>
            <a:r>
              <a:rPr lang="es-ES" sz="2800" spc="-38" dirty="0">
                <a:latin typeface="Arial"/>
                <a:cs typeface="Arial"/>
              </a:rPr>
              <a:t> </a:t>
            </a:r>
            <a:r>
              <a:rPr lang="es-ES" sz="2800" spc="0" dirty="0">
                <a:latin typeface="Arial"/>
                <a:cs typeface="Arial"/>
              </a:rPr>
              <a:t>que</a:t>
            </a:r>
            <a:r>
              <a:rPr lang="es-ES" sz="2800" spc="-11" dirty="0">
                <a:latin typeface="Arial"/>
                <a:cs typeface="Arial"/>
              </a:rPr>
              <a:t> </a:t>
            </a:r>
            <a:r>
              <a:rPr lang="es-ES" sz="2800" spc="0" dirty="0">
                <a:latin typeface="Arial"/>
                <a:cs typeface="Arial"/>
              </a:rPr>
              <a:t>ga</a:t>
            </a:r>
            <a:r>
              <a:rPr lang="es-ES" sz="2800" spc="4" dirty="0">
                <a:latin typeface="Arial"/>
                <a:cs typeface="Arial"/>
              </a:rPr>
              <a:t>r</a:t>
            </a:r>
            <a:r>
              <a:rPr lang="es-ES" sz="2800" spc="0" dirty="0">
                <a:latin typeface="Arial"/>
                <a:cs typeface="Arial"/>
              </a:rPr>
              <a:t>anticen</a:t>
            </a:r>
            <a:r>
              <a:rPr lang="es-ES" sz="2800" spc="1" dirty="0">
                <a:latin typeface="Arial"/>
                <a:cs typeface="Arial"/>
              </a:rPr>
              <a:t> </a:t>
            </a:r>
            <a:r>
              <a:rPr lang="es-ES" sz="2800" spc="0" dirty="0">
                <a:latin typeface="Arial"/>
                <a:cs typeface="Arial"/>
              </a:rPr>
              <a:t>e</a:t>
            </a:r>
            <a:r>
              <a:rPr lang="es-ES" sz="2800" spc="-9" dirty="0">
                <a:latin typeface="Arial"/>
                <a:cs typeface="Arial"/>
              </a:rPr>
              <a:t>x</a:t>
            </a:r>
            <a:r>
              <a:rPr lang="es-ES" sz="2800" spc="0" dirty="0">
                <a:latin typeface="Arial"/>
                <a:cs typeface="Arial"/>
              </a:rPr>
              <a:t>pe</a:t>
            </a:r>
            <a:r>
              <a:rPr lang="es-ES" sz="2800" spc="4" dirty="0">
                <a:latin typeface="Arial"/>
                <a:cs typeface="Arial"/>
              </a:rPr>
              <a:t>r</a:t>
            </a:r>
            <a:r>
              <a:rPr lang="es-ES" sz="2800" spc="0" dirty="0">
                <a:latin typeface="Arial"/>
                <a:cs typeface="Arial"/>
              </a:rPr>
              <a:t>iencias significativas</a:t>
            </a:r>
            <a:r>
              <a:rPr lang="es-ES" sz="2800" spc="-52" dirty="0">
                <a:latin typeface="Arial"/>
                <a:cs typeface="Arial"/>
              </a:rPr>
              <a:t> </a:t>
            </a:r>
            <a:r>
              <a:rPr lang="es-ES" sz="2800" spc="0" dirty="0">
                <a:latin typeface="Arial"/>
                <a:cs typeface="Arial"/>
              </a:rPr>
              <a:t>y</a:t>
            </a:r>
            <a:r>
              <a:rPr lang="es-ES" sz="2800" spc="-9" dirty="0">
                <a:latin typeface="Arial"/>
                <a:cs typeface="Arial"/>
              </a:rPr>
              <a:t> </a:t>
            </a:r>
            <a:r>
              <a:rPr lang="es-ES" sz="2800" spc="0" dirty="0">
                <a:latin typeface="Arial"/>
                <a:cs typeface="Arial"/>
              </a:rPr>
              <a:t>la</a:t>
            </a:r>
            <a:r>
              <a:rPr lang="es-ES" sz="2800" spc="-14" dirty="0">
                <a:latin typeface="Arial"/>
                <a:cs typeface="Arial"/>
              </a:rPr>
              <a:t> </a:t>
            </a:r>
            <a:r>
              <a:rPr lang="es-ES" sz="2800" spc="0" dirty="0">
                <a:latin typeface="Arial"/>
                <a:cs typeface="Arial"/>
              </a:rPr>
              <a:t>inclusión</a:t>
            </a:r>
            <a:r>
              <a:rPr lang="es-ES" sz="2800" spc="-18" dirty="0">
                <a:latin typeface="Arial"/>
                <a:cs typeface="Arial"/>
              </a:rPr>
              <a:t> </a:t>
            </a:r>
            <a:r>
              <a:rPr lang="es-ES" sz="2800" spc="0" dirty="0">
                <a:latin typeface="Arial"/>
                <a:cs typeface="Arial"/>
              </a:rPr>
              <a:t>de</a:t>
            </a:r>
            <a:r>
              <a:rPr lang="es-ES" sz="2800" spc="-6" dirty="0">
                <a:latin typeface="Arial"/>
                <a:cs typeface="Arial"/>
              </a:rPr>
              <a:t> </a:t>
            </a:r>
            <a:r>
              <a:rPr lang="es-ES" sz="2800" spc="0" dirty="0">
                <a:latin typeface="Arial"/>
                <a:cs typeface="Arial"/>
              </a:rPr>
              <a:t>tod</a:t>
            </a:r>
            <a:r>
              <a:rPr lang="es-ES" sz="2800" spc="4" dirty="0">
                <a:latin typeface="Arial"/>
                <a:cs typeface="Arial"/>
              </a:rPr>
              <a:t>o</a:t>
            </a:r>
            <a:r>
              <a:rPr lang="es-ES" sz="2800" spc="0" dirty="0">
                <a:latin typeface="Arial"/>
                <a:cs typeface="Arial"/>
              </a:rPr>
              <a:t>s</a:t>
            </a:r>
            <a:r>
              <a:rPr lang="es-ES" sz="2800" spc="-36" dirty="0">
                <a:latin typeface="Arial"/>
                <a:cs typeface="Arial"/>
              </a:rPr>
              <a:t> </a:t>
            </a:r>
            <a:r>
              <a:rPr lang="es-ES" sz="2800" spc="0" dirty="0">
                <a:latin typeface="Arial"/>
                <a:cs typeface="Arial"/>
              </a:rPr>
              <a:t>los alu</a:t>
            </a:r>
            <a:r>
              <a:rPr lang="es-ES" sz="2800" spc="4" dirty="0">
                <a:latin typeface="Arial"/>
                <a:cs typeface="Arial"/>
              </a:rPr>
              <a:t>m</a:t>
            </a:r>
            <a:r>
              <a:rPr lang="es-ES" sz="2800" spc="0" dirty="0">
                <a:latin typeface="Arial"/>
                <a:cs typeface="Arial"/>
              </a:rPr>
              <a:t>nos.</a:t>
            </a:r>
            <a:endParaRPr lang="es-ES" sz="2800" dirty="0">
              <a:latin typeface="Arial"/>
              <a:cs typeface="Arial"/>
            </a:endParaRPr>
          </a:p>
          <a:p>
            <a:pPr marL="241300" marR="797528" indent="-457200" algn="just">
              <a:lnSpc>
                <a:spcPct val="100000"/>
              </a:lnSpc>
              <a:spcBef>
                <a:spcPts val="604"/>
              </a:spcBef>
              <a:buFont typeface="Wingdings" panose="05000000000000000000" pitchFamily="2" charset="2"/>
              <a:buChar char="Ø"/>
            </a:pPr>
            <a:r>
              <a:rPr lang="es-ES" sz="2800" spc="0" dirty="0">
                <a:latin typeface="Arial"/>
                <a:cs typeface="Arial"/>
              </a:rPr>
              <a:t>Contar</a:t>
            </a:r>
            <a:r>
              <a:rPr lang="es-ES" sz="2800" spc="-31" dirty="0">
                <a:latin typeface="Arial"/>
                <a:cs typeface="Arial"/>
              </a:rPr>
              <a:t> </a:t>
            </a:r>
            <a:r>
              <a:rPr lang="es-ES" sz="2800" spc="0" dirty="0">
                <a:latin typeface="Arial"/>
                <a:cs typeface="Arial"/>
              </a:rPr>
              <a:t>con</a:t>
            </a:r>
            <a:r>
              <a:rPr lang="es-ES" sz="2800" spc="-20" dirty="0">
                <a:latin typeface="Arial"/>
                <a:cs typeface="Arial"/>
              </a:rPr>
              <a:t> </a:t>
            </a:r>
            <a:r>
              <a:rPr lang="es-ES" sz="2800" spc="0" dirty="0">
                <a:latin typeface="Arial"/>
                <a:cs typeface="Arial"/>
              </a:rPr>
              <a:t>evidencias</a:t>
            </a:r>
            <a:r>
              <a:rPr lang="es-ES" sz="2800" spc="-44" dirty="0">
                <a:latin typeface="Arial"/>
                <a:cs typeface="Arial"/>
              </a:rPr>
              <a:t> </a:t>
            </a:r>
            <a:r>
              <a:rPr lang="es-ES" sz="2800" spc="0" dirty="0">
                <a:latin typeface="Arial"/>
                <a:cs typeface="Arial"/>
              </a:rPr>
              <a:t>de</a:t>
            </a:r>
            <a:r>
              <a:rPr lang="es-ES" sz="2800" spc="-21" dirty="0">
                <a:latin typeface="Arial"/>
                <a:cs typeface="Arial"/>
              </a:rPr>
              <a:t> </a:t>
            </a:r>
            <a:r>
              <a:rPr lang="es-ES" sz="2800" spc="0" dirty="0">
                <a:latin typeface="Arial"/>
                <a:cs typeface="Arial"/>
              </a:rPr>
              <a:t>ap</a:t>
            </a:r>
            <a:r>
              <a:rPr lang="es-ES" sz="2800" spc="4" dirty="0">
                <a:latin typeface="Arial"/>
                <a:cs typeface="Arial"/>
              </a:rPr>
              <a:t>r</a:t>
            </a:r>
            <a:r>
              <a:rPr lang="es-ES" sz="2800" spc="0" dirty="0">
                <a:latin typeface="Arial"/>
                <a:cs typeface="Arial"/>
              </a:rPr>
              <a:t>endizaje</a:t>
            </a:r>
            <a:r>
              <a:rPr lang="es-ES" sz="2800" spc="-38" dirty="0">
                <a:latin typeface="Arial"/>
                <a:cs typeface="Arial"/>
              </a:rPr>
              <a:t> </a:t>
            </a:r>
            <a:r>
              <a:rPr lang="es-ES" sz="2800" spc="0" dirty="0">
                <a:latin typeface="Arial"/>
                <a:cs typeface="Arial"/>
              </a:rPr>
              <a:t>del</a:t>
            </a:r>
            <a:r>
              <a:rPr lang="es-ES" sz="2800" spc="-15" dirty="0">
                <a:latin typeface="Arial"/>
                <a:cs typeface="Arial"/>
              </a:rPr>
              <a:t> </a:t>
            </a:r>
            <a:r>
              <a:rPr lang="es-ES" sz="2800" spc="0" dirty="0">
                <a:latin typeface="Arial"/>
                <a:cs typeface="Arial"/>
              </a:rPr>
              <a:t>alumno</a:t>
            </a:r>
            <a:r>
              <a:rPr lang="es-ES" sz="2800" spc="-22" dirty="0">
                <a:latin typeface="Arial"/>
                <a:cs typeface="Arial"/>
              </a:rPr>
              <a:t> </a:t>
            </a:r>
            <a:r>
              <a:rPr lang="es-ES" sz="2800" spc="0" dirty="0">
                <a:latin typeface="Arial"/>
                <a:cs typeface="Arial"/>
              </a:rPr>
              <a:t>que</a:t>
            </a:r>
            <a:r>
              <a:rPr lang="es-ES" sz="2800" spc="-16" dirty="0">
                <a:latin typeface="Arial"/>
                <a:cs typeface="Arial"/>
              </a:rPr>
              <a:t> </a:t>
            </a:r>
            <a:r>
              <a:rPr lang="es-ES" sz="2800" spc="0" dirty="0">
                <a:latin typeface="Arial"/>
                <a:cs typeface="Arial"/>
              </a:rPr>
              <a:t>brinden infor</a:t>
            </a:r>
            <a:r>
              <a:rPr lang="es-ES" sz="2800" spc="4" dirty="0">
                <a:latin typeface="Arial"/>
                <a:cs typeface="Arial"/>
              </a:rPr>
              <a:t>m</a:t>
            </a:r>
            <a:r>
              <a:rPr lang="es-ES" sz="2800" spc="0" dirty="0">
                <a:latin typeface="Arial"/>
                <a:cs typeface="Arial"/>
              </a:rPr>
              <a:t>ación</a:t>
            </a:r>
            <a:r>
              <a:rPr lang="es-ES" sz="2800" spc="-53" dirty="0">
                <a:latin typeface="Arial"/>
                <a:cs typeface="Arial"/>
              </a:rPr>
              <a:t> </a:t>
            </a:r>
            <a:r>
              <a:rPr lang="es-ES" sz="2800" spc="0" dirty="0">
                <a:latin typeface="Arial"/>
                <a:cs typeface="Arial"/>
              </a:rPr>
              <a:t>de</a:t>
            </a:r>
            <a:r>
              <a:rPr lang="es-ES" sz="2800" spc="-11" dirty="0">
                <a:latin typeface="Arial"/>
                <a:cs typeface="Arial"/>
              </a:rPr>
              <a:t> </a:t>
            </a:r>
            <a:r>
              <a:rPr lang="es-ES" sz="2800" spc="0" dirty="0">
                <a:latin typeface="Arial"/>
                <a:cs typeface="Arial"/>
              </a:rPr>
              <a:t>sus</a:t>
            </a:r>
            <a:r>
              <a:rPr lang="es-ES" sz="2800" spc="-19" dirty="0">
                <a:latin typeface="Arial"/>
                <a:cs typeface="Arial"/>
              </a:rPr>
              <a:t> </a:t>
            </a:r>
            <a:r>
              <a:rPr lang="es-ES" sz="2800" spc="0" dirty="0">
                <a:latin typeface="Arial"/>
                <a:cs typeface="Arial"/>
              </a:rPr>
              <a:t>logros</a:t>
            </a:r>
            <a:r>
              <a:rPr lang="es-ES" sz="2800" spc="-26" dirty="0">
                <a:latin typeface="Arial"/>
                <a:cs typeface="Arial"/>
              </a:rPr>
              <a:t> </a:t>
            </a:r>
            <a:r>
              <a:rPr lang="es-ES" sz="2800" spc="0" dirty="0">
                <a:latin typeface="Arial"/>
                <a:cs typeface="Arial"/>
              </a:rPr>
              <a:t>o necesidades.</a:t>
            </a:r>
            <a:endParaRPr lang="es-ES" sz="2800" dirty="0">
              <a:latin typeface="Arial"/>
              <a:cs typeface="Arial"/>
            </a:endParaRPr>
          </a:p>
          <a:p>
            <a:pPr marL="241300" marR="42440" indent="-457200" algn="just">
              <a:lnSpc>
                <a:spcPct val="100000"/>
              </a:lnSpc>
              <a:spcBef>
                <a:spcPts val="606"/>
              </a:spcBef>
              <a:buFont typeface="Wingdings" panose="05000000000000000000" pitchFamily="2" charset="2"/>
              <a:buChar char="Ø"/>
            </a:pPr>
            <a:r>
              <a:rPr lang="es-ES" sz="2800" spc="0" dirty="0">
                <a:latin typeface="Arial"/>
                <a:cs typeface="Arial"/>
              </a:rPr>
              <a:t>Com</a:t>
            </a:r>
            <a:r>
              <a:rPr lang="es-ES" sz="2800" spc="4" dirty="0">
                <a:latin typeface="Arial"/>
                <a:cs typeface="Arial"/>
              </a:rPr>
              <a:t>u</a:t>
            </a:r>
            <a:r>
              <a:rPr lang="es-ES" sz="2800" spc="0" dirty="0">
                <a:latin typeface="Arial"/>
                <a:cs typeface="Arial"/>
              </a:rPr>
              <a:t>nicar</a:t>
            </a:r>
            <a:r>
              <a:rPr lang="es-ES" sz="2800" spc="-51" dirty="0">
                <a:latin typeface="Arial"/>
                <a:cs typeface="Arial"/>
              </a:rPr>
              <a:t> </a:t>
            </a:r>
            <a:r>
              <a:rPr lang="es-ES" sz="2800" spc="0" dirty="0">
                <a:latin typeface="Arial"/>
                <a:cs typeface="Arial"/>
              </a:rPr>
              <a:t>los</a:t>
            </a:r>
            <a:r>
              <a:rPr lang="es-ES" sz="2800" spc="-14" dirty="0">
                <a:latin typeface="Arial"/>
                <a:cs typeface="Arial"/>
              </a:rPr>
              <a:t> </a:t>
            </a:r>
            <a:r>
              <a:rPr lang="es-ES" sz="2800" spc="0" dirty="0">
                <a:latin typeface="Arial"/>
                <a:cs typeface="Arial"/>
              </a:rPr>
              <a:t>log</a:t>
            </a:r>
            <a:r>
              <a:rPr lang="es-ES" sz="2800" spc="4" dirty="0">
                <a:latin typeface="Arial"/>
                <a:cs typeface="Arial"/>
              </a:rPr>
              <a:t>r</a:t>
            </a:r>
            <a:r>
              <a:rPr lang="es-ES" sz="2800" spc="0" dirty="0">
                <a:latin typeface="Arial"/>
                <a:cs typeface="Arial"/>
              </a:rPr>
              <a:t>os</a:t>
            </a:r>
            <a:r>
              <a:rPr lang="es-ES" sz="2800" spc="-26" dirty="0">
                <a:latin typeface="Arial"/>
                <a:cs typeface="Arial"/>
              </a:rPr>
              <a:t> </a:t>
            </a:r>
            <a:r>
              <a:rPr lang="es-ES" sz="2800" spc="0" dirty="0">
                <a:latin typeface="Arial"/>
                <a:cs typeface="Arial"/>
              </a:rPr>
              <a:t>de</a:t>
            </a:r>
            <a:r>
              <a:rPr lang="es-ES" sz="2800" spc="-6" dirty="0">
                <a:latin typeface="Arial"/>
                <a:cs typeface="Arial"/>
              </a:rPr>
              <a:t> </a:t>
            </a:r>
            <a:r>
              <a:rPr lang="es-ES" sz="2800" spc="0" dirty="0">
                <a:latin typeface="Arial"/>
                <a:cs typeface="Arial"/>
              </a:rPr>
              <a:t>ap</a:t>
            </a:r>
            <a:r>
              <a:rPr lang="es-ES" sz="2800" spc="4" dirty="0">
                <a:latin typeface="Arial"/>
                <a:cs typeface="Arial"/>
              </a:rPr>
              <a:t>r</a:t>
            </a:r>
            <a:r>
              <a:rPr lang="es-ES" sz="2800" spc="0" dirty="0">
                <a:latin typeface="Arial"/>
                <a:cs typeface="Arial"/>
              </a:rPr>
              <a:t>endiz</a:t>
            </a:r>
            <a:r>
              <a:rPr lang="es-ES" sz="2800" spc="4" dirty="0">
                <a:latin typeface="Arial"/>
                <a:cs typeface="Arial"/>
              </a:rPr>
              <a:t>a</a:t>
            </a:r>
            <a:r>
              <a:rPr lang="es-ES" sz="2800" spc="0" dirty="0">
                <a:latin typeface="Arial"/>
                <a:cs typeface="Arial"/>
              </a:rPr>
              <a:t>je</a:t>
            </a:r>
            <a:r>
              <a:rPr lang="es-ES" sz="2800" spc="-38" dirty="0">
                <a:latin typeface="Arial"/>
                <a:cs typeface="Arial"/>
              </a:rPr>
              <a:t> </a:t>
            </a:r>
            <a:r>
              <a:rPr lang="es-ES" sz="2800" spc="0" dirty="0">
                <a:latin typeface="Arial"/>
                <a:cs typeface="Arial"/>
              </a:rPr>
              <a:t>tanto</a:t>
            </a:r>
            <a:r>
              <a:rPr lang="es-ES" sz="2800" spc="-22" dirty="0">
                <a:latin typeface="Arial"/>
                <a:cs typeface="Arial"/>
              </a:rPr>
              <a:t> </a:t>
            </a:r>
            <a:r>
              <a:rPr lang="es-ES" sz="2800" spc="0" dirty="0">
                <a:latin typeface="Arial"/>
                <a:cs typeface="Arial"/>
              </a:rPr>
              <a:t>a</a:t>
            </a:r>
            <a:r>
              <a:rPr lang="es-ES" sz="2800" spc="-10" dirty="0">
                <a:latin typeface="Arial"/>
                <a:cs typeface="Arial"/>
              </a:rPr>
              <a:t> </a:t>
            </a:r>
            <a:r>
              <a:rPr lang="es-ES" sz="2800" spc="0" dirty="0">
                <a:latin typeface="Arial"/>
                <a:cs typeface="Arial"/>
              </a:rPr>
              <a:t>los</a:t>
            </a:r>
            <a:r>
              <a:rPr lang="es-ES" sz="2800" spc="-9" dirty="0">
                <a:latin typeface="Arial"/>
                <a:cs typeface="Arial"/>
              </a:rPr>
              <a:t> </a:t>
            </a:r>
            <a:r>
              <a:rPr lang="es-ES" sz="2800" spc="0" dirty="0">
                <a:latin typeface="Arial"/>
                <a:cs typeface="Arial"/>
              </a:rPr>
              <a:t>alu</a:t>
            </a:r>
            <a:r>
              <a:rPr lang="es-ES" sz="2800" spc="4" dirty="0">
                <a:latin typeface="Arial"/>
                <a:cs typeface="Arial"/>
              </a:rPr>
              <a:t>m</a:t>
            </a:r>
            <a:r>
              <a:rPr lang="es-ES" sz="2800" spc="0" dirty="0">
                <a:latin typeface="Arial"/>
                <a:cs typeface="Arial"/>
              </a:rPr>
              <a:t>nos</a:t>
            </a:r>
            <a:r>
              <a:rPr lang="es-ES" sz="2800" spc="-31" dirty="0">
                <a:latin typeface="Arial"/>
                <a:cs typeface="Arial"/>
              </a:rPr>
              <a:t> </a:t>
            </a:r>
            <a:r>
              <a:rPr lang="es-ES" sz="2800" spc="0" dirty="0">
                <a:latin typeface="Arial"/>
                <a:cs typeface="Arial"/>
              </a:rPr>
              <a:t>co</a:t>
            </a:r>
            <a:r>
              <a:rPr lang="es-ES" sz="2800" spc="4" dirty="0">
                <a:latin typeface="Arial"/>
                <a:cs typeface="Arial"/>
              </a:rPr>
              <a:t>m</a:t>
            </a:r>
            <a:r>
              <a:rPr lang="es-ES" sz="2800" spc="0" dirty="0">
                <a:latin typeface="Arial"/>
                <a:cs typeface="Arial"/>
              </a:rPr>
              <a:t>o</a:t>
            </a:r>
            <a:r>
              <a:rPr lang="es-ES" sz="2800" spc="-31" dirty="0">
                <a:latin typeface="Arial"/>
                <a:cs typeface="Arial"/>
              </a:rPr>
              <a:t> </a:t>
            </a:r>
            <a:r>
              <a:rPr lang="es-ES" sz="2800" spc="0" dirty="0">
                <a:latin typeface="Arial"/>
                <a:cs typeface="Arial"/>
              </a:rPr>
              <a:t>a</a:t>
            </a:r>
            <a:r>
              <a:rPr lang="es-ES" sz="2800" spc="34" dirty="0">
                <a:latin typeface="Arial"/>
                <a:cs typeface="Arial"/>
              </a:rPr>
              <a:t> </a:t>
            </a:r>
            <a:r>
              <a:rPr lang="es-ES" sz="2800" spc="0" dirty="0">
                <a:latin typeface="Arial"/>
                <a:cs typeface="Arial"/>
              </a:rPr>
              <a:t>sus m</a:t>
            </a:r>
            <a:r>
              <a:rPr lang="es-ES" sz="2800" spc="4" dirty="0">
                <a:latin typeface="Arial"/>
                <a:cs typeface="Arial"/>
              </a:rPr>
              <a:t>a</a:t>
            </a:r>
            <a:r>
              <a:rPr lang="es-ES" sz="2800" spc="0" dirty="0">
                <a:latin typeface="Arial"/>
                <a:cs typeface="Arial"/>
              </a:rPr>
              <a:t>d</a:t>
            </a:r>
            <a:r>
              <a:rPr lang="es-ES" sz="2800" spc="4" dirty="0">
                <a:latin typeface="Arial"/>
                <a:cs typeface="Arial"/>
              </a:rPr>
              <a:t>r</a:t>
            </a:r>
            <a:r>
              <a:rPr lang="es-ES" sz="2800" spc="0" dirty="0">
                <a:latin typeface="Arial"/>
                <a:cs typeface="Arial"/>
              </a:rPr>
              <a:t>e</a:t>
            </a:r>
            <a:r>
              <a:rPr lang="es-ES" sz="2800" spc="4" dirty="0">
                <a:latin typeface="Arial"/>
                <a:cs typeface="Arial"/>
              </a:rPr>
              <a:t>s</a:t>
            </a:r>
            <a:r>
              <a:rPr lang="es-ES" sz="2800" spc="0" dirty="0">
                <a:latin typeface="Arial"/>
                <a:cs typeface="Arial"/>
              </a:rPr>
              <a:t>,</a:t>
            </a:r>
            <a:r>
              <a:rPr lang="es-ES" sz="2800" spc="-38" dirty="0">
                <a:latin typeface="Arial"/>
                <a:cs typeface="Arial"/>
              </a:rPr>
              <a:t> </a:t>
            </a:r>
            <a:r>
              <a:rPr lang="es-ES" sz="2800" spc="0" dirty="0">
                <a:latin typeface="Arial"/>
                <a:cs typeface="Arial"/>
              </a:rPr>
              <a:t>pad</a:t>
            </a:r>
            <a:r>
              <a:rPr lang="es-ES" sz="2800" spc="9" dirty="0">
                <a:latin typeface="Arial"/>
                <a:cs typeface="Arial"/>
              </a:rPr>
              <a:t>r</a:t>
            </a:r>
            <a:r>
              <a:rPr lang="es-ES" sz="2800" spc="0" dirty="0">
                <a:latin typeface="Arial"/>
                <a:cs typeface="Arial"/>
              </a:rPr>
              <a:t>es</a:t>
            </a:r>
            <a:r>
              <a:rPr lang="es-ES" sz="2800" spc="-33" dirty="0">
                <a:latin typeface="Arial"/>
                <a:cs typeface="Arial"/>
              </a:rPr>
              <a:t> </a:t>
            </a:r>
            <a:r>
              <a:rPr lang="es-ES" sz="2800" spc="0" dirty="0">
                <a:latin typeface="Arial"/>
                <a:cs typeface="Arial"/>
              </a:rPr>
              <a:t>o</a:t>
            </a:r>
            <a:r>
              <a:rPr lang="es-ES" sz="2800" spc="-10" dirty="0">
                <a:latin typeface="Arial"/>
                <a:cs typeface="Arial"/>
              </a:rPr>
              <a:t> </a:t>
            </a:r>
            <a:r>
              <a:rPr lang="es-ES" sz="2800" spc="0" dirty="0">
                <a:latin typeface="Arial"/>
                <a:cs typeface="Arial"/>
              </a:rPr>
              <a:t>tu</a:t>
            </a:r>
            <a:r>
              <a:rPr lang="es-ES" sz="2800" spc="4" dirty="0">
                <a:latin typeface="Arial"/>
                <a:cs typeface="Arial"/>
              </a:rPr>
              <a:t>t</a:t>
            </a:r>
            <a:r>
              <a:rPr lang="es-ES" sz="2800" spc="0" dirty="0">
                <a:latin typeface="Arial"/>
                <a:cs typeface="Arial"/>
              </a:rPr>
              <a:t>o</a:t>
            </a:r>
            <a:r>
              <a:rPr lang="es-ES" sz="2800" spc="4" dirty="0">
                <a:latin typeface="Arial"/>
                <a:cs typeface="Arial"/>
              </a:rPr>
              <a:t>r</a:t>
            </a:r>
            <a:r>
              <a:rPr lang="es-ES" sz="2800" spc="0" dirty="0">
                <a:latin typeface="Arial"/>
                <a:cs typeface="Arial"/>
              </a:rPr>
              <a:t>es.</a:t>
            </a:r>
            <a:endParaRPr lang="es-ES" sz="2800" dirty="0">
              <a:latin typeface="Arial"/>
              <a:cs typeface="Arial"/>
            </a:endParaRPr>
          </a:p>
          <a:p>
            <a:pPr marL="12700" marR="28920" algn="just">
              <a:lnSpc>
                <a:spcPct val="100000"/>
              </a:lnSpc>
              <a:spcBef>
                <a:spcPts val="290"/>
              </a:spcBef>
            </a:pPr>
            <a:endParaRPr lang="es-ES" sz="2800" dirty="0">
              <a:latin typeface="Arial"/>
              <a:cs typeface="Arial"/>
            </a:endParaRPr>
          </a:p>
          <a:p>
            <a:pPr marL="0" indent="0">
              <a:buNone/>
            </a:pPr>
            <a:endParaRPr lang="es-ES" dirty="0"/>
          </a:p>
          <a:p>
            <a:pPr marL="0" indent="0">
              <a:buNone/>
            </a:pPr>
            <a:endParaRPr lang="es-MX" dirty="0"/>
          </a:p>
        </p:txBody>
      </p:sp>
    </p:spTree>
    <p:extLst>
      <p:ext uri="{BB962C8B-B14F-4D97-AF65-F5344CB8AC3E}">
        <p14:creationId xmlns:p14="http://schemas.microsoft.com/office/powerpoint/2010/main" val="1143805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82B92-12C9-4CDE-88CE-52090A2C540E}"/>
              </a:ext>
            </a:extLst>
          </p:cNvPr>
          <p:cNvSpPr>
            <a:spLocks noGrp="1"/>
          </p:cNvSpPr>
          <p:nvPr>
            <p:ph type="title"/>
          </p:nvPr>
        </p:nvSpPr>
        <p:spPr>
          <a:xfrm>
            <a:off x="838200" y="144379"/>
            <a:ext cx="10515600" cy="1270535"/>
          </a:xfrm>
        </p:spPr>
        <p:txBody>
          <a:bodyPr>
            <a:normAutofit fontScale="90000"/>
          </a:bodyPr>
          <a:lstStyle/>
          <a:p>
            <a:pPr algn="ctr"/>
            <a:r>
              <a:rPr lang="es-ES" sz="4400" b="1" spc="0" dirty="0">
                <a:latin typeface="Arial"/>
                <a:cs typeface="Arial"/>
              </a:rPr>
              <a:t>P</a:t>
            </a:r>
            <a:r>
              <a:rPr lang="es-ES" sz="4400" b="1" spc="-4" dirty="0">
                <a:latin typeface="Arial"/>
                <a:cs typeface="Arial"/>
              </a:rPr>
              <a:t>a</a:t>
            </a:r>
            <a:r>
              <a:rPr lang="es-ES" sz="4400" b="1" spc="0" dirty="0">
                <a:latin typeface="Arial"/>
                <a:cs typeface="Arial"/>
              </a:rPr>
              <a:t>ra</a:t>
            </a:r>
            <a:r>
              <a:rPr lang="es-ES" sz="4400" b="1" spc="14" dirty="0">
                <a:latin typeface="Arial"/>
                <a:cs typeface="Arial"/>
              </a:rPr>
              <a:t> </a:t>
            </a:r>
            <a:r>
              <a:rPr lang="es-ES" sz="4400" b="1" spc="0" dirty="0">
                <a:latin typeface="Arial"/>
                <a:cs typeface="Arial"/>
              </a:rPr>
              <a:t>diseñar</a:t>
            </a:r>
            <a:r>
              <a:rPr lang="es-ES" sz="4400" b="1" spc="-9" dirty="0">
                <a:latin typeface="Arial"/>
                <a:cs typeface="Arial"/>
              </a:rPr>
              <a:t> </a:t>
            </a:r>
            <a:r>
              <a:rPr lang="es-ES" sz="4400" b="1" spc="0" dirty="0">
                <a:latin typeface="Arial"/>
                <a:cs typeface="Arial"/>
              </a:rPr>
              <a:t>la </a:t>
            </a:r>
            <a:r>
              <a:rPr lang="es-ES" sz="4400" b="1" spc="-4" dirty="0">
                <a:latin typeface="Arial"/>
                <a:cs typeface="Arial"/>
              </a:rPr>
              <a:t>p</a:t>
            </a:r>
            <a:r>
              <a:rPr lang="es-ES" sz="4400" b="1" spc="0" dirty="0">
                <a:latin typeface="Arial"/>
                <a:cs typeface="Arial"/>
              </a:rPr>
              <a:t>lani</a:t>
            </a:r>
            <a:r>
              <a:rPr lang="es-ES" sz="4400" b="1" spc="4" dirty="0">
                <a:latin typeface="Arial"/>
                <a:cs typeface="Arial"/>
              </a:rPr>
              <a:t>f</a:t>
            </a:r>
            <a:r>
              <a:rPr lang="es-ES" sz="4400" b="1" spc="0" dirty="0">
                <a:latin typeface="Arial"/>
                <a:cs typeface="Arial"/>
              </a:rPr>
              <a:t>icación</a:t>
            </a:r>
            <a:r>
              <a:rPr lang="es-ES" sz="4400" b="1" spc="-29" dirty="0">
                <a:latin typeface="Arial"/>
                <a:cs typeface="Arial"/>
              </a:rPr>
              <a:t> </a:t>
            </a:r>
            <a:r>
              <a:rPr lang="es-ES" sz="4400" b="1" spc="0" dirty="0">
                <a:latin typeface="Arial"/>
                <a:cs typeface="Arial"/>
              </a:rPr>
              <a:t>es nec</a:t>
            </a:r>
            <a:r>
              <a:rPr lang="es-ES" sz="4400" b="1" spc="-9" dirty="0">
                <a:latin typeface="Arial"/>
                <a:cs typeface="Arial"/>
              </a:rPr>
              <a:t>e</a:t>
            </a:r>
            <a:r>
              <a:rPr lang="es-ES" sz="4400" b="1" spc="0" dirty="0">
                <a:latin typeface="Arial"/>
                <a:cs typeface="Arial"/>
              </a:rPr>
              <a:t>sario </a:t>
            </a:r>
            <a:r>
              <a:rPr lang="es-MX" sz="4400" b="1" spc="0" dirty="0">
                <a:latin typeface="Arial"/>
                <a:cs typeface="Arial"/>
              </a:rPr>
              <a:t>co</a:t>
            </a:r>
            <a:r>
              <a:rPr lang="es-MX" sz="4400" b="1" spc="-4" dirty="0">
                <a:latin typeface="Arial"/>
                <a:cs typeface="Arial"/>
              </a:rPr>
              <a:t>n</a:t>
            </a:r>
            <a:r>
              <a:rPr lang="es-MX" sz="4400" b="1" spc="0" dirty="0">
                <a:latin typeface="Arial"/>
                <a:cs typeface="Arial"/>
              </a:rPr>
              <a:t>oc</a:t>
            </a:r>
            <a:r>
              <a:rPr lang="es-MX" sz="4400" b="1" spc="-4" dirty="0">
                <a:latin typeface="Arial"/>
                <a:cs typeface="Arial"/>
              </a:rPr>
              <a:t>e</a:t>
            </a:r>
            <a:r>
              <a:rPr lang="es-MX" sz="4400" b="1" spc="0" dirty="0">
                <a:latin typeface="Arial"/>
                <a:cs typeface="Arial"/>
              </a:rPr>
              <a:t>r:</a:t>
            </a:r>
            <a:endParaRPr lang="es-MX" dirty="0"/>
          </a:p>
        </p:txBody>
      </p:sp>
      <p:sp>
        <p:nvSpPr>
          <p:cNvPr id="3" name="Marcador de contenido 2">
            <a:extLst>
              <a:ext uri="{FF2B5EF4-FFF2-40B4-BE49-F238E27FC236}">
                <a16:creationId xmlns:a16="http://schemas.microsoft.com/office/drawing/2014/main" id="{22672B65-0FAD-49F9-A0B0-E1C2C7ED9D1F}"/>
              </a:ext>
            </a:extLst>
          </p:cNvPr>
          <p:cNvSpPr>
            <a:spLocks noGrp="1"/>
          </p:cNvSpPr>
          <p:nvPr>
            <p:ph idx="1"/>
          </p:nvPr>
        </p:nvSpPr>
        <p:spPr>
          <a:xfrm>
            <a:off x="838200" y="1414914"/>
            <a:ext cx="10515600" cy="4762049"/>
          </a:xfrm>
        </p:spPr>
        <p:txBody>
          <a:bodyPr>
            <a:normAutofit lnSpcReduction="10000"/>
          </a:bodyPr>
          <a:lstStyle/>
          <a:p>
            <a:pPr marR="45720" algn="just">
              <a:lnSpc>
                <a:spcPct val="100000"/>
              </a:lnSpc>
              <a:spcBef>
                <a:spcPts val="127"/>
              </a:spcBef>
              <a:buFont typeface="Wingdings" panose="05000000000000000000" pitchFamily="2" charset="2"/>
              <a:buChar char="v"/>
            </a:pPr>
            <a:r>
              <a:rPr lang="es-ES" sz="3600" dirty="0">
                <a:latin typeface="Arial"/>
                <a:cs typeface="Arial"/>
              </a:rPr>
              <a:t>E</a:t>
            </a:r>
            <a:r>
              <a:rPr lang="es-ES" sz="3600" spc="0" dirty="0">
                <a:latin typeface="Arial"/>
                <a:cs typeface="Arial"/>
              </a:rPr>
              <a:t>l enfoq</a:t>
            </a:r>
            <a:r>
              <a:rPr lang="es-ES" sz="3600" spc="-9" dirty="0">
                <a:latin typeface="Arial"/>
                <a:cs typeface="Arial"/>
              </a:rPr>
              <a:t>u</a:t>
            </a:r>
            <a:r>
              <a:rPr lang="es-ES" sz="3600" spc="0" dirty="0">
                <a:latin typeface="Arial"/>
                <a:cs typeface="Arial"/>
              </a:rPr>
              <a:t>e</a:t>
            </a:r>
            <a:r>
              <a:rPr lang="es-ES" sz="3600" spc="34" dirty="0">
                <a:latin typeface="Arial"/>
                <a:cs typeface="Arial"/>
              </a:rPr>
              <a:t> </a:t>
            </a:r>
            <a:r>
              <a:rPr lang="es-ES" sz="3600" spc="0" dirty="0">
                <a:latin typeface="Arial"/>
                <a:cs typeface="Arial"/>
              </a:rPr>
              <a:t>d</a:t>
            </a:r>
            <a:r>
              <a:rPr lang="es-ES" sz="3600" spc="-9" dirty="0">
                <a:latin typeface="Arial"/>
                <a:cs typeface="Arial"/>
              </a:rPr>
              <a:t>i</a:t>
            </a:r>
            <a:r>
              <a:rPr lang="es-ES" sz="3600" spc="0" dirty="0">
                <a:latin typeface="Arial"/>
                <a:cs typeface="Arial"/>
              </a:rPr>
              <a:t>d</a:t>
            </a:r>
            <a:r>
              <a:rPr lang="es-ES" sz="3600" spc="-4" dirty="0">
                <a:latin typeface="Arial"/>
                <a:cs typeface="Arial"/>
              </a:rPr>
              <a:t>á</a:t>
            </a:r>
            <a:r>
              <a:rPr lang="es-ES" sz="3600" spc="0" dirty="0">
                <a:latin typeface="Arial"/>
                <a:cs typeface="Arial"/>
              </a:rPr>
              <a:t>ctic</a:t>
            </a:r>
            <a:r>
              <a:rPr lang="es-ES" sz="3600" spc="-4" dirty="0">
                <a:latin typeface="Arial"/>
                <a:cs typeface="Arial"/>
              </a:rPr>
              <a:t>o</a:t>
            </a:r>
            <a:r>
              <a:rPr lang="es-ES" sz="3600" spc="0" dirty="0">
                <a:latin typeface="Arial"/>
                <a:cs typeface="Arial"/>
              </a:rPr>
              <a:t>.</a:t>
            </a:r>
            <a:endParaRPr lang="es-ES" sz="3600" dirty="0">
              <a:latin typeface="Arial"/>
              <a:cs typeface="Arial"/>
            </a:endParaRPr>
          </a:p>
          <a:p>
            <a:pPr algn="just">
              <a:lnSpc>
                <a:spcPct val="100000"/>
              </a:lnSpc>
              <a:spcBef>
                <a:spcPts val="595"/>
              </a:spcBef>
              <a:buFont typeface="Wingdings" panose="05000000000000000000" pitchFamily="2" charset="2"/>
              <a:buChar char="v"/>
            </a:pPr>
            <a:r>
              <a:rPr lang="es-MX" sz="3600" spc="0" dirty="0">
                <a:latin typeface="Arial"/>
                <a:cs typeface="Arial"/>
              </a:rPr>
              <a:t>Las progresiones de desarrollo de aprendizaje</a:t>
            </a:r>
            <a:r>
              <a:rPr lang="es-ES" sz="3600" spc="0" dirty="0">
                <a:latin typeface="Arial"/>
                <a:cs typeface="Arial"/>
              </a:rPr>
              <a:t>.</a:t>
            </a:r>
            <a:endParaRPr lang="es-MX" sz="3600" dirty="0">
              <a:latin typeface="Arial"/>
              <a:cs typeface="Arial"/>
            </a:endParaRPr>
          </a:p>
          <a:p>
            <a:pPr marR="6853" algn="just">
              <a:lnSpc>
                <a:spcPct val="100000"/>
              </a:lnSpc>
              <a:spcBef>
                <a:spcPts val="720"/>
              </a:spcBef>
              <a:buFont typeface="Wingdings" panose="05000000000000000000" pitchFamily="2" charset="2"/>
              <a:buChar char="v"/>
            </a:pPr>
            <a:r>
              <a:rPr lang="es-MX" sz="3600" spc="0" dirty="0">
                <a:latin typeface="Arial"/>
                <a:cs typeface="Arial"/>
              </a:rPr>
              <a:t>Los </a:t>
            </a:r>
            <a:r>
              <a:rPr lang="es-ES" sz="3600" spc="0" dirty="0">
                <a:latin typeface="Arial"/>
                <a:cs typeface="Arial"/>
              </a:rPr>
              <a:t>conten</a:t>
            </a:r>
            <a:r>
              <a:rPr lang="es-ES" sz="3600" spc="-9" dirty="0">
                <a:latin typeface="Arial"/>
                <a:cs typeface="Arial"/>
              </a:rPr>
              <a:t>i</a:t>
            </a:r>
            <a:r>
              <a:rPr lang="es-ES" sz="3600" spc="0" dirty="0">
                <a:latin typeface="Arial"/>
                <a:cs typeface="Arial"/>
              </a:rPr>
              <a:t>dos</a:t>
            </a:r>
            <a:r>
              <a:rPr lang="es-ES" sz="3600" spc="24" dirty="0">
                <a:latin typeface="Arial"/>
                <a:cs typeface="Arial"/>
              </a:rPr>
              <a:t> </a:t>
            </a:r>
            <a:r>
              <a:rPr lang="es-ES" sz="3600" dirty="0">
                <a:latin typeface="Arial"/>
                <a:cs typeface="Arial"/>
              </a:rPr>
              <a:t>esenciales incluidos</a:t>
            </a:r>
            <a:r>
              <a:rPr lang="es-ES" sz="3600" spc="39" dirty="0">
                <a:latin typeface="Arial"/>
                <a:cs typeface="Arial"/>
              </a:rPr>
              <a:t> </a:t>
            </a:r>
            <a:r>
              <a:rPr lang="es-ES" sz="3600" spc="0" dirty="0">
                <a:latin typeface="Arial"/>
                <a:cs typeface="Arial"/>
              </a:rPr>
              <a:t>en l</a:t>
            </a:r>
            <a:r>
              <a:rPr lang="es-ES" sz="3600" spc="-4" dirty="0">
                <a:latin typeface="Arial"/>
                <a:cs typeface="Arial"/>
              </a:rPr>
              <a:t>o</a:t>
            </a:r>
            <a:r>
              <a:rPr lang="es-ES" sz="3600" spc="0" dirty="0">
                <a:latin typeface="Arial"/>
                <a:cs typeface="Arial"/>
              </a:rPr>
              <a:t>s p</a:t>
            </a:r>
            <a:r>
              <a:rPr lang="es-ES" sz="3600" spc="4" dirty="0">
                <a:latin typeface="Arial"/>
                <a:cs typeface="Arial"/>
              </a:rPr>
              <a:t>r</a:t>
            </a:r>
            <a:r>
              <a:rPr lang="es-ES" sz="3600" spc="0" dirty="0">
                <a:latin typeface="Arial"/>
                <a:cs typeface="Arial"/>
              </a:rPr>
              <a:t>ogramas sintéticos y los que incluyamos en el programa analítico</a:t>
            </a:r>
            <a:r>
              <a:rPr lang="es-ES" sz="3600" spc="34" dirty="0">
                <a:latin typeface="Arial"/>
                <a:cs typeface="Arial"/>
              </a:rPr>
              <a:t>.</a:t>
            </a:r>
          </a:p>
          <a:p>
            <a:pPr marR="45720" algn="just">
              <a:lnSpc>
                <a:spcPct val="100000"/>
              </a:lnSpc>
              <a:spcBef>
                <a:spcPts val="127"/>
              </a:spcBef>
              <a:buFont typeface="Wingdings" panose="05000000000000000000" pitchFamily="2" charset="2"/>
              <a:buChar char="v"/>
            </a:pPr>
            <a:r>
              <a:rPr lang="es-ES" sz="3600" spc="0" dirty="0">
                <a:latin typeface="Arial"/>
                <a:cs typeface="Arial"/>
              </a:rPr>
              <a:t>La me</a:t>
            </a:r>
            <a:r>
              <a:rPr lang="es-ES" sz="3600" spc="4" dirty="0">
                <a:latin typeface="Arial"/>
                <a:cs typeface="Arial"/>
              </a:rPr>
              <a:t>t</a:t>
            </a:r>
            <a:r>
              <a:rPr lang="es-ES" sz="3600" spc="0" dirty="0">
                <a:latin typeface="Arial"/>
                <a:cs typeface="Arial"/>
              </a:rPr>
              <a:t>o</a:t>
            </a:r>
            <a:r>
              <a:rPr lang="es-ES" sz="3600" spc="-4" dirty="0">
                <a:latin typeface="Arial"/>
                <a:cs typeface="Arial"/>
              </a:rPr>
              <a:t>d</a:t>
            </a:r>
            <a:r>
              <a:rPr lang="es-ES" sz="3600" spc="0" dirty="0">
                <a:latin typeface="Arial"/>
                <a:cs typeface="Arial"/>
              </a:rPr>
              <a:t>o</a:t>
            </a:r>
            <a:r>
              <a:rPr lang="es-ES" sz="3600" spc="-9" dirty="0">
                <a:latin typeface="Arial"/>
                <a:cs typeface="Arial"/>
              </a:rPr>
              <a:t>l</a:t>
            </a:r>
            <a:r>
              <a:rPr lang="es-ES" sz="3600" spc="0" dirty="0">
                <a:latin typeface="Arial"/>
                <a:cs typeface="Arial"/>
              </a:rPr>
              <a:t>o</a:t>
            </a:r>
            <a:r>
              <a:rPr lang="es-ES" sz="3600" spc="-4" dirty="0">
                <a:latin typeface="Arial"/>
                <a:cs typeface="Arial"/>
              </a:rPr>
              <a:t>g</a:t>
            </a:r>
            <a:r>
              <a:rPr lang="es-ES" sz="3600" spc="0" dirty="0">
                <a:latin typeface="Arial"/>
                <a:cs typeface="Arial"/>
              </a:rPr>
              <a:t>ía</a:t>
            </a:r>
            <a:r>
              <a:rPr lang="es-ES" sz="3600" spc="14" dirty="0">
                <a:latin typeface="Arial"/>
                <a:cs typeface="Arial"/>
              </a:rPr>
              <a:t> </a:t>
            </a:r>
            <a:r>
              <a:rPr lang="es-ES" sz="3600" spc="0" dirty="0">
                <a:latin typeface="Arial"/>
                <a:cs typeface="Arial"/>
              </a:rPr>
              <a:t>p</a:t>
            </a:r>
            <a:r>
              <a:rPr lang="es-ES" sz="3600" spc="-4" dirty="0">
                <a:latin typeface="Arial"/>
                <a:cs typeface="Arial"/>
              </a:rPr>
              <a:t>a</a:t>
            </a:r>
            <a:r>
              <a:rPr lang="es-ES" sz="3600" spc="0" dirty="0">
                <a:latin typeface="Arial"/>
                <a:cs typeface="Arial"/>
              </a:rPr>
              <a:t>ra</a:t>
            </a:r>
            <a:r>
              <a:rPr lang="es-ES" sz="3600" spc="14" dirty="0">
                <a:latin typeface="Arial"/>
                <a:cs typeface="Arial"/>
              </a:rPr>
              <a:t> </a:t>
            </a:r>
            <a:r>
              <a:rPr lang="es-ES" sz="3600" spc="0" dirty="0">
                <a:latin typeface="Arial"/>
                <a:cs typeface="Arial"/>
              </a:rPr>
              <a:t>el</a:t>
            </a:r>
            <a:r>
              <a:rPr lang="es-ES" sz="3600" spc="9" dirty="0">
                <a:latin typeface="Arial"/>
                <a:cs typeface="Arial"/>
              </a:rPr>
              <a:t> </a:t>
            </a:r>
            <a:r>
              <a:rPr lang="es-ES" sz="3600" spc="0" dirty="0">
                <a:latin typeface="Arial"/>
                <a:cs typeface="Arial"/>
              </a:rPr>
              <a:t>t</a:t>
            </a:r>
            <a:r>
              <a:rPr lang="es-ES" sz="3600" spc="4" dirty="0">
                <a:latin typeface="Arial"/>
                <a:cs typeface="Arial"/>
              </a:rPr>
              <a:t>r</a:t>
            </a:r>
            <a:r>
              <a:rPr lang="es-ES" sz="3600" spc="0" dirty="0">
                <a:latin typeface="Arial"/>
                <a:cs typeface="Arial"/>
              </a:rPr>
              <a:t>a</a:t>
            </a:r>
            <a:r>
              <a:rPr lang="es-ES" sz="3600" spc="-4" dirty="0">
                <a:latin typeface="Arial"/>
                <a:cs typeface="Arial"/>
              </a:rPr>
              <a:t>b</a:t>
            </a:r>
            <a:r>
              <a:rPr lang="es-ES" sz="3600" spc="0" dirty="0">
                <a:latin typeface="Arial"/>
                <a:cs typeface="Arial"/>
              </a:rPr>
              <a:t>ajo por proyectos.</a:t>
            </a:r>
            <a:endParaRPr lang="es-ES" sz="3600" dirty="0">
              <a:latin typeface="Arial"/>
              <a:cs typeface="Arial"/>
            </a:endParaRPr>
          </a:p>
          <a:p>
            <a:pPr marR="45720" algn="just">
              <a:lnSpc>
                <a:spcPct val="100000"/>
              </a:lnSpc>
              <a:spcBef>
                <a:spcPts val="594"/>
              </a:spcBef>
              <a:buFont typeface="Wingdings" panose="05000000000000000000" pitchFamily="2" charset="2"/>
              <a:buChar char="v"/>
            </a:pPr>
            <a:r>
              <a:rPr lang="es-ES" sz="3600" spc="0" dirty="0">
                <a:latin typeface="Arial"/>
                <a:cs typeface="Arial"/>
              </a:rPr>
              <a:t>Los recursos</a:t>
            </a:r>
            <a:r>
              <a:rPr lang="es-ES" sz="3600" spc="4" dirty="0">
                <a:latin typeface="Arial"/>
                <a:cs typeface="Arial"/>
              </a:rPr>
              <a:t> </a:t>
            </a:r>
            <a:r>
              <a:rPr lang="es-ES" sz="3600" spc="0" dirty="0">
                <a:latin typeface="Arial"/>
                <a:cs typeface="Arial"/>
              </a:rPr>
              <a:t>y ma</a:t>
            </a:r>
            <a:r>
              <a:rPr lang="es-ES" sz="3600" spc="4" dirty="0">
                <a:latin typeface="Arial"/>
                <a:cs typeface="Arial"/>
              </a:rPr>
              <a:t>t</a:t>
            </a:r>
            <a:r>
              <a:rPr lang="es-ES" sz="3600" spc="0" dirty="0">
                <a:latin typeface="Arial"/>
                <a:cs typeface="Arial"/>
              </a:rPr>
              <a:t>eria</a:t>
            </a:r>
            <a:r>
              <a:rPr lang="es-ES" sz="3600" spc="-9" dirty="0">
                <a:latin typeface="Arial"/>
                <a:cs typeface="Arial"/>
              </a:rPr>
              <a:t>l</a:t>
            </a:r>
            <a:r>
              <a:rPr lang="es-ES" sz="3600" spc="0" dirty="0">
                <a:latin typeface="Arial"/>
                <a:cs typeface="Arial"/>
              </a:rPr>
              <a:t>es</a:t>
            </a:r>
            <a:r>
              <a:rPr lang="es-ES" sz="3600" spc="25" dirty="0">
                <a:latin typeface="Arial"/>
                <a:cs typeface="Arial"/>
              </a:rPr>
              <a:t> </a:t>
            </a:r>
            <a:r>
              <a:rPr lang="es-ES" sz="3600" spc="0" dirty="0">
                <a:latin typeface="Arial"/>
                <a:cs typeface="Arial"/>
              </a:rPr>
              <a:t>d</a:t>
            </a:r>
            <a:r>
              <a:rPr lang="es-ES" sz="3600" spc="-4" dirty="0">
                <a:latin typeface="Arial"/>
                <a:cs typeface="Arial"/>
              </a:rPr>
              <a:t>i</a:t>
            </a:r>
            <a:r>
              <a:rPr lang="es-ES" sz="3600" spc="0" dirty="0">
                <a:latin typeface="Arial"/>
                <a:cs typeface="Arial"/>
              </a:rPr>
              <a:t>dáctic</a:t>
            </a:r>
            <a:r>
              <a:rPr lang="es-ES" sz="3600" spc="-4" dirty="0">
                <a:latin typeface="Arial"/>
                <a:cs typeface="Arial"/>
              </a:rPr>
              <a:t>o</a:t>
            </a:r>
            <a:r>
              <a:rPr lang="es-ES" sz="3600" spc="0" dirty="0">
                <a:latin typeface="Arial"/>
                <a:cs typeface="Arial"/>
              </a:rPr>
              <a:t>s.</a:t>
            </a:r>
            <a:endParaRPr lang="es-ES" sz="3600" dirty="0">
              <a:latin typeface="Arial"/>
              <a:cs typeface="Arial"/>
            </a:endParaRPr>
          </a:p>
          <a:p>
            <a:pPr algn="just">
              <a:lnSpc>
                <a:spcPct val="100000"/>
              </a:lnSpc>
              <a:spcBef>
                <a:spcPts val="720"/>
              </a:spcBef>
              <a:buFont typeface="Wingdings" panose="05000000000000000000" pitchFamily="2" charset="2"/>
              <a:buChar char="v"/>
            </a:pPr>
            <a:r>
              <a:rPr lang="es-ES" sz="3600" spc="0" dirty="0">
                <a:latin typeface="Arial"/>
                <a:cs typeface="Arial"/>
              </a:rPr>
              <a:t>Las técnicas</a:t>
            </a:r>
            <a:r>
              <a:rPr lang="es-ES" sz="3600" spc="9" dirty="0">
                <a:latin typeface="Arial"/>
                <a:cs typeface="Arial"/>
              </a:rPr>
              <a:t> </a:t>
            </a:r>
            <a:r>
              <a:rPr lang="es-ES" sz="3600" spc="0" dirty="0">
                <a:latin typeface="Arial"/>
                <a:cs typeface="Arial"/>
              </a:rPr>
              <a:t>y l</a:t>
            </a:r>
            <a:r>
              <a:rPr lang="es-ES" sz="3600" spc="-4" dirty="0">
                <a:latin typeface="Arial"/>
                <a:cs typeface="Arial"/>
              </a:rPr>
              <a:t>o</a:t>
            </a:r>
            <a:r>
              <a:rPr lang="es-ES" sz="3600" spc="0" dirty="0">
                <a:latin typeface="Arial"/>
                <a:cs typeface="Arial"/>
              </a:rPr>
              <a:t>s instru</a:t>
            </a:r>
            <a:r>
              <a:rPr lang="es-ES" sz="3600" spc="4" dirty="0">
                <a:latin typeface="Arial"/>
                <a:cs typeface="Arial"/>
              </a:rPr>
              <a:t>m</a:t>
            </a:r>
            <a:r>
              <a:rPr lang="es-ES" sz="3600" spc="0" dirty="0">
                <a:latin typeface="Arial"/>
                <a:cs typeface="Arial"/>
              </a:rPr>
              <a:t>entos de</a:t>
            </a:r>
            <a:r>
              <a:rPr lang="es-ES" sz="3600" spc="29" dirty="0">
                <a:latin typeface="Arial"/>
                <a:cs typeface="Arial"/>
              </a:rPr>
              <a:t> </a:t>
            </a:r>
            <a:r>
              <a:rPr lang="es-ES" sz="3600" spc="0" dirty="0">
                <a:latin typeface="Arial"/>
                <a:cs typeface="Arial"/>
              </a:rPr>
              <a:t>eva</a:t>
            </a:r>
            <a:r>
              <a:rPr lang="es-ES" sz="3600" spc="-9" dirty="0">
                <a:latin typeface="Arial"/>
                <a:cs typeface="Arial"/>
              </a:rPr>
              <a:t>l</a:t>
            </a:r>
            <a:r>
              <a:rPr lang="es-ES" sz="3600" spc="0" dirty="0">
                <a:latin typeface="Arial"/>
                <a:cs typeface="Arial"/>
              </a:rPr>
              <a:t>uac</a:t>
            </a:r>
            <a:r>
              <a:rPr lang="es-ES" sz="3600" spc="-9" dirty="0">
                <a:latin typeface="Arial"/>
                <a:cs typeface="Arial"/>
              </a:rPr>
              <a:t>i</a:t>
            </a:r>
            <a:r>
              <a:rPr lang="es-ES" sz="3600" spc="0" dirty="0">
                <a:latin typeface="Arial"/>
                <a:cs typeface="Arial"/>
              </a:rPr>
              <a:t>ón</a:t>
            </a:r>
            <a:endParaRPr lang="es-ES" sz="3600" spc="34" dirty="0">
              <a:latin typeface="Arial"/>
              <a:cs typeface="Arial"/>
            </a:endParaRPr>
          </a:p>
          <a:p>
            <a:pPr marL="0" marR="6853" indent="0">
              <a:lnSpc>
                <a:spcPct val="95825"/>
              </a:lnSpc>
              <a:spcBef>
                <a:spcPts val="720"/>
              </a:spcBef>
              <a:buNone/>
            </a:pPr>
            <a:endParaRPr lang="es-MX" sz="2800" dirty="0">
              <a:latin typeface="Arial"/>
              <a:cs typeface="Arial"/>
            </a:endParaRPr>
          </a:p>
          <a:p>
            <a:pPr marL="0" indent="0">
              <a:buNone/>
            </a:pPr>
            <a:endParaRPr lang="es-MX" dirty="0"/>
          </a:p>
        </p:txBody>
      </p:sp>
    </p:spTree>
    <p:extLst>
      <p:ext uri="{BB962C8B-B14F-4D97-AF65-F5344CB8AC3E}">
        <p14:creationId xmlns:p14="http://schemas.microsoft.com/office/powerpoint/2010/main" val="82027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DB4F3-3B77-4254-A852-B404CDEA8396}"/>
              </a:ext>
            </a:extLst>
          </p:cNvPr>
          <p:cNvSpPr>
            <a:spLocks noGrp="1"/>
          </p:cNvSpPr>
          <p:nvPr>
            <p:ph type="title"/>
          </p:nvPr>
        </p:nvSpPr>
        <p:spPr>
          <a:xfrm>
            <a:off x="722697" y="346510"/>
            <a:ext cx="10515600" cy="1289784"/>
          </a:xfrm>
        </p:spPr>
        <p:txBody>
          <a:bodyPr>
            <a:normAutofit fontScale="90000"/>
          </a:bodyPr>
          <a:lstStyle/>
          <a:p>
            <a:pPr marL="12700" marR="36587" algn="ctr">
              <a:lnSpc>
                <a:spcPts val="2960"/>
              </a:lnSpc>
              <a:spcBef>
                <a:spcPts val="148"/>
              </a:spcBef>
            </a:pPr>
            <a:r>
              <a:rPr lang="es-ES" sz="3200" b="1" spc="4" dirty="0">
                <a:latin typeface="Arial"/>
                <a:cs typeface="Arial"/>
              </a:rPr>
              <a:t>L</a:t>
            </a:r>
            <a:r>
              <a:rPr lang="es-ES" sz="3200" b="1" spc="0" dirty="0">
                <a:latin typeface="Arial"/>
                <a:cs typeface="Arial"/>
              </a:rPr>
              <a:t>A PL</a:t>
            </a:r>
            <a:r>
              <a:rPr lang="es-ES" sz="3200" b="1" spc="4" dirty="0">
                <a:latin typeface="Arial"/>
                <a:cs typeface="Arial"/>
              </a:rPr>
              <a:t>A</a:t>
            </a:r>
            <a:r>
              <a:rPr lang="es-ES" sz="3200" b="1" spc="0" dirty="0">
                <a:latin typeface="Arial"/>
                <a:cs typeface="Arial"/>
              </a:rPr>
              <a:t>NIFICACIÓN</a:t>
            </a:r>
            <a:r>
              <a:rPr lang="es-ES" sz="3200" b="1" spc="-102" dirty="0">
                <a:latin typeface="Arial"/>
                <a:cs typeface="Arial"/>
              </a:rPr>
              <a:t> </a:t>
            </a:r>
            <a:r>
              <a:rPr lang="es-ES" sz="3200" b="1" spc="0" dirty="0">
                <a:latin typeface="Arial"/>
                <a:cs typeface="Arial"/>
              </a:rPr>
              <a:t>Y</a:t>
            </a:r>
            <a:r>
              <a:rPr lang="es-ES" sz="3200" b="1" spc="94" dirty="0">
                <a:latin typeface="Arial"/>
                <a:cs typeface="Arial"/>
              </a:rPr>
              <a:t> </a:t>
            </a:r>
            <a:r>
              <a:rPr lang="es-ES" sz="3200" b="1" spc="0" dirty="0">
                <a:latin typeface="Arial"/>
                <a:cs typeface="Arial"/>
              </a:rPr>
              <a:t>LA</a:t>
            </a:r>
            <a:r>
              <a:rPr lang="es-ES" sz="3200" b="1" spc="12" dirty="0">
                <a:latin typeface="Arial"/>
                <a:cs typeface="Arial"/>
              </a:rPr>
              <a:t> </a:t>
            </a:r>
            <a:r>
              <a:rPr lang="es-ES" sz="3200" b="1" spc="0" dirty="0">
                <a:latin typeface="Arial"/>
                <a:cs typeface="Arial"/>
              </a:rPr>
              <a:t>E</a:t>
            </a:r>
            <a:r>
              <a:rPr lang="es-ES" sz="3200" b="1" spc="-159" dirty="0">
                <a:latin typeface="Arial"/>
                <a:cs typeface="Arial"/>
              </a:rPr>
              <a:t>V</a:t>
            </a:r>
            <a:r>
              <a:rPr lang="es-ES" sz="3200" b="1" spc="0" dirty="0">
                <a:latin typeface="Arial"/>
                <a:cs typeface="Arial"/>
              </a:rPr>
              <a:t>ALUACIÓN</a:t>
            </a:r>
            <a:r>
              <a:rPr lang="es-ES" sz="3200" b="1" spc="-9" dirty="0">
                <a:latin typeface="Arial"/>
                <a:cs typeface="Arial"/>
              </a:rPr>
              <a:t> </a:t>
            </a:r>
            <a:r>
              <a:rPr lang="es-ES" sz="3200" b="1" spc="-159" dirty="0">
                <a:latin typeface="Arial"/>
                <a:cs typeface="Arial"/>
              </a:rPr>
              <a:t>P</a:t>
            </a:r>
            <a:r>
              <a:rPr lang="es-ES" sz="3200" b="1" spc="0" dirty="0">
                <a:latin typeface="Arial"/>
                <a:cs typeface="Arial"/>
              </a:rPr>
              <a:t>A</a:t>
            </a:r>
            <a:r>
              <a:rPr lang="es-ES" sz="3200" b="1" spc="4" dirty="0">
                <a:latin typeface="Arial"/>
                <a:cs typeface="Arial"/>
              </a:rPr>
              <a:t>R</a:t>
            </a:r>
            <a:r>
              <a:rPr lang="es-ES" sz="3200" b="1" spc="0" dirty="0">
                <a:latin typeface="Arial"/>
                <a:cs typeface="Arial"/>
              </a:rPr>
              <a:t>A</a:t>
            </a:r>
            <a:r>
              <a:rPr lang="es-ES" sz="3200" b="1" spc="-51" dirty="0">
                <a:latin typeface="Arial"/>
                <a:cs typeface="Arial"/>
              </a:rPr>
              <a:t> </a:t>
            </a:r>
            <a:r>
              <a:rPr lang="es-ES" sz="3200" b="1" spc="4" dirty="0">
                <a:latin typeface="Arial"/>
                <a:cs typeface="Arial"/>
              </a:rPr>
              <a:t>EL</a:t>
            </a:r>
            <a:br>
              <a:rPr lang="es-ES" sz="3200" b="1" dirty="0">
                <a:latin typeface="Arial"/>
                <a:cs typeface="Arial"/>
              </a:rPr>
            </a:br>
            <a:r>
              <a:rPr lang="es-ES" sz="3200" b="1" spc="0" dirty="0">
                <a:latin typeface="Arial"/>
                <a:cs typeface="Arial"/>
              </a:rPr>
              <a:t>APR</a:t>
            </a:r>
            <a:r>
              <a:rPr lang="es-ES" sz="3200" b="1" spc="4" dirty="0">
                <a:latin typeface="Arial"/>
                <a:cs typeface="Arial"/>
              </a:rPr>
              <a:t>E</a:t>
            </a:r>
            <a:r>
              <a:rPr lang="es-ES" sz="3200" b="1" spc="0" dirty="0">
                <a:latin typeface="Arial"/>
                <a:cs typeface="Arial"/>
              </a:rPr>
              <a:t>NDIZAJE</a:t>
            </a:r>
            <a:r>
              <a:rPr lang="es-ES" sz="3200" b="1" spc="-14" dirty="0">
                <a:latin typeface="Arial"/>
                <a:cs typeface="Arial"/>
              </a:rPr>
              <a:t> </a:t>
            </a:r>
            <a:r>
              <a:rPr lang="es-ES" sz="3200" b="1" spc="4" dirty="0">
                <a:latin typeface="Arial"/>
                <a:cs typeface="Arial"/>
              </a:rPr>
              <a:t>E</a:t>
            </a:r>
            <a:r>
              <a:rPr lang="es-ES" sz="3200" b="1" spc="0" dirty="0">
                <a:latin typeface="Arial"/>
                <a:cs typeface="Arial"/>
              </a:rPr>
              <a:t>N</a:t>
            </a:r>
            <a:r>
              <a:rPr lang="es-ES" sz="3200" b="1" spc="113" dirty="0">
                <a:latin typeface="Arial"/>
                <a:cs typeface="Arial"/>
              </a:rPr>
              <a:t> </a:t>
            </a:r>
            <a:r>
              <a:rPr lang="es-ES" sz="3200" b="1" spc="4" dirty="0">
                <a:latin typeface="Arial"/>
                <a:cs typeface="Arial"/>
              </a:rPr>
              <a:t>E</a:t>
            </a:r>
            <a:r>
              <a:rPr lang="es-ES" sz="3200" b="1" spc="0" dirty="0">
                <a:latin typeface="Arial"/>
                <a:cs typeface="Arial"/>
              </a:rPr>
              <a:t>L</a:t>
            </a:r>
            <a:r>
              <a:rPr lang="es-ES" sz="3200" b="1" spc="47" dirty="0">
                <a:latin typeface="Arial"/>
                <a:cs typeface="Arial"/>
              </a:rPr>
              <a:t> </a:t>
            </a:r>
            <a:r>
              <a:rPr lang="es-ES" sz="3200" b="1" spc="0" dirty="0">
                <a:latin typeface="Arial"/>
                <a:cs typeface="Arial"/>
              </a:rPr>
              <a:t>CON</a:t>
            </a:r>
            <a:r>
              <a:rPr lang="es-ES" sz="3200" b="1" spc="-9" dirty="0">
                <a:latin typeface="Arial"/>
                <a:cs typeface="Arial"/>
              </a:rPr>
              <a:t>T</a:t>
            </a:r>
            <a:r>
              <a:rPr lang="es-ES" sz="3200" b="1" spc="0" dirty="0">
                <a:latin typeface="Arial"/>
                <a:cs typeface="Arial"/>
              </a:rPr>
              <a:t>EX</a:t>
            </a:r>
            <a:r>
              <a:rPr lang="es-ES" sz="3200" b="1" spc="-34" dirty="0">
                <a:latin typeface="Arial"/>
                <a:cs typeface="Arial"/>
              </a:rPr>
              <a:t>T</a:t>
            </a:r>
            <a:r>
              <a:rPr lang="es-ES" sz="3200" b="1" spc="0" dirty="0">
                <a:latin typeface="Arial"/>
                <a:cs typeface="Arial"/>
              </a:rPr>
              <a:t>O</a:t>
            </a:r>
            <a:r>
              <a:rPr lang="es-ES" sz="3200" b="1" spc="-4" dirty="0">
                <a:latin typeface="Arial"/>
                <a:cs typeface="Arial"/>
              </a:rPr>
              <a:t> </a:t>
            </a:r>
            <a:r>
              <a:rPr lang="es-ES" sz="3200" b="1" spc="0" dirty="0">
                <a:latin typeface="Arial"/>
                <a:cs typeface="Arial"/>
              </a:rPr>
              <a:t>DEL</a:t>
            </a:r>
            <a:r>
              <a:rPr lang="es-ES" sz="3200" b="1" spc="21" dirty="0">
                <a:latin typeface="Arial"/>
                <a:cs typeface="Arial"/>
              </a:rPr>
              <a:t> </a:t>
            </a:r>
            <a:r>
              <a:rPr lang="es-ES" sz="3200" b="1" spc="0" dirty="0">
                <a:latin typeface="Arial"/>
                <a:cs typeface="Arial"/>
              </a:rPr>
              <a:t>E</a:t>
            </a:r>
            <a:r>
              <a:rPr lang="es-ES" sz="3200" b="1" spc="4" dirty="0">
                <a:latin typeface="Arial"/>
                <a:cs typeface="Arial"/>
              </a:rPr>
              <a:t>N</a:t>
            </a:r>
            <a:r>
              <a:rPr lang="es-ES" sz="3200" b="1" spc="0" dirty="0">
                <a:latin typeface="Arial"/>
                <a:cs typeface="Arial"/>
              </a:rPr>
              <a:t>FO</a:t>
            </a:r>
            <a:r>
              <a:rPr lang="es-ES" sz="3200" b="1" spc="-4" dirty="0">
                <a:latin typeface="Arial"/>
                <a:cs typeface="Arial"/>
              </a:rPr>
              <a:t>Q</a:t>
            </a:r>
            <a:r>
              <a:rPr lang="es-ES" sz="3200" b="1" spc="0" dirty="0">
                <a:latin typeface="Arial"/>
                <a:cs typeface="Arial"/>
              </a:rPr>
              <a:t>UE F</a:t>
            </a:r>
            <a:r>
              <a:rPr lang="es-ES" sz="3200" b="1" spc="-9" dirty="0">
                <a:latin typeface="Arial"/>
                <a:cs typeface="Arial"/>
              </a:rPr>
              <a:t>O</a:t>
            </a:r>
            <a:r>
              <a:rPr lang="es-ES" sz="3200" b="1" spc="0" dirty="0">
                <a:latin typeface="Arial"/>
                <a:cs typeface="Arial"/>
              </a:rPr>
              <a:t>RM</a:t>
            </a:r>
            <a:r>
              <a:rPr lang="es-ES" sz="3200" b="1" spc="-159" dirty="0">
                <a:latin typeface="Arial"/>
                <a:cs typeface="Arial"/>
              </a:rPr>
              <a:t>A</a:t>
            </a:r>
            <a:r>
              <a:rPr lang="es-ES" sz="3200" b="1" spc="0" dirty="0">
                <a:latin typeface="Arial"/>
                <a:cs typeface="Arial"/>
              </a:rPr>
              <a:t>TIVO</a:t>
            </a:r>
            <a:r>
              <a:rPr lang="es-ES" sz="3200" spc="0" dirty="0">
                <a:solidFill>
                  <a:srgbClr val="B03E9A"/>
                </a:solidFill>
                <a:latin typeface="Arial"/>
                <a:cs typeface="Arial"/>
              </a:rPr>
              <a:t>.</a:t>
            </a:r>
            <a:br>
              <a:rPr lang="es-ES" sz="4400" dirty="0">
                <a:latin typeface="Arial"/>
                <a:cs typeface="Arial"/>
              </a:rPr>
            </a:br>
            <a:endParaRPr lang="es-MX" dirty="0"/>
          </a:p>
        </p:txBody>
      </p:sp>
      <p:sp>
        <p:nvSpPr>
          <p:cNvPr id="3" name="Marcador de contenido 2">
            <a:extLst>
              <a:ext uri="{FF2B5EF4-FFF2-40B4-BE49-F238E27FC236}">
                <a16:creationId xmlns:a16="http://schemas.microsoft.com/office/drawing/2014/main" id="{AD226993-0DC9-48EB-A2B3-6BBB480234F3}"/>
              </a:ext>
            </a:extLst>
          </p:cNvPr>
          <p:cNvSpPr>
            <a:spLocks noGrp="1"/>
          </p:cNvSpPr>
          <p:nvPr>
            <p:ph idx="1"/>
          </p:nvPr>
        </p:nvSpPr>
        <p:spPr>
          <a:xfrm>
            <a:off x="722697" y="2071069"/>
            <a:ext cx="10515600" cy="4351338"/>
          </a:xfrm>
        </p:spPr>
        <p:txBody>
          <a:bodyPr>
            <a:noAutofit/>
          </a:bodyPr>
          <a:lstStyle/>
          <a:p>
            <a:pPr marL="0" indent="0" algn="just">
              <a:lnSpc>
                <a:spcPct val="100000"/>
              </a:lnSpc>
              <a:buNone/>
            </a:pPr>
            <a:r>
              <a:rPr lang="es-ES" sz="3200" dirty="0">
                <a:solidFill>
                  <a:srgbClr val="000000"/>
                </a:solidFill>
                <a:latin typeface="Arial" panose="020B0604020202020204" pitchFamily="34" charset="0"/>
              </a:rPr>
              <a:t>La evaluación con enfoque formativo busca obtener información respecto del aprendizaje de los alumnos para identificar cómo aprenden y cuáles son las </a:t>
            </a:r>
            <a:r>
              <a:rPr lang="es-MX" sz="3200" dirty="0">
                <a:solidFill>
                  <a:srgbClr val="000000"/>
                </a:solidFill>
                <a:latin typeface="Arial" panose="020B0604020202020204" pitchFamily="34" charset="0"/>
              </a:rPr>
              <a:t>estrategias o actividades adecuadas para atender sus </a:t>
            </a:r>
            <a:r>
              <a:rPr lang="es-ES" sz="3200" dirty="0">
                <a:solidFill>
                  <a:srgbClr val="000000"/>
                </a:solidFill>
                <a:latin typeface="Arial" panose="020B0604020202020204" pitchFamily="34" charset="0"/>
              </a:rPr>
              <a:t>procesos y desarrollo de aprendizaje.</a:t>
            </a:r>
            <a:endParaRPr lang="es-MX" sz="3200" dirty="0"/>
          </a:p>
        </p:txBody>
      </p:sp>
    </p:spTree>
    <p:extLst>
      <p:ext uri="{BB962C8B-B14F-4D97-AF65-F5344CB8AC3E}">
        <p14:creationId xmlns:p14="http://schemas.microsoft.com/office/powerpoint/2010/main" val="24498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A7D32-6739-4671-B3F2-708A5A7BCFE2}"/>
              </a:ext>
            </a:extLst>
          </p:cNvPr>
          <p:cNvSpPr>
            <a:spLocks noGrp="1"/>
          </p:cNvSpPr>
          <p:nvPr>
            <p:ph type="title"/>
          </p:nvPr>
        </p:nvSpPr>
        <p:spPr>
          <a:xfrm>
            <a:off x="838200" y="365126"/>
            <a:ext cx="10515600" cy="1001662"/>
          </a:xfrm>
        </p:spPr>
        <p:txBody>
          <a:bodyPr>
            <a:normAutofit fontScale="90000"/>
          </a:bodyPr>
          <a:lstStyle/>
          <a:p>
            <a:pPr algn="ctr"/>
            <a:r>
              <a:rPr lang="es-ES" sz="4400" b="1" spc="0" dirty="0">
                <a:latin typeface="Arial"/>
                <a:cs typeface="Arial"/>
              </a:rPr>
              <a:t>El doc</a:t>
            </a:r>
            <a:r>
              <a:rPr lang="es-ES" sz="4400" b="1" spc="-4" dirty="0">
                <a:latin typeface="Arial"/>
                <a:cs typeface="Arial"/>
              </a:rPr>
              <a:t>e</a:t>
            </a:r>
            <a:r>
              <a:rPr lang="es-ES" sz="4400" b="1" spc="0" dirty="0">
                <a:latin typeface="Arial"/>
                <a:cs typeface="Arial"/>
              </a:rPr>
              <a:t>nte</a:t>
            </a:r>
            <a:r>
              <a:rPr lang="es-ES" sz="4400" b="1" spc="19" dirty="0">
                <a:latin typeface="Arial"/>
                <a:cs typeface="Arial"/>
              </a:rPr>
              <a:t> </a:t>
            </a:r>
            <a:r>
              <a:rPr lang="es-ES" sz="4400" b="1" spc="0" dirty="0">
                <a:latin typeface="Arial"/>
                <a:cs typeface="Arial"/>
              </a:rPr>
              <a:t>usa d</a:t>
            </a:r>
            <a:r>
              <a:rPr lang="es-ES" sz="4400" b="1" spc="-4" dirty="0">
                <a:latin typeface="Arial"/>
                <a:cs typeface="Arial"/>
              </a:rPr>
              <a:t>i</a:t>
            </a:r>
            <a:r>
              <a:rPr lang="es-ES" sz="4400" b="1" spc="0" dirty="0">
                <a:latin typeface="Arial"/>
                <a:cs typeface="Arial"/>
              </a:rPr>
              <a:t>fe</a:t>
            </a:r>
            <a:r>
              <a:rPr lang="es-ES" sz="4400" b="1" spc="4" dirty="0">
                <a:latin typeface="Arial"/>
                <a:cs typeface="Arial"/>
              </a:rPr>
              <a:t>r</a:t>
            </a:r>
            <a:r>
              <a:rPr lang="es-ES" sz="4400" b="1" spc="0" dirty="0">
                <a:latin typeface="Arial"/>
                <a:cs typeface="Arial"/>
              </a:rPr>
              <a:t>entes</a:t>
            </a:r>
            <a:r>
              <a:rPr lang="es-ES" sz="4400" b="1" spc="19" dirty="0">
                <a:latin typeface="Arial"/>
                <a:cs typeface="Arial"/>
              </a:rPr>
              <a:t> </a:t>
            </a:r>
            <a:r>
              <a:rPr lang="es-ES" sz="4400" b="1" spc="0" dirty="0">
                <a:latin typeface="Arial"/>
                <a:cs typeface="Arial"/>
              </a:rPr>
              <a:t>tipos de eva</a:t>
            </a:r>
            <a:r>
              <a:rPr lang="es-ES" sz="4400" b="1" spc="-9" dirty="0">
                <a:latin typeface="Arial"/>
                <a:cs typeface="Arial"/>
              </a:rPr>
              <a:t>l</a:t>
            </a:r>
            <a:r>
              <a:rPr lang="es-ES" sz="4400" b="1" spc="0" dirty="0">
                <a:latin typeface="Arial"/>
                <a:cs typeface="Arial"/>
              </a:rPr>
              <a:t>uac</a:t>
            </a:r>
            <a:r>
              <a:rPr lang="es-ES" sz="4400" b="1" spc="-9" dirty="0">
                <a:latin typeface="Arial"/>
                <a:cs typeface="Arial"/>
              </a:rPr>
              <a:t>i</a:t>
            </a:r>
            <a:r>
              <a:rPr lang="es-ES" sz="4400" b="1" spc="0" dirty="0">
                <a:latin typeface="Arial"/>
                <a:cs typeface="Arial"/>
              </a:rPr>
              <a:t>ó</a:t>
            </a:r>
            <a:r>
              <a:rPr lang="es-ES" sz="4400" b="1" spc="-4" dirty="0">
                <a:latin typeface="Arial"/>
                <a:cs typeface="Arial"/>
              </a:rPr>
              <a:t>n.</a:t>
            </a:r>
            <a:endParaRPr lang="es-MX" b="1" dirty="0"/>
          </a:p>
        </p:txBody>
      </p:sp>
      <p:sp>
        <p:nvSpPr>
          <p:cNvPr id="3" name="Marcador de contenido 2">
            <a:extLst>
              <a:ext uri="{FF2B5EF4-FFF2-40B4-BE49-F238E27FC236}">
                <a16:creationId xmlns:a16="http://schemas.microsoft.com/office/drawing/2014/main" id="{13799CD6-3392-41EC-8199-75731F9883C0}"/>
              </a:ext>
            </a:extLst>
          </p:cNvPr>
          <p:cNvSpPr>
            <a:spLocks noGrp="1"/>
          </p:cNvSpPr>
          <p:nvPr>
            <p:ph idx="1"/>
          </p:nvPr>
        </p:nvSpPr>
        <p:spPr/>
        <p:txBody>
          <a:bodyPr>
            <a:normAutofit fontScale="92500" lnSpcReduction="20000"/>
          </a:bodyPr>
          <a:lstStyle/>
          <a:p>
            <a:pPr>
              <a:buFont typeface="Wingdings" panose="05000000000000000000" pitchFamily="2" charset="2"/>
              <a:buChar char="ü"/>
            </a:pPr>
            <a:r>
              <a:rPr lang="es-MX" sz="4400" b="1" dirty="0">
                <a:solidFill>
                  <a:srgbClr val="000000"/>
                </a:solidFill>
                <a:latin typeface="Arial" panose="020B0604020202020204" pitchFamily="34" charset="0"/>
              </a:rPr>
              <a:t>Evaluación diagnostica (conocimientos previos),</a:t>
            </a:r>
          </a:p>
          <a:p>
            <a:pPr algn="just">
              <a:buFont typeface="Wingdings" panose="05000000000000000000" pitchFamily="2" charset="2"/>
              <a:buChar char="ü"/>
            </a:pPr>
            <a:r>
              <a:rPr lang="es-ES" sz="4400" b="1" dirty="0">
                <a:solidFill>
                  <a:srgbClr val="000000"/>
                </a:solidFill>
                <a:latin typeface="Arial" panose="020B0604020202020204" pitchFamily="34" charset="0"/>
              </a:rPr>
              <a:t>Evaluación formativa</a:t>
            </a:r>
          </a:p>
          <a:p>
            <a:pPr marL="0" indent="0" algn="just">
              <a:buNone/>
            </a:pPr>
            <a:r>
              <a:rPr lang="es-ES" sz="4400" b="1" dirty="0">
                <a:solidFill>
                  <a:srgbClr val="000000"/>
                </a:solidFill>
                <a:latin typeface="Arial" panose="020B0604020202020204" pitchFamily="34" charset="0"/>
              </a:rPr>
              <a:t> ( valoración de los avances) </a:t>
            </a:r>
          </a:p>
          <a:p>
            <a:pPr>
              <a:buFont typeface="Wingdings" panose="05000000000000000000" pitchFamily="2" charset="2"/>
              <a:buChar char="ü"/>
            </a:pPr>
            <a:r>
              <a:rPr lang="es-MX" sz="4400" b="1" dirty="0">
                <a:solidFill>
                  <a:srgbClr val="000000"/>
                </a:solidFill>
                <a:latin typeface="Arial" panose="020B0604020202020204" pitchFamily="34" charset="0"/>
              </a:rPr>
              <a:t>Evaluación sumativa (resultados).</a:t>
            </a:r>
            <a:endParaRPr lang="es-MX" sz="4400" dirty="0"/>
          </a:p>
        </p:txBody>
      </p:sp>
    </p:spTree>
    <p:extLst>
      <p:ext uri="{BB962C8B-B14F-4D97-AF65-F5344CB8AC3E}">
        <p14:creationId xmlns:p14="http://schemas.microsoft.com/office/powerpoint/2010/main" val="185843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64869-37B6-4BFE-A9E6-96924BD4699C}"/>
              </a:ext>
            </a:extLst>
          </p:cNvPr>
          <p:cNvSpPr>
            <a:spLocks noGrp="1"/>
          </p:cNvSpPr>
          <p:nvPr>
            <p:ph type="title"/>
          </p:nvPr>
        </p:nvSpPr>
        <p:spPr>
          <a:xfrm>
            <a:off x="829377" y="134754"/>
            <a:ext cx="10515600" cy="924025"/>
          </a:xfrm>
        </p:spPr>
        <p:txBody>
          <a:bodyPr>
            <a:normAutofit/>
          </a:bodyPr>
          <a:lstStyle/>
          <a:p>
            <a:pPr algn="ctr"/>
            <a:r>
              <a:rPr lang="es-ES" sz="4400" b="1" spc="-54" dirty="0">
                <a:latin typeface="Arial"/>
                <a:cs typeface="Arial"/>
              </a:rPr>
              <a:t>T</a:t>
            </a:r>
            <a:r>
              <a:rPr lang="es-ES" sz="4400" b="1" spc="0" dirty="0">
                <a:latin typeface="Arial"/>
                <a:cs typeface="Arial"/>
              </a:rPr>
              <a:t>ipos</a:t>
            </a:r>
            <a:r>
              <a:rPr lang="es-ES" sz="4400" b="1" spc="-9" dirty="0">
                <a:latin typeface="Arial"/>
                <a:cs typeface="Arial"/>
              </a:rPr>
              <a:t> </a:t>
            </a:r>
            <a:r>
              <a:rPr lang="es-ES" sz="4400" b="1" spc="0" dirty="0">
                <a:latin typeface="Arial"/>
                <a:cs typeface="Arial"/>
              </a:rPr>
              <a:t>de</a:t>
            </a:r>
            <a:r>
              <a:rPr lang="es-ES" sz="4400" b="1" spc="-9" dirty="0">
                <a:latin typeface="Arial"/>
                <a:cs typeface="Arial"/>
              </a:rPr>
              <a:t> </a:t>
            </a:r>
            <a:r>
              <a:rPr lang="es-ES" sz="4400" b="1" spc="0" dirty="0">
                <a:latin typeface="Arial"/>
                <a:cs typeface="Arial"/>
              </a:rPr>
              <a:t>e</a:t>
            </a:r>
            <a:r>
              <a:rPr lang="es-ES" sz="4400" b="1" spc="-4" dirty="0">
                <a:latin typeface="Arial"/>
                <a:cs typeface="Arial"/>
              </a:rPr>
              <a:t>v</a:t>
            </a:r>
            <a:r>
              <a:rPr lang="es-ES" sz="4400" b="1" spc="0" dirty="0">
                <a:latin typeface="Arial"/>
                <a:cs typeface="Arial"/>
              </a:rPr>
              <a:t>alua</a:t>
            </a:r>
            <a:r>
              <a:rPr lang="es-ES" sz="4400" b="1" spc="-9" dirty="0">
                <a:latin typeface="Arial"/>
                <a:cs typeface="Arial"/>
              </a:rPr>
              <a:t>c</a:t>
            </a:r>
            <a:r>
              <a:rPr lang="es-ES" sz="4400" b="1" spc="0" dirty="0">
                <a:latin typeface="Arial"/>
                <a:cs typeface="Arial"/>
              </a:rPr>
              <a:t>ión:</a:t>
            </a:r>
            <a:endParaRPr lang="es-MX" dirty="0"/>
          </a:p>
        </p:txBody>
      </p:sp>
      <p:sp>
        <p:nvSpPr>
          <p:cNvPr id="3" name="Marcador de contenido 2">
            <a:extLst>
              <a:ext uri="{FF2B5EF4-FFF2-40B4-BE49-F238E27FC236}">
                <a16:creationId xmlns:a16="http://schemas.microsoft.com/office/drawing/2014/main" id="{2CDD9A00-4043-4B19-B2D4-CD5E1312E7A8}"/>
              </a:ext>
            </a:extLst>
          </p:cNvPr>
          <p:cNvSpPr>
            <a:spLocks noGrp="1"/>
          </p:cNvSpPr>
          <p:nvPr>
            <p:ph idx="1"/>
          </p:nvPr>
        </p:nvSpPr>
        <p:spPr/>
        <p:txBody>
          <a:bodyPr/>
          <a:lstStyle/>
          <a:p>
            <a:pPr marL="0" marR="45765" indent="0">
              <a:lnSpc>
                <a:spcPct val="95825"/>
              </a:lnSpc>
              <a:spcBef>
                <a:spcPts val="594"/>
              </a:spcBef>
              <a:buNone/>
            </a:pPr>
            <a:r>
              <a:rPr lang="es-ES" sz="3200" spc="0" dirty="0">
                <a:latin typeface="Arial"/>
                <a:cs typeface="Arial"/>
              </a:rPr>
              <a:t>H</a:t>
            </a:r>
            <a:r>
              <a:rPr lang="es-ES" sz="3200" spc="-4" dirty="0">
                <a:latin typeface="Arial"/>
                <a:cs typeface="Arial"/>
              </a:rPr>
              <a:t>e</a:t>
            </a:r>
            <a:r>
              <a:rPr lang="es-ES" sz="3200" spc="0" dirty="0">
                <a:latin typeface="Arial"/>
                <a:cs typeface="Arial"/>
              </a:rPr>
              <a:t>te</a:t>
            </a:r>
            <a:r>
              <a:rPr lang="es-ES" sz="3200" spc="4" dirty="0">
                <a:latin typeface="Arial"/>
                <a:cs typeface="Arial"/>
              </a:rPr>
              <a:t>r</a:t>
            </a:r>
            <a:r>
              <a:rPr lang="es-ES" sz="3200" spc="0" dirty="0">
                <a:latin typeface="Arial"/>
                <a:cs typeface="Arial"/>
              </a:rPr>
              <a:t>oev</a:t>
            </a:r>
            <a:r>
              <a:rPr lang="es-ES" sz="3200" spc="-4" dirty="0">
                <a:latin typeface="Arial"/>
                <a:cs typeface="Arial"/>
              </a:rPr>
              <a:t>a</a:t>
            </a:r>
            <a:r>
              <a:rPr lang="es-ES" sz="3200" spc="0" dirty="0">
                <a:latin typeface="Arial"/>
                <a:cs typeface="Arial"/>
              </a:rPr>
              <a:t>l</a:t>
            </a:r>
            <a:r>
              <a:rPr lang="es-ES" sz="3200" spc="-4" dirty="0">
                <a:latin typeface="Arial"/>
                <a:cs typeface="Arial"/>
              </a:rPr>
              <a:t>u</a:t>
            </a:r>
            <a:r>
              <a:rPr lang="es-ES" sz="3200" spc="0" dirty="0">
                <a:latin typeface="Arial"/>
                <a:cs typeface="Arial"/>
              </a:rPr>
              <a:t>aci</a:t>
            </a:r>
            <a:r>
              <a:rPr lang="es-ES" sz="3200" spc="-9" dirty="0">
                <a:latin typeface="Arial"/>
                <a:cs typeface="Arial"/>
              </a:rPr>
              <a:t>ó</a:t>
            </a:r>
            <a:r>
              <a:rPr lang="es-ES" sz="3200" spc="0" dirty="0">
                <a:latin typeface="Arial"/>
                <a:cs typeface="Arial"/>
              </a:rPr>
              <a:t>n</a:t>
            </a:r>
            <a:endParaRPr lang="es-ES" sz="3200" dirty="0">
              <a:latin typeface="Arial"/>
              <a:cs typeface="Arial"/>
            </a:endParaRPr>
          </a:p>
          <a:p>
            <a:pPr marL="0" marR="45765" indent="0">
              <a:lnSpc>
                <a:spcPct val="95825"/>
              </a:lnSpc>
              <a:spcBef>
                <a:spcPts val="720"/>
              </a:spcBef>
              <a:buNone/>
            </a:pPr>
            <a:r>
              <a:rPr lang="es-ES" sz="3200" spc="267" dirty="0">
                <a:solidFill>
                  <a:srgbClr val="B83C68"/>
                </a:solidFill>
                <a:latin typeface="Times New Roman"/>
                <a:cs typeface="Times New Roman"/>
              </a:rPr>
              <a:t> </a:t>
            </a:r>
            <a:r>
              <a:rPr lang="es-ES" sz="3200" spc="0" dirty="0">
                <a:latin typeface="Arial"/>
                <a:cs typeface="Arial"/>
              </a:rPr>
              <a:t>A</a:t>
            </a:r>
            <a:r>
              <a:rPr lang="es-ES" sz="3200" spc="-4" dirty="0">
                <a:latin typeface="Arial"/>
                <a:cs typeface="Arial"/>
              </a:rPr>
              <a:t>u</a:t>
            </a:r>
            <a:r>
              <a:rPr lang="es-ES" sz="3200" spc="0" dirty="0">
                <a:latin typeface="Arial"/>
                <a:cs typeface="Arial"/>
              </a:rPr>
              <a:t>toeva</a:t>
            </a:r>
            <a:r>
              <a:rPr lang="es-ES" sz="3200" spc="-4" dirty="0">
                <a:latin typeface="Arial"/>
                <a:cs typeface="Arial"/>
              </a:rPr>
              <a:t>l</a:t>
            </a:r>
            <a:r>
              <a:rPr lang="es-ES" sz="3200" spc="0" dirty="0">
                <a:latin typeface="Arial"/>
                <a:cs typeface="Arial"/>
              </a:rPr>
              <a:t>uac</a:t>
            </a:r>
            <a:r>
              <a:rPr lang="es-ES" sz="3200" spc="-9" dirty="0">
                <a:latin typeface="Arial"/>
                <a:cs typeface="Arial"/>
              </a:rPr>
              <a:t>i</a:t>
            </a:r>
            <a:r>
              <a:rPr lang="es-ES" sz="3200" spc="0" dirty="0">
                <a:latin typeface="Arial"/>
                <a:cs typeface="Arial"/>
              </a:rPr>
              <a:t>ón</a:t>
            </a:r>
            <a:endParaRPr lang="es-ES" sz="3200" dirty="0">
              <a:latin typeface="Arial"/>
              <a:cs typeface="Arial"/>
            </a:endParaRPr>
          </a:p>
          <a:p>
            <a:pPr marL="0" marR="45765" indent="0">
              <a:lnSpc>
                <a:spcPct val="95825"/>
              </a:lnSpc>
              <a:spcBef>
                <a:spcPts val="720"/>
              </a:spcBef>
              <a:buNone/>
            </a:pPr>
            <a:r>
              <a:rPr lang="es-ES" sz="3200" spc="262" dirty="0">
                <a:solidFill>
                  <a:srgbClr val="B83C68"/>
                </a:solidFill>
                <a:latin typeface="Times New Roman"/>
                <a:cs typeface="Times New Roman"/>
              </a:rPr>
              <a:t> </a:t>
            </a:r>
            <a:r>
              <a:rPr lang="es-ES" sz="3200" spc="0" dirty="0">
                <a:latin typeface="Arial"/>
                <a:cs typeface="Arial"/>
              </a:rPr>
              <a:t>C</a:t>
            </a:r>
            <a:r>
              <a:rPr lang="es-ES" sz="3200" spc="-9" dirty="0">
                <a:latin typeface="Arial"/>
                <a:cs typeface="Arial"/>
              </a:rPr>
              <a:t>o</a:t>
            </a:r>
            <a:r>
              <a:rPr lang="es-ES" sz="3200" spc="0" dirty="0">
                <a:latin typeface="Arial"/>
                <a:cs typeface="Arial"/>
              </a:rPr>
              <a:t>ev</a:t>
            </a:r>
            <a:r>
              <a:rPr lang="es-ES" sz="3200" spc="-9" dirty="0">
                <a:latin typeface="Arial"/>
                <a:cs typeface="Arial"/>
              </a:rPr>
              <a:t>a</a:t>
            </a:r>
            <a:r>
              <a:rPr lang="es-ES" sz="3200" spc="0" dirty="0">
                <a:latin typeface="Arial"/>
                <a:cs typeface="Arial"/>
              </a:rPr>
              <a:t>l</a:t>
            </a:r>
            <a:r>
              <a:rPr lang="es-ES" sz="3200" spc="-9" dirty="0">
                <a:latin typeface="Arial"/>
                <a:cs typeface="Arial"/>
              </a:rPr>
              <a:t>u</a:t>
            </a:r>
            <a:r>
              <a:rPr lang="es-ES" sz="3200" spc="0" dirty="0">
                <a:latin typeface="Arial"/>
                <a:cs typeface="Arial"/>
              </a:rPr>
              <a:t>ac</a:t>
            </a:r>
            <a:r>
              <a:rPr lang="es-ES" sz="3200" spc="-9" dirty="0">
                <a:latin typeface="Arial"/>
                <a:cs typeface="Arial"/>
              </a:rPr>
              <a:t>i</a:t>
            </a:r>
            <a:r>
              <a:rPr lang="es-ES" sz="3200" spc="4" dirty="0">
                <a:latin typeface="Arial"/>
                <a:cs typeface="Arial"/>
              </a:rPr>
              <a:t>ó</a:t>
            </a:r>
            <a:r>
              <a:rPr lang="es-ES" sz="3200" spc="0" dirty="0">
                <a:latin typeface="Arial"/>
                <a:cs typeface="Arial"/>
              </a:rPr>
              <a:t>n</a:t>
            </a:r>
            <a:endParaRPr lang="es-ES" sz="3200" dirty="0">
              <a:latin typeface="Arial"/>
              <a:cs typeface="Arial"/>
            </a:endParaRPr>
          </a:p>
          <a:p>
            <a:endParaRPr lang="es-MX" dirty="0"/>
          </a:p>
        </p:txBody>
      </p:sp>
    </p:spTree>
    <p:extLst>
      <p:ext uri="{BB962C8B-B14F-4D97-AF65-F5344CB8AC3E}">
        <p14:creationId xmlns:p14="http://schemas.microsoft.com/office/powerpoint/2010/main" val="253724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98AD91-5150-49A1-B063-4B0913CD4C73}"/>
              </a:ext>
            </a:extLst>
          </p:cNvPr>
          <p:cNvSpPr>
            <a:spLocks noGrp="1"/>
          </p:cNvSpPr>
          <p:nvPr>
            <p:ph idx="1"/>
          </p:nvPr>
        </p:nvSpPr>
        <p:spPr>
          <a:xfrm>
            <a:off x="1124262" y="2133600"/>
            <a:ext cx="10380350" cy="3777622"/>
          </a:xfrm>
        </p:spPr>
        <p:txBody>
          <a:bodyPr/>
          <a:lstStyle/>
          <a:p>
            <a:pPr marL="12700" algn="just">
              <a:lnSpc>
                <a:spcPct val="100000"/>
              </a:lnSpc>
              <a:spcBef>
                <a:spcPts val="145"/>
              </a:spcBef>
            </a:pPr>
            <a:r>
              <a:rPr lang="es-ES" sz="3600" spc="0" dirty="0">
                <a:latin typeface="Arial"/>
                <a:cs typeface="Arial"/>
              </a:rPr>
              <a:t>La</a:t>
            </a:r>
            <a:r>
              <a:rPr lang="es-ES" sz="3600" spc="62" dirty="0">
                <a:latin typeface="Arial"/>
                <a:cs typeface="Arial"/>
              </a:rPr>
              <a:t> </a:t>
            </a:r>
            <a:r>
              <a:rPr lang="es-ES" sz="3600" spc="0" dirty="0">
                <a:latin typeface="Arial"/>
                <a:cs typeface="Arial"/>
              </a:rPr>
              <a:t>e</a:t>
            </a:r>
            <a:r>
              <a:rPr lang="es-ES" sz="3600" spc="9" dirty="0">
                <a:latin typeface="Arial"/>
                <a:cs typeface="Arial"/>
              </a:rPr>
              <a:t>v</a:t>
            </a:r>
            <a:r>
              <a:rPr lang="es-ES" sz="3600" spc="0" dirty="0">
                <a:latin typeface="Arial"/>
                <a:cs typeface="Arial"/>
              </a:rPr>
              <a:t>a</a:t>
            </a:r>
            <a:r>
              <a:rPr lang="es-ES" sz="3600" spc="9" dirty="0">
                <a:latin typeface="Arial"/>
                <a:cs typeface="Arial"/>
              </a:rPr>
              <a:t>lu</a:t>
            </a:r>
            <a:r>
              <a:rPr lang="es-ES" sz="3600" spc="0" dirty="0">
                <a:latin typeface="Arial"/>
                <a:cs typeface="Arial"/>
              </a:rPr>
              <a:t>ac</a:t>
            </a:r>
            <a:r>
              <a:rPr lang="es-ES" sz="3600" spc="9" dirty="0">
                <a:latin typeface="Arial"/>
                <a:cs typeface="Arial"/>
              </a:rPr>
              <a:t>i</a:t>
            </a:r>
            <a:r>
              <a:rPr lang="es-ES" sz="3600" spc="0" dirty="0">
                <a:latin typeface="Arial"/>
                <a:cs typeface="Arial"/>
              </a:rPr>
              <a:t>ón</a:t>
            </a:r>
            <a:r>
              <a:rPr lang="es-ES" sz="3600" spc="17" dirty="0">
                <a:latin typeface="Arial"/>
                <a:cs typeface="Arial"/>
              </a:rPr>
              <a:t> </a:t>
            </a:r>
            <a:r>
              <a:rPr lang="es-ES" sz="3600" spc="0" dirty="0">
                <a:latin typeface="Arial"/>
                <a:cs typeface="Arial"/>
              </a:rPr>
              <a:t>p</a:t>
            </a:r>
            <a:r>
              <a:rPr lang="es-ES" sz="3600" spc="4" dirty="0">
                <a:latin typeface="Arial"/>
                <a:cs typeface="Arial"/>
              </a:rPr>
              <a:t>ar</a:t>
            </a:r>
            <a:r>
              <a:rPr lang="es-ES" sz="3600" spc="0" dirty="0">
                <a:latin typeface="Arial"/>
                <a:cs typeface="Arial"/>
              </a:rPr>
              <a:t>a</a:t>
            </a:r>
            <a:r>
              <a:rPr lang="es-ES" sz="3600" spc="60" dirty="0">
                <a:latin typeface="Arial"/>
                <a:cs typeface="Arial"/>
              </a:rPr>
              <a:t> </a:t>
            </a:r>
            <a:r>
              <a:rPr lang="es-ES" sz="3600" spc="0" dirty="0">
                <a:latin typeface="Arial"/>
                <a:cs typeface="Arial"/>
              </a:rPr>
              <a:t>el</a:t>
            </a:r>
            <a:r>
              <a:rPr lang="es-ES" sz="3600" spc="68" dirty="0">
                <a:latin typeface="Arial"/>
                <a:cs typeface="Arial"/>
              </a:rPr>
              <a:t> </a:t>
            </a:r>
            <a:r>
              <a:rPr lang="es-ES" sz="3600" spc="9" dirty="0">
                <a:latin typeface="Arial"/>
                <a:cs typeface="Arial"/>
              </a:rPr>
              <a:t>a</a:t>
            </a:r>
            <a:r>
              <a:rPr lang="es-ES" sz="3600" spc="0" dirty="0">
                <a:latin typeface="Arial"/>
                <a:cs typeface="Arial"/>
              </a:rPr>
              <a:t>p</a:t>
            </a:r>
            <a:r>
              <a:rPr lang="es-ES" sz="3600" spc="14" dirty="0">
                <a:latin typeface="Arial"/>
                <a:cs typeface="Arial"/>
              </a:rPr>
              <a:t>r</a:t>
            </a:r>
            <a:r>
              <a:rPr lang="es-ES" sz="3600" spc="9" dirty="0">
                <a:latin typeface="Arial"/>
                <a:cs typeface="Arial"/>
              </a:rPr>
              <a:t>e</a:t>
            </a:r>
            <a:r>
              <a:rPr lang="es-ES" sz="3600" spc="0" dirty="0">
                <a:latin typeface="Arial"/>
                <a:cs typeface="Arial"/>
              </a:rPr>
              <a:t>nd</a:t>
            </a:r>
            <a:r>
              <a:rPr lang="es-ES" sz="3600" spc="14" dirty="0">
                <a:latin typeface="Arial"/>
                <a:cs typeface="Arial"/>
              </a:rPr>
              <a:t>i</a:t>
            </a:r>
            <a:r>
              <a:rPr lang="es-ES" sz="3600" spc="0" dirty="0">
                <a:latin typeface="Arial"/>
                <a:cs typeface="Arial"/>
              </a:rPr>
              <a:t>z</a:t>
            </a:r>
            <a:r>
              <a:rPr lang="es-ES" sz="3600" spc="9" dirty="0">
                <a:latin typeface="Arial"/>
                <a:cs typeface="Arial"/>
              </a:rPr>
              <a:t>a</a:t>
            </a:r>
            <a:r>
              <a:rPr lang="es-ES" sz="3600" spc="0" dirty="0">
                <a:latin typeface="Arial"/>
                <a:cs typeface="Arial"/>
              </a:rPr>
              <a:t>je </a:t>
            </a:r>
            <a:r>
              <a:rPr lang="es-ES" sz="3600" spc="9" dirty="0">
                <a:latin typeface="Arial"/>
                <a:cs typeface="Arial"/>
              </a:rPr>
              <a:t>de</a:t>
            </a:r>
            <a:r>
              <a:rPr lang="es-ES" sz="3600" spc="0" dirty="0">
                <a:latin typeface="Arial"/>
                <a:cs typeface="Arial"/>
              </a:rPr>
              <a:t>be</a:t>
            </a:r>
            <a:r>
              <a:rPr lang="es-ES" sz="3600" spc="61" dirty="0">
                <a:latin typeface="Arial"/>
                <a:cs typeface="Arial"/>
              </a:rPr>
              <a:t> </a:t>
            </a:r>
            <a:r>
              <a:rPr lang="es-ES" sz="3600" spc="0" dirty="0">
                <a:latin typeface="Arial"/>
                <a:cs typeface="Arial"/>
              </a:rPr>
              <a:t>con</a:t>
            </a:r>
            <a:r>
              <a:rPr lang="es-ES" sz="3600" spc="14" dirty="0">
                <a:latin typeface="Arial"/>
                <a:cs typeface="Arial"/>
              </a:rPr>
              <a:t>s</a:t>
            </a:r>
            <a:r>
              <a:rPr lang="es-ES" sz="3600" spc="0" dirty="0">
                <a:latin typeface="Arial"/>
                <a:cs typeface="Arial"/>
              </a:rPr>
              <a:t>i</a:t>
            </a:r>
            <a:r>
              <a:rPr lang="es-ES" sz="3600" spc="9" dirty="0">
                <a:latin typeface="Arial"/>
                <a:cs typeface="Arial"/>
              </a:rPr>
              <a:t>d</a:t>
            </a:r>
            <a:r>
              <a:rPr lang="es-ES" sz="3600" spc="0" dirty="0">
                <a:latin typeface="Arial"/>
                <a:cs typeface="Arial"/>
              </a:rPr>
              <a:t>e</a:t>
            </a:r>
            <a:r>
              <a:rPr lang="es-ES" sz="3600" spc="14" dirty="0">
                <a:latin typeface="Arial"/>
                <a:cs typeface="Arial"/>
              </a:rPr>
              <a:t>r</a:t>
            </a:r>
            <a:r>
              <a:rPr lang="es-ES" sz="3600" spc="0" dirty="0">
                <a:latin typeface="Arial"/>
                <a:cs typeface="Arial"/>
              </a:rPr>
              <a:t>a</a:t>
            </a:r>
            <a:r>
              <a:rPr lang="es-ES" sz="3600" spc="4" dirty="0">
                <a:latin typeface="Arial"/>
                <a:cs typeface="Arial"/>
              </a:rPr>
              <a:t>r</a:t>
            </a:r>
            <a:r>
              <a:rPr lang="es-ES" sz="3600" spc="0" dirty="0">
                <a:latin typeface="Arial"/>
                <a:cs typeface="Arial"/>
              </a:rPr>
              <a:t>se co</a:t>
            </a:r>
            <a:r>
              <a:rPr lang="es-ES" sz="3600" spc="14" dirty="0">
                <a:latin typeface="Arial"/>
                <a:cs typeface="Arial"/>
              </a:rPr>
              <a:t>m</a:t>
            </a:r>
            <a:r>
              <a:rPr lang="es-ES" sz="3600" spc="0" dirty="0">
                <a:latin typeface="Arial"/>
                <a:cs typeface="Arial"/>
              </a:rPr>
              <a:t>o</a:t>
            </a:r>
            <a:r>
              <a:rPr lang="es-ES" sz="3600" spc="42" dirty="0">
                <a:latin typeface="Arial"/>
                <a:cs typeface="Arial"/>
              </a:rPr>
              <a:t> </a:t>
            </a:r>
            <a:r>
              <a:rPr lang="es-ES" sz="3600" spc="0" dirty="0">
                <a:latin typeface="Arial"/>
                <a:cs typeface="Arial"/>
              </a:rPr>
              <a:t>un pro</a:t>
            </a:r>
            <a:r>
              <a:rPr lang="es-ES" sz="3600" spc="14" dirty="0">
                <a:latin typeface="Arial"/>
                <a:cs typeface="Arial"/>
              </a:rPr>
              <a:t>c</a:t>
            </a:r>
            <a:r>
              <a:rPr lang="es-ES" sz="3600" spc="0" dirty="0">
                <a:latin typeface="Arial"/>
                <a:cs typeface="Arial"/>
              </a:rPr>
              <a:t>e</a:t>
            </a:r>
            <a:r>
              <a:rPr lang="es-ES" sz="3600" spc="9" dirty="0">
                <a:latin typeface="Arial"/>
                <a:cs typeface="Arial"/>
              </a:rPr>
              <a:t>s</a:t>
            </a:r>
            <a:r>
              <a:rPr lang="es-ES" sz="3600" spc="0" dirty="0">
                <a:latin typeface="Arial"/>
                <a:cs typeface="Arial"/>
              </a:rPr>
              <a:t>o</a:t>
            </a:r>
            <a:r>
              <a:rPr lang="es-ES" sz="3600" spc="16" dirty="0">
                <a:latin typeface="Arial"/>
                <a:cs typeface="Arial"/>
              </a:rPr>
              <a:t> </a:t>
            </a:r>
            <a:r>
              <a:rPr lang="es-ES" sz="3600" spc="14" dirty="0">
                <a:latin typeface="Arial"/>
                <a:cs typeface="Arial"/>
              </a:rPr>
              <a:t>d</a:t>
            </a:r>
            <a:r>
              <a:rPr lang="es-ES" sz="3600" spc="0" dirty="0">
                <a:latin typeface="Arial"/>
                <a:cs typeface="Arial"/>
              </a:rPr>
              <a:t>e</a:t>
            </a:r>
            <a:r>
              <a:rPr lang="es-ES" sz="3600" spc="58" dirty="0">
                <a:latin typeface="Arial"/>
                <a:cs typeface="Arial"/>
              </a:rPr>
              <a:t> </a:t>
            </a:r>
            <a:r>
              <a:rPr lang="es-ES" sz="3600" spc="14" dirty="0">
                <a:latin typeface="Arial"/>
                <a:cs typeface="Arial"/>
              </a:rPr>
              <a:t>r</a:t>
            </a:r>
            <a:r>
              <a:rPr lang="es-ES" sz="3600" spc="9" dirty="0">
                <a:latin typeface="Arial"/>
                <a:cs typeface="Arial"/>
              </a:rPr>
              <a:t>e</a:t>
            </a:r>
            <a:r>
              <a:rPr lang="es-ES" sz="3600" spc="0" dirty="0">
                <a:latin typeface="Arial"/>
                <a:cs typeface="Arial"/>
              </a:rPr>
              <a:t>gist</a:t>
            </a:r>
            <a:r>
              <a:rPr lang="es-ES" sz="3600" spc="9" dirty="0">
                <a:latin typeface="Arial"/>
                <a:cs typeface="Arial"/>
              </a:rPr>
              <a:t>r</a:t>
            </a:r>
            <a:r>
              <a:rPr lang="es-ES" sz="3600" spc="0" dirty="0">
                <a:latin typeface="Arial"/>
                <a:cs typeface="Arial"/>
              </a:rPr>
              <a:t>o</a:t>
            </a:r>
            <a:r>
              <a:rPr lang="es-ES" sz="3600" spc="25" dirty="0">
                <a:latin typeface="Arial"/>
                <a:cs typeface="Arial"/>
              </a:rPr>
              <a:t> </a:t>
            </a:r>
            <a:r>
              <a:rPr lang="es-ES" sz="3600" spc="0" dirty="0">
                <a:latin typeface="Arial"/>
                <a:cs typeface="Arial"/>
              </a:rPr>
              <a:t>y</a:t>
            </a:r>
            <a:r>
              <a:rPr lang="es-ES" sz="3600" spc="79" dirty="0">
                <a:latin typeface="Arial"/>
                <a:cs typeface="Arial"/>
              </a:rPr>
              <a:t> </a:t>
            </a:r>
            <a:r>
              <a:rPr lang="es-ES" sz="3600" spc="0" dirty="0">
                <a:latin typeface="Arial"/>
                <a:cs typeface="Arial"/>
              </a:rPr>
              <a:t>a</a:t>
            </a:r>
            <a:r>
              <a:rPr lang="es-ES" sz="3600" spc="9" dirty="0">
                <a:latin typeface="Arial"/>
                <a:cs typeface="Arial"/>
              </a:rPr>
              <a:t>n</a:t>
            </a:r>
            <a:r>
              <a:rPr lang="es-ES" sz="3600" spc="0" dirty="0">
                <a:latin typeface="Arial"/>
                <a:cs typeface="Arial"/>
              </a:rPr>
              <a:t>á</a:t>
            </a:r>
            <a:r>
              <a:rPr lang="es-ES" sz="3600" spc="9" dirty="0">
                <a:latin typeface="Arial"/>
                <a:cs typeface="Arial"/>
              </a:rPr>
              <a:t>l</a:t>
            </a:r>
            <a:r>
              <a:rPr lang="es-ES" sz="3600" spc="0" dirty="0">
                <a:latin typeface="Arial"/>
                <a:cs typeface="Arial"/>
              </a:rPr>
              <a:t>i</a:t>
            </a:r>
            <a:r>
              <a:rPr lang="es-ES" sz="3600" spc="9" dirty="0">
                <a:latin typeface="Arial"/>
                <a:cs typeface="Arial"/>
              </a:rPr>
              <a:t>s</a:t>
            </a:r>
            <a:r>
              <a:rPr lang="es-ES" sz="3600" spc="0" dirty="0">
                <a:latin typeface="Arial"/>
                <a:cs typeface="Arial"/>
              </a:rPr>
              <a:t>is</a:t>
            </a:r>
            <a:r>
              <a:rPr lang="es-ES" sz="3600" spc="15" dirty="0">
                <a:latin typeface="Arial"/>
                <a:cs typeface="Arial"/>
              </a:rPr>
              <a:t> </a:t>
            </a:r>
            <a:r>
              <a:rPr lang="es-ES" sz="3600" spc="14" dirty="0">
                <a:latin typeface="Arial"/>
                <a:cs typeface="Arial"/>
              </a:rPr>
              <a:t>d</a:t>
            </a:r>
            <a:r>
              <a:rPr lang="es-ES" sz="3600" spc="0" dirty="0">
                <a:latin typeface="Arial"/>
                <a:cs typeface="Arial"/>
              </a:rPr>
              <a:t>e</a:t>
            </a:r>
            <a:r>
              <a:rPr lang="es-ES" sz="3600" spc="73" dirty="0">
                <a:latin typeface="Arial"/>
                <a:cs typeface="Arial"/>
              </a:rPr>
              <a:t> </a:t>
            </a:r>
            <a:r>
              <a:rPr lang="es-ES" sz="3600" spc="0" dirty="0">
                <a:latin typeface="Arial"/>
                <a:cs typeface="Arial"/>
              </a:rPr>
              <a:t>inf</a:t>
            </a:r>
            <a:r>
              <a:rPr lang="es-ES" sz="3600" spc="9" dirty="0">
                <a:latin typeface="Arial"/>
                <a:cs typeface="Arial"/>
              </a:rPr>
              <a:t>o</a:t>
            </a:r>
            <a:r>
              <a:rPr lang="es-ES" sz="3600" spc="0" dirty="0">
                <a:latin typeface="Arial"/>
                <a:cs typeface="Arial"/>
              </a:rPr>
              <a:t>r</a:t>
            </a:r>
            <a:r>
              <a:rPr lang="es-ES" sz="3600" spc="4" dirty="0">
                <a:latin typeface="Arial"/>
                <a:cs typeface="Arial"/>
              </a:rPr>
              <a:t>m</a:t>
            </a:r>
            <a:r>
              <a:rPr lang="es-ES" sz="3600" spc="9" dirty="0">
                <a:latin typeface="Arial"/>
                <a:cs typeface="Arial"/>
              </a:rPr>
              <a:t>ac</a:t>
            </a:r>
            <a:r>
              <a:rPr lang="es-ES" sz="3600" spc="0" dirty="0">
                <a:latin typeface="Arial"/>
                <a:cs typeface="Arial"/>
              </a:rPr>
              <a:t>ión</a:t>
            </a:r>
            <a:r>
              <a:rPr lang="es-ES" sz="3600" spc="1" dirty="0">
                <a:latin typeface="Arial"/>
                <a:cs typeface="Arial"/>
              </a:rPr>
              <a:t> </a:t>
            </a:r>
            <a:r>
              <a:rPr lang="es-ES" sz="3600" spc="9" dirty="0">
                <a:latin typeface="Arial"/>
                <a:cs typeface="Arial"/>
              </a:rPr>
              <a:t>d</a:t>
            </a:r>
            <a:r>
              <a:rPr lang="es-ES" sz="3600" spc="0" dirty="0">
                <a:latin typeface="Arial"/>
                <a:cs typeface="Arial"/>
              </a:rPr>
              <a:t>el</a:t>
            </a:r>
            <a:r>
              <a:rPr lang="es-ES" sz="3600" spc="68" dirty="0">
                <a:latin typeface="Arial"/>
                <a:cs typeface="Arial"/>
              </a:rPr>
              <a:t> </a:t>
            </a:r>
            <a:r>
              <a:rPr lang="es-ES" sz="3600" spc="9" dirty="0">
                <a:latin typeface="Arial"/>
                <a:cs typeface="Arial"/>
              </a:rPr>
              <a:t>d</a:t>
            </a:r>
            <a:r>
              <a:rPr lang="es-ES" sz="3600" spc="0" dirty="0">
                <a:latin typeface="Arial"/>
                <a:cs typeface="Arial"/>
              </a:rPr>
              <a:t>es</a:t>
            </a:r>
            <a:r>
              <a:rPr lang="es-ES" sz="3600" spc="9" dirty="0">
                <a:latin typeface="Arial"/>
                <a:cs typeface="Arial"/>
              </a:rPr>
              <a:t>e</a:t>
            </a:r>
            <a:r>
              <a:rPr lang="es-ES" sz="3600" spc="14" dirty="0">
                <a:latin typeface="Arial"/>
                <a:cs typeface="Arial"/>
              </a:rPr>
              <a:t>m</a:t>
            </a:r>
            <a:r>
              <a:rPr lang="es-ES" sz="3600" spc="0" dirty="0">
                <a:latin typeface="Arial"/>
                <a:cs typeface="Arial"/>
              </a:rPr>
              <a:t>p</a:t>
            </a:r>
            <a:r>
              <a:rPr lang="es-ES" sz="3600" spc="9" dirty="0">
                <a:latin typeface="Arial"/>
                <a:cs typeface="Arial"/>
              </a:rPr>
              <a:t>e</a:t>
            </a:r>
            <a:r>
              <a:rPr lang="es-ES" sz="3600" spc="0" dirty="0">
                <a:latin typeface="Arial"/>
                <a:cs typeface="Arial"/>
              </a:rPr>
              <a:t>ño de los</a:t>
            </a:r>
            <a:r>
              <a:rPr lang="es-ES" sz="3600" spc="40" dirty="0">
                <a:latin typeface="Arial"/>
                <a:cs typeface="Arial"/>
              </a:rPr>
              <a:t> </a:t>
            </a:r>
            <a:r>
              <a:rPr lang="es-ES" sz="3600" spc="9" dirty="0">
                <a:latin typeface="Arial"/>
                <a:cs typeface="Arial"/>
              </a:rPr>
              <a:t>a</a:t>
            </a:r>
            <a:r>
              <a:rPr lang="es-ES" sz="3600" spc="0" dirty="0">
                <a:latin typeface="Arial"/>
                <a:cs typeface="Arial"/>
              </a:rPr>
              <a:t>lu</a:t>
            </a:r>
            <a:r>
              <a:rPr lang="es-ES" sz="3600" spc="14" dirty="0">
                <a:latin typeface="Arial"/>
                <a:cs typeface="Arial"/>
              </a:rPr>
              <a:t>m</a:t>
            </a:r>
            <a:r>
              <a:rPr lang="es-ES" sz="3600" spc="0" dirty="0">
                <a:latin typeface="Arial"/>
                <a:cs typeface="Arial"/>
              </a:rPr>
              <a:t>n</a:t>
            </a:r>
            <a:r>
              <a:rPr lang="es-ES" sz="3600" spc="14" dirty="0">
                <a:latin typeface="Arial"/>
                <a:cs typeface="Arial"/>
              </a:rPr>
              <a:t>o</a:t>
            </a:r>
            <a:r>
              <a:rPr lang="es-ES" sz="3600" spc="0" dirty="0">
                <a:latin typeface="Arial"/>
                <a:cs typeface="Arial"/>
              </a:rPr>
              <a:t>s,</a:t>
            </a:r>
            <a:r>
              <a:rPr lang="es-ES" sz="3600" spc="-7" dirty="0">
                <a:latin typeface="Arial"/>
                <a:cs typeface="Arial"/>
              </a:rPr>
              <a:t> </a:t>
            </a:r>
            <a:r>
              <a:rPr lang="es-ES" sz="3600" spc="0" dirty="0">
                <a:latin typeface="Arial"/>
                <a:cs typeface="Arial"/>
              </a:rPr>
              <a:t>con</a:t>
            </a:r>
            <a:r>
              <a:rPr lang="es-ES" sz="3600" spc="39" dirty="0">
                <a:latin typeface="Arial"/>
                <a:cs typeface="Arial"/>
              </a:rPr>
              <a:t> </a:t>
            </a:r>
            <a:r>
              <a:rPr lang="es-ES" sz="3600" spc="14" dirty="0">
                <a:latin typeface="Arial"/>
                <a:cs typeface="Arial"/>
              </a:rPr>
              <a:t>e</a:t>
            </a:r>
            <a:r>
              <a:rPr lang="es-ES" sz="3600" spc="0" dirty="0">
                <a:latin typeface="Arial"/>
                <a:cs typeface="Arial"/>
              </a:rPr>
              <a:t>l</a:t>
            </a:r>
            <a:r>
              <a:rPr lang="es-ES" sz="3600" spc="45" dirty="0">
                <a:latin typeface="Arial"/>
                <a:cs typeface="Arial"/>
              </a:rPr>
              <a:t> </a:t>
            </a:r>
            <a:r>
              <a:rPr lang="es-ES" sz="3600" spc="0" dirty="0">
                <a:latin typeface="Arial"/>
                <a:cs typeface="Arial"/>
              </a:rPr>
              <a:t>p</a:t>
            </a:r>
            <a:r>
              <a:rPr lang="es-ES" sz="3600" spc="4" dirty="0">
                <a:latin typeface="Arial"/>
                <a:cs typeface="Arial"/>
              </a:rPr>
              <a:t>r</a:t>
            </a:r>
            <a:r>
              <a:rPr lang="es-ES" sz="3600" spc="9" dirty="0">
                <a:latin typeface="Arial"/>
                <a:cs typeface="Arial"/>
              </a:rPr>
              <a:t>o</a:t>
            </a:r>
            <a:r>
              <a:rPr lang="es-ES" sz="3600" spc="0" dirty="0">
                <a:latin typeface="Arial"/>
                <a:cs typeface="Arial"/>
              </a:rPr>
              <a:t>p</a:t>
            </a:r>
            <a:r>
              <a:rPr lang="es-ES" sz="3600" spc="14" dirty="0">
                <a:latin typeface="Arial"/>
                <a:cs typeface="Arial"/>
              </a:rPr>
              <a:t>ó</a:t>
            </a:r>
            <a:r>
              <a:rPr lang="es-ES" sz="3600" spc="0" dirty="0">
                <a:latin typeface="Arial"/>
                <a:cs typeface="Arial"/>
              </a:rPr>
              <a:t>s</a:t>
            </a:r>
            <a:r>
              <a:rPr lang="es-ES" sz="3600" spc="9" dirty="0">
                <a:latin typeface="Arial"/>
                <a:cs typeface="Arial"/>
              </a:rPr>
              <a:t>i</a:t>
            </a:r>
            <a:r>
              <a:rPr lang="es-ES" sz="3600" spc="0" dirty="0">
                <a:latin typeface="Arial"/>
                <a:cs typeface="Arial"/>
              </a:rPr>
              <a:t>to</a:t>
            </a:r>
            <a:r>
              <a:rPr lang="es-ES" sz="3600" spc="-3" dirty="0">
                <a:latin typeface="Arial"/>
                <a:cs typeface="Arial"/>
              </a:rPr>
              <a:t> </a:t>
            </a:r>
            <a:r>
              <a:rPr lang="es-ES" sz="3600" spc="0" dirty="0">
                <a:latin typeface="Arial"/>
                <a:cs typeface="Arial"/>
              </a:rPr>
              <a:t>de</a:t>
            </a:r>
            <a:r>
              <a:rPr lang="es-ES" sz="3600" spc="43" dirty="0">
                <a:latin typeface="Arial"/>
                <a:cs typeface="Arial"/>
              </a:rPr>
              <a:t> </a:t>
            </a:r>
            <a:r>
              <a:rPr lang="es-ES" sz="3600" spc="0" dirty="0">
                <a:latin typeface="Arial"/>
                <a:cs typeface="Arial"/>
              </a:rPr>
              <a:t>o</a:t>
            </a:r>
            <a:r>
              <a:rPr lang="es-ES" sz="3600" spc="4" dirty="0">
                <a:latin typeface="Arial"/>
                <a:cs typeface="Arial"/>
              </a:rPr>
              <a:t>r</a:t>
            </a:r>
            <a:r>
              <a:rPr lang="es-ES" sz="3600" spc="9" dirty="0">
                <a:latin typeface="Arial"/>
                <a:cs typeface="Arial"/>
              </a:rPr>
              <a:t>ie</a:t>
            </a:r>
            <a:r>
              <a:rPr lang="es-ES" sz="3600" spc="0" dirty="0">
                <a:latin typeface="Arial"/>
                <a:cs typeface="Arial"/>
              </a:rPr>
              <a:t>ntar</a:t>
            </a:r>
            <a:r>
              <a:rPr lang="es-ES" sz="3600" spc="25" dirty="0">
                <a:latin typeface="Arial"/>
                <a:cs typeface="Arial"/>
              </a:rPr>
              <a:t> </a:t>
            </a:r>
            <a:r>
              <a:rPr lang="es-ES" sz="3600" spc="0" dirty="0">
                <a:latin typeface="Arial"/>
                <a:cs typeface="Arial"/>
              </a:rPr>
              <a:t>las</a:t>
            </a:r>
            <a:r>
              <a:rPr lang="es-ES" sz="3600" spc="40" dirty="0">
                <a:latin typeface="Arial"/>
                <a:cs typeface="Arial"/>
              </a:rPr>
              <a:t> </a:t>
            </a:r>
            <a:r>
              <a:rPr lang="es-ES" sz="3600" spc="9" dirty="0">
                <a:latin typeface="Arial"/>
                <a:cs typeface="Arial"/>
              </a:rPr>
              <a:t>d</a:t>
            </a:r>
            <a:r>
              <a:rPr lang="es-ES" sz="3600" spc="0" dirty="0">
                <a:latin typeface="Arial"/>
                <a:cs typeface="Arial"/>
              </a:rPr>
              <a:t>eci</a:t>
            </a:r>
            <a:r>
              <a:rPr lang="es-ES" sz="3600" spc="9" dirty="0">
                <a:latin typeface="Arial"/>
                <a:cs typeface="Arial"/>
              </a:rPr>
              <a:t>s</a:t>
            </a:r>
            <a:r>
              <a:rPr lang="es-ES" sz="3600" spc="0" dirty="0">
                <a:latin typeface="Arial"/>
                <a:cs typeface="Arial"/>
              </a:rPr>
              <a:t>i</a:t>
            </a:r>
            <a:r>
              <a:rPr lang="es-ES" sz="3600" spc="9" dirty="0">
                <a:latin typeface="Arial"/>
                <a:cs typeface="Arial"/>
              </a:rPr>
              <a:t>on</a:t>
            </a:r>
            <a:r>
              <a:rPr lang="es-ES" sz="3600" spc="0" dirty="0">
                <a:latin typeface="Arial"/>
                <a:cs typeface="Arial"/>
              </a:rPr>
              <a:t>es</a:t>
            </a:r>
            <a:r>
              <a:rPr lang="es-ES" sz="3600" spc="-4" dirty="0">
                <a:latin typeface="Arial"/>
                <a:cs typeface="Arial"/>
              </a:rPr>
              <a:t> </a:t>
            </a:r>
            <a:r>
              <a:rPr lang="es-ES" sz="3600" spc="0" dirty="0">
                <a:latin typeface="Arial"/>
                <a:cs typeface="Arial"/>
              </a:rPr>
              <a:t>r</a:t>
            </a:r>
            <a:r>
              <a:rPr lang="es-ES" sz="3600" spc="4" dirty="0">
                <a:latin typeface="Arial"/>
                <a:cs typeface="Arial"/>
              </a:rPr>
              <a:t>e</a:t>
            </a:r>
            <a:r>
              <a:rPr lang="es-ES" sz="3600" spc="0" dirty="0">
                <a:latin typeface="Arial"/>
                <a:cs typeface="Arial"/>
              </a:rPr>
              <a:t>sp</a:t>
            </a:r>
            <a:r>
              <a:rPr lang="es-ES" sz="3600" spc="14" dirty="0">
                <a:latin typeface="Arial"/>
                <a:cs typeface="Arial"/>
              </a:rPr>
              <a:t>e</a:t>
            </a:r>
            <a:r>
              <a:rPr lang="es-ES" sz="3600" spc="0" dirty="0">
                <a:latin typeface="Arial"/>
                <a:cs typeface="Arial"/>
              </a:rPr>
              <a:t>cto a</a:t>
            </a:r>
            <a:r>
              <a:rPr lang="es-ES" sz="3600" spc="-10" dirty="0">
                <a:latin typeface="Arial"/>
                <a:cs typeface="Arial"/>
              </a:rPr>
              <a:t> </a:t>
            </a:r>
            <a:r>
              <a:rPr lang="es-ES" sz="3600" spc="0" dirty="0">
                <a:latin typeface="Arial"/>
                <a:cs typeface="Arial"/>
              </a:rPr>
              <a:t>los</a:t>
            </a:r>
            <a:r>
              <a:rPr lang="es-ES" sz="3600" spc="-9" dirty="0">
                <a:latin typeface="Arial"/>
                <a:cs typeface="Arial"/>
              </a:rPr>
              <a:t> </a:t>
            </a:r>
            <a:r>
              <a:rPr lang="es-ES" sz="3600" spc="0" dirty="0">
                <a:latin typeface="Arial"/>
                <a:cs typeface="Arial"/>
              </a:rPr>
              <a:t>p</a:t>
            </a:r>
            <a:r>
              <a:rPr lang="es-ES" sz="3600" spc="4" dirty="0">
                <a:latin typeface="Arial"/>
                <a:cs typeface="Arial"/>
              </a:rPr>
              <a:t>r</a:t>
            </a:r>
            <a:r>
              <a:rPr lang="es-ES" sz="3600" spc="0" dirty="0">
                <a:latin typeface="Arial"/>
                <a:cs typeface="Arial"/>
              </a:rPr>
              <a:t>ocesos</a:t>
            </a:r>
            <a:r>
              <a:rPr lang="es-ES" sz="3600" spc="-32" dirty="0">
                <a:latin typeface="Arial"/>
                <a:cs typeface="Arial"/>
              </a:rPr>
              <a:t> </a:t>
            </a:r>
            <a:r>
              <a:rPr lang="es-ES" sz="3600" spc="4" dirty="0">
                <a:latin typeface="Arial"/>
                <a:cs typeface="Arial"/>
              </a:rPr>
              <a:t>d</a:t>
            </a:r>
            <a:r>
              <a:rPr lang="es-ES" sz="3600" spc="0" dirty="0">
                <a:latin typeface="Arial"/>
                <a:cs typeface="Arial"/>
              </a:rPr>
              <a:t>e</a:t>
            </a:r>
            <a:r>
              <a:rPr lang="es-ES" sz="3600" spc="-6" dirty="0">
                <a:latin typeface="Arial"/>
                <a:cs typeface="Arial"/>
              </a:rPr>
              <a:t> </a:t>
            </a:r>
            <a:r>
              <a:rPr lang="es-ES" sz="3600" spc="0" dirty="0">
                <a:latin typeface="Arial"/>
                <a:cs typeface="Arial"/>
              </a:rPr>
              <a:t>ap</a:t>
            </a:r>
            <a:r>
              <a:rPr lang="es-ES" sz="3600" spc="4" dirty="0">
                <a:latin typeface="Arial"/>
                <a:cs typeface="Arial"/>
              </a:rPr>
              <a:t>r</a:t>
            </a:r>
            <a:r>
              <a:rPr lang="es-ES" sz="3600" spc="0" dirty="0">
                <a:latin typeface="Arial"/>
                <a:cs typeface="Arial"/>
              </a:rPr>
              <a:t>endiz</a:t>
            </a:r>
            <a:r>
              <a:rPr lang="es-ES" sz="3600" spc="4" dirty="0">
                <a:latin typeface="Arial"/>
                <a:cs typeface="Arial"/>
              </a:rPr>
              <a:t>a</a:t>
            </a:r>
            <a:r>
              <a:rPr lang="es-ES" sz="3600" spc="0" dirty="0">
                <a:latin typeface="Arial"/>
                <a:cs typeface="Arial"/>
              </a:rPr>
              <a:t>je</a:t>
            </a:r>
            <a:r>
              <a:rPr lang="es-ES" sz="3600" spc="-43" dirty="0">
                <a:latin typeface="Arial"/>
                <a:cs typeface="Arial"/>
              </a:rPr>
              <a:t> </a:t>
            </a:r>
            <a:r>
              <a:rPr lang="es-ES" sz="3600" spc="0" dirty="0">
                <a:latin typeface="Arial"/>
                <a:cs typeface="Arial"/>
              </a:rPr>
              <a:t>y</a:t>
            </a:r>
            <a:r>
              <a:rPr lang="es-ES" sz="3600" spc="-9" dirty="0">
                <a:latin typeface="Arial"/>
                <a:cs typeface="Arial"/>
              </a:rPr>
              <a:t> </a:t>
            </a:r>
            <a:r>
              <a:rPr lang="es-ES" sz="3600" spc="0" dirty="0">
                <a:latin typeface="Arial"/>
                <a:cs typeface="Arial"/>
              </a:rPr>
              <a:t>de</a:t>
            </a:r>
            <a:r>
              <a:rPr lang="es-ES" sz="3600" spc="-6" dirty="0">
                <a:latin typeface="Arial"/>
                <a:cs typeface="Arial"/>
              </a:rPr>
              <a:t> </a:t>
            </a:r>
            <a:r>
              <a:rPr lang="es-ES" sz="3600" spc="0" dirty="0">
                <a:latin typeface="Arial"/>
                <a:cs typeface="Arial"/>
              </a:rPr>
              <a:t>ense</a:t>
            </a:r>
            <a:r>
              <a:rPr lang="es-ES" sz="3600" spc="4" dirty="0">
                <a:latin typeface="Arial"/>
                <a:cs typeface="Arial"/>
              </a:rPr>
              <a:t>ñ</a:t>
            </a:r>
            <a:r>
              <a:rPr lang="es-ES" sz="3600" spc="0" dirty="0">
                <a:latin typeface="Arial"/>
                <a:cs typeface="Arial"/>
              </a:rPr>
              <a:t>anz</a:t>
            </a:r>
            <a:r>
              <a:rPr lang="es-ES" sz="3600" spc="4" dirty="0">
                <a:latin typeface="Arial"/>
                <a:cs typeface="Arial"/>
              </a:rPr>
              <a:t>a</a:t>
            </a:r>
            <a:r>
              <a:rPr lang="es-ES" sz="3600" spc="0" dirty="0">
                <a:latin typeface="Arial"/>
                <a:cs typeface="Arial"/>
              </a:rPr>
              <a:t>.</a:t>
            </a:r>
            <a:endParaRPr lang="es-ES" sz="3600" dirty="0">
              <a:latin typeface="Arial"/>
              <a:cs typeface="Arial"/>
            </a:endParaRPr>
          </a:p>
          <a:p>
            <a:pPr marL="0" indent="0">
              <a:buNone/>
            </a:pPr>
            <a:endParaRPr lang="es-MX" dirty="0"/>
          </a:p>
        </p:txBody>
      </p:sp>
      <p:sp>
        <p:nvSpPr>
          <p:cNvPr id="5" name="Título 4">
            <a:extLst>
              <a:ext uri="{FF2B5EF4-FFF2-40B4-BE49-F238E27FC236}">
                <a16:creationId xmlns:a16="http://schemas.microsoft.com/office/drawing/2014/main" id="{DE41B5E7-859D-4290-B086-401AAEE7B0A0}"/>
              </a:ext>
            </a:extLst>
          </p:cNvPr>
          <p:cNvSpPr>
            <a:spLocks noGrp="1"/>
          </p:cNvSpPr>
          <p:nvPr>
            <p:ph type="title"/>
          </p:nvPr>
        </p:nvSpPr>
        <p:spPr>
          <a:xfrm>
            <a:off x="1848342" y="0"/>
            <a:ext cx="8911687" cy="1280890"/>
          </a:xfrm>
        </p:spPr>
        <p:txBody>
          <a:bodyPr>
            <a:normAutofit fontScale="90000"/>
          </a:bodyPr>
          <a:lstStyle/>
          <a:p>
            <a:pPr algn="ctr"/>
            <a:br>
              <a:rPr lang="es-MX" sz="4000" b="1" spc="4" dirty="0">
                <a:latin typeface="Arial"/>
                <a:cs typeface="Arial"/>
              </a:rPr>
            </a:br>
            <a:r>
              <a:rPr lang="es-MX" sz="4000" b="1" spc="4" dirty="0">
                <a:latin typeface="Arial"/>
                <a:cs typeface="Arial"/>
              </a:rPr>
              <a:t>E</a:t>
            </a:r>
            <a:r>
              <a:rPr lang="es-MX" sz="4000" b="1" spc="-179" dirty="0">
                <a:latin typeface="Arial"/>
                <a:cs typeface="Arial"/>
              </a:rPr>
              <a:t>V</a:t>
            </a:r>
            <a:r>
              <a:rPr lang="es-MX" sz="4000" b="1" spc="0" dirty="0">
                <a:latin typeface="Arial"/>
                <a:cs typeface="Arial"/>
              </a:rPr>
              <a:t>ALUAR</a:t>
            </a:r>
            <a:r>
              <a:rPr lang="es-MX" sz="4000" b="1" spc="189" dirty="0">
                <a:latin typeface="Arial"/>
                <a:cs typeface="Arial"/>
              </a:rPr>
              <a:t> </a:t>
            </a:r>
            <a:r>
              <a:rPr lang="es-MX" sz="4000" b="1" spc="-184" dirty="0">
                <a:latin typeface="Arial"/>
                <a:cs typeface="Arial"/>
              </a:rPr>
              <a:t>P</a:t>
            </a:r>
            <a:r>
              <a:rPr lang="es-MX" sz="4000" b="1" spc="0" dirty="0">
                <a:latin typeface="Arial"/>
                <a:cs typeface="Arial"/>
              </a:rPr>
              <a:t>A</a:t>
            </a:r>
            <a:r>
              <a:rPr lang="es-MX" sz="4000" b="1" spc="-9" dirty="0">
                <a:latin typeface="Arial"/>
                <a:cs typeface="Arial"/>
              </a:rPr>
              <a:t>R</a:t>
            </a:r>
            <a:r>
              <a:rPr lang="es-MX" sz="4000" b="1" spc="0" dirty="0">
                <a:latin typeface="Arial"/>
                <a:cs typeface="Arial"/>
              </a:rPr>
              <a:t>A</a:t>
            </a:r>
            <a:r>
              <a:rPr lang="es-MX" sz="4000" b="1" spc="-104" dirty="0">
                <a:latin typeface="Arial"/>
                <a:cs typeface="Arial"/>
              </a:rPr>
              <a:t> </a:t>
            </a:r>
            <a:r>
              <a:rPr lang="es-MX" sz="4000" b="1" spc="-4" dirty="0">
                <a:latin typeface="Arial"/>
                <a:cs typeface="Arial"/>
              </a:rPr>
              <a:t>APRENDER</a:t>
            </a:r>
            <a:br>
              <a:rPr lang="es-MX" sz="4400" dirty="0">
                <a:latin typeface="Arial"/>
                <a:cs typeface="Arial"/>
              </a:rPr>
            </a:br>
            <a:endParaRPr lang="es-MX" dirty="0"/>
          </a:p>
        </p:txBody>
      </p:sp>
    </p:spTree>
    <p:extLst>
      <p:ext uri="{BB962C8B-B14F-4D97-AF65-F5344CB8AC3E}">
        <p14:creationId xmlns:p14="http://schemas.microsoft.com/office/powerpoint/2010/main" val="48271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955EF-B218-4EF0-B2F0-05663C835BA4}"/>
              </a:ext>
            </a:extLst>
          </p:cNvPr>
          <p:cNvSpPr>
            <a:spLocks noGrp="1"/>
          </p:cNvSpPr>
          <p:nvPr>
            <p:ph type="title"/>
          </p:nvPr>
        </p:nvSpPr>
        <p:spPr>
          <a:xfrm>
            <a:off x="1861405" y="114658"/>
            <a:ext cx="8911687" cy="1280890"/>
          </a:xfrm>
        </p:spPr>
        <p:txBody>
          <a:bodyPr>
            <a:noAutofit/>
          </a:bodyPr>
          <a:lstStyle/>
          <a:p>
            <a:pPr algn="ctr"/>
            <a:r>
              <a:rPr lang="es-ES" sz="3600" b="1" dirty="0">
                <a:solidFill>
                  <a:srgbClr val="000000"/>
                </a:solidFill>
                <a:latin typeface="Arial" panose="020B0604020202020204" pitchFamily="34" charset="0"/>
              </a:rPr>
              <a:t>La evaluación de los aprendizajes con una mirada </a:t>
            </a:r>
            <a:r>
              <a:rPr lang="es-MX" sz="3600" b="1" dirty="0">
                <a:solidFill>
                  <a:srgbClr val="000000"/>
                </a:solidFill>
                <a:latin typeface="Arial" panose="020B0604020202020204" pitchFamily="34" charset="0"/>
              </a:rPr>
              <a:t>preventiva.</a:t>
            </a:r>
            <a:endParaRPr lang="es-MX" sz="3600" dirty="0"/>
          </a:p>
        </p:txBody>
      </p:sp>
      <p:sp>
        <p:nvSpPr>
          <p:cNvPr id="3" name="Marcador de contenido 2">
            <a:extLst>
              <a:ext uri="{FF2B5EF4-FFF2-40B4-BE49-F238E27FC236}">
                <a16:creationId xmlns:a16="http://schemas.microsoft.com/office/drawing/2014/main" id="{C14E30B3-66FA-4326-BE47-123C8FE1A4A6}"/>
              </a:ext>
            </a:extLst>
          </p:cNvPr>
          <p:cNvSpPr>
            <a:spLocks noGrp="1"/>
          </p:cNvSpPr>
          <p:nvPr>
            <p:ph idx="1"/>
          </p:nvPr>
        </p:nvSpPr>
        <p:spPr>
          <a:xfrm>
            <a:off x="1201783" y="2081349"/>
            <a:ext cx="9427618" cy="4332514"/>
          </a:xfrm>
        </p:spPr>
        <p:txBody>
          <a:bodyPr>
            <a:normAutofit/>
          </a:bodyPr>
          <a:lstStyle/>
          <a:p>
            <a:pPr marL="0" indent="0" algn="just">
              <a:buNone/>
            </a:pPr>
            <a:r>
              <a:rPr lang="es-MX" sz="2400" dirty="0">
                <a:solidFill>
                  <a:srgbClr val="000000"/>
                </a:solidFill>
                <a:latin typeface="Arial" panose="020B0604020202020204" pitchFamily="34" charset="0"/>
              </a:rPr>
              <a:t>La evaluación permitirá identificarlos avances, logros y </a:t>
            </a:r>
            <a:r>
              <a:rPr lang="es-ES" sz="2400" dirty="0">
                <a:solidFill>
                  <a:srgbClr val="000000"/>
                </a:solidFill>
                <a:latin typeface="Arial" panose="020B0604020202020204" pitchFamily="34" charset="0"/>
              </a:rPr>
              <a:t>obstáculos de cada alumno, para atender con oportunidad sus </a:t>
            </a:r>
            <a:r>
              <a:rPr lang="es-MX" sz="2400" dirty="0">
                <a:solidFill>
                  <a:srgbClr val="000000"/>
                </a:solidFill>
                <a:latin typeface="Arial" panose="020B0604020202020204" pitchFamily="34" charset="0"/>
              </a:rPr>
              <a:t>necesidades.</a:t>
            </a:r>
          </a:p>
          <a:p>
            <a:pPr marL="0" indent="0" algn="just">
              <a:buNone/>
            </a:pPr>
            <a:r>
              <a:rPr lang="es-ES" sz="2400" dirty="0">
                <a:solidFill>
                  <a:srgbClr val="000000"/>
                </a:solidFill>
                <a:latin typeface="Arial" panose="020B0604020202020204" pitchFamily="34" charset="0"/>
              </a:rPr>
              <a:t>Las estrategias de intervención y las acciones de evaluación con enfoque formativo que el docente implemente durante el ciclo</a:t>
            </a:r>
          </a:p>
          <a:p>
            <a:pPr marL="0" indent="0" algn="just">
              <a:buNone/>
            </a:pPr>
            <a:r>
              <a:rPr lang="es-MX" sz="2400" dirty="0">
                <a:solidFill>
                  <a:srgbClr val="000000"/>
                </a:solidFill>
                <a:latin typeface="Arial" panose="020B0604020202020204" pitchFamily="34" charset="0"/>
              </a:rPr>
              <a:t>Escolar estarán orientadas a:</a:t>
            </a:r>
          </a:p>
          <a:p>
            <a:pPr marL="0" indent="0" algn="just">
              <a:buNone/>
            </a:pPr>
            <a:r>
              <a:rPr lang="es-ES" sz="2400" dirty="0">
                <a:solidFill>
                  <a:srgbClr val="000000"/>
                </a:solidFill>
                <a:latin typeface="Arial" panose="020B0604020202020204" pitchFamily="34" charset="0"/>
              </a:rPr>
              <a:t>Crear oportunidades para todos los niños y adolescentes así </a:t>
            </a:r>
            <a:r>
              <a:rPr lang="es-MX" sz="2400" dirty="0">
                <a:solidFill>
                  <a:srgbClr val="000000"/>
                </a:solidFill>
                <a:latin typeface="Arial" panose="020B0604020202020204" pitchFamily="34" charset="0"/>
              </a:rPr>
              <a:t>como orientarlos para que “aprendan a aprender”.</a:t>
            </a:r>
          </a:p>
          <a:p>
            <a:pPr marL="0" indent="0" algn="just">
              <a:buNone/>
            </a:pPr>
            <a:r>
              <a:rPr lang="es-ES" sz="2400" dirty="0">
                <a:solidFill>
                  <a:srgbClr val="000000"/>
                </a:solidFill>
                <a:latin typeface="Arial" panose="020B0604020202020204" pitchFamily="34" charset="0"/>
              </a:rPr>
              <a:t>Fortalecer los logros de los alumnos y brindar apoyo oportuno a quienes necesiten mejorar su desempeño o puedan estar en riesgo de repetir el curso</a:t>
            </a:r>
            <a:endParaRPr lang="es-MX" sz="2400" dirty="0"/>
          </a:p>
        </p:txBody>
      </p:sp>
    </p:spTree>
    <p:extLst>
      <p:ext uri="{BB962C8B-B14F-4D97-AF65-F5344CB8AC3E}">
        <p14:creationId xmlns:p14="http://schemas.microsoft.com/office/powerpoint/2010/main" val="234382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D289E-7C77-44AC-9F67-A68CC0A38C3B}"/>
              </a:ext>
            </a:extLst>
          </p:cNvPr>
          <p:cNvSpPr>
            <a:spLocks noGrp="1"/>
          </p:cNvSpPr>
          <p:nvPr>
            <p:ph type="title"/>
          </p:nvPr>
        </p:nvSpPr>
        <p:spPr>
          <a:xfrm>
            <a:off x="2044285" y="166910"/>
            <a:ext cx="8911687" cy="1280890"/>
          </a:xfrm>
        </p:spPr>
        <p:txBody>
          <a:bodyPr>
            <a:normAutofit/>
          </a:bodyPr>
          <a:lstStyle/>
          <a:p>
            <a:pPr algn="ctr"/>
            <a:r>
              <a:rPr lang="es-ES" sz="3600" b="1" dirty="0">
                <a:solidFill>
                  <a:srgbClr val="000000"/>
                </a:solidFill>
                <a:latin typeface="Arial" panose="020B0604020202020204" pitchFamily="34" charset="0"/>
              </a:rPr>
              <a:t>La evaluación y los alumnos en situación de riesgo.</a:t>
            </a:r>
            <a:endParaRPr lang="es-MX" sz="3600" b="1" dirty="0"/>
          </a:p>
        </p:txBody>
      </p:sp>
      <p:sp>
        <p:nvSpPr>
          <p:cNvPr id="3" name="Marcador de contenido 2">
            <a:extLst>
              <a:ext uri="{FF2B5EF4-FFF2-40B4-BE49-F238E27FC236}">
                <a16:creationId xmlns:a16="http://schemas.microsoft.com/office/drawing/2014/main" id="{771F7CFE-2E56-4739-967F-08F7453AC132}"/>
              </a:ext>
            </a:extLst>
          </p:cNvPr>
          <p:cNvSpPr>
            <a:spLocks noGrp="1"/>
          </p:cNvSpPr>
          <p:nvPr>
            <p:ph idx="1"/>
          </p:nvPr>
        </p:nvSpPr>
        <p:spPr>
          <a:xfrm>
            <a:off x="1558977" y="2133600"/>
            <a:ext cx="9945635" cy="3777622"/>
          </a:xfrm>
        </p:spPr>
        <p:txBody>
          <a:bodyPr>
            <a:normAutofit/>
          </a:bodyPr>
          <a:lstStyle/>
          <a:p>
            <a:pPr marL="0" indent="0" algn="just">
              <a:lnSpc>
                <a:spcPct val="150000"/>
              </a:lnSpc>
              <a:buNone/>
            </a:pPr>
            <a:r>
              <a:rPr lang="es-MX" sz="2400" dirty="0">
                <a:solidFill>
                  <a:srgbClr val="000000"/>
                </a:solidFill>
                <a:latin typeface="Arial" panose="020B0604020202020204" pitchFamily="34" charset="0"/>
              </a:rPr>
              <a:t>Ciertos </a:t>
            </a:r>
            <a:r>
              <a:rPr lang="es-ES" sz="2400" dirty="0">
                <a:solidFill>
                  <a:srgbClr val="000000"/>
                </a:solidFill>
                <a:latin typeface="Arial" panose="020B0604020202020204" pitchFamily="34" charset="0"/>
              </a:rPr>
              <a:t>factores pueden convertirse en barreras que interfieren en el aprendizaje y la participación de los niños y los adolescentes, y ponen en riesgo su permanencia en el </a:t>
            </a:r>
            <a:r>
              <a:rPr lang="es-MX" sz="2400" dirty="0">
                <a:solidFill>
                  <a:srgbClr val="000000"/>
                </a:solidFill>
                <a:latin typeface="Arial" panose="020B0604020202020204" pitchFamily="34" charset="0"/>
              </a:rPr>
              <a:t>sistema educativo.</a:t>
            </a:r>
          </a:p>
          <a:p>
            <a:pPr marL="0" indent="0" algn="just">
              <a:lnSpc>
                <a:spcPct val="150000"/>
              </a:lnSpc>
              <a:buNone/>
            </a:pPr>
            <a:r>
              <a:rPr lang="es-ES" sz="2400" dirty="0">
                <a:solidFill>
                  <a:srgbClr val="000000"/>
                </a:solidFill>
                <a:latin typeface="Arial" panose="020B0604020202020204" pitchFamily="34" charset="0"/>
              </a:rPr>
              <a:t>En las escuelas se ponen en práctica acciones de evaluación que no incluyen a todos los alumnos o son ajenas a sus características, la evaluación puede convertirse en una barrera </a:t>
            </a:r>
            <a:r>
              <a:rPr lang="es-MX" sz="2400" dirty="0">
                <a:solidFill>
                  <a:srgbClr val="000000"/>
                </a:solidFill>
                <a:latin typeface="Arial" panose="020B0604020202020204" pitchFamily="34" charset="0"/>
              </a:rPr>
              <a:t>para que ellos aprendan.</a:t>
            </a:r>
            <a:endParaRPr lang="es-MX" sz="2400" dirty="0"/>
          </a:p>
        </p:txBody>
      </p:sp>
    </p:spTree>
    <p:extLst>
      <p:ext uri="{BB962C8B-B14F-4D97-AF65-F5344CB8AC3E}">
        <p14:creationId xmlns:p14="http://schemas.microsoft.com/office/powerpoint/2010/main" val="335995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90075-B397-4BE0-A716-FE6E49354D43}"/>
              </a:ext>
            </a:extLst>
          </p:cNvPr>
          <p:cNvSpPr>
            <a:spLocks noGrp="1"/>
          </p:cNvSpPr>
          <p:nvPr>
            <p:ph type="title"/>
          </p:nvPr>
        </p:nvSpPr>
        <p:spPr>
          <a:xfrm>
            <a:off x="1913657" y="193036"/>
            <a:ext cx="8911687" cy="1280890"/>
          </a:xfrm>
        </p:spPr>
        <p:txBody>
          <a:bodyPr>
            <a:noAutofit/>
          </a:bodyPr>
          <a:lstStyle/>
          <a:p>
            <a:pPr algn="ctr"/>
            <a:r>
              <a:rPr lang="es-ES" sz="3200" b="1" dirty="0">
                <a:solidFill>
                  <a:srgbClr val="000000"/>
                </a:solidFill>
                <a:latin typeface="Arial" panose="020B0604020202020204" pitchFamily="34" charset="0"/>
              </a:rPr>
              <a:t>Acciones de evaluación para los alumnos en situaciones </a:t>
            </a:r>
            <a:r>
              <a:rPr lang="es-MX" sz="3200" b="1" dirty="0">
                <a:solidFill>
                  <a:srgbClr val="000000"/>
                </a:solidFill>
                <a:latin typeface="Arial" panose="020B0604020202020204" pitchFamily="34" charset="0"/>
              </a:rPr>
              <a:t>de riesgo.</a:t>
            </a:r>
            <a:endParaRPr lang="es-MX" sz="3200" dirty="0"/>
          </a:p>
        </p:txBody>
      </p:sp>
      <p:sp>
        <p:nvSpPr>
          <p:cNvPr id="3" name="Marcador de contenido 2">
            <a:extLst>
              <a:ext uri="{FF2B5EF4-FFF2-40B4-BE49-F238E27FC236}">
                <a16:creationId xmlns:a16="http://schemas.microsoft.com/office/drawing/2014/main" id="{59576C14-C97A-4434-8D5B-2A4717EDCE06}"/>
              </a:ext>
            </a:extLst>
          </p:cNvPr>
          <p:cNvSpPr>
            <a:spLocks noGrp="1"/>
          </p:cNvSpPr>
          <p:nvPr>
            <p:ph idx="1"/>
          </p:nvPr>
        </p:nvSpPr>
        <p:spPr>
          <a:xfrm>
            <a:off x="749508" y="2133600"/>
            <a:ext cx="10755104" cy="3777622"/>
          </a:xfrm>
        </p:spPr>
        <p:txBody>
          <a:bodyPr>
            <a:normAutofit fontScale="92500" lnSpcReduction="20000"/>
          </a:bodyPr>
          <a:lstStyle/>
          <a:p>
            <a:pPr marL="0" indent="0">
              <a:buNone/>
            </a:pPr>
            <a:r>
              <a:rPr lang="es-ES" sz="3600" dirty="0">
                <a:solidFill>
                  <a:srgbClr val="000000"/>
                </a:solidFill>
                <a:latin typeface="Arial" panose="020B0604020202020204" pitchFamily="34" charset="0"/>
              </a:rPr>
              <a:t>Diseñar acciones de evaluación y seleccionar los instrumentos de evaluación que permitan identificar los aprendizajes de los alumnos o las necesidades educativas de cada uno </a:t>
            </a:r>
            <a:r>
              <a:rPr lang="es-MX" sz="3600" dirty="0">
                <a:solidFill>
                  <a:srgbClr val="000000"/>
                </a:solidFill>
                <a:latin typeface="Arial" panose="020B0604020202020204" pitchFamily="34" charset="0"/>
              </a:rPr>
              <a:t>relacionadas con su desempeño.</a:t>
            </a:r>
          </a:p>
          <a:p>
            <a:pPr marL="0" indent="0">
              <a:buNone/>
            </a:pPr>
            <a:r>
              <a:rPr lang="es-ES" sz="3600" dirty="0">
                <a:solidFill>
                  <a:srgbClr val="000000"/>
                </a:solidFill>
                <a:latin typeface="Arial" panose="020B0604020202020204" pitchFamily="34" charset="0"/>
              </a:rPr>
              <a:t>Las evaluaciones pueden relacionarse con dos aspectos: </a:t>
            </a:r>
          </a:p>
          <a:p>
            <a:pPr marL="0" indent="0">
              <a:buNone/>
            </a:pPr>
            <a:r>
              <a:rPr lang="es-ES" sz="3600" dirty="0">
                <a:solidFill>
                  <a:srgbClr val="000000"/>
                </a:solidFill>
                <a:latin typeface="Arial" panose="020B0604020202020204" pitchFamily="34" charset="0"/>
              </a:rPr>
              <a:t>El </a:t>
            </a:r>
            <a:r>
              <a:rPr lang="es-MX" sz="3600" dirty="0">
                <a:solidFill>
                  <a:srgbClr val="000000"/>
                </a:solidFill>
                <a:latin typeface="Arial" panose="020B0604020202020204" pitchFamily="34" charset="0"/>
              </a:rPr>
              <a:t>cognitivo-de desempeño o el afectivo-motivacional</a:t>
            </a:r>
            <a:endParaRPr lang="es-MX" sz="3600" dirty="0"/>
          </a:p>
        </p:txBody>
      </p:sp>
    </p:spTree>
    <p:extLst>
      <p:ext uri="{BB962C8B-B14F-4D97-AF65-F5344CB8AC3E}">
        <p14:creationId xmlns:p14="http://schemas.microsoft.com/office/powerpoint/2010/main" val="251651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E90E7-7DFF-494C-A747-CD3E9B2AB763}"/>
              </a:ext>
            </a:extLst>
          </p:cNvPr>
          <p:cNvSpPr>
            <a:spLocks noGrp="1"/>
          </p:cNvSpPr>
          <p:nvPr>
            <p:ph type="title"/>
          </p:nvPr>
        </p:nvSpPr>
        <p:spPr>
          <a:xfrm>
            <a:off x="2122662" y="127722"/>
            <a:ext cx="8911687" cy="1280890"/>
          </a:xfrm>
        </p:spPr>
        <p:txBody>
          <a:bodyPr>
            <a:normAutofit/>
          </a:bodyPr>
          <a:lstStyle/>
          <a:p>
            <a:pPr algn="ctr"/>
            <a:r>
              <a:rPr lang="es-ES" sz="3600" b="1" dirty="0">
                <a:solidFill>
                  <a:srgbClr val="000000"/>
                </a:solidFill>
                <a:latin typeface="Arial" panose="020B0604020202020204" pitchFamily="34" charset="0"/>
              </a:rPr>
              <a:t>Modificar la práctica docente para atender a la diversidad.</a:t>
            </a:r>
            <a:endParaRPr lang="es-MX" sz="3600" dirty="0"/>
          </a:p>
        </p:txBody>
      </p:sp>
      <p:sp>
        <p:nvSpPr>
          <p:cNvPr id="3" name="Marcador de contenido 2">
            <a:extLst>
              <a:ext uri="{FF2B5EF4-FFF2-40B4-BE49-F238E27FC236}">
                <a16:creationId xmlns:a16="http://schemas.microsoft.com/office/drawing/2014/main" id="{7AC6C237-ECA7-4DF8-B4A9-E659CF9089D2}"/>
              </a:ext>
            </a:extLst>
          </p:cNvPr>
          <p:cNvSpPr>
            <a:spLocks noGrp="1"/>
          </p:cNvSpPr>
          <p:nvPr>
            <p:ph idx="1"/>
          </p:nvPr>
        </p:nvSpPr>
        <p:spPr>
          <a:xfrm>
            <a:off x="1244184" y="1937657"/>
            <a:ext cx="9793878" cy="3777622"/>
          </a:xfrm>
        </p:spPr>
        <p:txBody>
          <a:bodyPr>
            <a:normAutofit fontScale="92500"/>
          </a:bodyPr>
          <a:lstStyle/>
          <a:p>
            <a:pPr marL="0" indent="0">
              <a:buNone/>
            </a:pPr>
            <a:r>
              <a:rPr lang="es-ES" sz="2400" dirty="0">
                <a:solidFill>
                  <a:srgbClr val="000000"/>
                </a:solidFill>
                <a:latin typeface="Arial" panose="020B0604020202020204" pitchFamily="34" charset="0"/>
              </a:rPr>
              <a:t>A partir de los obstáculos y las barreras que el docente ha identificado, es importante reflexionar sobre cuáles están relacionadas con la enseñanza y qué cambios es posible </a:t>
            </a:r>
            <a:r>
              <a:rPr lang="es-MX" sz="2400" dirty="0">
                <a:solidFill>
                  <a:srgbClr val="000000"/>
                </a:solidFill>
                <a:latin typeface="Arial" panose="020B0604020202020204" pitchFamily="34" charset="0"/>
              </a:rPr>
              <a:t>efectuar.</a:t>
            </a:r>
          </a:p>
          <a:p>
            <a:pPr marL="0" indent="0">
              <a:buNone/>
            </a:pPr>
            <a:r>
              <a:rPr lang="es-ES" sz="2400" dirty="0">
                <a:solidFill>
                  <a:srgbClr val="000000"/>
                </a:solidFill>
                <a:latin typeface="Arial" panose="020B0604020202020204" pitchFamily="34" charset="0"/>
              </a:rPr>
              <a:t>La intervención docente, en el caso de alumnos en riesgo de reprobación, requiere de una atención diferenciada y específica que permita al alumno tener mayor participación acerca de su proceso de aprendizaje.</a:t>
            </a:r>
          </a:p>
          <a:p>
            <a:pPr marL="0" indent="0" algn="ctr">
              <a:buNone/>
            </a:pPr>
            <a:r>
              <a:rPr lang="es-ES" sz="2400" b="1" dirty="0">
                <a:solidFill>
                  <a:srgbClr val="000000"/>
                </a:solidFill>
                <a:latin typeface="Arial" panose="020B0604020202020204" pitchFamily="34" charset="0"/>
              </a:rPr>
              <a:t>Favorecer la autoevaluación del desempeño</a:t>
            </a:r>
          </a:p>
          <a:p>
            <a:pPr marL="0" indent="0">
              <a:buNone/>
            </a:pPr>
            <a:r>
              <a:rPr lang="es-ES" sz="2400" dirty="0">
                <a:solidFill>
                  <a:srgbClr val="000000"/>
                </a:solidFill>
                <a:latin typeface="Arial" panose="020B0604020202020204" pitchFamily="34" charset="0"/>
              </a:rPr>
              <a:t>En atención a la diversidad, es necesario identificar qué se va a evaluar y establecer criterios claros para que el alumno pueda autoevaluarse</a:t>
            </a:r>
            <a:endParaRPr lang="es-MX" sz="2400" dirty="0"/>
          </a:p>
        </p:txBody>
      </p:sp>
    </p:spTree>
    <p:extLst>
      <p:ext uri="{BB962C8B-B14F-4D97-AF65-F5344CB8AC3E}">
        <p14:creationId xmlns:p14="http://schemas.microsoft.com/office/powerpoint/2010/main" val="212697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27511" y="164896"/>
            <a:ext cx="8915399" cy="1280160"/>
          </a:xfrm>
        </p:spPr>
        <p:txBody>
          <a:bodyPr>
            <a:normAutofit/>
          </a:bodyPr>
          <a:lstStyle/>
          <a:p>
            <a:pPr algn="ctr"/>
            <a:r>
              <a:rPr lang="es-MX" sz="6600" dirty="0"/>
              <a:t>Evaluación formativa</a:t>
            </a:r>
          </a:p>
        </p:txBody>
      </p:sp>
      <p:sp>
        <p:nvSpPr>
          <p:cNvPr id="3" name="Subtítulo 2"/>
          <p:cNvSpPr>
            <a:spLocks noGrp="1"/>
          </p:cNvSpPr>
          <p:nvPr>
            <p:ph type="subTitle" idx="1"/>
          </p:nvPr>
        </p:nvSpPr>
        <p:spPr>
          <a:xfrm>
            <a:off x="2902722" y="5731717"/>
            <a:ext cx="8915399" cy="1126283"/>
          </a:xfrm>
        </p:spPr>
        <p:txBody>
          <a:bodyPr/>
          <a:lstStyle/>
          <a:p>
            <a:pPr algn="r"/>
            <a:r>
              <a:rPr lang="es-MX" dirty="0"/>
              <a:t>Moderadora: Mtra. Norma Amelia Lazalde Ramos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71" y="1795541"/>
            <a:ext cx="1866900" cy="2457450"/>
          </a:xfrm>
          <a:prstGeom prst="rect">
            <a:avLst/>
          </a:prstGeom>
        </p:spPr>
      </p:pic>
      <p:pic>
        <p:nvPicPr>
          <p:cNvPr id="2054" name="Picture 6" descr="C2 herramientas evaluacion web by Gustavo Reyes - Issuu"/>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8935" y="2859842"/>
            <a:ext cx="18669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nfoque formativo de la evalu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499" y="1795541"/>
            <a:ext cx="1867662"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4 Las estrategias y los instrumentos de evaluacion desde el enfoque  form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063" y="2859842"/>
            <a:ext cx="1863469"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ibro 5 LA COMUNICACIÓN DE LOS LOGROSDE APRENDIZAJE DESDE EL ENFOQUE  FORMATI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0434" y="1654916"/>
            <a:ext cx="1886115" cy="245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3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97327" y="1822268"/>
            <a:ext cx="8915399" cy="2262781"/>
          </a:xfrm>
        </p:spPr>
        <p:txBody>
          <a:bodyPr>
            <a:normAutofit fontScale="90000"/>
          </a:bodyPr>
          <a:lstStyle/>
          <a:p>
            <a:r>
              <a:rPr lang="es-MX" b="1" dirty="0"/>
              <a:t>3. Los elementos del currículo en el contexto del enfoque formativo de la evaluación</a:t>
            </a:r>
          </a:p>
        </p:txBody>
      </p:sp>
      <p:sp>
        <p:nvSpPr>
          <p:cNvPr id="3" name="Subtítulo 2"/>
          <p:cNvSpPr>
            <a:spLocks noGrp="1"/>
          </p:cNvSpPr>
          <p:nvPr>
            <p:ph type="subTitle" idx="1"/>
          </p:nvPr>
        </p:nvSpPr>
        <p:spPr/>
        <p:txBody>
          <a:bodyPr/>
          <a:lstStyle/>
          <a:p>
            <a:pPr algn="r"/>
            <a:r>
              <a:rPr lang="es-MX" dirty="0"/>
              <a:t>L.E.P. Juan David Flores Moran</a:t>
            </a:r>
          </a:p>
        </p:txBody>
      </p:sp>
    </p:spTree>
    <p:extLst>
      <p:ext uri="{BB962C8B-B14F-4D97-AF65-F5344CB8AC3E}">
        <p14:creationId xmlns:p14="http://schemas.microsoft.com/office/powerpoint/2010/main" val="3098250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9782" y="219161"/>
            <a:ext cx="8911687" cy="1280890"/>
          </a:xfrm>
        </p:spPr>
        <p:txBody>
          <a:bodyPr>
            <a:normAutofit fontScale="90000"/>
          </a:bodyPr>
          <a:lstStyle/>
          <a:p>
            <a:pPr algn="ctr"/>
            <a:r>
              <a:rPr lang="es-MX" b="1" dirty="0"/>
              <a:t>Principales elementos del plan y los programas de estudio 2022, desde un enfoque formativo de la evaluación</a:t>
            </a:r>
          </a:p>
        </p:txBody>
      </p:sp>
      <p:sp>
        <p:nvSpPr>
          <p:cNvPr id="3" name="Marcador de contenido 2"/>
          <p:cNvSpPr>
            <a:spLocks noGrp="1"/>
          </p:cNvSpPr>
          <p:nvPr>
            <p:ph idx="1"/>
          </p:nvPr>
        </p:nvSpPr>
        <p:spPr>
          <a:xfrm>
            <a:off x="1019331" y="2083633"/>
            <a:ext cx="10485281" cy="3827589"/>
          </a:xfrm>
        </p:spPr>
        <p:txBody>
          <a:bodyPr>
            <a:normAutofit/>
          </a:bodyPr>
          <a:lstStyle/>
          <a:p>
            <a:pPr marL="0" indent="0" algn="just">
              <a:lnSpc>
                <a:spcPct val="150000"/>
              </a:lnSpc>
              <a:buNone/>
            </a:pPr>
            <a:r>
              <a:rPr lang="es-MX" sz="2400" dirty="0"/>
              <a:t>Los principios pedagógicos del plan de estudio 2022, que marcan las condiciones esenciales para a trasformación de la practica docente y el logro de los aprendizajes  utilizando el principio pedagógico numero 7 “evaluar para aprender” en la cual guían al docente para realizar una intervención congruente en los procesos de aprendizaje, enseñanza y de la evaluación.</a:t>
            </a:r>
          </a:p>
          <a:p>
            <a:pPr marL="0" indent="0">
              <a:buNone/>
            </a:pPr>
            <a:endParaRPr lang="es-MX" sz="2400" dirty="0"/>
          </a:p>
          <a:p>
            <a:pPr marL="0" indent="0">
              <a:buNone/>
            </a:pPr>
            <a:endParaRPr lang="es-MX" sz="2400" dirty="0"/>
          </a:p>
          <a:p>
            <a:pPr marL="0" indent="0">
              <a:buNone/>
            </a:pPr>
            <a:endParaRPr lang="es-MX" sz="2200" b="1" dirty="0"/>
          </a:p>
        </p:txBody>
      </p:sp>
    </p:spTree>
    <p:extLst>
      <p:ext uri="{BB962C8B-B14F-4D97-AF65-F5344CB8AC3E}">
        <p14:creationId xmlns:p14="http://schemas.microsoft.com/office/powerpoint/2010/main" val="58775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79761" y="335904"/>
            <a:ext cx="8915400" cy="1138334"/>
          </a:xfrm>
        </p:spPr>
        <p:txBody>
          <a:bodyPr>
            <a:normAutofit/>
          </a:bodyPr>
          <a:lstStyle/>
          <a:p>
            <a:pPr algn="just"/>
            <a:r>
              <a:rPr lang="es-MX" sz="2400" b="1" dirty="0"/>
              <a:t>El plan de estudio 2022 establece las competencias para la vida el perfil de egreso de la educación básica.</a:t>
            </a:r>
          </a:p>
        </p:txBody>
      </p:sp>
      <p:sp>
        <p:nvSpPr>
          <p:cNvPr id="4" name="CuadroTexto 3">
            <a:extLst>
              <a:ext uri="{FF2B5EF4-FFF2-40B4-BE49-F238E27FC236}">
                <a16:creationId xmlns:a16="http://schemas.microsoft.com/office/drawing/2014/main" id="{ADBFC529-9A11-7AE1-3CAA-A68A6032B5F9}"/>
              </a:ext>
            </a:extLst>
          </p:cNvPr>
          <p:cNvSpPr txBox="1"/>
          <p:nvPr/>
        </p:nvSpPr>
        <p:spPr>
          <a:xfrm>
            <a:off x="1483566" y="1296955"/>
            <a:ext cx="9974425" cy="4339650"/>
          </a:xfrm>
          <a:prstGeom prst="rect">
            <a:avLst/>
          </a:prstGeom>
          <a:noFill/>
        </p:spPr>
        <p:txBody>
          <a:bodyPr wrap="square" rtlCol="0">
            <a:spAutoFit/>
          </a:bodyPr>
          <a:lstStyle/>
          <a:p>
            <a:pPr algn="l"/>
            <a:endParaRPr lang="es-MX" sz="1800" b="0" i="0" u="none" strike="noStrike" baseline="0" dirty="0">
              <a:solidFill>
                <a:srgbClr val="000000"/>
              </a:solidFill>
              <a:latin typeface="Montserrat" panose="00000500000000000000" pitchFamily="2" charset="0"/>
            </a:endParaRPr>
          </a:p>
          <a:p>
            <a:pPr marL="285750" indent="-285750" algn="just">
              <a:buFont typeface="Wingdings" panose="05000000000000000000" pitchFamily="2" charset="2"/>
              <a:buChar char="v"/>
            </a:pPr>
            <a:r>
              <a:rPr lang="es-MX" sz="2400" b="0" i="0" u="none" strike="noStrike" baseline="0" dirty="0">
                <a:solidFill>
                  <a:srgbClr val="000000"/>
                </a:solidFill>
                <a:latin typeface="Montserrat" panose="00000500000000000000" pitchFamily="2" charset="0"/>
              </a:rPr>
              <a:t>Propone </a:t>
            </a:r>
            <a:r>
              <a:rPr lang="es-MX" sz="2400" b="0" i="0" u="none" strike="noStrike" baseline="0" dirty="0">
                <a:solidFill>
                  <a:srgbClr val="6D152D"/>
                </a:solidFill>
                <a:latin typeface="Montserrat" panose="00000500000000000000" pitchFamily="2" charset="0"/>
              </a:rPr>
              <a:t>programas sintéticos</a:t>
            </a:r>
            <a:r>
              <a:rPr lang="es-MX" sz="2400" b="0" i="0" u="none" strike="noStrike" baseline="0" dirty="0">
                <a:solidFill>
                  <a:srgbClr val="000000"/>
                </a:solidFill>
                <a:latin typeface="Montserrat" panose="00000500000000000000" pitchFamily="2" charset="0"/>
              </a:rPr>
              <a:t>, que organizan los contenidos que las y los estudiantes deben aprender, pero </a:t>
            </a:r>
            <a:r>
              <a:rPr lang="es-MX" sz="2400" b="0" i="0" u="none" strike="noStrike" baseline="0" dirty="0">
                <a:solidFill>
                  <a:srgbClr val="6D152D"/>
                </a:solidFill>
                <a:latin typeface="Montserrat" panose="00000500000000000000" pitchFamily="2" charset="0"/>
              </a:rPr>
              <a:t>que es necesario contextualizar </a:t>
            </a:r>
            <a:r>
              <a:rPr lang="es-MX" sz="2400" b="0" i="0" u="none" strike="noStrike" baseline="0" dirty="0">
                <a:solidFill>
                  <a:srgbClr val="000000"/>
                </a:solidFill>
                <a:latin typeface="Montserrat" panose="00000500000000000000" pitchFamily="2" charset="0"/>
              </a:rPr>
              <a:t>para atender a la diversidad intercultural y social en su acción pedagógica.</a:t>
            </a:r>
          </a:p>
          <a:p>
            <a:pPr algn="just"/>
            <a:endParaRPr lang="es-MX" sz="2400" b="0" i="0" u="none" strike="noStrike" baseline="0" dirty="0">
              <a:solidFill>
                <a:srgbClr val="000000"/>
              </a:solidFill>
              <a:latin typeface="Montserrat" panose="00000500000000000000" pitchFamily="2" charset="0"/>
            </a:endParaRPr>
          </a:p>
          <a:p>
            <a:pPr marL="285750" indent="-285750" algn="just">
              <a:buFont typeface="Wingdings" panose="05000000000000000000" pitchFamily="2" charset="2"/>
              <a:buChar char="v"/>
            </a:pPr>
            <a:r>
              <a:rPr lang="es-MX" sz="2400" b="0" i="0" u="none" strike="noStrike" baseline="0" dirty="0">
                <a:solidFill>
                  <a:srgbClr val="000000"/>
                </a:solidFill>
                <a:latin typeface="Montserrat" panose="00000500000000000000" pitchFamily="2" charset="0"/>
              </a:rPr>
              <a:t>Plantea que las maestras y los maestros </a:t>
            </a:r>
            <a:r>
              <a:rPr lang="es-MX" sz="2400" b="0" i="0" u="none" strike="noStrike" baseline="0" dirty="0">
                <a:solidFill>
                  <a:srgbClr val="6D152D"/>
                </a:solidFill>
                <a:latin typeface="Montserrat" panose="00000500000000000000" pitchFamily="2" charset="0"/>
              </a:rPr>
              <a:t>decidan qué enseñar y cómo enseñar</a:t>
            </a:r>
            <a:r>
              <a:rPr lang="es-MX" sz="2400" b="0" i="0" u="none" strike="noStrike" baseline="0" dirty="0">
                <a:solidFill>
                  <a:srgbClr val="000000"/>
                </a:solidFill>
                <a:latin typeface="Montserrat" panose="00000500000000000000" pitchFamily="2" charset="0"/>
              </a:rPr>
              <a:t>, tomando en consideración a la comunidad y sus saberes, a sus estudiantes y sus conocimientos, y el Programa de estudios que define los contenidos nacionales comunes.</a:t>
            </a:r>
          </a:p>
          <a:p>
            <a:endParaRPr lang="es-MX" dirty="0"/>
          </a:p>
        </p:txBody>
      </p:sp>
    </p:spTree>
    <p:extLst>
      <p:ext uri="{BB962C8B-B14F-4D97-AF65-F5344CB8AC3E}">
        <p14:creationId xmlns:p14="http://schemas.microsoft.com/office/powerpoint/2010/main" val="254993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53B68C9-3F27-CB35-606D-91017210F5C9}"/>
              </a:ext>
            </a:extLst>
          </p:cNvPr>
          <p:cNvSpPr txBox="1"/>
          <p:nvPr/>
        </p:nvSpPr>
        <p:spPr>
          <a:xfrm>
            <a:off x="2258008" y="858416"/>
            <a:ext cx="8322906" cy="646331"/>
          </a:xfrm>
          <a:prstGeom prst="rect">
            <a:avLst/>
          </a:prstGeom>
          <a:noFill/>
        </p:spPr>
        <p:txBody>
          <a:bodyPr wrap="square" rtlCol="0">
            <a:spAutoFit/>
          </a:bodyPr>
          <a:lstStyle/>
          <a:p>
            <a:endParaRPr lang="es-MX" sz="1800" b="0" i="0" u="none" strike="noStrike" baseline="0" dirty="0">
              <a:solidFill>
                <a:srgbClr val="000000"/>
              </a:solidFill>
              <a:latin typeface="Montserrat" panose="020F0502020204030204" pitchFamily="2" charset="0"/>
            </a:endParaRPr>
          </a:p>
          <a:p>
            <a:endParaRPr lang="es-MX" dirty="0"/>
          </a:p>
        </p:txBody>
      </p:sp>
      <p:pic>
        <p:nvPicPr>
          <p:cNvPr id="3" name="Imagen 2">
            <a:extLst>
              <a:ext uri="{FF2B5EF4-FFF2-40B4-BE49-F238E27FC236}">
                <a16:creationId xmlns:a16="http://schemas.microsoft.com/office/drawing/2014/main" id="{76040C19-6028-3681-7E6C-5E4E51FBF6D0}"/>
              </a:ext>
            </a:extLst>
          </p:cNvPr>
          <p:cNvPicPr>
            <a:picLocks noChangeAspect="1"/>
          </p:cNvPicPr>
          <p:nvPr/>
        </p:nvPicPr>
        <p:blipFill>
          <a:blip r:embed="rId2"/>
          <a:stretch>
            <a:fillRect/>
          </a:stretch>
        </p:blipFill>
        <p:spPr>
          <a:xfrm>
            <a:off x="1804001" y="709126"/>
            <a:ext cx="8833259" cy="5290457"/>
          </a:xfrm>
          <a:prstGeom prst="rect">
            <a:avLst/>
          </a:prstGeom>
        </p:spPr>
      </p:pic>
    </p:spTree>
    <p:extLst>
      <p:ext uri="{BB962C8B-B14F-4D97-AF65-F5344CB8AC3E}">
        <p14:creationId xmlns:p14="http://schemas.microsoft.com/office/powerpoint/2010/main" val="45107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8971" y="284476"/>
            <a:ext cx="8911687" cy="1280890"/>
          </a:xfrm>
        </p:spPr>
        <p:txBody>
          <a:bodyPr>
            <a:normAutofit fontScale="90000"/>
          </a:bodyPr>
          <a:lstStyle/>
          <a:p>
            <a:pPr algn="ctr"/>
            <a:r>
              <a:rPr lang="es-MX" b="1" dirty="0"/>
              <a:t>La evaluación desde un enfoque formativo en los distintos momentos de la secuencia didáctica</a:t>
            </a:r>
          </a:p>
        </p:txBody>
      </p:sp>
      <p:sp>
        <p:nvSpPr>
          <p:cNvPr id="3" name="Marcador de contenido 2"/>
          <p:cNvSpPr>
            <a:spLocks noGrp="1"/>
          </p:cNvSpPr>
          <p:nvPr>
            <p:ph idx="1"/>
          </p:nvPr>
        </p:nvSpPr>
        <p:spPr/>
        <p:txBody>
          <a:bodyPr>
            <a:normAutofit/>
          </a:bodyPr>
          <a:lstStyle/>
          <a:p>
            <a:pPr marL="0" indent="0">
              <a:buNone/>
            </a:pPr>
            <a:endParaRPr lang="es-MX" sz="2000" dirty="0"/>
          </a:p>
          <a:p>
            <a:r>
              <a:rPr lang="es-MX" sz="2000" dirty="0"/>
              <a:t>Recopilación de evidencias.</a:t>
            </a:r>
          </a:p>
          <a:p>
            <a:r>
              <a:rPr lang="es-MX" sz="2000" dirty="0"/>
              <a:t>Análisis de la información obtenida.</a:t>
            </a:r>
          </a:p>
          <a:p>
            <a:r>
              <a:rPr lang="es-MX" sz="2000" dirty="0"/>
              <a:t>Formulación de conclusiones.</a:t>
            </a:r>
          </a:p>
          <a:p>
            <a:r>
              <a:rPr lang="es-MX" sz="2000" dirty="0"/>
              <a:t>Establecimiento de un juicio de valoración acerca de lo evaluado.</a:t>
            </a:r>
          </a:p>
        </p:txBody>
      </p:sp>
    </p:spTree>
    <p:extLst>
      <p:ext uri="{BB962C8B-B14F-4D97-AF65-F5344CB8AC3E}">
        <p14:creationId xmlns:p14="http://schemas.microsoft.com/office/powerpoint/2010/main" val="3047525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evaluación de la secuencia</a:t>
            </a:r>
          </a:p>
        </p:txBody>
      </p:sp>
      <p:sp>
        <p:nvSpPr>
          <p:cNvPr id="3" name="Marcador de contenido 2"/>
          <p:cNvSpPr>
            <a:spLocks noGrp="1"/>
          </p:cNvSpPr>
          <p:nvPr>
            <p:ph idx="1"/>
          </p:nvPr>
        </p:nvSpPr>
        <p:spPr>
          <a:xfrm>
            <a:off x="1661749" y="1467393"/>
            <a:ext cx="8915400" cy="5194664"/>
          </a:xfrm>
        </p:spPr>
        <p:txBody>
          <a:bodyPr>
            <a:normAutofit/>
          </a:bodyPr>
          <a:lstStyle/>
          <a:p>
            <a:r>
              <a:rPr lang="es-MX" sz="2000" b="1" dirty="0"/>
              <a:t>inicio</a:t>
            </a:r>
          </a:p>
          <a:p>
            <a:pPr marL="0" indent="0">
              <a:buNone/>
            </a:pPr>
            <a:r>
              <a:rPr lang="es-MX" sz="2000" dirty="0"/>
              <a:t>Conocimientos previos</a:t>
            </a:r>
          </a:p>
          <a:p>
            <a:pPr marL="0" indent="0">
              <a:buNone/>
            </a:pPr>
            <a:r>
              <a:rPr lang="es-MX" sz="2000" dirty="0"/>
              <a:t>Evaluación diagnostica</a:t>
            </a:r>
          </a:p>
          <a:p>
            <a:r>
              <a:rPr lang="es-MX" sz="2000" b="1" dirty="0"/>
              <a:t>Desarrollo</a:t>
            </a:r>
          </a:p>
          <a:p>
            <a:pPr marL="0" indent="0">
              <a:buNone/>
            </a:pPr>
            <a:r>
              <a:rPr lang="es-MX" sz="2000" dirty="0"/>
              <a:t>Aprendizajes esperados</a:t>
            </a:r>
          </a:p>
          <a:p>
            <a:pPr marL="0" indent="0">
              <a:buNone/>
            </a:pPr>
            <a:r>
              <a:rPr lang="es-MX" sz="2000" dirty="0"/>
              <a:t>Logro de aprendizajes</a:t>
            </a:r>
          </a:p>
          <a:p>
            <a:pPr marL="0" indent="0">
              <a:buNone/>
            </a:pPr>
            <a:r>
              <a:rPr lang="es-MX" sz="2000" dirty="0"/>
              <a:t>Enfoque de los campos formativos y de las asignaturas</a:t>
            </a:r>
          </a:p>
          <a:p>
            <a:r>
              <a:rPr lang="es-MX" sz="2000" b="1" dirty="0"/>
              <a:t>Cierre</a:t>
            </a:r>
          </a:p>
          <a:p>
            <a:pPr marL="0" indent="0">
              <a:buNone/>
            </a:pPr>
            <a:r>
              <a:rPr lang="es-MX" sz="2000" dirty="0"/>
              <a:t>Valorización de los aprendizajes esperados</a:t>
            </a:r>
          </a:p>
          <a:p>
            <a:pPr marL="0" indent="0">
              <a:buNone/>
            </a:pPr>
            <a:r>
              <a:rPr lang="es-MX" sz="2000" dirty="0"/>
              <a:t>Retroalimentación</a:t>
            </a:r>
          </a:p>
          <a:p>
            <a:pPr marL="0" indent="0">
              <a:buNone/>
            </a:pPr>
            <a:r>
              <a:rPr lang="es-MX" sz="2000" dirty="0"/>
              <a:t>Instrumentos de evaluación</a:t>
            </a:r>
          </a:p>
        </p:txBody>
      </p:sp>
    </p:spTree>
    <p:extLst>
      <p:ext uri="{BB962C8B-B14F-4D97-AF65-F5344CB8AC3E}">
        <p14:creationId xmlns:p14="http://schemas.microsoft.com/office/powerpoint/2010/main" val="2798667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63908" y="1575964"/>
            <a:ext cx="9488007" cy="3777622"/>
          </a:xfrm>
        </p:spPr>
        <p:txBody>
          <a:bodyPr>
            <a:normAutofit lnSpcReduction="10000"/>
          </a:bodyPr>
          <a:lstStyle/>
          <a:p>
            <a:pPr marL="0" indent="0" algn="just">
              <a:lnSpc>
                <a:spcPct val="150000"/>
              </a:lnSpc>
              <a:buNone/>
            </a:pPr>
            <a:r>
              <a:rPr lang="es-MX" sz="2800" dirty="0"/>
              <a:t>La finalidad de la evaluación formativa en una secuencia didáctica es contribuir al aprendizaje del alumno, dándole información sobre sus respuestas o realización de tareas en un tiempo o una situación en la que la retroalimentación nos sirve para corregir los propios errores.</a:t>
            </a:r>
          </a:p>
        </p:txBody>
      </p:sp>
    </p:spTree>
    <p:extLst>
      <p:ext uri="{BB962C8B-B14F-4D97-AF65-F5344CB8AC3E}">
        <p14:creationId xmlns:p14="http://schemas.microsoft.com/office/powerpoint/2010/main" val="143620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6536" y="232224"/>
            <a:ext cx="8911687" cy="1280890"/>
          </a:xfrm>
        </p:spPr>
        <p:txBody>
          <a:bodyPr>
            <a:normAutofit fontScale="90000"/>
          </a:bodyPr>
          <a:lstStyle/>
          <a:p>
            <a:pPr algn="ctr"/>
            <a:r>
              <a:rPr lang="es-MX" dirty="0"/>
              <a:t>Sugerencias para utilizar los elementos curriculares en el enfoque formativo de la evaluación</a:t>
            </a:r>
          </a:p>
        </p:txBody>
      </p:sp>
      <p:sp>
        <p:nvSpPr>
          <p:cNvPr id="3" name="Marcador de contenido 2"/>
          <p:cNvSpPr>
            <a:spLocks noGrp="1"/>
          </p:cNvSpPr>
          <p:nvPr>
            <p:ph idx="1"/>
          </p:nvPr>
        </p:nvSpPr>
        <p:spPr>
          <a:xfrm>
            <a:off x="2341018" y="2146663"/>
            <a:ext cx="8915400" cy="3992880"/>
          </a:xfrm>
        </p:spPr>
        <p:txBody>
          <a:bodyPr>
            <a:noAutofit/>
          </a:bodyPr>
          <a:lstStyle/>
          <a:p>
            <a:pPr algn="just"/>
            <a:r>
              <a:rPr lang="es-MX" sz="2400" dirty="0"/>
              <a:t>Por lo que es necesario establecer criterios para evaluar a partir de la progresión de desarrollo de aprendizaje.</a:t>
            </a:r>
          </a:p>
          <a:p>
            <a:pPr algn="just"/>
            <a:r>
              <a:rPr lang="es-MX" sz="2400" dirty="0"/>
              <a:t>Tomando en cuenta las progresiones de desarrollo de aprendizaje:</a:t>
            </a:r>
          </a:p>
          <a:p>
            <a:pPr marL="0" indent="0" algn="just">
              <a:buNone/>
            </a:pPr>
            <a:r>
              <a:rPr lang="es-MX" sz="2400" dirty="0"/>
              <a:t>No son un producto final</a:t>
            </a:r>
          </a:p>
          <a:p>
            <a:pPr marL="0" indent="0" algn="just">
              <a:buNone/>
            </a:pPr>
            <a:r>
              <a:rPr lang="es-MX" sz="2400" dirty="0"/>
              <a:t>No se dan de manera homogénea ni simultanea</a:t>
            </a:r>
          </a:p>
          <a:p>
            <a:pPr algn="just"/>
            <a:r>
              <a:rPr lang="es-MX" sz="2400" dirty="0"/>
              <a:t>por lo que el maestro conocedor de la diversidad contribuirá a ejercer una mirada abierta y flexible respecto a los logros de cada alumno lo cual nos lleva a una </a:t>
            </a:r>
            <a:r>
              <a:rPr lang="es-MX" sz="2400" b="1" dirty="0"/>
              <a:t>evaluación formativa.</a:t>
            </a:r>
          </a:p>
        </p:txBody>
      </p:sp>
    </p:spTree>
    <p:extLst>
      <p:ext uri="{BB962C8B-B14F-4D97-AF65-F5344CB8AC3E}">
        <p14:creationId xmlns:p14="http://schemas.microsoft.com/office/powerpoint/2010/main" val="1610784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a:t>4.Las estrategias y los instrumentos de evaluación desde el enfoque formativo</a:t>
            </a:r>
          </a:p>
        </p:txBody>
      </p:sp>
      <p:sp>
        <p:nvSpPr>
          <p:cNvPr id="3" name="Subtítulo 2"/>
          <p:cNvSpPr>
            <a:spLocks noGrp="1"/>
          </p:cNvSpPr>
          <p:nvPr>
            <p:ph type="subTitle" idx="1"/>
          </p:nvPr>
        </p:nvSpPr>
        <p:spPr/>
        <p:txBody>
          <a:bodyPr/>
          <a:lstStyle/>
          <a:p>
            <a:pPr algn="r"/>
            <a:r>
              <a:rPr lang="es-MX" dirty="0"/>
              <a:t>L.E.P. LEANDRA ISABEL PEINADO CARRASCO</a:t>
            </a:r>
          </a:p>
        </p:txBody>
      </p:sp>
    </p:spTree>
    <p:extLst>
      <p:ext uri="{BB962C8B-B14F-4D97-AF65-F5344CB8AC3E}">
        <p14:creationId xmlns:p14="http://schemas.microsoft.com/office/powerpoint/2010/main" val="3539450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Evaluación para el aprendizaje</a:t>
            </a:r>
          </a:p>
        </p:txBody>
      </p:sp>
      <p:sp>
        <p:nvSpPr>
          <p:cNvPr id="3" name="Marcador de contenido 2"/>
          <p:cNvSpPr>
            <a:spLocks noGrp="1"/>
          </p:cNvSpPr>
          <p:nvPr>
            <p:ph idx="1"/>
          </p:nvPr>
        </p:nvSpPr>
        <p:spPr>
          <a:xfrm>
            <a:off x="1439056" y="1668907"/>
            <a:ext cx="10065556" cy="4297180"/>
          </a:xfrm>
        </p:spPr>
        <p:txBody>
          <a:bodyPr>
            <a:normAutofit/>
          </a:bodyPr>
          <a:lstStyle/>
          <a:p>
            <a:pPr algn="just">
              <a:lnSpc>
                <a:spcPct val="150000"/>
              </a:lnSpc>
            </a:pPr>
            <a:r>
              <a:rPr lang="es-MX" sz="2000" dirty="0"/>
              <a:t>Permite valorar el nivel de desempeño y el logro de los aprendizajes.</a:t>
            </a:r>
          </a:p>
          <a:p>
            <a:pPr algn="just">
              <a:lnSpc>
                <a:spcPct val="150000"/>
              </a:lnSpc>
            </a:pPr>
            <a:r>
              <a:rPr lang="es-MX" sz="2000" dirty="0"/>
              <a:t>Identificar los apoyos necesarios para analizar las causas de los aprendizajes no logrados.</a:t>
            </a:r>
          </a:p>
          <a:p>
            <a:pPr algn="just">
              <a:lnSpc>
                <a:spcPct val="150000"/>
              </a:lnSpc>
            </a:pPr>
            <a:r>
              <a:rPr lang="es-MX" sz="2000" dirty="0"/>
              <a:t>Requiere recolectar, sistematizar y analizar la información obtenida de diversas fuentes.</a:t>
            </a:r>
          </a:p>
          <a:p>
            <a:pPr algn="just">
              <a:lnSpc>
                <a:spcPct val="150000"/>
              </a:lnSpc>
            </a:pPr>
            <a:r>
              <a:rPr lang="es-MX" sz="2000" dirty="0"/>
              <a:t>No puede depender de una sola técnica o instrumento.</a:t>
            </a:r>
          </a:p>
          <a:p>
            <a:pPr algn="just">
              <a:lnSpc>
                <a:spcPct val="150000"/>
              </a:lnSpc>
            </a:pPr>
            <a:r>
              <a:rPr lang="es-MX" sz="2000" dirty="0"/>
              <a:t>Debe permitir el desarrollo de las habilidades de reflexión, observación, análisis, el pensamiento crítico y la capacidad para resolver problemas.</a:t>
            </a:r>
          </a:p>
        </p:txBody>
      </p:sp>
    </p:spTree>
    <p:extLst>
      <p:ext uri="{BB962C8B-B14F-4D97-AF65-F5344CB8AC3E}">
        <p14:creationId xmlns:p14="http://schemas.microsoft.com/office/powerpoint/2010/main" val="340965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7562F-FECF-424F-B842-F68565526B9C}"/>
              </a:ext>
            </a:extLst>
          </p:cNvPr>
          <p:cNvSpPr>
            <a:spLocks noGrp="1"/>
          </p:cNvSpPr>
          <p:nvPr>
            <p:ph type="ctrTitle"/>
          </p:nvPr>
        </p:nvSpPr>
        <p:spPr>
          <a:xfrm>
            <a:off x="2236515" y="1848394"/>
            <a:ext cx="8915399" cy="2262781"/>
          </a:xfrm>
        </p:spPr>
        <p:txBody>
          <a:bodyPr/>
          <a:lstStyle/>
          <a:p>
            <a:r>
              <a:rPr lang="es-MX" dirty="0"/>
              <a:t>1. El enfoque formativo de la evaluación</a:t>
            </a:r>
          </a:p>
        </p:txBody>
      </p:sp>
      <p:sp>
        <p:nvSpPr>
          <p:cNvPr id="3" name="Subtítulo 2">
            <a:extLst>
              <a:ext uri="{FF2B5EF4-FFF2-40B4-BE49-F238E27FC236}">
                <a16:creationId xmlns:a16="http://schemas.microsoft.com/office/drawing/2014/main" id="{0A0005EC-524C-49A5-A015-4F80E637B6EF}"/>
              </a:ext>
            </a:extLst>
          </p:cNvPr>
          <p:cNvSpPr>
            <a:spLocks noGrp="1"/>
          </p:cNvSpPr>
          <p:nvPr>
            <p:ph type="subTitle" idx="1"/>
          </p:nvPr>
        </p:nvSpPr>
        <p:spPr/>
        <p:txBody>
          <a:bodyPr/>
          <a:lstStyle/>
          <a:p>
            <a:pPr algn="r"/>
            <a:r>
              <a:rPr lang="es-MX" dirty="0"/>
              <a:t>Maestra: Alejandra Arrollo Reyna</a:t>
            </a:r>
          </a:p>
        </p:txBody>
      </p:sp>
    </p:spTree>
    <p:extLst>
      <p:ext uri="{BB962C8B-B14F-4D97-AF65-F5344CB8AC3E}">
        <p14:creationId xmlns:p14="http://schemas.microsoft.com/office/powerpoint/2010/main" val="159335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132" y="4047220"/>
            <a:ext cx="10515600" cy="727694"/>
          </a:xfrm>
        </p:spPr>
        <p:txBody>
          <a:bodyPr/>
          <a:lstStyle/>
          <a:p>
            <a:pPr algn="ctr"/>
            <a:r>
              <a:rPr lang="es-MX" b="1" dirty="0"/>
              <a:t>Finalidades</a:t>
            </a:r>
          </a:p>
        </p:txBody>
      </p:sp>
      <p:sp>
        <p:nvSpPr>
          <p:cNvPr id="3" name="Marcador de contenido 2"/>
          <p:cNvSpPr>
            <a:spLocks noGrp="1"/>
          </p:cNvSpPr>
          <p:nvPr>
            <p:ph idx="1"/>
          </p:nvPr>
        </p:nvSpPr>
        <p:spPr>
          <a:xfrm>
            <a:off x="838200" y="1384880"/>
            <a:ext cx="10515600" cy="2737415"/>
          </a:xfrm>
        </p:spPr>
        <p:txBody>
          <a:bodyPr>
            <a:normAutofit lnSpcReduction="10000"/>
          </a:bodyPr>
          <a:lstStyle/>
          <a:p>
            <a:pPr marL="0" indent="0" algn="just">
              <a:buNone/>
            </a:pPr>
            <a:r>
              <a:rPr lang="es-MX" sz="2000" dirty="0"/>
              <a:t>“Conjunto de métodos, técnicas y recursos que utiliza el docente para valorar el aprendizaje de los alumnos”</a:t>
            </a:r>
          </a:p>
          <a:p>
            <a:pPr algn="just"/>
            <a:r>
              <a:rPr lang="es-MX" sz="2000" dirty="0"/>
              <a:t>Los métodos son los procesos que orientan el diseño y aplicación de las estrategias.</a:t>
            </a:r>
          </a:p>
          <a:p>
            <a:pPr algn="just"/>
            <a:r>
              <a:rPr lang="es-MX" sz="2000" dirty="0"/>
              <a:t>Las técnicas son las actividades especificas que llevan a cabo los alumnos cuando aprenden.</a:t>
            </a:r>
          </a:p>
          <a:p>
            <a:pPr algn="just"/>
            <a:r>
              <a:rPr lang="es-MX" sz="2000" dirty="0"/>
              <a:t>Los recursos son los instrumentos o herramientas que permiten, tener información específica acerca del proceso de enseñanza y de aprendizaje.</a:t>
            </a:r>
          </a:p>
          <a:p>
            <a:pPr marL="0" indent="0">
              <a:buNone/>
            </a:pPr>
            <a:endParaRPr lang="es-MX" dirty="0"/>
          </a:p>
        </p:txBody>
      </p:sp>
      <p:sp>
        <p:nvSpPr>
          <p:cNvPr id="4" name="Título 1"/>
          <p:cNvSpPr txBox="1">
            <a:spLocks/>
          </p:cNvSpPr>
          <p:nvPr/>
        </p:nvSpPr>
        <p:spPr>
          <a:xfrm>
            <a:off x="979449" y="-35909"/>
            <a:ext cx="10515600" cy="1106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Estrategias de evaluación</a:t>
            </a:r>
          </a:p>
        </p:txBody>
      </p:sp>
      <p:sp>
        <p:nvSpPr>
          <p:cNvPr id="5" name="Marcador de contenido 2"/>
          <p:cNvSpPr txBox="1">
            <a:spLocks/>
          </p:cNvSpPr>
          <p:nvPr/>
        </p:nvSpPr>
        <p:spPr>
          <a:xfrm>
            <a:off x="1364435" y="5123582"/>
            <a:ext cx="7090013" cy="16861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t>Estimular la autonomía</a:t>
            </a:r>
          </a:p>
          <a:p>
            <a:pPr algn="just"/>
            <a:r>
              <a:rPr lang="es-MX" dirty="0"/>
              <a:t>Monitorear el avance e interferencias</a:t>
            </a:r>
          </a:p>
          <a:p>
            <a:pPr algn="just"/>
            <a:r>
              <a:rPr lang="es-MX" dirty="0"/>
              <a:t>Comprobar el nivel de comprensión</a:t>
            </a:r>
          </a:p>
          <a:p>
            <a:pPr algn="just"/>
            <a:r>
              <a:rPr lang="es-MX" dirty="0"/>
              <a:t>Identificar las necesidades</a:t>
            </a:r>
          </a:p>
        </p:txBody>
      </p:sp>
    </p:spTree>
    <p:extLst>
      <p:ext uri="{BB962C8B-B14F-4D97-AF65-F5344CB8AC3E}">
        <p14:creationId xmlns:p14="http://schemas.microsoft.com/office/powerpoint/2010/main" val="4241458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6344"/>
            <a:ext cx="10515600" cy="816905"/>
          </a:xfrm>
        </p:spPr>
        <p:txBody>
          <a:bodyPr/>
          <a:lstStyle/>
          <a:p>
            <a:pPr algn="ctr"/>
            <a:r>
              <a:rPr lang="es-MX" b="1" dirty="0"/>
              <a:t>Técnicas e instrumentos de evaluación</a:t>
            </a:r>
          </a:p>
        </p:txBody>
      </p:sp>
      <p:graphicFrame>
        <p:nvGraphicFramePr>
          <p:cNvPr id="6" name="Tabla 5"/>
          <p:cNvGraphicFramePr>
            <a:graphicFrameLocks noGrp="1"/>
          </p:cNvGraphicFramePr>
          <p:nvPr>
            <p:extLst>
              <p:ext uri="{D42A27DB-BD31-4B8C-83A1-F6EECF244321}">
                <p14:modId xmlns:p14="http://schemas.microsoft.com/office/powerpoint/2010/main" val="2232593076"/>
              </p:ext>
            </p:extLst>
          </p:nvPr>
        </p:nvGraphicFramePr>
        <p:xfrm>
          <a:off x="195943" y="731519"/>
          <a:ext cx="11704320" cy="5995856"/>
        </p:xfrm>
        <a:graphic>
          <a:graphicData uri="http://schemas.openxmlformats.org/drawingml/2006/table">
            <a:tbl>
              <a:tblPr firstRow="1" bandRow="1">
                <a:tableStyleId>{5C22544A-7EE6-4342-B048-85BDC9FD1C3A}</a:tableStyleId>
              </a:tblPr>
              <a:tblGrid>
                <a:gridCol w="1788107">
                  <a:extLst>
                    <a:ext uri="{9D8B030D-6E8A-4147-A177-3AD203B41FA5}">
                      <a16:colId xmlns:a16="http://schemas.microsoft.com/office/drawing/2014/main" val="20000"/>
                    </a:ext>
                  </a:extLst>
                </a:gridCol>
                <a:gridCol w="4162066">
                  <a:extLst>
                    <a:ext uri="{9D8B030D-6E8A-4147-A177-3AD203B41FA5}">
                      <a16:colId xmlns:a16="http://schemas.microsoft.com/office/drawing/2014/main" val="20001"/>
                    </a:ext>
                  </a:extLst>
                </a:gridCol>
                <a:gridCol w="1896184">
                  <a:extLst>
                    <a:ext uri="{9D8B030D-6E8A-4147-A177-3AD203B41FA5}">
                      <a16:colId xmlns:a16="http://schemas.microsoft.com/office/drawing/2014/main" val="20002"/>
                    </a:ext>
                  </a:extLst>
                </a:gridCol>
                <a:gridCol w="1645747">
                  <a:extLst>
                    <a:ext uri="{9D8B030D-6E8A-4147-A177-3AD203B41FA5}">
                      <a16:colId xmlns:a16="http://schemas.microsoft.com/office/drawing/2014/main" val="20003"/>
                    </a:ext>
                  </a:extLst>
                </a:gridCol>
                <a:gridCol w="2212216">
                  <a:extLst>
                    <a:ext uri="{9D8B030D-6E8A-4147-A177-3AD203B41FA5}">
                      <a16:colId xmlns:a16="http://schemas.microsoft.com/office/drawing/2014/main" val="20004"/>
                    </a:ext>
                  </a:extLst>
                </a:gridCol>
              </a:tblGrid>
              <a:tr h="330623">
                <a:tc rowSpan="2">
                  <a:txBody>
                    <a:bodyPr/>
                    <a:lstStyle/>
                    <a:p>
                      <a:pPr algn="ctr"/>
                      <a:r>
                        <a:rPr lang="es-MX" sz="1400" dirty="0">
                          <a:solidFill>
                            <a:schemeClr val="tx1"/>
                          </a:solidFill>
                        </a:rPr>
                        <a:t>Técnicas</a:t>
                      </a:r>
                    </a:p>
                  </a:txBody>
                  <a:tcPr anchor="ctr">
                    <a:solidFill>
                      <a:schemeClr val="accent1">
                        <a:tint val="20000"/>
                      </a:schemeClr>
                    </a:solidFill>
                  </a:tcPr>
                </a:tc>
                <a:tc rowSpan="2">
                  <a:txBody>
                    <a:bodyPr/>
                    <a:lstStyle/>
                    <a:p>
                      <a:pPr algn="ctr"/>
                      <a:r>
                        <a:rPr lang="es-MX" sz="1400" dirty="0">
                          <a:solidFill>
                            <a:schemeClr val="tx1"/>
                          </a:solidFill>
                        </a:rPr>
                        <a:t>Instrumentos</a:t>
                      </a:r>
                    </a:p>
                  </a:txBody>
                  <a:tcPr anchor="ctr">
                    <a:solidFill>
                      <a:schemeClr val="accent1">
                        <a:tint val="20000"/>
                      </a:schemeClr>
                    </a:solidFill>
                  </a:tcPr>
                </a:tc>
                <a:tc gridSpan="3">
                  <a:txBody>
                    <a:bodyPr/>
                    <a:lstStyle/>
                    <a:p>
                      <a:pPr algn="ctr"/>
                      <a:r>
                        <a:rPr lang="es-MX" sz="1400" dirty="0">
                          <a:solidFill>
                            <a:schemeClr val="tx1"/>
                          </a:solidFill>
                        </a:rPr>
                        <a:t>Aprendizajes</a:t>
                      </a:r>
                      <a:r>
                        <a:rPr lang="es-MX" sz="1400" baseline="0" dirty="0">
                          <a:solidFill>
                            <a:schemeClr val="tx1"/>
                          </a:solidFill>
                        </a:rPr>
                        <a:t> que pueden evaluarse</a:t>
                      </a:r>
                      <a:endParaRPr lang="es-MX" sz="1400" dirty="0">
                        <a:solidFill>
                          <a:schemeClr val="tx1"/>
                        </a:solidFill>
                      </a:endParaRPr>
                    </a:p>
                  </a:txBody>
                  <a:tcPr>
                    <a:solidFill>
                      <a:schemeClr val="accent1">
                        <a:tint val="20000"/>
                      </a:schemeClr>
                    </a:solidFill>
                  </a:tcPr>
                </a:tc>
                <a:tc hMerge="1">
                  <a:txBody>
                    <a:bodyPr/>
                    <a:lstStyle/>
                    <a:p>
                      <a:endParaRPr lang="es-MX" dirty="0">
                        <a:solidFill>
                          <a:schemeClr val="tx1"/>
                        </a:solidFill>
                      </a:endParaRPr>
                    </a:p>
                  </a:txBody>
                  <a:tcPr>
                    <a:solidFill>
                      <a:schemeClr val="accent1">
                        <a:tint val="20000"/>
                      </a:schemeClr>
                    </a:solidFill>
                  </a:tcPr>
                </a:tc>
                <a:tc hMerge="1">
                  <a:txBody>
                    <a:bodyPr/>
                    <a:lstStyle/>
                    <a:p>
                      <a:endParaRPr lang="es-MX" dirty="0">
                        <a:solidFill>
                          <a:schemeClr val="tx1"/>
                        </a:solidFill>
                      </a:endParaRPr>
                    </a:p>
                  </a:txBody>
                  <a:tcPr>
                    <a:solidFill>
                      <a:schemeClr val="accent1">
                        <a:tint val="20000"/>
                      </a:schemeClr>
                    </a:solidFill>
                  </a:tcPr>
                </a:tc>
                <a:extLst>
                  <a:ext uri="{0D108BD9-81ED-4DB2-BD59-A6C34878D82A}">
                    <a16:rowId xmlns:a16="http://schemas.microsoft.com/office/drawing/2014/main" val="10000"/>
                  </a:ext>
                </a:extLst>
              </a:tr>
              <a:tr h="578590">
                <a:tc vMerge="1">
                  <a:txBody>
                    <a:bodyPr/>
                    <a:lstStyle/>
                    <a:p>
                      <a:endParaRPr lang="es-MX" dirty="0">
                        <a:solidFill>
                          <a:schemeClr val="tx1"/>
                        </a:solidFill>
                      </a:endParaRPr>
                    </a:p>
                  </a:txBody>
                  <a:tcPr>
                    <a:solidFill>
                      <a:schemeClr val="accent1">
                        <a:tint val="20000"/>
                      </a:schemeClr>
                    </a:solidFill>
                  </a:tcPr>
                </a:tc>
                <a:tc vMerge="1">
                  <a:txBody>
                    <a:bodyPr/>
                    <a:lstStyle/>
                    <a:p>
                      <a:endParaRPr lang="es-MX" dirty="0">
                        <a:solidFill>
                          <a:schemeClr val="tx1"/>
                        </a:solidFill>
                      </a:endParaRPr>
                    </a:p>
                  </a:txBody>
                  <a:tcPr>
                    <a:solidFill>
                      <a:schemeClr val="accent1">
                        <a:tint val="20000"/>
                      </a:schemeClr>
                    </a:solidFill>
                  </a:tcPr>
                </a:tc>
                <a:tc>
                  <a:txBody>
                    <a:bodyPr/>
                    <a:lstStyle/>
                    <a:p>
                      <a:pPr algn="ctr"/>
                      <a:r>
                        <a:rPr lang="es-MX" sz="1400" dirty="0">
                          <a:solidFill>
                            <a:schemeClr val="tx1"/>
                          </a:solidFill>
                        </a:rPr>
                        <a:t>Conocimientos</a:t>
                      </a:r>
                    </a:p>
                  </a:txBody>
                  <a:tcPr>
                    <a:solidFill>
                      <a:schemeClr val="accent1">
                        <a:tint val="20000"/>
                      </a:schemeClr>
                    </a:solidFill>
                  </a:tcPr>
                </a:tc>
                <a:tc>
                  <a:txBody>
                    <a:bodyPr/>
                    <a:lstStyle/>
                    <a:p>
                      <a:pPr algn="ctr"/>
                      <a:r>
                        <a:rPr lang="es-MX" sz="1400" dirty="0">
                          <a:solidFill>
                            <a:schemeClr val="tx1"/>
                          </a:solidFill>
                        </a:rPr>
                        <a:t>Habilidades</a:t>
                      </a:r>
                    </a:p>
                  </a:txBody>
                  <a:tcPr>
                    <a:solidFill>
                      <a:schemeClr val="accent1">
                        <a:tint val="20000"/>
                      </a:schemeClr>
                    </a:solidFill>
                  </a:tcPr>
                </a:tc>
                <a:tc>
                  <a:txBody>
                    <a:bodyPr/>
                    <a:lstStyle/>
                    <a:p>
                      <a:pPr algn="ctr"/>
                      <a:r>
                        <a:rPr lang="es-MX" sz="1400" dirty="0">
                          <a:solidFill>
                            <a:schemeClr val="tx1"/>
                          </a:solidFill>
                        </a:rPr>
                        <a:t>Actitudes y valores</a:t>
                      </a:r>
                    </a:p>
                  </a:txBody>
                  <a:tcPr>
                    <a:solidFill>
                      <a:schemeClr val="accent1">
                        <a:tint val="20000"/>
                      </a:schemeClr>
                    </a:solidFill>
                  </a:tcPr>
                </a:tc>
                <a:extLst>
                  <a:ext uri="{0D108BD9-81ED-4DB2-BD59-A6C34878D82A}">
                    <a16:rowId xmlns:a16="http://schemas.microsoft.com/office/drawing/2014/main" val="10001"/>
                  </a:ext>
                </a:extLst>
              </a:tr>
              <a:tr h="330623">
                <a:tc rowSpan="5">
                  <a:txBody>
                    <a:bodyPr/>
                    <a:lstStyle/>
                    <a:p>
                      <a:pPr algn="ctr"/>
                      <a:r>
                        <a:rPr lang="es-MX" sz="1400" dirty="0">
                          <a:solidFill>
                            <a:schemeClr val="tx1"/>
                          </a:solidFill>
                        </a:rPr>
                        <a:t>Observación</a:t>
                      </a:r>
                    </a:p>
                  </a:txBody>
                  <a:tcPr anchor="ctr">
                    <a:solidFill>
                      <a:schemeClr val="accent1">
                        <a:tint val="20000"/>
                      </a:schemeClr>
                    </a:solidFill>
                  </a:tcPr>
                </a:tc>
                <a:tc>
                  <a:txBody>
                    <a:bodyPr/>
                    <a:lstStyle/>
                    <a:p>
                      <a:r>
                        <a:rPr lang="es-MX" sz="1400" dirty="0">
                          <a:solidFill>
                            <a:schemeClr val="tx1"/>
                          </a:solidFill>
                        </a:rPr>
                        <a:t>Guía de observación</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2"/>
                  </a:ext>
                </a:extLst>
              </a:tr>
              <a:tr h="330623">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Registro anecdótico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3"/>
                  </a:ext>
                </a:extLst>
              </a:tr>
              <a:tr h="330623">
                <a:tc vMerge="1">
                  <a:txBody>
                    <a:bodyPr/>
                    <a:lstStyle/>
                    <a:p>
                      <a:endParaRPr lang="es-MX">
                        <a:solidFill>
                          <a:schemeClr val="tx1"/>
                        </a:solidFill>
                      </a:endParaRPr>
                    </a:p>
                  </a:txBody>
                  <a:tcPr>
                    <a:solidFill>
                      <a:schemeClr val="accent1">
                        <a:tint val="20000"/>
                      </a:schemeClr>
                    </a:solidFill>
                  </a:tcPr>
                </a:tc>
                <a:tc>
                  <a:txBody>
                    <a:bodyPr/>
                    <a:lstStyle/>
                    <a:p>
                      <a:r>
                        <a:rPr lang="es-MX" sz="1400" dirty="0">
                          <a:solidFill>
                            <a:schemeClr val="tx1"/>
                          </a:solidFill>
                        </a:rPr>
                        <a:t>Diario de clase</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4"/>
                  </a:ext>
                </a:extLst>
              </a:tr>
              <a:tr h="330623">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Diario de trabajo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5"/>
                  </a:ext>
                </a:extLst>
              </a:tr>
              <a:tr h="330623">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Escala de actitudes</a:t>
                      </a:r>
                    </a:p>
                  </a:txBody>
                  <a:tcPr>
                    <a:solidFill>
                      <a:schemeClr val="accent1">
                        <a:tint val="20000"/>
                      </a:schemeClr>
                    </a:solidFill>
                  </a:tcPr>
                </a:tc>
                <a:tc>
                  <a:txBody>
                    <a:bodyPr/>
                    <a:lstStyle/>
                    <a:p>
                      <a:pPr algn="ctr"/>
                      <a:endParaRPr lang="es-MX" sz="1400">
                        <a:solidFill>
                          <a:schemeClr val="tx1"/>
                        </a:solidFill>
                      </a:endParaRPr>
                    </a:p>
                  </a:txBody>
                  <a:tcPr>
                    <a:solidFill>
                      <a:schemeClr val="accent1">
                        <a:tint val="20000"/>
                      </a:schemeClr>
                    </a:solidFill>
                  </a:tcPr>
                </a:tc>
                <a:tc>
                  <a:txBody>
                    <a:bodyPr/>
                    <a:lstStyle/>
                    <a:p>
                      <a:pPr algn="ctr"/>
                      <a:endParaRPr lang="es-MX" sz="1400">
                        <a:solidFill>
                          <a:schemeClr val="tx1"/>
                        </a:solidFill>
                      </a:endParaRP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6"/>
                  </a:ext>
                </a:extLst>
              </a:tr>
              <a:tr h="578590">
                <a:tc rowSpan="3">
                  <a:txBody>
                    <a:bodyPr/>
                    <a:lstStyle/>
                    <a:p>
                      <a:pPr algn="ctr"/>
                      <a:r>
                        <a:rPr lang="es-MX" sz="1400" dirty="0">
                          <a:solidFill>
                            <a:schemeClr val="tx1"/>
                          </a:solidFill>
                        </a:rPr>
                        <a:t>Desempeño de los alumnos</a:t>
                      </a:r>
                    </a:p>
                  </a:txBody>
                  <a:tcPr anchor="ctr">
                    <a:solidFill>
                      <a:schemeClr val="accent1">
                        <a:tint val="20000"/>
                      </a:schemeClr>
                    </a:solidFill>
                  </a:tcPr>
                </a:tc>
                <a:tc>
                  <a:txBody>
                    <a:bodyPr/>
                    <a:lstStyle/>
                    <a:p>
                      <a:r>
                        <a:rPr lang="es-MX" sz="1400" dirty="0">
                          <a:solidFill>
                            <a:schemeClr val="tx1"/>
                          </a:solidFill>
                        </a:rPr>
                        <a:t>Preguntas sobre el procedimiento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endParaRPr lang="es-MX" sz="1400" dirty="0">
                        <a:solidFill>
                          <a:schemeClr val="tx1"/>
                        </a:solidFill>
                      </a:endParaRPr>
                    </a:p>
                  </a:txBody>
                  <a:tcPr>
                    <a:solidFill>
                      <a:schemeClr val="accent1">
                        <a:tint val="20000"/>
                      </a:schemeClr>
                    </a:solidFill>
                  </a:tcPr>
                </a:tc>
                <a:extLst>
                  <a:ext uri="{0D108BD9-81ED-4DB2-BD59-A6C34878D82A}">
                    <a16:rowId xmlns:a16="http://schemas.microsoft.com/office/drawing/2014/main" val="10007"/>
                  </a:ext>
                </a:extLst>
              </a:tr>
              <a:tr h="330623">
                <a:tc vMerge="1">
                  <a:txBody>
                    <a:bodyPr/>
                    <a:lstStyle/>
                    <a:p>
                      <a:endParaRPr lang="es-MX">
                        <a:solidFill>
                          <a:schemeClr val="tx1"/>
                        </a:solidFill>
                      </a:endParaRPr>
                    </a:p>
                  </a:txBody>
                  <a:tcPr>
                    <a:solidFill>
                      <a:schemeClr val="accent1">
                        <a:tint val="20000"/>
                      </a:schemeClr>
                    </a:solidFill>
                  </a:tcPr>
                </a:tc>
                <a:tc>
                  <a:txBody>
                    <a:bodyPr/>
                    <a:lstStyle/>
                    <a:p>
                      <a:r>
                        <a:rPr lang="es-MX" sz="1400" dirty="0">
                          <a:solidFill>
                            <a:schemeClr val="tx1"/>
                          </a:solidFill>
                        </a:rPr>
                        <a:t>Cuadernos de los alumnos</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08"/>
                  </a:ext>
                </a:extLst>
              </a:tr>
              <a:tr h="330623">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Organizadores gráficos</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endParaRPr lang="es-MX" sz="1400">
                        <a:solidFill>
                          <a:schemeClr val="tx1"/>
                        </a:solidFill>
                      </a:endParaRPr>
                    </a:p>
                  </a:txBody>
                  <a:tcPr>
                    <a:solidFill>
                      <a:schemeClr val="accent1">
                        <a:tint val="20000"/>
                      </a:schemeClr>
                    </a:solidFill>
                  </a:tcPr>
                </a:tc>
                <a:extLst>
                  <a:ext uri="{0D108BD9-81ED-4DB2-BD59-A6C34878D82A}">
                    <a16:rowId xmlns:a16="http://schemas.microsoft.com/office/drawing/2014/main" val="10009"/>
                  </a:ext>
                </a:extLst>
              </a:tr>
              <a:tr h="330623">
                <a:tc rowSpan="3">
                  <a:txBody>
                    <a:bodyPr/>
                    <a:lstStyle/>
                    <a:p>
                      <a:pPr algn="ctr"/>
                      <a:r>
                        <a:rPr lang="es-MX" sz="1400" dirty="0">
                          <a:solidFill>
                            <a:schemeClr val="tx1"/>
                          </a:solidFill>
                        </a:rPr>
                        <a:t>Análisis del desempeño</a:t>
                      </a:r>
                    </a:p>
                  </a:txBody>
                  <a:tcPr anchor="ctr">
                    <a:solidFill>
                      <a:schemeClr val="accent1">
                        <a:tint val="20000"/>
                      </a:schemeClr>
                    </a:solidFill>
                  </a:tcPr>
                </a:tc>
                <a:tc>
                  <a:txBody>
                    <a:bodyPr/>
                    <a:lstStyle/>
                    <a:p>
                      <a:r>
                        <a:rPr lang="es-MX" sz="1400" dirty="0">
                          <a:solidFill>
                            <a:schemeClr val="tx1"/>
                          </a:solidFill>
                        </a:rPr>
                        <a:t>Portafolio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endParaRPr lang="es-MX" sz="1400">
                        <a:solidFill>
                          <a:schemeClr val="tx1"/>
                        </a:solidFill>
                      </a:endParaRPr>
                    </a:p>
                  </a:txBody>
                  <a:tcPr>
                    <a:solidFill>
                      <a:schemeClr val="accent1">
                        <a:tint val="20000"/>
                      </a:schemeClr>
                    </a:solidFill>
                  </a:tcPr>
                </a:tc>
                <a:extLst>
                  <a:ext uri="{0D108BD9-81ED-4DB2-BD59-A6C34878D82A}">
                    <a16:rowId xmlns:a16="http://schemas.microsoft.com/office/drawing/2014/main" val="10010"/>
                  </a:ext>
                </a:extLst>
              </a:tr>
              <a:tr h="330623">
                <a:tc vMerge="1">
                  <a:txBody>
                    <a:bodyPr/>
                    <a:lstStyle/>
                    <a:p>
                      <a:endParaRPr lang="es-MX">
                        <a:solidFill>
                          <a:schemeClr val="tx1"/>
                        </a:solidFill>
                      </a:endParaRPr>
                    </a:p>
                  </a:txBody>
                  <a:tcPr>
                    <a:solidFill>
                      <a:schemeClr val="accent1">
                        <a:tint val="20000"/>
                      </a:schemeClr>
                    </a:solidFill>
                  </a:tcPr>
                </a:tc>
                <a:tc>
                  <a:txBody>
                    <a:bodyPr/>
                    <a:lstStyle/>
                    <a:p>
                      <a:r>
                        <a:rPr lang="es-MX" sz="1400" dirty="0">
                          <a:solidFill>
                            <a:schemeClr val="tx1"/>
                          </a:solidFill>
                        </a:rPr>
                        <a:t>Rúbrica</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11"/>
                  </a:ext>
                </a:extLst>
              </a:tr>
              <a:tr h="375266">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Lista de cotejo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12"/>
                  </a:ext>
                </a:extLst>
              </a:tr>
              <a:tr h="578590">
                <a:tc rowSpan="2">
                  <a:txBody>
                    <a:bodyPr/>
                    <a:lstStyle/>
                    <a:p>
                      <a:pPr algn="ctr"/>
                      <a:r>
                        <a:rPr lang="es-MX" sz="1400" dirty="0">
                          <a:solidFill>
                            <a:schemeClr val="tx1"/>
                          </a:solidFill>
                        </a:rPr>
                        <a:t>Interrogatorio</a:t>
                      </a:r>
                    </a:p>
                  </a:txBody>
                  <a:tcPr anchor="ctr">
                    <a:solidFill>
                      <a:schemeClr val="accent1">
                        <a:tint val="20000"/>
                      </a:schemeClr>
                    </a:solidFill>
                  </a:tcPr>
                </a:tc>
                <a:tc>
                  <a:txBody>
                    <a:bodyPr/>
                    <a:lstStyle/>
                    <a:p>
                      <a:r>
                        <a:rPr lang="es-MX" sz="1400" dirty="0">
                          <a:solidFill>
                            <a:schemeClr val="tx1"/>
                          </a:solidFill>
                        </a:rPr>
                        <a:t>Tipos textuales: Debate y Ensayo</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extLst>
                  <a:ext uri="{0D108BD9-81ED-4DB2-BD59-A6C34878D82A}">
                    <a16:rowId xmlns:a16="http://schemas.microsoft.com/office/drawing/2014/main" val="10013"/>
                  </a:ext>
                </a:extLst>
              </a:tr>
              <a:tr h="578590">
                <a:tc vMerge="1">
                  <a:txBody>
                    <a:bodyPr/>
                    <a:lstStyle/>
                    <a:p>
                      <a:endParaRPr lang="es-MX" dirty="0">
                        <a:solidFill>
                          <a:schemeClr val="tx1"/>
                        </a:solidFill>
                      </a:endParaRPr>
                    </a:p>
                  </a:txBody>
                  <a:tcPr>
                    <a:solidFill>
                      <a:schemeClr val="accent1">
                        <a:tint val="20000"/>
                      </a:schemeClr>
                    </a:solidFill>
                  </a:tcPr>
                </a:tc>
                <a:tc>
                  <a:txBody>
                    <a:bodyPr/>
                    <a:lstStyle/>
                    <a:p>
                      <a:r>
                        <a:rPr lang="es-MX" sz="1400" dirty="0">
                          <a:solidFill>
                            <a:schemeClr val="tx1"/>
                          </a:solidFill>
                        </a:rPr>
                        <a:t>Tipos orales y escritos: Pruebas escritas</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r>
                        <a:rPr lang="es-MX" sz="1400" dirty="0">
                          <a:solidFill>
                            <a:schemeClr val="tx1"/>
                          </a:solidFill>
                        </a:rPr>
                        <a:t>X</a:t>
                      </a:r>
                    </a:p>
                  </a:txBody>
                  <a:tcPr>
                    <a:solidFill>
                      <a:schemeClr val="accent1">
                        <a:tint val="20000"/>
                      </a:schemeClr>
                    </a:solidFill>
                  </a:tcPr>
                </a:tc>
                <a:tc>
                  <a:txBody>
                    <a:bodyPr/>
                    <a:lstStyle/>
                    <a:p>
                      <a:pPr algn="ctr"/>
                      <a:endParaRPr lang="es-MX" sz="1400" dirty="0">
                        <a:solidFill>
                          <a:schemeClr val="tx1"/>
                        </a:solidFill>
                      </a:endParaRPr>
                    </a:p>
                  </a:txBody>
                  <a:tcPr>
                    <a:solidFill>
                      <a:schemeClr val="accent1">
                        <a:tint val="2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77043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334"/>
            <a:ext cx="10515600" cy="571577"/>
          </a:xfrm>
        </p:spPr>
        <p:txBody>
          <a:bodyPr>
            <a:normAutofit fontScale="90000"/>
          </a:bodyPr>
          <a:lstStyle/>
          <a:p>
            <a:pPr algn="ctr"/>
            <a:r>
              <a:rPr lang="es-MX" b="1" dirty="0"/>
              <a:t>Técnicas de observación</a:t>
            </a:r>
          </a:p>
        </p:txBody>
      </p:sp>
      <p:sp>
        <p:nvSpPr>
          <p:cNvPr id="3" name="Marcador de contenido 2"/>
          <p:cNvSpPr>
            <a:spLocks noGrp="1"/>
          </p:cNvSpPr>
          <p:nvPr>
            <p:ph idx="1"/>
          </p:nvPr>
        </p:nvSpPr>
        <p:spPr>
          <a:xfrm>
            <a:off x="1542732" y="681869"/>
            <a:ext cx="10515600" cy="1371784"/>
          </a:xfrm>
        </p:spPr>
        <p:txBody>
          <a:bodyPr>
            <a:normAutofit fontScale="47500" lnSpcReduction="20000"/>
          </a:bodyPr>
          <a:lstStyle/>
          <a:p>
            <a:pPr marL="0" indent="0" algn="just">
              <a:buNone/>
            </a:pPr>
            <a:r>
              <a:rPr lang="es-MX" sz="3800" b="1" dirty="0"/>
              <a:t>Existen dos formas de observación: sistemática y asistemática.</a:t>
            </a:r>
          </a:p>
          <a:p>
            <a:pPr marL="514350" indent="-514350" algn="just">
              <a:buFont typeface="+mj-lt"/>
              <a:buAutoNum type="arabicPeriod"/>
            </a:pPr>
            <a:r>
              <a:rPr lang="es-MX" sz="3800" b="1" dirty="0"/>
              <a:t>Observación sistemática: el observador define previamente los propósitos  a observar.</a:t>
            </a:r>
          </a:p>
          <a:p>
            <a:pPr marL="514350" indent="-514350" algn="just">
              <a:buFont typeface="+mj-lt"/>
              <a:buAutoNum type="arabicPeriod"/>
            </a:pPr>
            <a:r>
              <a:rPr lang="es-MX" sz="3800" b="1" dirty="0"/>
              <a:t>Observación asistemática: el observador registra la mayor cantidad de información posible de una situación de aprendizaje sin focalizar algún aspecto en particular.</a:t>
            </a:r>
          </a:p>
          <a:p>
            <a:pPr marL="0" indent="0">
              <a:buNone/>
            </a:pPr>
            <a:endParaRPr lang="es-MX" dirty="0"/>
          </a:p>
          <a:p>
            <a:pPr marL="0" indent="0">
              <a:buNone/>
            </a:pPr>
            <a:endParaRPr lang="es-MX" dirty="0"/>
          </a:p>
        </p:txBody>
      </p:sp>
      <p:sp>
        <p:nvSpPr>
          <p:cNvPr id="4" name="Título 1"/>
          <p:cNvSpPr txBox="1">
            <a:spLocks/>
          </p:cNvSpPr>
          <p:nvPr/>
        </p:nvSpPr>
        <p:spPr>
          <a:xfrm>
            <a:off x="838200" y="2090057"/>
            <a:ext cx="10515600" cy="52410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Instrumentos</a:t>
            </a:r>
          </a:p>
        </p:txBody>
      </p:sp>
      <p:sp>
        <p:nvSpPr>
          <p:cNvPr id="5" name="Marcador de contenido 2"/>
          <p:cNvSpPr txBox="1">
            <a:spLocks/>
          </p:cNvSpPr>
          <p:nvPr/>
        </p:nvSpPr>
        <p:spPr>
          <a:xfrm>
            <a:off x="1108020" y="2233537"/>
            <a:ext cx="10515600" cy="471186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s-MX" b="1" dirty="0"/>
              <a:t>Guía de observación</a:t>
            </a:r>
          </a:p>
          <a:p>
            <a:pPr marL="0" indent="0" algn="just">
              <a:lnSpc>
                <a:spcPct val="120000"/>
              </a:lnSpc>
              <a:buFont typeface="Arial" panose="020B0604020202020204" pitchFamily="34" charset="0"/>
              <a:buNone/>
            </a:pPr>
            <a:r>
              <a:rPr lang="es-MX" dirty="0"/>
              <a:t>Es un instrumento que se basa en una lista de indicadores que pueden redactarse como afirmaciones o preguntas, que orientan al trabajo de observación señalando aspectos importantes  a evaluar.</a:t>
            </a:r>
          </a:p>
          <a:p>
            <a:pPr marL="0" indent="0" algn="just">
              <a:lnSpc>
                <a:spcPct val="120000"/>
              </a:lnSpc>
              <a:buFont typeface="Arial" panose="020B0604020202020204" pitchFamily="34" charset="0"/>
              <a:buNone/>
            </a:pPr>
            <a:r>
              <a:rPr lang="es-MX" b="1" dirty="0"/>
              <a:t>FINALIDAD</a:t>
            </a:r>
          </a:p>
          <a:p>
            <a:pPr algn="just">
              <a:lnSpc>
                <a:spcPct val="120000"/>
              </a:lnSpc>
            </a:pPr>
            <a:r>
              <a:rPr lang="es-MX" dirty="0"/>
              <a:t>Centrar la atención en aspectos específicos que resulten relevantes para la evaluación docente.</a:t>
            </a:r>
          </a:p>
          <a:p>
            <a:pPr algn="just">
              <a:lnSpc>
                <a:spcPct val="120000"/>
              </a:lnSpc>
            </a:pPr>
            <a:r>
              <a:rPr lang="es-MX" dirty="0"/>
              <a:t>Promover la objetividad al observar diferentes aspectos de la dinámica al interior del aula.</a:t>
            </a:r>
          </a:p>
          <a:p>
            <a:pPr algn="just">
              <a:lnSpc>
                <a:spcPct val="120000"/>
              </a:lnSpc>
            </a:pPr>
            <a:r>
              <a:rPr lang="es-MX" dirty="0"/>
              <a:t>Observar diferentes aspectos y analizar las interacciones del grupo.</a:t>
            </a:r>
          </a:p>
          <a:p>
            <a:pPr algn="just">
              <a:lnSpc>
                <a:spcPct val="120000"/>
              </a:lnSpc>
            </a:pPr>
            <a:r>
              <a:rPr lang="es-MX" dirty="0"/>
              <a:t>Incluir indicadores que permitan detectar avances e interferencias en el aprendizaje de los alumnos.</a:t>
            </a:r>
          </a:p>
          <a:p>
            <a:pPr marL="0" indent="0" algn="just">
              <a:lnSpc>
                <a:spcPct val="120000"/>
              </a:lnSpc>
              <a:buNone/>
            </a:pPr>
            <a:r>
              <a:rPr lang="es-MX" b="1" dirty="0"/>
              <a:t>PROCEDIMIENTO</a:t>
            </a:r>
          </a:p>
          <a:p>
            <a:pPr algn="just">
              <a:lnSpc>
                <a:spcPct val="120000"/>
              </a:lnSpc>
            </a:pPr>
            <a:r>
              <a:rPr lang="es-MX" dirty="0"/>
              <a:t>Propósito: lo que se pretende observar.</a:t>
            </a:r>
          </a:p>
          <a:p>
            <a:pPr algn="just">
              <a:lnSpc>
                <a:spcPct val="120000"/>
              </a:lnSpc>
            </a:pPr>
            <a:r>
              <a:rPr lang="es-MX" dirty="0"/>
              <a:t>Duración: tiempo destinado a la observación, puede ser parcial, centrarse en determinados momentos.</a:t>
            </a:r>
          </a:p>
          <a:p>
            <a:pPr algn="just">
              <a:lnSpc>
                <a:spcPct val="120000"/>
              </a:lnSpc>
            </a:pPr>
            <a:r>
              <a:rPr lang="es-MX" dirty="0"/>
              <a:t>Aspectos  a observar: redacción de indicaciones que consideren la realización de tareas, ejecución de las actividades, interacciones con los materiales, actitud ante las modalidades de trabajo y relaciones entre alumnos y alumnos- docente.</a:t>
            </a:r>
          </a:p>
          <a:p>
            <a:pPr marL="0" indent="0" algn="just">
              <a:buNone/>
            </a:pPr>
            <a:endParaRPr lang="es-MX" dirty="0"/>
          </a:p>
          <a:p>
            <a:pPr algn="just"/>
            <a:endParaRPr lang="es-MX" dirty="0"/>
          </a:p>
          <a:p>
            <a:pPr marL="0" indent="0">
              <a:buFont typeface="Arial" panose="020B0604020202020204" pitchFamily="34" charset="0"/>
              <a:buNone/>
            </a:pPr>
            <a:endParaRPr lang="es-MX" dirty="0"/>
          </a:p>
          <a:p>
            <a:pPr marL="0" indent="0">
              <a:buFont typeface="Arial" panose="020B0604020202020204" pitchFamily="34" charset="0"/>
              <a:buNone/>
            </a:pPr>
            <a:endParaRPr lang="es-MX" dirty="0"/>
          </a:p>
        </p:txBody>
      </p:sp>
    </p:spTree>
    <p:extLst>
      <p:ext uri="{BB962C8B-B14F-4D97-AF65-F5344CB8AC3E}">
        <p14:creationId xmlns:p14="http://schemas.microsoft.com/office/powerpoint/2010/main" val="281289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0315"/>
            <a:ext cx="10515600" cy="571577"/>
          </a:xfrm>
        </p:spPr>
        <p:txBody>
          <a:bodyPr>
            <a:normAutofit fontScale="90000"/>
          </a:bodyPr>
          <a:lstStyle/>
          <a:p>
            <a:pPr algn="ctr"/>
            <a:r>
              <a:rPr lang="es-MX" b="1" dirty="0"/>
              <a:t>Registro anecdótico</a:t>
            </a:r>
          </a:p>
        </p:txBody>
      </p:sp>
      <p:sp>
        <p:nvSpPr>
          <p:cNvPr id="3" name="Marcador de contenido 2"/>
          <p:cNvSpPr>
            <a:spLocks noGrp="1"/>
          </p:cNvSpPr>
          <p:nvPr>
            <p:ph idx="1"/>
          </p:nvPr>
        </p:nvSpPr>
        <p:spPr>
          <a:xfrm>
            <a:off x="1527747" y="794479"/>
            <a:ext cx="10515600" cy="5651657"/>
          </a:xfrm>
        </p:spPr>
        <p:txBody>
          <a:bodyPr>
            <a:noAutofit/>
          </a:bodyPr>
          <a:lstStyle/>
          <a:p>
            <a:pPr marL="0" indent="0" algn="just">
              <a:buNone/>
            </a:pPr>
            <a:r>
              <a:rPr lang="es-MX" sz="1600" dirty="0"/>
              <a:t>Es un informe que describe hechos, sucesos o situaciones concretas que se consideran importantes para el alumno o grupo, y da cuenta de sus comportamientos, actitudes, intereses o procedimientos.</a:t>
            </a:r>
          </a:p>
          <a:p>
            <a:pPr marL="0" indent="0" algn="just">
              <a:buNone/>
            </a:pPr>
            <a:endParaRPr lang="es-MX" sz="1600" dirty="0"/>
          </a:p>
          <a:p>
            <a:pPr marL="0" indent="0" algn="just">
              <a:buNone/>
            </a:pPr>
            <a:r>
              <a:rPr lang="es-MX" sz="1600" b="1" dirty="0"/>
              <a:t>FINALIDAD</a:t>
            </a:r>
          </a:p>
          <a:p>
            <a:pPr algn="just"/>
            <a:r>
              <a:rPr lang="es-MX" sz="1600" dirty="0"/>
              <a:t>Se recomienda para identificar las características de un alumno o grupo con la finalidad de hacer un seguimiento sistemático y obtener datos útiles y así evaluar determinada situación.</a:t>
            </a:r>
          </a:p>
          <a:p>
            <a:pPr marL="0" indent="0" algn="just">
              <a:buNone/>
            </a:pPr>
            <a:r>
              <a:rPr lang="es-MX" sz="1600" b="1" dirty="0"/>
              <a:t>PROCEDIMIENTO</a:t>
            </a:r>
          </a:p>
          <a:p>
            <a:pPr marL="0" indent="0" algn="just">
              <a:buNone/>
            </a:pPr>
            <a:r>
              <a:rPr lang="es-MX" sz="1600" dirty="0"/>
              <a:t>Se compone de 7 elementos básicos:</a:t>
            </a:r>
          </a:p>
          <a:p>
            <a:pPr marL="514350" indent="-514350" algn="just">
              <a:buFont typeface="+mj-lt"/>
              <a:buAutoNum type="arabicPeriod"/>
            </a:pPr>
            <a:r>
              <a:rPr lang="es-MX" sz="1600" b="1" dirty="0"/>
              <a:t>Fecha: </a:t>
            </a:r>
            <a:r>
              <a:rPr lang="es-MX" sz="1600" dirty="0"/>
              <a:t>día que se realiza.</a:t>
            </a:r>
          </a:p>
          <a:p>
            <a:pPr marL="514350" indent="-514350" algn="just">
              <a:buFont typeface="+mj-lt"/>
              <a:buAutoNum type="arabicPeriod"/>
            </a:pPr>
            <a:r>
              <a:rPr lang="es-MX" sz="1600" b="1" dirty="0"/>
              <a:t>Hora: </a:t>
            </a:r>
            <a:r>
              <a:rPr lang="es-MX" sz="1600" dirty="0"/>
              <a:t>es necesario registrarla para poder ubicar el momento cuando sucedió la acción.</a:t>
            </a:r>
          </a:p>
          <a:p>
            <a:pPr marL="514350" indent="-514350" algn="just">
              <a:buFont typeface="+mj-lt"/>
              <a:buAutoNum type="arabicPeriod"/>
            </a:pPr>
            <a:r>
              <a:rPr lang="es-MX" sz="1600" b="1" dirty="0"/>
              <a:t>Nombre del alumno, alumnos o grupo.</a:t>
            </a:r>
          </a:p>
          <a:p>
            <a:pPr marL="514350" indent="-514350" algn="just">
              <a:buFont typeface="+mj-lt"/>
              <a:buAutoNum type="arabicPeriod"/>
            </a:pPr>
            <a:r>
              <a:rPr lang="es-MX" sz="1600" b="1" dirty="0"/>
              <a:t>Actividad evaluada: </a:t>
            </a:r>
            <a:r>
              <a:rPr lang="es-MX" sz="1600" dirty="0"/>
              <a:t>anotar específicamente el aspecto o actividad que esta sujeto a evaluar.</a:t>
            </a:r>
          </a:p>
          <a:p>
            <a:pPr marL="514350" indent="-514350" algn="just">
              <a:buFont typeface="+mj-lt"/>
              <a:buAutoNum type="arabicPeriod"/>
            </a:pPr>
            <a:r>
              <a:rPr lang="es-MX" sz="1600" b="1" dirty="0"/>
              <a:t>Contexto de la observación: </a:t>
            </a:r>
            <a:r>
              <a:rPr lang="es-MX" sz="1600" dirty="0"/>
              <a:t>lugar y ambiente en que se desarrolla la situación.</a:t>
            </a:r>
          </a:p>
          <a:p>
            <a:pPr marL="514350" indent="-514350" algn="just">
              <a:buFont typeface="+mj-lt"/>
              <a:buAutoNum type="arabicPeriod"/>
            </a:pPr>
            <a:r>
              <a:rPr lang="es-MX" sz="1600" b="1" dirty="0"/>
              <a:t>Descripción de lo observado: </a:t>
            </a:r>
            <a:r>
              <a:rPr lang="es-MX" sz="1600" dirty="0"/>
              <a:t>a modo de relatoría, sin juicios ni opiniones personales.</a:t>
            </a:r>
          </a:p>
          <a:p>
            <a:pPr marL="514350" indent="-514350" algn="just">
              <a:buFont typeface="+mj-lt"/>
              <a:buAutoNum type="arabicPeriod"/>
            </a:pPr>
            <a:r>
              <a:rPr lang="es-MX" sz="1600" b="1" dirty="0"/>
              <a:t>Interpretación de lo observado: </a:t>
            </a:r>
            <a:r>
              <a:rPr lang="es-MX" sz="1600" dirty="0"/>
              <a:t>lectura, análisis e interpretación que el docente hace de la situación.</a:t>
            </a:r>
          </a:p>
        </p:txBody>
      </p:sp>
    </p:spTree>
    <p:extLst>
      <p:ext uri="{BB962C8B-B14F-4D97-AF65-F5344CB8AC3E}">
        <p14:creationId xmlns:p14="http://schemas.microsoft.com/office/powerpoint/2010/main" val="491858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334"/>
            <a:ext cx="10515600" cy="471216"/>
          </a:xfrm>
        </p:spPr>
        <p:txBody>
          <a:bodyPr>
            <a:normAutofit fontScale="90000"/>
          </a:bodyPr>
          <a:lstStyle/>
          <a:p>
            <a:pPr algn="ctr"/>
            <a:r>
              <a:rPr lang="es-MX" b="1" dirty="0"/>
              <a:t>Diario de clase</a:t>
            </a:r>
          </a:p>
        </p:txBody>
      </p:sp>
      <p:sp>
        <p:nvSpPr>
          <p:cNvPr id="3" name="Marcador de contenido 2"/>
          <p:cNvSpPr>
            <a:spLocks noGrp="1"/>
          </p:cNvSpPr>
          <p:nvPr>
            <p:ph idx="1"/>
          </p:nvPr>
        </p:nvSpPr>
        <p:spPr>
          <a:xfrm>
            <a:off x="1422816" y="521550"/>
            <a:ext cx="10515600" cy="4018272"/>
          </a:xfrm>
        </p:spPr>
        <p:txBody>
          <a:bodyPr>
            <a:normAutofit fontScale="55000" lnSpcReduction="20000"/>
          </a:bodyPr>
          <a:lstStyle/>
          <a:p>
            <a:pPr marL="0" indent="0" algn="just">
              <a:buNone/>
            </a:pPr>
            <a:r>
              <a:rPr lang="es-MX" sz="3500" dirty="0"/>
              <a:t>Es un registro individual donde cada alumno plasma su experiencia personal en las diferentes actividades que han realizado. Se utiliza para expresar comentarios, opiniones, dudas y sugerencias relacionadas con las actividades realizadas.</a:t>
            </a:r>
          </a:p>
          <a:p>
            <a:pPr marL="0" indent="0" algn="just">
              <a:buNone/>
            </a:pPr>
            <a:r>
              <a:rPr lang="es-MX" sz="3500" b="1" dirty="0"/>
              <a:t>FINALIDAD</a:t>
            </a:r>
          </a:p>
          <a:p>
            <a:pPr algn="just"/>
            <a:r>
              <a:rPr lang="es-MX" sz="3500" dirty="0"/>
              <a:t>Promover la autoevaluación.</a:t>
            </a:r>
          </a:p>
          <a:p>
            <a:pPr algn="just"/>
            <a:r>
              <a:rPr lang="es-MX" sz="3500" dirty="0"/>
              <a:t>Privilegiar el registro libre y contextualizado de observaciones.</a:t>
            </a:r>
          </a:p>
          <a:p>
            <a:pPr algn="just"/>
            <a:r>
              <a:rPr lang="es-MX" sz="3500" dirty="0"/>
              <a:t>Servir de insumo para verificar el nivel de logro de los aprendizajes.</a:t>
            </a:r>
          </a:p>
          <a:p>
            <a:pPr marL="0" indent="0" algn="just">
              <a:buNone/>
            </a:pPr>
            <a:r>
              <a:rPr lang="es-MX" sz="3500" b="1" dirty="0"/>
              <a:t>PROCEDIMIENTO</a:t>
            </a:r>
          </a:p>
          <a:p>
            <a:pPr algn="just"/>
            <a:r>
              <a:rPr lang="es-MX" sz="3500" dirty="0"/>
              <a:t>Definir la periodicidad de diario (por cuanto tiempo se realizara).</a:t>
            </a:r>
          </a:p>
          <a:p>
            <a:pPr algn="just"/>
            <a:r>
              <a:rPr lang="es-MX" sz="3500" dirty="0"/>
              <a:t>Seleccionar que se incluirá en el diario, cómo y para qué.</a:t>
            </a:r>
          </a:p>
          <a:p>
            <a:pPr algn="just"/>
            <a:r>
              <a:rPr lang="es-MX" sz="3500" dirty="0"/>
              <a:t>Realizar un seguimiento de los diarios de los alumnos.</a:t>
            </a:r>
          </a:p>
          <a:p>
            <a:pPr algn="just"/>
            <a:r>
              <a:rPr lang="es-MX" sz="3500" dirty="0"/>
              <a:t>Propiciar la reflexión entre pares y docente – alumno acerca del contenido diario.</a:t>
            </a:r>
          </a:p>
          <a:p>
            <a:pPr algn="just"/>
            <a:endParaRPr lang="es-MX" b="1" dirty="0"/>
          </a:p>
        </p:txBody>
      </p:sp>
      <p:sp>
        <p:nvSpPr>
          <p:cNvPr id="4" name="Título 1"/>
          <p:cNvSpPr txBox="1">
            <a:spLocks/>
          </p:cNvSpPr>
          <p:nvPr/>
        </p:nvSpPr>
        <p:spPr>
          <a:xfrm>
            <a:off x="838200" y="4593508"/>
            <a:ext cx="10515600" cy="4712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Diario de trabajo</a:t>
            </a:r>
          </a:p>
        </p:txBody>
      </p:sp>
      <p:sp>
        <p:nvSpPr>
          <p:cNvPr id="6" name="Marcador de contenido 2"/>
          <p:cNvSpPr txBox="1">
            <a:spLocks/>
          </p:cNvSpPr>
          <p:nvPr/>
        </p:nvSpPr>
        <p:spPr>
          <a:xfrm>
            <a:off x="1302895" y="5118411"/>
            <a:ext cx="10515600" cy="173959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t>Lo elabora el docente, se registra una narración breve de la jornada y de hechos o circunstancias que hayan influido en los trabajos de los alumnos.</a:t>
            </a:r>
          </a:p>
          <a:p>
            <a:pPr marL="0" indent="0" algn="just">
              <a:buFont typeface="Arial" panose="020B0604020202020204" pitchFamily="34" charset="0"/>
              <a:buNone/>
            </a:pPr>
            <a:r>
              <a:rPr lang="es-MX" dirty="0"/>
              <a:t>Registrar datos para reconstruir mentalmente la practica y reflexionar en torno a aspectos, como:</a:t>
            </a:r>
          </a:p>
          <a:p>
            <a:pPr marL="0" indent="0" algn="just">
              <a:buFont typeface="Arial" panose="020B0604020202020204" pitchFamily="34" charset="0"/>
              <a:buNone/>
            </a:pPr>
            <a:r>
              <a:rPr lang="es-MX" dirty="0"/>
              <a:t> a) la actividad planeada, su organización y desarrollo; b) sucesos sorprendentes o preocupantes; c) reacciones y opiniones de los niños respecto a las actividades realizadas y de su propio aprendizaje.</a:t>
            </a:r>
          </a:p>
          <a:p>
            <a:pPr marL="0" indent="0" algn="just">
              <a:buFont typeface="Arial" panose="020B0604020202020204" pitchFamily="34" charset="0"/>
              <a:buNone/>
            </a:pPr>
            <a:endParaRPr lang="es-MX" dirty="0"/>
          </a:p>
          <a:p>
            <a:pPr algn="just"/>
            <a:endParaRPr lang="es-MX" b="1" dirty="0"/>
          </a:p>
        </p:txBody>
      </p:sp>
    </p:spTree>
    <p:extLst>
      <p:ext uri="{BB962C8B-B14F-4D97-AF65-F5344CB8AC3E}">
        <p14:creationId xmlns:p14="http://schemas.microsoft.com/office/powerpoint/2010/main" val="1098770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517"/>
            <a:ext cx="10515600" cy="471216"/>
          </a:xfrm>
        </p:spPr>
        <p:txBody>
          <a:bodyPr>
            <a:normAutofit fontScale="90000"/>
          </a:bodyPr>
          <a:lstStyle/>
          <a:p>
            <a:pPr algn="ctr"/>
            <a:r>
              <a:rPr lang="es-MX" b="1" dirty="0"/>
              <a:t>Escala de actitudes</a:t>
            </a:r>
          </a:p>
        </p:txBody>
      </p:sp>
      <p:sp>
        <p:nvSpPr>
          <p:cNvPr id="3" name="Marcador de contenido 2"/>
          <p:cNvSpPr>
            <a:spLocks noGrp="1"/>
          </p:cNvSpPr>
          <p:nvPr>
            <p:ph idx="1"/>
          </p:nvPr>
        </p:nvSpPr>
        <p:spPr>
          <a:xfrm>
            <a:off x="1452795" y="699181"/>
            <a:ext cx="10515600" cy="3456879"/>
          </a:xfrm>
        </p:spPr>
        <p:txBody>
          <a:bodyPr>
            <a:normAutofit fontScale="62500" lnSpcReduction="20000"/>
          </a:bodyPr>
          <a:lstStyle/>
          <a:p>
            <a:pPr marL="0" indent="0" algn="just">
              <a:buNone/>
            </a:pPr>
            <a:r>
              <a:rPr lang="es-MX" sz="3300" b="1" dirty="0"/>
              <a:t>           FINALIDAD</a:t>
            </a:r>
          </a:p>
          <a:p>
            <a:pPr marL="0" indent="0" algn="just">
              <a:buNone/>
            </a:pPr>
            <a:r>
              <a:rPr lang="es-MX" sz="3300" dirty="0"/>
              <a:t>Es una lista de enunciados o frases seleccionadas para medir una actitud personal (disposición positiva, negativa o neutral), ante otras personas, objetos o situaciones.</a:t>
            </a:r>
          </a:p>
          <a:p>
            <a:pPr marL="0" indent="0" algn="just">
              <a:buNone/>
            </a:pPr>
            <a:r>
              <a:rPr lang="es-MX" sz="3300" b="1" dirty="0"/>
              <a:t>PROCEDIMIENTO</a:t>
            </a:r>
          </a:p>
          <a:p>
            <a:pPr algn="just"/>
            <a:r>
              <a:rPr lang="es-MX" sz="3300" dirty="0"/>
              <a:t>Determinar la actitud a evaluar y definirla.</a:t>
            </a:r>
          </a:p>
          <a:p>
            <a:pPr algn="just"/>
            <a:r>
              <a:rPr lang="es-MX" sz="3300" dirty="0"/>
              <a:t>Elaborar enunciados que indiquen diversos aspectos de la actitud.</a:t>
            </a:r>
          </a:p>
          <a:p>
            <a:pPr algn="just"/>
            <a:r>
              <a:rPr lang="es-MX" sz="3300" dirty="0"/>
              <a:t>Los enunciados deben facilitar respuestas relacionadas con la actitud medida.</a:t>
            </a:r>
          </a:p>
          <a:p>
            <a:pPr algn="just"/>
            <a:r>
              <a:rPr lang="es-MX" sz="3300" dirty="0"/>
              <a:t>Utilizar criterios de escala tipo Likert: TA, PA, NA/ND, PD Y TD.</a:t>
            </a:r>
            <a:endParaRPr lang="es-MX" dirty="0"/>
          </a:p>
        </p:txBody>
      </p:sp>
      <p:sp>
        <p:nvSpPr>
          <p:cNvPr id="4" name="Título 1"/>
          <p:cNvSpPr txBox="1">
            <a:spLocks/>
          </p:cNvSpPr>
          <p:nvPr/>
        </p:nvSpPr>
        <p:spPr>
          <a:xfrm>
            <a:off x="915340" y="4320699"/>
            <a:ext cx="10515600" cy="4712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Técnicas de desempeño</a:t>
            </a:r>
          </a:p>
        </p:txBody>
      </p:sp>
      <p:sp>
        <p:nvSpPr>
          <p:cNvPr id="6" name="Marcador de contenido 2"/>
          <p:cNvSpPr txBox="1">
            <a:spLocks/>
          </p:cNvSpPr>
          <p:nvPr/>
        </p:nvSpPr>
        <p:spPr>
          <a:xfrm>
            <a:off x="1435428" y="4928839"/>
            <a:ext cx="10515600" cy="17841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t>Son aquellas que requieren que el alumno responda o realice una tarea que demuestre su aprendizaje de una determinada situación. Involucrando la integración de conocimientos, habilidades, actitudes y valores puestas en juego para el logro de los aprendizajes y el desarrollo de las competencias.</a:t>
            </a:r>
          </a:p>
          <a:p>
            <a:pPr marL="0" indent="0" algn="just">
              <a:buFont typeface="Arial" panose="020B0604020202020204" pitchFamily="34" charset="0"/>
              <a:buNone/>
            </a:pPr>
            <a:endParaRPr lang="es-MX" dirty="0"/>
          </a:p>
          <a:p>
            <a:pPr algn="just"/>
            <a:endParaRPr lang="es-MX" b="1" dirty="0"/>
          </a:p>
        </p:txBody>
      </p:sp>
    </p:spTree>
    <p:extLst>
      <p:ext uri="{BB962C8B-B14F-4D97-AF65-F5344CB8AC3E}">
        <p14:creationId xmlns:p14="http://schemas.microsoft.com/office/powerpoint/2010/main" val="532496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190" y="50334"/>
            <a:ext cx="10515600" cy="471216"/>
          </a:xfrm>
        </p:spPr>
        <p:txBody>
          <a:bodyPr>
            <a:normAutofit fontScale="90000"/>
          </a:bodyPr>
          <a:lstStyle/>
          <a:p>
            <a:pPr algn="ctr"/>
            <a:r>
              <a:rPr lang="es-MX" b="1" dirty="0"/>
              <a:t>Preguntas sobre el procedimiento</a:t>
            </a:r>
          </a:p>
        </p:txBody>
      </p:sp>
      <p:sp>
        <p:nvSpPr>
          <p:cNvPr id="3" name="Marcador de contenido 2"/>
          <p:cNvSpPr>
            <a:spLocks noGrp="1"/>
          </p:cNvSpPr>
          <p:nvPr>
            <p:ph idx="1"/>
          </p:nvPr>
        </p:nvSpPr>
        <p:spPr>
          <a:xfrm>
            <a:off x="1688267" y="733424"/>
            <a:ext cx="8815466" cy="3512325"/>
          </a:xfrm>
        </p:spPr>
        <p:txBody>
          <a:bodyPr>
            <a:normAutofit fontScale="55000" lnSpcReduction="20000"/>
          </a:bodyPr>
          <a:lstStyle/>
          <a:p>
            <a:pPr marL="0" indent="0" algn="just">
              <a:buNone/>
            </a:pPr>
            <a:r>
              <a:rPr lang="es-MX" sz="3300" b="1" dirty="0"/>
              <a:t>FINALIDAD</a:t>
            </a:r>
          </a:p>
          <a:p>
            <a:pPr algn="just">
              <a:spcBef>
                <a:spcPts val="0"/>
              </a:spcBef>
            </a:pPr>
            <a:r>
              <a:rPr lang="es-MX" sz="3300" dirty="0"/>
              <a:t>Promover la reflexión de los pasos para resolver una situación</a:t>
            </a:r>
          </a:p>
          <a:p>
            <a:pPr algn="just">
              <a:spcBef>
                <a:spcPts val="0"/>
              </a:spcBef>
            </a:pPr>
            <a:r>
              <a:rPr lang="es-MX" sz="3300" dirty="0"/>
              <a:t>Fomentar la autoobservación y el análisis del proceso.</a:t>
            </a:r>
          </a:p>
          <a:p>
            <a:pPr algn="just">
              <a:spcBef>
                <a:spcPts val="0"/>
              </a:spcBef>
            </a:pPr>
            <a:r>
              <a:rPr lang="es-MX" sz="3300" dirty="0"/>
              <a:t>Favorecer la búsqueda de soluciones distintas para un mismo problema.</a:t>
            </a:r>
          </a:p>
          <a:p>
            <a:pPr algn="just">
              <a:spcBef>
                <a:spcPts val="0"/>
              </a:spcBef>
            </a:pPr>
            <a:r>
              <a:rPr lang="es-MX" sz="3300" dirty="0"/>
              <a:t>Promover la verificación personal de lo aprendido.</a:t>
            </a:r>
          </a:p>
          <a:p>
            <a:pPr algn="just">
              <a:spcBef>
                <a:spcPts val="0"/>
              </a:spcBef>
            </a:pPr>
            <a:r>
              <a:rPr lang="es-MX" sz="3300" dirty="0"/>
              <a:t>Ser aplicable a otras situaciones.</a:t>
            </a:r>
          </a:p>
          <a:p>
            <a:pPr marL="0" indent="0" algn="just">
              <a:buNone/>
            </a:pPr>
            <a:r>
              <a:rPr lang="es-MX" sz="3300" b="1" dirty="0"/>
              <a:t>PROCEDIMIENTO</a:t>
            </a:r>
          </a:p>
          <a:p>
            <a:pPr algn="just">
              <a:lnSpc>
                <a:spcPct val="120000"/>
              </a:lnSpc>
              <a:spcBef>
                <a:spcPts val="0"/>
              </a:spcBef>
            </a:pPr>
            <a:r>
              <a:rPr lang="es-MX" sz="3300" dirty="0"/>
              <a:t>Determinar  el tema que van a trabajar  los alumnos.</a:t>
            </a:r>
          </a:p>
          <a:p>
            <a:pPr algn="just">
              <a:lnSpc>
                <a:spcPct val="120000"/>
              </a:lnSpc>
              <a:spcBef>
                <a:spcPts val="0"/>
              </a:spcBef>
            </a:pPr>
            <a:r>
              <a:rPr lang="es-MX" sz="3300" dirty="0"/>
              <a:t>Establecer la interacción de las preguntas al redactarlas.</a:t>
            </a:r>
          </a:p>
          <a:p>
            <a:pPr algn="just">
              <a:lnSpc>
                <a:spcPct val="120000"/>
              </a:lnSpc>
              <a:spcBef>
                <a:spcPts val="0"/>
              </a:spcBef>
            </a:pPr>
            <a:r>
              <a:rPr lang="es-MX" sz="3300" dirty="0"/>
              <a:t>Ordenar las preguntas graduando su dificultad.</a:t>
            </a:r>
          </a:p>
          <a:p>
            <a:pPr algn="just">
              <a:lnSpc>
                <a:spcPct val="120000"/>
              </a:lnSpc>
              <a:spcBef>
                <a:spcPts val="0"/>
              </a:spcBef>
            </a:pPr>
            <a:r>
              <a:rPr lang="es-MX" sz="3300" dirty="0"/>
              <a:t>Determinar que instrumento permitirá la evaluación</a:t>
            </a:r>
            <a:endParaRPr lang="es-MX" dirty="0"/>
          </a:p>
        </p:txBody>
      </p:sp>
      <p:sp>
        <p:nvSpPr>
          <p:cNvPr id="4" name="Título 1"/>
          <p:cNvSpPr txBox="1">
            <a:spLocks/>
          </p:cNvSpPr>
          <p:nvPr/>
        </p:nvSpPr>
        <p:spPr>
          <a:xfrm>
            <a:off x="670931" y="3774533"/>
            <a:ext cx="10515600" cy="4712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Cuadernos de los alumnos</a:t>
            </a:r>
          </a:p>
        </p:txBody>
      </p:sp>
      <p:sp>
        <p:nvSpPr>
          <p:cNvPr id="6" name="Marcador de contenido 2"/>
          <p:cNvSpPr txBox="1">
            <a:spLocks/>
          </p:cNvSpPr>
          <p:nvPr/>
        </p:nvSpPr>
        <p:spPr>
          <a:xfrm>
            <a:off x="1150617" y="4457623"/>
            <a:ext cx="10515600" cy="20630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t>Permiten hacer un seguimiento del desempeño.</a:t>
            </a:r>
          </a:p>
          <a:p>
            <a:pPr algn="just"/>
            <a:r>
              <a:rPr lang="es-MX" dirty="0"/>
              <a:t>Son un medio de comunicación entre la familia y la escuela.</a:t>
            </a:r>
          </a:p>
          <a:p>
            <a:pPr algn="just"/>
            <a:r>
              <a:rPr lang="es-MX" dirty="0"/>
              <a:t>Se pueden elaborar diferentes producciones con fines evaluativos.</a:t>
            </a:r>
          </a:p>
          <a:p>
            <a:pPr algn="just"/>
            <a:r>
              <a:rPr lang="es-MX" dirty="0"/>
              <a:t>Incluir ejercicios que permitan evaluar el aprendizaje de los alumnos, como el procedimiento que usan al resolver problemas, escribir textos, organizar información y analizarla.</a:t>
            </a:r>
          </a:p>
        </p:txBody>
      </p:sp>
    </p:spTree>
    <p:extLst>
      <p:ext uri="{BB962C8B-B14F-4D97-AF65-F5344CB8AC3E}">
        <p14:creationId xmlns:p14="http://schemas.microsoft.com/office/powerpoint/2010/main" val="1883261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3209" y="176988"/>
            <a:ext cx="10515600" cy="471216"/>
          </a:xfrm>
        </p:spPr>
        <p:txBody>
          <a:bodyPr>
            <a:normAutofit fontScale="90000"/>
          </a:bodyPr>
          <a:lstStyle/>
          <a:p>
            <a:pPr algn="ctr"/>
            <a:r>
              <a:rPr lang="es-MX" b="1" dirty="0"/>
              <a:t>Organizadores gráficos</a:t>
            </a:r>
          </a:p>
        </p:txBody>
      </p:sp>
      <p:sp>
        <p:nvSpPr>
          <p:cNvPr id="3" name="Marcador de contenido 2"/>
          <p:cNvSpPr>
            <a:spLocks noGrp="1"/>
          </p:cNvSpPr>
          <p:nvPr>
            <p:ph idx="1"/>
          </p:nvPr>
        </p:nvSpPr>
        <p:spPr>
          <a:xfrm>
            <a:off x="1527747" y="731412"/>
            <a:ext cx="10515600" cy="2977375"/>
          </a:xfrm>
        </p:spPr>
        <p:txBody>
          <a:bodyPr>
            <a:normAutofit fontScale="62500" lnSpcReduction="20000"/>
          </a:bodyPr>
          <a:lstStyle/>
          <a:p>
            <a:pPr marL="0" indent="0" algn="just">
              <a:buNone/>
            </a:pPr>
            <a:r>
              <a:rPr lang="es-MX" sz="3300" b="1" dirty="0"/>
              <a:t>FINALIDAD</a:t>
            </a:r>
          </a:p>
          <a:p>
            <a:pPr marL="0" indent="0" algn="just">
              <a:buNone/>
            </a:pPr>
            <a:r>
              <a:rPr lang="es-MX" sz="3300" dirty="0"/>
              <a:t>Permiten identificar los aspectos que los alumnos consideran relevantes de determinado contenido y la forma en como los ordenan o relacionan.</a:t>
            </a:r>
          </a:p>
          <a:p>
            <a:pPr marL="0" indent="0" algn="just">
              <a:buNone/>
            </a:pPr>
            <a:r>
              <a:rPr lang="es-MX" sz="3300" b="1" dirty="0"/>
              <a:t>PROCEDIMIENTO</a:t>
            </a:r>
          </a:p>
          <a:p>
            <a:pPr algn="just">
              <a:lnSpc>
                <a:spcPct val="120000"/>
              </a:lnSpc>
              <a:spcBef>
                <a:spcPts val="0"/>
              </a:spcBef>
            </a:pPr>
            <a:r>
              <a:rPr lang="es-MX" sz="3300" dirty="0"/>
              <a:t>Determinar  el tipo de organizador y el propósito del mismo.</a:t>
            </a:r>
          </a:p>
          <a:p>
            <a:pPr algn="just">
              <a:lnSpc>
                <a:spcPct val="120000"/>
              </a:lnSpc>
              <a:spcBef>
                <a:spcPts val="0"/>
              </a:spcBef>
            </a:pPr>
            <a:r>
              <a:rPr lang="es-MX" sz="3300" dirty="0"/>
              <a:t>Seleccionar los conceptos involucrados.</a:t>
            </a:r>
          </a:p>
          <a:p>
            <a:pPr algn="just">
              <a:lnSpc>
                <a:spcPct val="120000"/>
              </a:lnSpc>
              <a:spcBef>
                <a:spcPts val="0"/>
              </a:spcBef>
            </a:pPr>
            <a:r>
              <a:rPr lang="es-MX" sz="3300" dirty="0"/>
              <a:t>Si es la primera vez se recomienda diseñar un modelo como referencia.</a:t>
            </a:r>
          </a:p>
          <a:p>
            <a:pPr algn="just">
              <a:lnSpc>
                <a:spcPct val="120000"/>
              </a:lnSpc>
              <a:spcBef>
                <a:spcPts val="0"/>
              </a:spcBef>
            </a:pPr>
            <a:r>
              <a:rPr lang="es-MX" sz="3300" dirty="0"/>
              <a:t>Comunicar criterios de evaluación de acuerdo con las características del organizador.</a:t>
            </a:r>
            <a:endParaRPr lang="es-MX" dirty="0"/>
          </a:p>
        </p:txBody>
      </p:sp>
      <p:sp>
        <p:nvSpPr>
          <p:cNvPr id="4" name="Título 1"/>
          <p:cNvSpPr txBox="1">
            <a:spLocks/>
          </p:cNvSpPr>
          <p:nvPr/>
        </p:nvSpPr>
        <p:spPr>
          <a:xfrm>
            <a:off x="1507636" y="3813717"/>
            <a:ext cx="10515600" cy="4712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Técnicas para el análisis del desempeño</a:t>
            </a:r>
          </a:p>
        </p:txBody>
      </p:sp>
      <p:sp>
        <p:nvSpPr>
          <p:cNvPr id="6" name="Marcador de contenido 2"/>
          <p:cNvSpPr txBox="1">
            <a:spLocks/>
          </p:cNvSpPr>
          <p:nvPr/>
        </p:nvSpPr>
        <p:spPr>
          <a:xfrm>
            <a:off x="1435426" y="4284933"/>
            <a:ext cx="10515600" cy="257306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PORTAFOLIO</a:t>
            </a:r>
          </a:p>
          <a:p>
            <a:pPr marL="0" indent="0" algn="just">
              <a:buNone/>
            </a:pPr>
            <a:r>
              <a:rPr lang="es-MX" dirty="0"/>
              <a:t>Es un concentrado de evidencias estructuradas que permiten obtener información valiosa del desempeño de los alumnos. Muestra una historia documental construida a partir de las producciones relevantes de los alumnos a lo largo de una secuencia, un bloque o ciclo escolar.</a:t>
            </a:r>
          </a:p>
          <a:p>
            <a:pPr marL="0" indent="0" algn="just">
              <a:buNone/>
            </a:pPr>
            <a:r>
              <a:rPr lang="es-MX" dirty="0"/>
              <a:t>Facilita la evaluación formativa.</a:t>
            </a:r>
          </a:p>
          <a:p>
            <a:pPr marL="0" indent="0" algn="just">
              <a:buNone/>
            </a:pPr>
            <a:r>
              <a:rPr lang="es-MX" dirty="0"/>
              <a:t>Se integra por un conjunto de trabajos y producciones ( escritas, gráficas, cartográficas o digitales) realizados de manera individual o colectiva.</a:t>
            </a:r>
          </a:p>
          <a:p>
            <a:pPr marL="0" indent="0" algn="just">
              <a:buNone/>
            </a:pPr>
            <a:r>
              <a:rPr lang="es-MX" dirty="0"/>
              <a:t>La evaluación del portafolio requiere de criterios que permitan identificar el nivel de desempeño (destacado, satisfactorio, suficiente o insuficiente).</a:t>
            </a:r>
          </a:p>
        </p:txBody>
      </p:sp>
    </p:spTree>
    <p:extLst>
      <p:ext uri="{BB962C8B-B14F-4D97-AF65-F5344CB8AC3E}">
        <p14:creationId xmlns:p14="http://schemas.microsoft.com/office/powerpoint/2010/main" val="1963197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8887" y="200722"/>
            <a:ext cx="10515600" cy="3978120"/>
          </a:xfrm>
        </p:spPr>
        <p:txBody>
          <a:bodyPr>
            <a:normAutofit fontScale="47500" lnSpcReduction="20000"/>
          </a:bodyPr>
          <a:lstStyle/>
          <a:p>
            <a:pPr marL="0" indent="0" algn="just">
              <a:buNone/>
            </a:pPr>
            <a:r>
              <a:rPr lang="es-MX" sz="3300" b="1" dirty="0"/>
              <a:t>La integración del portafolio debe incluir las siguientes fases:</a:t>
            </a:r>
          </a:p>
          <a:p>
            <a:pPr marL="0" indent="0" algn="just">
              <a:spcBef>
                <a:spcPts val="0"/>
              </a:spcBef>
              <a:buNone/>
            </a:pPr>
            <a:endParaRPr lang="es-MX" sz="3300" b="1" dirty="0"/>
          </a:p>
          <a:p>
            <a:pPr marL="0" indent="0" algn="just">
              <a:spcBef>
                <a:spcPts val="0"/>
              </a:spcBef>
              <a:buNone/>
            </a:pPr>
            <a:r>
              <a:rPr lang="es-MX" sz="3300" b="1" dirty="0"/>
              <a:t>Fase1: </a:t>
            </a:r>
            <a:r>
              <a:rPr lang="es-MX" sz="3300" dirty="0"/>
              <a:t>Recolección de evidencias</a:t>
            </a:r>
          </a:p>
          <a:p>
            <a:pPr marL="0" indent="0" algn="just">
              <a:spcBef>
                <a:spcPts val="0"/>
              </a:spcBef>
              <a:buNone/>
            </a:pPr>
            <a:r>
              <a:rPr lang="es-MX" sz="3300" b="1" dirty="0"/>
              <a:t>Fase2: </a:t>
            </a:r>
            <a:r>
              <a:rPr lang="es-MX" sz="3300" dirty="0"/>
              <a:t>Selección de evidencias.</a:t>
            </a:r>
          </a:p>
          <a:p>
            <a:pPr marL="0" indent="0" algn="just">
              <a:spcBef>
                <a:spcPts val="0"/>
              </a:spcBef>
              <a:buNone/>
            </a:pPr>
            <a:r>
              <a:rPr lang="es-MX" sz="3300" b="1" dirty="0"/>
              <a:t>Fase 3: </a:t>
            </a:r>
            <a:r>
              <a:rPr lang="es-MX" sz="3300" dirty="0"/>
              <a:t>Análisis de las evidencias.</a:t>
            </a:r>
          </a:p>
          <a:p>
            <a:pPr marL="0" indent="0" algn="just">
              <a:spcBef>
                <a:spcPts val="0"/>
              </a:spcBef>
              <a:buNone/>
            </a:pPr>
            <a:r>
              <a:rPr lang="es-MX" sz="3300" b="1" dirty="0"/>
              <a:t>Fase 4 : </a:t>
            </a:r>
            <a:r>
              <a:rPr lang="es-MX" sz="3300" dirty="0"/>
              <a:t>Integración del portafolio.</a:t>
            </a:r>
          </a:p>
          <a:p>
            <a:pPr marL="0" indent="0" algn="just">
              <a:buNone/>
            </a:pPr>
            <a:r>
              <a:rPr lang="es-MX" sz="3300" b="1" dirty="0"/>
              <a:t>FINALIDAD</a:t>
            </a:r>
          </a:p>
          <a:p>
            <a:pPr algn="just">
              <a:spcBef>
                <a:spcPts val="0"/>
              </a:spcBef>
            </a:pPr>
            <a:r>
              <a:rPr lang="es-MX" sz="3300" dirty="0"/>
              <a:t>Ser un reflejo del proceso de aprendizaje.</a:t>
            </a:r>
          </a:p>
          <a:p>
            <a:pPr algn="just">
              <a:spcBef>
                <a:spcPts val="0"/>
              </a:spcBef>
            </a:pPr>
            <a:r>
              <a:rPr lang="es-MX" sz="3300" dirty="0"/>
              <a:t>Identificar cuestiones clave para ayudar a los alumnos a reflexionar acerca del punto de partida, los avances y las interferencias persistentes.</a:t>
            </a:r>
          </a:p>
          <a:p>
            <a:pPr algn="just">
              <a:spcBef>
                <a:spcPts val="0"/>
              </a:spcBef>
            </a:pPr>
            <a:r>
              <a:rPr lang="es-MX" sz="3300" dirty="0"/>
              <a:t>Promover la evaluación y coevaluación.</a:t>
            </a:r>
          </a:p>
          <a:p>
            <a:pPr marL="0" indent="0" algn="just">
              <a:buNone/>
            </a:pPr>
            <a:r>
              <a:rPr lang="es-MX" sz="3300" b="1" dirty="0"/>
              <a:t>PROCEDIMIENTO</a:t>
            </a:r>
          </a:p>
          <a:p>
            <a:pPr marL="144000" algn="just">
              <a:lnSpc>
                <a:spcPct val="120000"/>
              </a:lnSpc>
              <a:spcBef>
                <a:spcPts val="0"/>
              </a:spcBef>
            </a:pPr>
            <a:r>
              <a:rPr lang="es-MX" sz="3300" dirty="0"/>
              <a:t>Establecer el propósito del portafolio.</a:t>
            </a:r>
          </a:p>
          <a:p>
            <a:pPr marL="144000" algn="just">
              <a:lnSpc>
                <a:spcPct val="120000"/>
              </a:lnSpc>
              <a:spcBef>
                <a:spcPts val="0"/>
              </a:spcBef>
            </a:pPr>
            <a:r>
              <a:rPr lang="es-MX" sz="3300" dirty="0"/>
              <a:t>Definir los criterios para valorar los trabajos cuidando la congruencia de los aprendizajes esperados.</a:t>
            </a:r>
          </a:p>
          <a:p>
            <a:pPr marL="144000" algn="just">
              <a:lnSpc>
                <a:spcPct val="120000"/>
              </a:lnSpc>
              <a:spcBef>
                <a:spcPts val="0"/>
              </a:spcBef>
            </a:pPr>
            <a:r>
              <a:rPr lang="es-MX" sz="3300" dirty="0"/>
              <a:t>Establecer momentos de trabajo y reflexión sobre las evidencias del portafolio.</a:t>
            </a:r>
          </a:p>
          <a:p>
            <a:pPr marL="144000" algn="just">
              <a:lnSpc>
                <a:spcPct val="120000"/>
              </a:lnSpc>
              <a:spcBef>
                <a:spcPts val="0"/>
              </a:spcBef>
            </a:pPr>
            <a:r>
              <a:rPr lang="es-MX" sz="3300" dirty="0"/>
              <a:t>Establecer periodos de análisis de las evidencias.</a:t>
            </a:r>
          </a:p>
          <a:p>
            <a:pPr marL="144000" algn="just">
              <a:lnSpc>
                <a:spcPct val="120000"/>
              </a:lnSpc>
              <a:spcBef>
                <a:spcPts val="0"/>
              </a:spcBef>
            </a:pPr>
            <a:r>
              <a:rPr lang="es-MX" sz="3300" dirty="0"/>
              <a:t>Promover la presentación del portafolio en la escuela.</a:t>
            </a:r>
            <a:endParaRPr lang="es-MX" dirty="0"/>
          </a:p>
        </p:txBody>
      </p:sp>
      <p:sp>
        <p:nvSpPr>
          <p:cNvPr id="4" name="Título 1"/>
          <p:cNvSpPr txBox="1">
            <a:spLocks/>
          </p:cNvSpPr>
          <p:nvPr/>
        </p:nvSpPr>
        <p:spPr>
          <a:xfrm>
            <a:off x="548267" y="4178842"/>
            <a:ext cx="10515600" cy="437762"/>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Rúbrica</a:t>
            </a:r>
          </a:p>
        </p:txBody>
      </p:sp>
      <p:sp>
        <p:nvSpPr>
          <p:cNvPr id="6" name="Marcador de contenido 2"/>
          <p:cNvSpPr txBox="1">
            <a:spLocks/>
          </p:cNvSpPr>
          <p:nvPr/>
        </p:nvSpPr>
        <p:spPr>
          <a:xfrm>
            <a:off x="1420437" y="4616604"/>
            <a:ext cx="10515600" cy="209642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b="1" dirty="0"/>
              <a:t>FINALIDAD</a:t>
            </a:r>
          </a:p>
          <a:p>
            <a:pPr marL="0" indent="0" algn="just">
              <a:buNone/>
            </a:pPr>
            <a:r>
              <a:rPr lang="es-MX" dirty="0"/>
              <a:t>Con base en una serie de indicadores permiten ubicar el grado de conocimientos, habilidades y actitudes a o valores en una escala determinada.</a:t>
            </a:r>
          </a:p>
          <a:p>
            <a:pPr marL="0" indent="0" algn="just">
              <a:buNone/>
            </a:pPr>
            <a:r>
              <a:rPr lang="es-MX" b="1" dirty="0"/>
              <a:t>PROCEDIMIENTO</a:t>
            </a:r>
          </a:p>
          <a:p>
            <a:pPr algn="just"/>
            <a:r>
              <a:rPr lang="es-MX" dirty="0"/>
              <a:t>Redactar los indicadores con base en los aprendizajes esperados.</a:t>
            </a:r>
          </a:p>
          <a:p>
            <a:pPr algn="just"/>
            <a:r>
              <a:rPr lang="es-MX" dirty="0"/>
              <a:t>Establecer un grado máximo, intermedio y mínimo de logro de cada indicador.</a:t>
            </a:r>
          </a:p>
          <a:p>
            <a:pPr algn="just"/>
            <a:r>
              <a:rPr lang="es-MX" dirty="0"/>
              <a:t>Proponer una escala de valor fácil de comprender y utilizar.</a:t>
            </a:r>
          </a:p>
        </p:txBody>
      </p:sp>
    </p:spTree>
    <p:extLst>
      <p:ext uri="{BB962C8B-B14F-4D97-AF65-F5344CB8AC3E}">
        <p14:creationId xmlns:p14="http://schemas.microsoft.com/office/powerpoint/2010/main" val="366136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0196"/>
            <a:ext cx="10515600" cy="471216"/>
          </a:xfrm>
        </p:spPr>
        <p:txBody>
          <a:bodyPr>
            <a:normAutofit fontScale="90000"/>
          </a:bodyPr>
          <a:lstStyle/>
          <a:p>
            <a:pPr algn="ctr"/>
            <a:r>
              <a:rPr lang="es-MX" b="1" dirty="0"/>
              <a:t>Listas de cotejo</a:t>
            </a:r>
          </a:p>
        </p:txBody>
      </p:sp>
      <p:sp>
        <p:nvSpPr>
          <p:cNvPr id="3" name="Marcador de contenido 2"/>
          <p:cNvSpPr>
            <a:spLocks noGrp="1"/>
          </p:cNvSpPr>
          <p:nvPr>
            <p:ph idx="1"/>
          </p:nvPr>
        </p:nvSpPr>
        <p:spPr>
          <a:xfrm>
            <a:off x="1386840" y="731412"/>
            <a:ext cx="10515600" cy="2099566"/>
          </a:xfrm>
        </p:spPr>
        <p:txBody>
          <a:bodyPr>
            <a:normAutofit fontScale="70000" lnSpcReduction="20000"/>
          </a:bodyPr>
          <a:lstStyle/>
          <a:p>
            <a:pPr marL="0" indent="0" algn="just">
              <a:buNone/>
            </a:pPr>
            <a:r>
              <a:rPr lang="es-MX" sz="3300" b="1" dirty="0"/>
              <a:t>FINALIDAD</a:t>
            </a:r>
          </a:p>
          <a:p>
            <a:pPr marL="0" indent="0" algn="just">
              <a:buNone/>
            </a:pPr>
            <a:r>
              <a:rPr lang="es-MX" sz="3300" dirty="0"/>
              <a:t>Es una lista de palabras, frases u oraciones que señalan con precisión las tareas, acciones, procesos y actitudes que se desean evaluar.</a:t>
            </a:r>
          </a:p>
          <a:p>
            <a:pPr marL="0" indent="0" algn="just">
              <a:buNone/>
            </a:pPr>
            <a:r>
              <a:rPr lang="es-MX" sz="3300" dirty="0"/>
              <a:t>Generalmente se organiza en una tabla en la que solo se consideran los aspectos que se relacionan con las partes relevantes del proceso y los ordena según la secuencia de realización.</a:t>
            </a:r>
            <a:endParaRPr lang="es-MX" dirty="0"/>
          </a:p>
        </p:txBody>
      </p:sp>
      <p:sp>
        <p:nvSpPr>
          <p:cNvPr id="4" name="Título 1"/>
          <p:cNvSpPr txBox="1">
            <a:spLocks/>
          </p:cNvSpPr>
          <p:nvPr/>
        </p:nvSpPr>
        <p:spPr>
          <a:xfrm>
            <a:off x="1085164" y="2830978"/>
            <a:ext cx="10515600" cy="47121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prstClr val="black"/>
                </a:solidFill>
              </a:rPr>
              <a:t>Técnicas de interrogatorio</a:t>
            </a:r>
          </a:p>
        </p:txBody>
      </p:sp>
      <p:sp>
        <p:nvSpPr>
          <p:cNvPr id="6" name="Marcador de contenido 2"/>
          <p:cNvSpPr txBox="1">
            <a:spLocks/>
          </p:cNvSpPr>
          <p:nvPr/>
        </p:nvSpPr>
        <p:spPr>
          <a:xfrm>
            <a:off x="1495388" y="3302194"/>
            <a:ext cx="10515600" cy="355580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b="1" dirty="0">
                <a:solidFill>
                  <a:prstClr val="black"/>
                </a:solidFill>
              </a:rPr>
              <a:t>Tipos textuales orales y escritos</a:t>
            </a:r>
          </a:p>
          <a:p>
            <a:pPr marL="0" indent="0" algn="just">
              <a:buFont typeface="Arial" panose="020B0604020202020204" pitchFamily="34" charset="0"/>
              <a:buNone/>
            </a:pPr>
            <a:r>
              <a:rPr lang="es-MX" b="1" dirty="0">
                <a:solidFill>
                  <a:prstClr val="black"/>
                </a:solidFill>
              </a:rPr>
              <a:t>FINALIDAD</a:t>
            </a:r>
          </a:p>
          <a:p>
            <a:pPr marL="0" indent="0" algn="just">
              <a:buFont typeface="Arial" panose="020B0604020202020204" pitchFamily="34" charset="0"/>
              <a:buNone/>
            </a:pPr>
            <a:r>
              <a:rPr lang="es-MX" dirty="0">
                <a:solidFill>
                  <a:prstClr val="black"/>
                </a:solidFill>
              </a:rPr>
              <a:t>Los tipos textuales orales y escritos son instrumentos útiles para valorar la comprensión, apropiación, interpretación, explicación y formulación de argumentos de diferentes contenidos de las asignaturas.</a:t>
            </a:r>
          </a:p>
          <a:p>
            <a:pPr marL="0" indent="0" algn="just">
              <a:buFont typeface="Arial" panose="020B0604020202020204" pitchFamily="34" charset="0"/>
              <a:buNone/>
            </a:pPr>
            <a:r>
              <a:rPr lang="es-MX" b="1" dirty="0">
                <a:solidFill>
                  <a:prstClr val="black"/>
                </a:solidFill>
              </a:rPr>
              <a:t>PROCEDIMIENTO</a:t>
            </a:r>
          </a:p>
          <a:p>
            <a:pPr algn="just"/>
            <a:r>
              <a:rPr lang="es-MX" dirty="0">
                <a:solidFill>
                  <a:prstClr val="black"/>
                </a:solidFill>
              </a:rPr>
              <a:t>Determinar el tipo de texto.</a:t>
            </a:r>
          </a:p>
          <a:p>
            <a:pPr algn="just"/>
            <a:r>
              <a:rPr lang="es-MX" dirty="0">
                <a:solidFill>
                  <a:prstClr val="black"/>
                </a:solidFill>
              </a:rPr>
              <a:t>Verificar que se conozcan sus características (forma y contenido).</a:t>
            </a:r>
          </a:p>
          <a:p>
            <a:pPr algn="just"/>
            <a:r>
              <a:rPr lang="es-MX" dirty="0">
                <a:solidFill>
                  <a:prstClr val="black"/>
                </a:solidFill>
              </a:rPr>
              <a:t>Seleccionar el tema.</a:t>
            </a:r>
          </a:p>
          <a:p>
            <a:pPr algn="just"/>
            <a:r>
              <a:rPr lang="es-MX" dirty="0">
                <a:solidFill>
                  <a:prstClr val="black"/>
                </a:solidFill>
              </a:rPr>
              <a:t>Definir el propósito.</a:t>
            </a:r>
          </a:p>
          <a:p>
            <a:pPr algn="just"/>
            <a:r>
              <a:rPr lang="es-MX" dirty="0">
                <a:solidFill>
                  <a:prstClr val="black"/>
                </a:solidFill>
              </a:rPr>
              <a:t>Identificar al destinatario.</a:t>
            </a:r>
          </a:p>
          <a:p>
            <a:pPr algn="just"/>
            <a:r>
              <a:rPr lang="es-MX" dirty="0">
                <a:solidFill>
                  <a:prstClr val="black"/>
                </a:solidFill>
              </a:rPr>
              <a:t>Delimitar la extensión o el tiempo de intervención.</a:t>
            </a:r>
          </a:p>
          <a:p>
            <a:pPr marL="0" indent="0" algn="just">
              <a:buFont typeface="Arial" panose="020B0604020202020204" pitchFamily="34" charset="0"/>
              <a:buNone/>
            </a:pPr>
            <a:endParaRPr lang="es-MX" dirty="0">
              <a:solidFill>
                <a:prstClr val="black"/>
              </a:solidFill>
            </a:endParaRPr>
          </a:p>
        </p:txBody>
      </p:sp>
    </p:spTree>
    <p:extLst>
      <p:ext uri="{BB962C8B-B14F-4D97-AF65-F5344CB8AC3E}">
        <p14:creationId xmlns:p14="http://schemas.microsoft.com/office/powerpoint/2010/main" val="358089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C49E19-C08C-4FA1-8C8C-0AA9CF9F1EBB}"/>
              </a:ext>
            </a:extLst>
          </p:cNvPr>
          <p:cNvSpPr>
            <a:spLocks noGrp="1"/>
          </p:cNvSpPr>
          <p:nvPr>
            <p:ph idx="1"/>
          </p:nvPr>
        </p:nvSpPr>
        <p:spPr>
          <a:xfrm>
            <a:off x="864326" y="843865"/>
            <a:ext cx="10515600" cy="4351338"/>
          </a:xfrm>
        </p:spPr>
        <p:txBody>
          <a:bodyPr>
            <a:noAutofit/>
          </a:bodyPr>
          <a:lstStyle/>
          <a:p>
            <a:pPr marL="0" indent="0" algn="just">
              <a:lnSpc>
                <a:spcPct val="200000"/>
              </a:lnSpc>
              <a:buNone/>
            </a:pPr>
            <a:r>
              <a:rPr lang="es-MX" sz="2400" dirty="0"/>
              <a:t>Acercarse y profundizar en la evaluación de los aprendizajes sólo es posible si se hacen conscientes las emociones que involucra, la forma en que se enseña y en la que aprenden los alumnos, los valores implicados, las consecuencias que puede tener respecto de la inclusión y la exclusión y, sobre todo, responder honestamente si se confía en la capacidad de aprender de todos y cada uno de los alumnos.</a:t>
            </a:r>
          </a:p>
        </p:txBody>
      </p:sp>
    </p:spTree>
    <p:extLst>
      <p:ext uri="{BB962C8B-B14F-4D97-AF65-F5344CB8AC3E}">
        <p14:creationId xmlns:p14="http://schemas.microsoft.com/office/powerpoint/2010/main" val="147834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5011"/>
            <a:ext cx="10515600" cy="382645"/>
          </a:xfrm>
        </p:spPr>
        <p:txBody>
          <a:bodyPr>
            <a:normAutofit fontScale="90000"/>
          </a:bodyPr>
          <a:lstStyle/>
          <a:p>
            <a:pPr algn="ctr"/>
            <a:r>
              <a:rPr lang="es-MX" b="1" dirty="0"/>
              <a:t>Debate</a:t>
            </a:r>
          </a:p>
        </p:txBody>
      </p:sp>
      <p:sp>
        <p:nvSpPr>
          <p:cNvPr id="3" name="Marcador de contenido 2"/>
          <p:cNvSpPr>
            <a:spLocks noGrp="1"/>
          </p:cNvSpPr>
          <p:nvPr>
            <p:ph idx="1"/>
          </p:nvPr>
        </p:nvSpPr>
        <p:spPr>
          <a:xfrm>
            <a:off x="1497766" y="417717"/>
            <a:ext cx="10515600" cy="3190618"/>
          </a:xfrm>
        </p:spPr>
        <p:txBody>
          <a:bodyPr>
            <a:noAutofit/>
          </a:bodyPr>
          <a:lstStyle/>
          <a:p>
            <a:pPr marL="0" indent="0" algn="just">
              <a:buNone/>
            </a:pPr>
            <a:r>
              <a:rPr lang="es-MX" sz="1400" b="1" dirty="0"/>
              <a:t>  </a:t>
            </a:r>
            <a:r>
              <a:rPr lang="es-MX" sz="1600" b="1" dirty="0"/>
              <a:t>            FINALIDAD</a:t>
            </a:r>
          </a:p>
          <a:p>
            <a:pPr marL="0" indent="0" algn="just">
              <a:buNone/>
            </a:pPr>
            <a:r>
              <a:rPr lang="es-MX" sz="1600" dirty="0"/>
              <a:t>Es una discusión estructurada acerca de un tema determinado, con el propósito de presentar posturas a favor y en contra, argumentar y elaborar conclusiones.</a:t>
            </a:r>
          </a:p>
          <a:p>
            <a:pPr marL="0" indent="0" algn="just">
              <a:buNone/>
            </a:pPr>
            <a:r>
              <a:rPr lang="es-MX" sz="1600" dirty="0"/>
              <a:t>La preparación del debate consta de tres fases, antes, durante y después.</a:t>
            </a:r>
          </a:p>
          <a:p>
            <a:pPr marL="0" indent="0" algn="just">
              <a:buNone/>
            </a:pPr>
            <a:r>
              <a:rPr lang="es-MX" sz="1600" b="1" dirty="0"/>
              <a:t>PROCEDIMIENTO</a:t>
            </a:r>
          </a:p>
          <a:p>
            <a:pPr algn="just">
              <a:lnSpc>
                <a:spcPct val="120000"/>
              </a:lnSpc>
              <a:spcBef>
                <a:spcPts val="0"/>
              </a:spcBef>
            </a:pPr>
            <a:r>
              <a:rPr lang="es-MX" sz="1600" dirty="0"/>
              <a:t>Contar con un formato preestablecido donde se especifiquen roles, la duración, el tiempo de cada participante.</a:t>
            </a:r>
          </a:p>
          <a:p>
            <a:pPr algn="just">
              <a:lnSpc>
                <a:spcPct val="120000"/>
              </a:lnSpc>
              <a:spcBef>
                <a:spcPts val="0"/>
              </a:spcBef>
            </a:pPr>
            <a:r>
              <a:rPr lang="es-MX" sz="1600" dirty="0"/>
              <a:t>Que exista un clima de confianza y respeto por el otro.</a:t>
            </a:r>
          </a:p>
          <a:p>
            <a:pPr algn="just">
              <a:lnSpc>
                <a:spcPct val="120000"/>
              </a:lnSpc>
              <a:spcBef>
                <a:spcPts val="0"/>
              </a:spcBef>
            </a:pPr>
            <a:r>
              <a:rPr lang="es-MX" sz="1600" dirty="0"/>
              <a:t>Sustentar las posturas en argumentos derivados de un trabajo de investigación.</a:t>
            </a:r>
          </a:p>
          <a:p>
            <a:pPr algn="just">
              <a:lnSpc>
                <a:spcPct val="120000"/>
              </a:lnSpc>
              <a:spcBef>
                <a:spcPts val="0"/>
              </a:spcBef>
            </a:pPr>
            <a:r>
              <a:rPr lang="es-MX" sz="1600" dirty="0"/>
              <a:t>Conocer con profundidad el tema para lograr una discusión real.</a:t>
            </a:r>
          </a:p>
        </p:txBody>
      </p:sp>
      <p:sp>
        <p:nvSpPr>
          <p:cNvPr id="4" name="Título 1"/>
          <p:cNvSpPr txBox="1">
            <a:spLocks/>
          </p:cNvSpPr>
          <p:nvPr/>
        </p:nvSpPr>
        <p:spPr>
          <a:xfrm>
            <a:off x="779486" y="3563364"/>
            <a:ext cx="10515600" cy="50530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prstClr val="black"/>
                </a:solidFill>
              </a:rPr>
              <a:t>Ensayo</a:t>
            </a:r>
          </a:p>
        </p:txBody>
      </p:sp>
      <p:sp>
        <p:nvSpPr>
          <p:cNvPr id="6" name="Marcador de contenido 2"/>
          <p:cNvSpPr txBox="1">
            <a:spLocks/>
          </p:cNvSpPr>
          <p:nvPr/>
        </p:nvSpPr>
        <p:spPr>
          <a:xfrm>
            <a:off x="1362855" y="3801028"/>
            <a:ext cx="10515600" cy="323034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b="1" dirty="0">
                <a:solidFill>
                  <a:prstClr val="black"/>
                </a:solidFill>
              </a:rPr>
              <a:t>FINALIDAD</a:t>
            </a:r>
          </a:p>
          <a:p>
            <a:pPr marL="0" indent="0" algn="just">
              <a:buFont typeface="Arial" panose="020B0604020202020204" pitchFamily="34" charset="0"/>
              <a:buNone/>
            </a:pPr>
            <a:r>
              <a:rPr lang="es-MX" dirty="0">
                <a:solidFill>
                  <a:prstClr val="black"/>
                </a:solidFill>
              </a:rPr>
              <a:t>Es una producción escita cuyo propósito es exponer las ideas del alumnos en torno a un tema que se centra en un aspecto concreto.</a:t>
            </a:r>
          </a:p>
          <a:p>
            <a:pPr marL="0" indent="0" algn="just">
              <a:buFont typeface="Arial" panose="020B0604020202020204" pitchFamily="34" charset="0"/>
              <a:buNone/>
            </a:pPr>
            <a:r>
              <a:rPr lang="es-MX" b="1" dirty="0">
                <a:solidFill>
                  <a:prstClr val="black"/>
                </a:solidFill>
              </a:rPr>
              <a:t>PROCEDIMIENTO</a:t>
            </a:r>
          </a:p>
          <a:p>
            <a:pPr algn="just">
              <a:lnSpc>
                <a:spcPct val="120000"/>
              </a:lnSpc>
              <a:spcBef>
                <a:spcPts val="0"/>
              </a:spcBef>
            </a:pPr>
            <a:r>
              <a:rPr lang="es-MX" dirty="0">
                <a:solidFill>
                  <a:prstClr val="black"/>
                </a:solidFill>
              </a:rPr>
              <a:t>Definir el tema y asumir una postura al respecto.</a:t>
            </a:r>
          </a:p>
          <a:p>
            <a:pPr algn="just">
              <a:lnSpc>
                <a:spcPct val="120000"/>
              </a:lnSpc>
              <a:spcBef>
                <a:spcPts val="0"/>
              </a:spcBef>
            </a:pPr>
            <a:r>
              <a:rPr lang="es-MX" dirty="0">
                <a:solidFill>
                  <a:prstClr val="black"/>
                </a:solidFill>
              </a:rPr>
              <a:t>Identificar el destinatario.</a:t>
            </a:r>
          </a:p>
          <a:p>
            <a:pPr algn="just">
              <a:lnSpc>
                <a:spcPct val="120000"/>
              </a:lnSpc>
              <a:spcBef>
                <a:spcPts val="0"/>
              </a:spcBef>
            </a:pPr>
            <a:r>
              <a:rPr lang="es-MX" dirty="0">
                <a:solidFill>
                  <a:prstClr val="black"/>
                </a:solidFill>
              </a:rPr>
              <a:t>Buscar y seleccionar fuentes de </a:t>
            </a:r>
            <a:r>
              <a:rPr lang="es-MX" dirty="0" err="1">
                <a:solidFill>
                  <a:prstClr val="black"/>
                </a:solidFill>
              </a:rPr>
              <a:t>informaciòn</a:t>
            </a:r>
            <a:r>
              <a:rPr lang="es-MX" dirty="0">
                <a:solidFill>
                  <a:prstClr val="black"/>
                </a:solidFill>
              </a:rPr>
              <a:t>.</a:t>
            </a:r>
          </a:p>
          <a:p>
            <a:pPr algn="just">
              <a:lnSpc>
                <a:spcPct val="120000"/>
              </a:lnSpc>
              <a:spcBef>
                <a:spcPts val="0"/>
              </a:spcBef>
            </a:pPr>
            <a:r>
              <a:rPr lang="es-MX" dirty="0">
                <a:solidFill>
                  <a:prstClr val="black"/>
                </a:solidFill>
              </a:rPr>
              <a:t>Identificar puntos de vista diferentes.</a:t>
            </a:r>
          </a:p>
          <a:p>
            <a:pPr algn="just">
              <a:lnSpc>
                <a:spcPct val="120000"/>
              </a:lnSpc>
              <a:spcBef>
                <a:spcPts val="0"/>
              </a:spcBef>
            </a:pPr>
            <a:r>
              <a:rPr lang="es-MX" dirty="0">
                <a:solidFill>
                  <a:prstClr val="black"/>
                </a:solidFill>
              </a:rPr>
              <a:t>Redactar el borrador considerando las características de forma y contenido.</a:t>
            </a:r>
          </a:p>
          <a:p>
            <a:pPr algn="just">
              <a:lnSpc>
                <a:spcPct val="120000"/>
              </a:lnSpc>
              <a:spcBef>
                <a:spcPts val="0"/>
              </a:spcBef>
            </a:pPr>
            <a:r>
              <a:rPr lang="es-MX" dirty="0">
                <a:solidFill>
                  <a:prstClr val="black"/>
                </a:solidFill>
              </a:rPr>
              <a:t>Expresar ideas personales y apoyar complementando, con las ideas de otros.</a:t>
            </a:r>
          </a:p>
          <a:p>
            <a:pPr algn="just">
              <a:lnSpc>
                <a:spcPct val="120000"/>
              </a:lnSpc>
              <a:spcBef>
                <a:spcPts val="0"/>
              </a:spcBef>
            </a:pPr>
            <a:r>
              <a:rPr lang="es-MX" dirty="0">
                <a:solidFill>
                  <a:prstClr val="black"/>
                </a:solidFill>
              </a:rPr>
              <a:t>Corregir.</a:t>
            </a:r>
          </a:p>
          <a:p>
            <a:pPr algn="just">
              <a:lnSpc>
                <a:spcPct val="120000"/>
              </a:lnSpc>
              <a:spcBef>
                <a:spcPts val="0"/>
              </a:spcBef>
            </a:pPr>
            <a:r>
              <a:rPr lang="es-MX" dirty="0">
                <a:solidFill>
                  <a:prstClr val="black"/>
                </a:solidFill>
              </a:rPr>
              <a:t>Editar</a:t>
            </a:r>
          </a:p>
          <a:p>
            <a:pPr algn="just">
              <a:lnSpc>
                <a:spcPct val="120000"/>
              </a:lnSpc>
              <a:spcBef>
                <a:spcPts val="0"/>
              </a:spcBef>
            </a:pPr>
            <a:r>
              <a:rPr lang="es-MX" dirty="0">
                <a:solidFill>
                  <a:prstClr val="black"/>
                </a:solidFill>
              </a:rPr>
              <a:t>Presentar</a:t>
            </a:r>
          </a:p>
          <a:p>
            <a:pPr marL="0" indent="0" algn="just">
              <a:buFont typeface="Arial" panose="020B0604020202020204" pitchFamily="34" charset="0"/>
              <a:buNone/>
            </a:pPr>
            <a:endParaRPr lang="es-MX" dirty="0">
              <a:solidFill>
                <a:prstClr val="black"/>
              </a:solidFill>
            </a:endParaRPr>
          </a:p>
        </p:txBody>
      </p:sp>
    </p:spTree>
    <p:extLst>
      <p:ext uri="{BB962C8B-B14F-4D97-AF65-F5344CB8AC3E}">
        <p14:creationId xmlns:p14="http://schemas.microsoft.com/office/powerpoint/2010/main" val="1099948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4966"/>
            <a:ext cx="10515600" cy="367989"/>
          </a:xfrm>
        </p:spPr>
        <p:txBody>
          <a:bodyPr>
            <a:normAutofit fontScale="90000"/>
          </a:bodyPr>
          <a:lstStyle/>
          <a:p>
            <a:pPr algn="ctr"/>
            <a:r>
              <a:rPr lang="es-MX" b="1" dirty="0"/>
              <a:t>Pruebas escritas</a:t>
            </a:r>
          </a:p>
        </p:txBody>
      </p:sp>
      <p:sp>
        <p:nvSpPr>
          <p:cNvPr id="3" name="Marcador de contenido 2"/>
          <p:cNvSpPr>
            <a:spLocks noGrp="1"/>
          </p:cNvSpPr>
          <p:nvPr>
            <p:ph idx="1"/>
          </p:nvPr>
        </p:nvSpPr>
        <p:spPr>
          <a:xfrm>
            <a:off x="1556657" y="728652"/>
            <a:ext cx="10515600" cy="5776332"/>
          </a:xfrm>
        </p:spPr>
        <p:txBody>
          <a:bodyPr>
            <a:normAutofit fontScale="47500" lnSpcReduction="20000"/>
          </a:bodyPr>
          <a:lstStyle/>
          <a:p>
            <a:pPr marL="0" indent="0" algn="just">
              <a:buNone/>
            </a:pPr>
            <a:r>
              <a:rPr lang="es-MX" sz="3300" dirty="0"/>
              <a:t>Se construyen a partir de un conjuntos de preguntas claras y precisas, que demandaran al alumno una respuesta limitada a una elección de una serie de alternativas, o una respuesta breve.</a:t>
            </a:r>
          </a:p>
          <a:p>
            <a:pPr marL="0" indent="0" algn="just">
              <a:buNone/>
            </a:pPr>
            <a:r>
              <a:rPr lang="es-MX" sz="3300" dirty="0"/>
              <a:t>TIPOS D EPREGUNTAS</a:t>
            </a:r>
          </a:p>
          <a:p>
            <a:pPr algn="just"/>
            <a:r>
              <a:rPr lang="es-MX" sz="3300" dirty="0"/>
              <a:t>De opción múltiple</a:t>
            </a:r>
          </a:p>
          <a:p>
            <a:pPr algn="just"/>
            <a:r>
              <a:rPr lang="es-MX" sz="3300" dirty="0"/>
              <a:t>De base común</a:t>
            </a:r>
          </a:p>
          <a:p>
            <a:pPr algn="just"/>
            <a:r>
              <a:rPr lang="es-MX" sz="3300" dirty="0"/>
              <a:t>De ordenamiento</a:t>
            </a:r>
          </a:p>
          <a:p>
            <a:pPr algn="just"/>
            <a:r>
              <a:rPr lang="es-MX" sz="3300" dirty="0"/>
              <a:t>Verdaderas o falsas</a:t>
            </a:r>
          </a:p>
          <a:p>
            <a:pPr algn="just"/>
            <a:r>
              <a:rPr lang="es-MX" sz="3300" dirty="0"/>
              <a:t>De correlación</a:t>
            </a:r>
          </a:p>
          <a:p>
            <a:pPr algn="just"/>
            <a:r>
              <a:rPr lang="es-MX" sz="3300" dirty="0"/>
              <a:t>Para completar ideas</a:t>
            </a:r>
          </a:p>
          <a:p>
            <a:pPr algn="just"/>
            <a:r>
              <a:rPr lang="es-MX" sz="3300" dirty="0"/>
              <a:t>Abiertas o de respuesta única.</a:t>
            </a:r>
          </a:p>
          <a:p>
            <a:pPr algn="just"/>
            <a:endParaRPr lang="es-MX" sz="3300" dirty="0"/>
          </a:p>
          <a:p>
            <a:pPr marL="0" indent="0" algn="just">
              <a:buNone/>
            </a:pPr>
            <a:r>
              <a:rPr lang="es-MX" sz="3300" dirty="0"/>
              <a:t>Debemos identificar los aprendizajes esperados a evaluar, el tipo y numero de preguntas a la relevancia de los contenidos.</a:t>
            </a:r>
          </a:p>
          <a:p>
            <a:pPr algn="just"/>
            <a:r>
              <a:rPr lang="es-MX" sz="3300" dirty="0"/>
              <a:t>Objetividad.</a:t>
            </a:r>
          </a:p>
          <a:p>
            <a:pPr algn="just"/>
            <a:r>
              <a:rPr lang="es-MX" sz="3300" dirty="0"/>
              <a:t>Validez.</a:t>
            </a:r>
          </a:p>
          <a:p>
            <a:pPr algn="just"/>
            <a:r>
              <a:rPr lang="es-MX" sz="3300" dirty="0"/>
              <a:t>Confiabilidad.</a:t>
            </a:r>
          </a:p>
          <a:p>
            <a:pPr algn="just"/>
            <a:r>
              <a:rPr lang="es-MX" sz="3300" dirty="0"/>
              <a:t>Claridad</a:t>
            </a:r>
          </a:p>
          <a:p>
            <a:pPr algn="just"/>
            <a:r>
              <a:rPr lang="es-MX" sz="3300" dirty="0"/>
              <a:t>Asignación de un valor.</a:t>
            </a:r>
          </a:p>
        </p:txBody>
      </p:sp>
    </p:spTree>
    <p:extLst>
      <p:ext uri="{BB962C8B-B14F-4D97-AF65-F5344CB8AC3E}">
        <p14:creationId xmlns:p14="http://schemas.microsoft.com/office/powerpoint/2010/main" val="2968019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1F6E3-71DD-4CC1-0672-2A4D55879B67}"/>
              </a:ext>
            </a:extLst>
          </p:cNvPr>
          <p:cNvSpPr>
            <a:spLocks noGrp="1"/>
          </p:cNvSpPr>
          <p:nvPr>
            <p:ph type="ctrTitle"/>
          </p:nvPr>
        </p:nvSpPr>
        <p:spPr/>
        <p:txBody>
          <a:bodyPr>
            <a:normAutofit fontScale="90000"/>
          </a:bodyPr>
          <a:lstStyle/>
          <a:p>
            <a:br>
              <a:rPr lang="es-ES" dirty="0"/>
            </a:br>
            <a:r>
              <a:rPr lang="es-ES" dirty="0"/>
              <a:t>5. La comunicación de los logros de aprendizaje.</a:t>
            </a:r>
            <a:endParaRPr lang="es-MX" dirty="0"/>
          </a:p>
        </p:txBody>
      </p:sp>
      <p:sp>
        <p:nvSpPr>
          <p:cNvPr id="3" name="Subtítulo 2"/>
          <p:cNvSpPr>
            <a:spLocks noGrp="1"/>
          </p:cNvSpPr>
          <p:nvPr>
            <p:ph type="subTitle" idx="1"/>
          </p:nvPr>
        </p:nvSpPr>
        <p:spPr/>
        <p:txBody>
          <a:bodyPr/>
          <a:lstStyle/>
          <a:p>
            <a:pPr algn="r"/>
            <a:r>
              <a:rPr lang="es-MX" dirty="0"/>
              <a:t>LIC. Anaisa Yazmin Dosal Terrones</a:t>
            </a:r>
          </a:p>
        </p:txBody>
      </p:sp>
    </p:spTree>
    <p:extLst>
      <p:ext uri="{BB962C8B-B14F-4D97-AF65-F5344CB8AC3E}">
        <p14:creationId xmlns:p14="http://schemas.microsoft.com/office/powerpoint/2010/main" val="1699992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2ED19-0BBA-EB33-F601-0954DDFA274A}"/>
              </a:ext>
            </a:extLst>
          </p:cNvPr>
          <p:cNvSpPr>
            <a:spLocks noGrp="1"/>
          </p:cNvSpPr>
          <p:nvPr>
            <p:ph type="ctrTitle"/>
          </p:nvPr>
        </p:nvSpPr>
        <p:spPr/>
        <p:txBody>
          <a:bodyPr>
            <a:normAutofit fontScale="90000"/>
          </a:bodyPr>
          <a:lstStyle/>
          <a:p>
            <a:r>
              <a:rPr lang="es-ES" dirty="0"/>
              <a:t>Comunicar los logros de los aprendizajes de los alumnos es una responsabilidad del docente</a:t>
            </a:r>
            <a:endParaRPr lang="es-MX" dirty="0"/>
          </a:p>
        </p:txBody>
      </p:sp>
    </p:spTree>
    <p:extLst>
      <p:ext uri="{BB962C8B-B14F-4D97-AF65-F5344CB8AC3E}">
        <p14:creationId xmlns:p14="http://schemas.microsoft.com/office/powerpoint/2010/main" val="2637953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FFEA0327-6A8C-F8E1-48D7-0745C88CE00C}"/>
              </a:ext>
            </a:extLst>
          </p:cNvPr>
          <p:cNvSpPr/>
          <p:nvPr/>
        </p:nvSpPr>
        <p:spPr>
          <a:xfrm>
            <a:off x="4175126" y="2160701"/>
            <a:ext cx="3148028" cy="1908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74714" marR="93058" algn="ctr">
              <a:lnSpc>
                <a:spcPts val="1945"/>
              </a:lnSpc>
              <a:spcBef>
                <a:spcPts val="97"/>
              </a:spcBef>
            </a:pPr>
            <a:r>
              <a:rPr lang="es-ES" sz="2000" spc="9" baseline="8134" dirty="0">
                <a:latin typeface="Lucida Sans Unicode"/>
                <a:cs typeface="Lucida Sans Unicode"/>
              </a:rPr>
              <a:t>C</a:t>
            </a:r>
            <a:r>
              <a:rPr lang="es-ES" sz="2000" spc="14" baseline="8134" dirty="0">
                <a:latin typeface="Lucida Sans Unicode"/>
                <a:cs typeface="Lucida Sans Unicode"/>
              </a:rPr>
              <a:t>o</a:t>
            </a:r>
            <a:r>
              <a:rPr lang="es-ES" sz="2000" spc="9" baseline="8134" dirty="0">
                <a:latin typeface="Lucida Sans Unicode"/>
                <a:cs typeface="Lucida Sans Unicode"/>
              </a:rPr>
              <a:t>m</a:t>
            </a:r>
            <a:r>
              <a:rPr lang="es-ES" sz="2000" spc="14" baseline="8134" dirty="0">
                <a:latin typeface="Lucida Sans Unicode"/>
                <a:cs typeface="Lucida Sans Unicode"/>
              </a:rPr>
              <a:t>un</a:t>
            </a:r>
            <a:r>
              <a:rPr lang="es-ES" sz="2000" spc="4" baseline="8134" dirty="0">
                <a:latin typeface="Lucida Sans Unicode"/>
                <a:cs typeface="Lucida Sans Unicode"/>
              </a:rPr>
              <a:t>i</a:t>
            </a:r>
            <a:r>
              <a:rPr lang="es-ES" sz="2000" spc="9" baseline="8134" dirty="0">
                <a:latin typeface="Lucida Sans Unicode"/>
                <a:cs typeface="Lucida Sans Unicode"/>
              </a:rPr>
              <a:t>c</a:t>
            </a:r>
            <a:r>
              <a:rPr lang="es-ES" sz="2000" spc="4" baseline="8134" dirty="0">
                <a:latin typeface="Lucida Sans Unicode"/>
                <a:cs typeface="Lucida Sans Unicode"/>
              </a:rPr>
              <a:t>a</a:t>
            </a:r>
            <a:r>
              <a:rPr lang="es-ES" sz="2000" spc="9" baseline="8134" dirty="0">
                <a:latin typeface="Lucida Sans Unicode"/>
                <a:cs typeface="Lucida Sans Unicode"/>
              </a:rPr>
              <a:t>c</a:t>
            </a:r>
            <a:r>
              <a:rPr lang="es-ES" sz="2000" spc="-4" baseline="8134" dirty="0">
                <a:latin typeface="Lucida Sans Unicode"/>
                <a:cs typeface="Lucida Sans Unicode"/>
              </a:rPr>
              <a:t>i</a:t>
            </a:r>
            <a:r>
              <a:rPr lang="es-ES" sz="2000" spc="0" baseline="8134" dirty="0">
                <a:latin typeface="Lucida Sans Unicode"/>
                <a:cs typeface="Lucida Sans Unicode"/>
              </a:rPr>
              <a:t>ón</a:t>
            </a:r>
            <a:endParaRPr lang="es-ES" sz="1400" dirty="0">
              <a:latin typeface="Lucida Sans Unicode"/>
              <a:cs typeface="Lucida Sans Unicode"/>
            </a:endParaRPr>
          </a:p>
          <a:p>
            <a:pPr algn="ctr">
              <a:lnSpc>
                <a:spcPts val="1920"/>
              </a:lnSpc>
            </a:pPr>
            <a:r>
              <a:rPr lang="es-ES" sz="2000" spc="14" baseline="8134" dirty="0">
                <a:latin typeface="Lucida Sans Unicode"/>
                <a:cs typeface="Lucida Sans Unicode"/>
              </a:rPr>
              <a:t>d</a:t>
            </a:r>
            <a:r>
              <a:rPr lang="es-ES" sz="2000" spc="0" baseline="8134" dirty="0">
                <a:latin typeface="Lucida Sans Unicode"/>
                <a:cs typeface="Lucida Sans Unicode"/>
              </a:rPr>
              <a:t>e</a:t>
            </a:r>
            <a:r>
              <a:rPr lang="es-ES" sz="2000" spc="-28" baseline="8134" dirty="0">
                <a:latin typeface="Lucida Sans Unicode"/>
                <a:cs typeface="Lucida Sans Unicode"/>
              </a:rPr>
              <a:t> </a:t>
            </a:r>
            <a:r>
              <a:rPr lang="es-ES" sz="2000" spc="4" baseline="8134" dirty="0">
                <a:latin typeface="Lucida Sans Unicode"/>
                <a:cs typeface="Lucida Sans Unicode"/>
              </a:rPr>
              <a:t>l</a:t>
            </a:r>
            <a:r>
              <a:rPr lang="es-ES" sz="2000" spc="14" baseline="8134" dirty="0">
                <a:latin typeface="Lucida Sans Unicode"/>
                <a:cs typeface="Lucida Sans Unicode"/>
              </a:rPr>
              <a:t>o</a:t>
            </a:r>
            <a:r>
              <a:rPr lang="es-ES" sz="2000" spc="0" baseline="8134" dirty="0">
                <a:latin typeface="Lucida Sans Unicode"/>
                <a:cs typeface="Lucida Sans Unicode"/>
              </a:rPr>
              <a:t>s</a:t>
            </a:r>
            <a:r>
              <a:rPr lang="es-ES" sz="2000" spc="-32" baseline="8134" dirty="0">
                <a:latin typeface="Lucida Sans Unicode"/>
                <a:cs typeface="Lucida Sans Unicode"/>
              </a:rPr>
              <a:t> </a:t>
            </a:r>
            <a:r>
              <a:rPr lang="es-ES" sz="2000" spc="4" baseline="8134" dirty="0">
                <a:latin typeface="Lucida Sans Unicode"/>
                <a:cs typeface="Lucida Sans Unicode"/>
              </a:rPr>
              <a:t>l</a:t>
            </a:r>
            <a:r>
              <a:rPr lang="es-ES" sz="2000" spc="14" baseline="8134" dirty="0">
                <a:latin typeface="Lucida Sans Unicode"/>
                <a:cs typeface="Lucida Sans Unicode"/>
              </a:rPr>
              <a:t>o</a:t>
            </a:r>
            <a:r>
              <a:rPr lang="es-ES" sz="2000" spc="9" baseline="8134" dirty="0">
                <a:latin typeface="Lucida Sans Unicode"/>
                <a:cs typeface="Lucida Sans Unicode"/>
              </a:rPr>
              <a:t>g</a:t>
            </a:r>
            <a:r>
              <a:rPr lang="es-ES" sz="2000" spc="4" baseline="8134" dirty="0">
                <a:latin typeface="Lucida Sans Unicode"/>
                <a:cs typeface="Lucida Sans Unicode"/>
              </a:rPr>
              <a:t>r</a:t>
            </a:r>
            <a:r>
              <a:rPr lang="es-ES" sz="2000" spc="14" baseline="8134" dirty="0">
                <a:latin typeface="Lucida Sans Unicode"/>
                <a:cs typeface="Lucida Sans Unicode"/>
              </a:rPr>
              <a:t>o</a:t>
            </a:r>
            <a:r>
              <a:rPr lang="es-ES" sz="2000" spc="0" baseline="8134" dirty="0">
                <a:latin typeface="Lucida Sans Unicode"/>
                <a:cs typeface="Lucida Sans Unicode"/>
              </a:rPr>
              <a:t>s</a:t>
            </a:r>
            <a:r>
              <a:rPr lang="es-ES" sz="2000" spc="-73" baseline="8134" dirty="0">
                <a:latin typeface="Lucida Sans Unicode"/>
                <a:cs typeface="Lucida Sans Unicode"/>
              </a:rPr>
              <a:t> </a:t>
            </a:r>
            <a:r>
              <a:rPr lang="es-ES" sz="2000" spc="14" baseline="8134" dirty="0">
                <a:latin typeface="Lucida Sans Unicode"/>
                <a:cs typeface="Lucida Sans Unicode"/>
              </a:rPr>
              <a:t>d</a:t>
            </a:r>
            <a:r>
              <a:rPr lang="es-ES" sz="2000" spc="0" baseline="8134" dirty="0">
                <a:latin typeface="Lucida Sans Unicode"/>
                <a:cs typeface="Lucida Sans Unicode"/>
              </a:rPr>
              <a:t>e</a:t>
            </a:r>
            <a:endParaRPr lang="es-ES" sz="1400" dirty="0">
              <a:latin typeface="Lucida Sans Unicode"/>
              <a:cs typeface="Lucida Sans Unicode"/>
            </a:endParaRPr>
          </a:p>
          <a:p>
            <a:pPr marL="200063" marR="213990" algn="ctr">
              <a:lnSpc>
                <a:spcPts val="1775"/>
              </a:lnSpc>
            </a:pPr>
            <a:r>
              <a:rPr lang="es-ES" sz="2000" spc="4" baseline="5423" dirty="0">
                <a:latin typeface="Lucida Sans Unicode"/>
                <a:cs typeface="Lucida Sans Unicode"/>
              </a:rPr>
              <a:t>a</a:t>
            </a:r>
            <a:r>
              <a:rPr lang="es-ES" sz="2000" spc="14" baseline="5423" dirty="0">
                <a:latin typeface="Lucida Sans Unicode"/>
                <a:cs typeface="Lucida Sans Unicode"/>
              </a:rPr>
              <a:t>p</a:t>
            </a:r>
            <a:r>
              <a:rPr lang="es-ES" sz="2000" spc="4" baseline="5423" dirty="0">
                <a:latin typeface="Lucida Sans Unicode"/>
                <a:cs typeface="Lucida Sans Unicode"/>
              </a:rPr>
              <a:t>r</a:t>
            </a:r>
            <a:r>
              <a:rPr lang="es-ES" sz="2000" spc="9" baseline="5423" dirty="0">
                <a:latin typeface="Lucida Sans Unicode"/>
                <a:cs typeface="Lucida Sans Unicode"/>
              </a:rPr>
              <a:t>e</a:t>
            </a:r>
            <a:r>
              <a:rPr lang="es-ES" sz="2000" spc="14" baseline="5423" dirty="0">
                <a:latin typeface="Lucida Sans Unicode"/>
                <a:cs typeface="Lucida Sans Unicode"/>
              </a:rPr>
              <a:t>n</a:t>
            </a:r>
            <a:r>
              <a:rPr lang="es-ES" sz="2000" spc="0" baseline="5423" dirty="0">
                <a:latin typeface="Lucida Sans Unicode"/>
                <a:cs typeface="Lucida Sans Unicode"/>
              </a:rPr>
              <a:t>d</a:t>
            </a:r>
            <a:r>
              <a:rPr lang="es-ES" sz="2000" spc="9" baseline="5423" dirty="0">
                <a:latin typeface="Lucida Sans Unicode"/>
                <a:cs typeface="Lucida Sans Unicode"/>
              </a:rPr>
              <a:t>i</a:t>
            </a:r>
            <a:r>
              <a:rPr lang="es-ES" sz="2000" spc="0" baseline="5423" dirty="0">
                <a:latin typeface="Lucida Sans Unicode"/>
                <a:cs typeface="Lucida Sans Unicode"/>
              </a:rPr>
              <a:t>zaje</a:t>
            </a:r>
            <a:endParaRPr lang="es-ES" sz="1400" dirty="0">
              <a:latin typeface="Lucida Sans Unicode"/>
              <a:cs typeface="Lucida Sans Unicode"/>
            </a:endParaRPr>
          </a:p>
        </p:txBody>
      </p:sp>
      <p:sp>
        <p:nvSpPr>
          <p:cNvPr id="5" name="Rectángulo: esquinas diagonales redondeadas 4">
            <a:extLst>
              <a:ext uri="{FF2B5EF4-FFF2-40B4-BE49-F238E27FC236}">
                <a16:creationId xmlns:a16="http://schemas.microsoft.com/office/drawing/2014/main" id="{D447843F-8622-2A2D-4D64-DA73BD82B46B}"/>
              </a:ext>
            </a:extLst>
          </p:cNvPr>
          <p:cNvSpPr/>
          <p:nvPr/>
        </p:nvSpPr>
        <p:spPr>
          <a:xfrm>
            <a:off x="5435599" y="4705454"/>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52578" marR="63428" algn="ctr">
              <a:lnSpc>
                <a:spcPts val="1485"/>
              </a:lnSpc>
              <a:spcBef>
                <a:spcPts val="74"/>
              </a:spcBef>
            </a:pPr>
            <a:r>
              <a:rPr lang="es-ES" sz="2000" spc="0" baseline="9038">
                <a:latin typeface="Lucida Sans Unicode"/>
                <a:cs typeface="Lucida Sans Unicode"/>
              </a:rPr>
              <a:t>Pr</a:t>
            </a:r>
            <a:r>
              <a:rPr lang="es-ES" sz="2000" spc="-4" baseline="9038">
                <a:latin typeface="Lucida Sans Unicode"/>
                <a:cs typeface="Lucida Sans Unicode"/>
              </a:rPr>
              <a:t>om</a:t>
            </a:r>
            <a:r>
              <a:rPr lang="es-ES" sz="2000" spc="0" baseline="9038">
                <a:latin typeface="Lucida Sans Unicode"/>
                <a:cs typeface="Lucida Sans Unicode"/>
              </a:rPr>
              <a:t>ue</a:t>
            </a:r>
            <a:r>
              <a:rPr lang="es-ES" sz="2000" spc="4" baseline="9038">
                <a:latin typeface="Lucida Sans Unicode"/>
                <a:cs typeface="Lucida Sans Unicode"/>
              </a:rPr>
              <a:t>v</a:t>
            </a:r>
            <a:r>
              <a:rPr lang="es-ES" sz="2000" spc="0" baseline="9038">
                <a:latin typeface="Lucida Sans Unicode"/>
                <a:cs typeface="Lucida Sans Unicode"/>
              </a:rPr>
              <a:t>e</a:t>
            </a:r>
            <a:r>
              <a:rPr lang="es-ES" sz="2000" spc="-14" baseline="9038">
                <a:latin typeface="Lucida Sans Unicode"/>
                <a:cs typeface="Lucida Sans Unicode"/>
              </a:rPr>
              <a:t> </a:t>
            </a:r>
            <a:r>
              <a:rPr lang="es-ES" sz="2000" spc="0" baseline="9038">
                <a:latin typeface="Lucida Sans Unicode"/>
                <a:cs typeface="Lucida Sans Unicode"/>
              </a:rPr>
              <a:t>el</a:t>
            </a:r>
            <a:endParaRPr lang="es-ES" sz="1400">
              <a:latin typeface="Lucida Sans Unicode"/>
              <a:cs typeface="Lucida Sans Unicode"/>
            </a:endParaRPr>
          </a:p>
          <a:p>
            <a:pPr algn="ctr">
              <a:lnSpc>
                <a:spcPts val="1440"/>
              </a:lnSpc>
            </a:pPr>
            <a:r>
              <a:rPr lang="es-ES" sz="2000" spc="-4" baseline="9038">
                <a:latin typeface="Lucida Sans Unicode"/>
                <a:cs typeface="Lucida Sans Unicode"/>
              </a:rPr>
              <a:t>m</a:t>
            </a:r>
            <a:r>
              <a:rPr lang="es-ES" sz="2000" spc="0" baseline="9038">
                <a:latin typeface="Lucida Sans Unicode"/>
                <a:cs typeface="Lucida Sans Unicode"/>
              </a:rPr>
              <a:t>e</a:t>
            </a:r>
            <a:r>
              <a:rPr lang="es-ES" sz="2000" spc="-4" baseline="9038">
                <a:latin typeface="Lucida Sans Unicode"/>
                <a:cs typeface="Lucida Sans Unicode"/>
              </a:rPr>
              <a:t>jo</a:t>
            </a:r>
            <a:r>
              <a:rPr lang="es-ES" sz="2000" spc="0" baseline="9038">
                <a:latin typeface="Lucida Sans Unicode"/>
                <a:cs typeface="Lucida Sans Unicode"/>
              </a:rPr>
              <a:t>ra</a:t>
            </a:r>
            <a:r>
              <a:rPr lang="es-ES" sz="2000" spc="-4" baseline="9038">
                <a:latin typeface="Lucida Sans Unicode"/>
                <a:cs typeface="Lucida Sans Unicode"/>
              </a:rPr>
              <a:t>m</a:t>
            </a:r>
            <a:r>
              <a:rPr lang="es-ES" sz="2000" spc="0" baseline="9038">
                <a:latin typeface="Lucida Sans Unicode"/>
                <a:cs typeface="Lucida Sans Unicode"/>
              </a:rPr>
              <a:t>i</a:t>
            </a:r>
            <a:r>
              <a:rPr lang="es-ES" sz="2000" spc="4" baseline="9038">
                <a:latin typeface="Lucida Sans Unicode"/>
                <a:cs typeface="Lucida Sans Unicode"/>
              </a:rPr>
              <a:t>e</a:t>
            </a:r>
            <a:r>
              <a:rPr lang="es-ES" sz="2000" spc="0" baseline="9038">
                <a:latin typeface="Lucida Sans Unicode"/>
                <a:cs typeface="Lucida Sans Unicode"/>
              </a:rPr>
              <a:t>n</a:t>
            </a:r>
            <a:r>
              <a:rPr lang="es-ES" sz="2000" spc="-4" baseline="9038">
                <a:latin typeface="Lucida Sans Unicode"/>
                <a:cs typeface="Lucida Sans Unicode"/>
              </a:rPr>
              <a:t>t</a:t>
            </a:r>
            <a:r>
              <a:rPr lang="es-ES" sz="2000" spc="0" baseline="9038">
                <a:latin typeface="Lucida Sans Unicode"/>
                <a:cs typeface="Lucida Sans Unicode"/>
              </a:rPr>
              <a:t>o</a:t>
            </a:r>
            <a:endParaRPr lang="es-ES" sz="1400">
              <a:latin typeface="Lucida Sans Unicode"/>
              <a:cs typeface="Lucida Sans Unicode"/>
            </a:endParaRPr>
          </a:p>
          <a:p>
            <a:pPr marL="389636" marR="401197" algn="ctr">
              <a:lnSpc>
                <a:spcPts val="1440"/>
              </a:lnSpc>
            </a:pPr>
            <a:r>
              <a:rPr lang="es-ES" sz="2000" spc="0" baseline="9038">
                <a:latin typeface="Lucida Sans Unicode"/>
                <a:cs typeface="Lucida Sans Unicode"/>
              </a:rPr>
              <a:t>d</a:t>
            </a:r>
            <a:r>
              <a:rPr lang="es-ES" sz="2000" spc="4" baseline="9038">
                <a:latin typeface="Lucida Sans Unicode"/>
                <a:cs typeface="Lucida Sans Unicode"/>
              </a:rPr>
              <a:t>e</a:t>
            </a:r>
            <a:r>
              <a:rPr lang="es-ES" sz="2000" spc="0" baseline="9038">
                <a:latin typeface="Lucida Sans Unicode"/>
                <a:cs typeface="Lucida Sans Unicode"/>
              </a:rPr>
              <a:t>l</a:t>
            </a:r>
            <a:endParaRPr lang="es-ES" sz="1400">
              <a:latin typeface="Lucida Sans Unicode"/>
              <a:cs typeface="Lucida Sans Unicode"/>
            </a:endParaRPr>
          </a:p>
          <a:p>
            <a:pPr marL="70866" marR="81706" algn="ctr">
              <a:lnSpc>
                <a:spcPts val="1440"/>
              </a:lnSpc>
            </a:pPr>
            <a:r>
              <a:rPr lang="es-ES" sz="2000" spc="0" baseline="9038">
                <a:latin typeface="Lucida Sans Unicode"/>
                <a:cs typeface="Lucida Sans Unicode"/>
              </a:rPr>
              <a:t>aprendiz</a:t>
            </a:r>
            <a:r>
              <a:rPr lang="es-ES" sz="2000" spc="-4" baseline="9038">
                <a:latin typeface="Lucida Sans Unicode"/>
                <a:cs typeface="Lucida Sans Unicode"/>
              </a:rPr>
              <a:t>aj</a:t>
            </a:r>
            <a:r>
              <a:rPr lang="es-ES" sz="2000" spc="0" baseline="9038">
                <a:latin typeface="Lucida Sans Unicode"/>
                <a:cs typeface="Lucida Sans Unicode"/>
              </a:rPr>
              <a:t>e</a:t>
            </a:r>
            <a:endParaRPr lang="es-ES" sz="1400">
              <a:latin typeface="Lucida Sans Unicode"/>
              <a:cs typeface="Lucida Sans Unicode"/>
            </a:endParaRPr>
          </a:p>
          <a:p>
            <a:pPr marL="282956" marR="292886" algn="ctr">
              <a:lnSpc>
                <a:spcPts val="1440"/>
              </a:lnSpc>
            </a:pPr>
            <a:r>
              <a:rPr lang="es-ES" sz="2000" spc="0" baseline="9038">
                <a:latin typeface="Lucida Sans Unicode"/>
                <a:cs typeface="Lucida Sans Unicode"/>
              </a:rPr>
              <a:t>de</a:t>
            </a:r>
            <a:r>
              <a:rPr lang="es-ES" sz="2000" spc="-29" baseline="9038">
                <a:latin typeface="Lucida Sans Unicode"/>
                <a:cs typeface="Lucida Sans Unicode"/>
              </a:rPr>
              <a:t> </a:t>
            </a:r>
            <a:r>
              <a:rPr lang="es-ES" sz="2000" spc="0" baseline="9038">
                <a:latin typeface="Lucida Sans Unicode"/>
                <a:cs typeface="Lucida Sans Unicode"/>
              </a:rPr>
              <a:t>l</a:t>
            </a:r>
            <a:r>
              <a:rPr lang="es-ES" sz="2000" spc="-4" baseline="9038">
                <a:latin typeface="Lucida Sans Unicode"/>
                <a:cs typeface="Lucida Sans Unicode"/>
              </a:rPr>
              <a:t>o</a:t>
            </a:r>
            <a:r>
              <a:rPr lang="es-ES" sz="2000" spc="0" baseline="9038">
                <a:latin typeface="Lucida Sans Unicode"/>
                <a:cs typeface="Lucida Sans Unicode"/>
              </a:rPr>
              <a:t>s</a:t>
            </a:r>
            <a:endParaRPr lang="es-ES" sz="1400">
              <a:latin typeface="Lucida Sans Unicode"/>
              <a:cs typeface="Lucida Sans Unicode"/>
            </a:endParaRPr>
          </a:p>
          <a:p>
            <a:pPr marL="188213" marR="198499" algn="ctr">
              <a:lnSpc>
                <a:spcPts val="1355"/>
              </a:lnSpc>
            </a:pPr>
            <a:r>
              <a:rPr lang="es-ES" sz="2000" spc="0" baseline="5423">
                <a:latin typeface="Lucida Sans Unicode"/>
                <a:cs typeface="Lucida Sans Unicode"/>
              </a:rPr>
              <a:t>alu</a:t>
            </a:r>
            <a:r>
              <a:rPr lang="es-ES" sz="2000" spc="-4" baseline="5423">
                <a:latin typeface="Lucida Sans Unicode"/>
                <a:cs typeface="Lucida Sans Unicode"/>
              </a:rPr>
              <a:t>m</a:t>
            </a:r>
            <a:r>
              <a:rPr lang="es-ES" sz="2000" spc="0" baseline="5423">
                <a:latin typeface="Lucida Sans Unicode"/>
                <a:cs typeface="Lucida Sans Unicode"/>
              </a:rPr>
              <a:t>n</a:t>
            </a:r>
            <a:r>
              <a:rPr lang="es-ES" sz="2000" spc="-4" baseline="5423">
                <a:latin typeface="Lucida Sans Unicode"/>
                <a:cs typeface="Lucida Sans Unicode"/>
              </a:rPr>
              <a:t>o</a:t>
            </a:r>
            <a:r>
              <a:rPr lang="es-ES" sz="2000" spc="0" baseline="5423">
                <a:latin typeface="Lucida Sans Unicode"/>
                <a:cs typeface="Lucida Sans Unicode"/>
              </a:rPr>
              <a:t>s</a:t>
            </a:r>
            <a:endParaRPr lang="es-MX" sz="2000"/>
          </a:p>
        </p:txBody>
      </p:sp>
      <p:sp>
        <p:nvSpPr>
          <p:cNvPr id="6" name="Rectángulo: esquinas diagonales redondeadas 5">
            <a:extLst>
              <a:ext uri="{FF2B5EF4-FFF2-40B4-BE49-F238E27FC236}">
                <a16:creationId xmlns:a16="http://schemas.microsoft.com/office/drawing/2014/main" id="{0A798BA3-D1C0-0316-51D2-7A607A24C26B}"/>
              </a:ext>
            </a:extLst>
          </p:cNvPr>
          <p:cNvSpPr/>
          <p:nvPr/>
        </p:nvSpPr>
        <p:spPr>
          <a:xfrm>
            <a:off x="1576386" y="3200906"/>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121158" marR="133227" algn="ctr">
              <a:lnSpc>
                <a:spcPts val="1485"/>
              </a:lnSpc>
              <a:spcBef>
                <a:spcPts val="74"/>
              </a:spcBef>
            </a:pPr>
            <a:r>
              <a:rPr lang="es-ES" sz="2000" spc="0" baseline="9038">
                <a:latin typeface="Lucida Sans Unicode"/>
                <a:cs typeface="Lucida Sans Unicode"/>
              </a:rPr>
              <a:t>Pr</a:t>
            </a:r>
            <a:r>
              <a:rPr lang="es-ES" sz="2000" spc="-4" baseline="9038">
                <a:latin typeface="Lucida Sans Unicode"/>
                <a:cs typeface="Lucida Sans Unicode"/>
              </a:rPr>
              <a:t>o</a:t>
            </a:r>
            <a:r>
              <a:rPr lang="es-ES" sz="2000" spc="0" baseline="9038">
                <a:latin typeface="Lucida Sans Unicode"/>
                <a:cs typeface="Lucida Sans Unicode"/>
              </a:rPr>
              <a:t>picia</a:t>
            </a:r>
            <a:r>
              <a:rPr lang="es-ES" sz="2000" spc="-9" baseline="9038">
                <a:latin typeface="Lucida Sans Unicode"/>
                <a:cs typeface="Lucida Sans Unicode"/>
              </a:rPr>
              <a:t> </a:t>
            </a:r>
            <a:r>
              <a:rPr lang="es-ES" sz="2000" spc="0" baseline="9038">
                <a:latin typeface="Lucida Sans Unicode"/>
                <a:cs typeface="Lucida Sans Unicode"/>
              </a:rPr>
              <a:t>el</a:t>
            </a:r>
            <a:endParaRPr lang="es-ES" sz="1400">
              <a:latin typeface="Lucida Sans Unicode"/>
              <a:cs typeface="Lucida Sans Unicode"/>
            </a:endParaRPr>
          </a:p>
          <a:p>
            <a:pPr algn="ctr">
              <a:lnSpc>
                <a:spcPts val="1440"/>
              </a:lnSpc>
            </a:pPr>
            <a:r>
              <a:rPr lang="es-ES" sz="2000" spc="-4" baseline="9038">
                <a:latin typeface="Lucida Sans Unicode"/>
                <a:cs typeface="Lucida Sans Unicode"/>
              </a:rPr>
              <a:t>m</a:t>
            </a:r>
            <a:r>
              <a:rPr lang="es-ES" sz="2000" spc="0" baseline="9038">
                <a:latin typeface="Lucida Sans Unicode"/>
                <a:cs typeface="Lucida Sans Unicode"/>
              </a:rPr>
              <a:t>e</a:t>
            </a:r>
            <a:r>
              <a:rPr lang="es-ES" sz="2000" spc="-4" baseline="9038">
                <a:latin typeface="Lucida Sans Unicode"/>
                <a:cs typeface="Lucida Sans Unicode"/>
              </a:rPr>
              <a:t>jo</a:t>
            </a:r>
            <a:r>
              <a:rPr lang="es-ES" sz="2000" spc="0" baseline="9038">
                <a:latin typeface="Lucida Sans Unicode"/>
                <a:cs typeface="Lucida Sans Unicode"/>
              </a:rPr>
              <a:t>ra</a:t>
            </a:r>
            <a:r>
              <a:rPr lang="es-ES" sz="2000" spc="-4" baseline="9038">
                <a:latin typeface="Lucida Sans Unicode"/>
                <a:cs typeface="Lucida Sans Unicode"/>
              </a:rPr>
              <a:t>m</a:t>
            </a:r>
            <a:r>
              <a:rPr lang="es-ES" sz="2000" spc="0" baseline="9038">
                <a:latin typeface="Lucida Sans Unicode"/>
                <a:cs typeface="Lucida Sans Unicode"/>
              </a:rPr>
              <a:t>i</a:t>
            </a:r>
            <a:r>
              <a:rPr lang="es-ES" sz="2000" spc="4" baseline="9038">
                <a:latin typeface="Lucida Sans Unicode"/>
                <a:cs typeface="Lucida Sans Unicode"/>
              </a:rPr>
              <a:t>e</a:t>
            </a:r>
            <a:r>
              <a:rPr lang="es-ES" sz="2000" spc="0" baseline="9038">
                <a:latin typeface="Lucida Sans Unicode"/>
                <a:cs typeface="Lucida Sans Unicode"/>
              </a:rPr>
              <a:t>n</a:t>
            </a:r>
            <a:r>
              <a:rPr lang="es-ES" sz="2000" spc="-4" baseline="9038">
                <a:latin typeface="Lucida Sans Unicode"/>
                <a:cs typeface="Lucida Sans Unicode"/>
              </a:rPr>
              <a:t>t</a:t>
            </a:r>
            <a:r>
              <a:rPr lang="es-ES" sz="2000" spc="0" baseline="9038">
                <a:latin typeface="Lucida Sans Unicode"/>
                <a:cs typeface="Lucida Sans Unicode"/>
              </a:rPr>
              <a:t>o</a:t>
            </a:r>
            <a:endParaRPr lang="es-ES" sz="1400">
              <a:latin typeface="Lucida Sans Unicode"/>
              <a:cs typeface="Lucida Sans Unicode"/>
            </a:endParaRPr>
          </a:p>
          <a:p>
            <a:pPr marL="9906" marR="21449" algn="ctr">
              <a:lnSpc>
                <a:spcPts val="1440"/>
              </a:lnSpc>
            </a:pPr>
            <a:r>
              <a:rPr lang="es-ES" sz="2000" spc="0" baseline="9038">
                <a:latin typeface="Lucida Sans Unicode"/>
                <a:cs typeface="Lucida Sans Unicode"/>
              </a:rPr>
              <a:t>de</a:t>
            </a:r>
            <a:r>
              <a:rPr lang="es-ES" sz="2000" spc="-29" baseline="9038">
                <a:latin typeface="Lucida Sans Unicode"/>
                <a:cs typeface="Lucida Sans Unicode"/>
              </a:rPr>
              <a:t> </a:t>
            </a:r>
            <a:r>
              <a:rPr lang="es-ES" sz="2000" spc="0" baseline="9038">
                <a:latin typeface="Lucida Sans Unicode"/>
                <a:cs typeface="Lucida Sans Unicode"/>
              </a:rPr>
              <a:t>la prác</a:t>
            </a:r>
            <a:r>
              <a:rPr lang="es-ES" sz="2000" spc="-9" baseline="9038">
                <a:latin typeface="Lucida Sans Unicode"/>
                <a:cs typeface="Lucida Sans Unicode"/>
              </a:rPr>
              <a:t>t</a:t>
            </a:r>
            <a:r>
              <a:rPr lang="es-ES" sz="2000" spc="0" baseline="9038">
                <a:latin typeface="Lucida Sans Unicode"/>
                <a:cs typeface="Lucida Sans Unicode"/>
              </a:rPr>
              <a:t>ica</a:t>
            </a:r>
            <a:endParaRPr lang="es-ES" sz="1400">
              <a:latin typeface="Lucida Sans Unicode"/>
              <a:cs typeface="Lucida Sans Unicode"/>
            </a:endParaRPr>
          </a:p>
          <a:p>
            <a:pPr marL="208026" marR="220237" algn="ctr">
              <a:lnSpc>
                <a:spcPts val="1355"/>
              </a:lnSpc>
            </a:pPr>
            <a:r>
              <a:rPr lang="es-ES" sz="2000" spc="0" baseline="5423">
                <a:latin typeface="Lucida Sans Unicode"/>
                <a:cs typeface="Lucida Sans Unicode"/>
              </a:rPr>
              <a:t>d</a:t>
            </a:r>
            <a:r>
              <a:rPr lang="es-ES" sz="2000" spc="-4" baseline="5423">
                <a:latin typeface="Lucida Sans Unicode"/>
                <a:cs typeface="Lucida Sans Unicode"/>
              </a:rPr>
              <a:t>o</a:t>
            </a:r>
            <a:r>
              <a:rPr lang="es-ES" sz="2000" spc="0" baseline="5423">
                <a:latin typeface="Lucida Sans Unicode"/>
                <a:cs typeface="Lucida Sans Unicode"/>
              </a:rPr>
              <a:t>cen</a:t>
            </a:r>
            <a:r>
              <a:rPr lang="es-ES" sz="2000" spc="-4" baseline="5423">
                <a:latin typeface="Lucida Sans Unicode"/>
                <a:cs typeface="Lucida Sans Unicode"/>
              </a:rPr>
              <a:t>t</a:t>
            </a:r>
            <a:r>
              <a:rPr lang="es-ES" sz="2000" spc="0" baseline="5423">
                <a:latin typeface="Lucida Sans Unicode"/>
                <a:cs typeface="Lucida Sans Unicode"/>
              </a:rPr>
              <a:t>e</a:t>
            </a:r>
            <a:endParaRPr lang="es-ES" sz="1400">
              <a:latin typeface="Lucida Sans Unicode"/>
              <a:cs typeface="Lucida Sans Unicode"/>
            </a:endParaRPr>
          </a:p>
        </p:txBody>
      </p:sp>
      <p:sp>
        <p:nvSpPr>
          <p:cNvPr id="7" name="Rectángulo: esquinas diagonales redondeadas 6">
            <a:extLst>
              <a:ext uri="{FF2B5EF4-FFF2-40B4-BE49-F238E27FC236}">
                <a16:creationId xmlns:a16="http://schemas.microsoft.com/office/drawing/2014/main" id="{253364B2-B710-9720-DA15-BB4BFA73C1A0}"/>
              </a:ext>
            </a:extLst>
          </p:cNvPr>
          <p:cNvSpPr/>
          <p:nvPr/>
        </p:nvSpPr>
        <p:spPr>
          <a:xfrm>
            <a:off x="2952745" y="4607426"/>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246126" marR="258844" algn="ctr">
              <a:lnSpc>
                <a:spcPts val="1485"/>
              </a:lnSpc>
              <a:spcBef>
                <a:spcPts val="74"/>
              </a:spcBef>
            </a:pPr>
            <a:r>
              <a:rPr lang="es-ES" sz="2000" spc="0" baseline="9038">
                <a:latin typeface="Lucida Sans Unicode"/>
                <a:cs typeface="Lucida Sans Unicode"/>
              </a:rPr>
              <a:t>O</a:t>
            </a:r>
            <a:r>
              <a:rPr lang="es-ES" sz="2000" spc="4" baseline="9038">
                <a:latin typeface="Lucida Sans Unicode"/>
                <a:cs typeface="Lucida Sans Unicode"/>
              </a:rPr>
              <a:t>r</a:t>
            </a:r>
            <a:r>
              <a:rPr lang="es-ES" sz="2000" spc="0" baseline="9038">
                <a:latin typeface="Lucida Sans Unicode"/>
                <a:cs typeface="Lucida Sans Unicode"/>
              </a:rPr>
              <a:t>i</a:t>
            </a:r>
            <a:r>
              <a:rPr lang="es-ES" sz="2000" spc="4" baseline="9038">
                <a:latin typeface="Lucida Sans Unicode"/>
                <a:cs typeface="Lucida Sans Unicode"/>
              </a:rPr>
              <a:t>e</a:t>
            </a:r>
            <a:r>
              <a:rPr lang="es-ES" sz="2000" spc="0" baseline="9038">
                <a:latin typeface="Lucida Sans Unicode"/>
                <a:cs typeface="Lucida Sans Unicode"/>
              </a:rPr>
              <a:t>n</a:t>
            </a:r>
            <a:r>
              <a:rPr lang="es-ES" sz="2000" spc="-4" baseline="9038">
                <a:latin typeface="Lucida Sans Unicode"/>
                <a:cs typeface="Lucida Sans Unicode"/>
              </a:rPr>
              <a:t>t</a:t>
            </a:r>
            <a:r>
              <a:rPr lang="es-ES" sz="2000" spc="0" baseline="9038">
                <a:latin typeface="Lucida Sans Unicode"/>
                <a:cs typeface="Lucida Sans Unicode"/>
              </a:rPr>
              <a:t>a</a:t>
            </a:r>
            <a:r>
              <a:rPr lang="es-ES" sz="2000" spc="-9" baseline="9038">
                <a:latin typeface="Lucida Sans Unicode"/>
                <a:cs typeface="Lucida Sans Unicode"/>
              </a:rPr>
              <a:t> </a:t>
            </a:r>
            <a:r>
              <a:rPr lang="es-ES" sz="2000" spc="0" baseline="9038">
                <a:latin typeface="Lucida Sans Unicode"/>
                <a:cs typeface="Lucida Sans Unicode"/>
              </a:rPr>
              <a:t>la</a:t>
            </a:r>
            <a:endParaRPr lang="es-ES" sz="1400">
              <a:latin typeface="Lucida Sans Unicode"/>
              <a:cs typeface="Lucida Sans Unicode"/>
            </a:endParaRPr>
          </a:p>
          <a:p>
            <a:pPr marL="26670" marR="39965" algn="ctr">
              <a:lnSpc>
                <a:spcPts val="1440"/>
              </a:lnSpc>
            </a:pPr>
            <a:r>
              <a:rPr lang="es-ES" sz="2000" spc="0" baseline="9038">
                <a:latin typeface="Lucida Sans Unicode"/>
                <a:cs typeface="Lucida Sans Unicode"/>
              </a:rPr>
              <a:t>c</a:t>
            </a:r>
            <a:r>
              <a:rPr lang="es-ES" sz="2000" spc="-9" baseline="9038">
                <a:latin typeface="Lucida Sans Unicode"/>
                <a:cs typeface="Lucida Sans Unicode"/>
              </a:rPr>
              <a:t>o</a:t>
            </a:r>
            <a:r>
              <a:rPr lang="es-ES" sz="2000" spc="0" baseline="9038">
                <a:latin typeface="Lucida Sans Unicode"/>
                <a:cs typeface="Lucida Sans Unicode"/>
              </a:rPr>
              <a:t>n</a:t>
            </a:r>
            <a:r>
              <a:rPr lang="es-ES" sz="2000" spc="-4" baseline="9038">
                <a:latin typeface="Lucida Sans Unicode"/>
                <a:cs typeface="Lucida Sans Unicode"/>
              </a:rPr>
              <a:t>t</a:t>
            </a:r>
            <a:r>
              <a:rPr lang="es-ES" sz="2000" spc="0" baseline="9038">
                <a:latin typeface="Lucida Sans Unicode"/>
                <a:cs typeface="Lucida Sans Unicode"/>
              </a:rPr>
              <a:t>ribuci</a:t>
            </a:r>
            <a:r>
              <a:rPr lang="es-ES" sz="2000" spc="-4" baseline="9038">
                <a:latin typeface="Lucida Sans Unicode"/>
                <a:cs typeface="Lucida Sans Unicode"/>
              </a:rPr>
              <a:t>ó</a:t>
            </a:r>
            <a:r>
              <a:rPr lang="es-ES" sz="2000" spc="0" baseline="9038">
                <a:latin typeface="Lucida Sans Unicode"/>
                <a:cs typeface="Lucida Sans Unicode"/>
              </a:rPr>
              <a:t>n</a:t>
            </a:r>
            <a:r>
              <a:rPr lang="es-ES" sz="2000" spc="14" baseline="9038">
                <a:latin typeface="Lucida Sans Unicode"/>
                <a:cs typeface="Lucida Sans Unicode"/>
              </a:rPr>
              <a:t> </a:t>
            </a:r>
            <a:r>
              <a:rPr lang="es-ES" sz="2000" spc="0" baseline="9038">
                <a:latin typeface="Lucida Sans Unicode"/>
                <a:cs typeface="Lucida Sans Unicode"/>
              </a:rPr>
              <a:t>de</a:t>
            </a:r>
            <a:endParaRPr lang="es-ES" sz="1400">
              <a:latin typeface="Lucida Sans Unicode"/>
              <a:cs typeface="Lucida Sans Unicode"/>
            </a:endParaRPr>
          </a:p>
          <a:p>
            <a:pPr marL="156209" marR="168326" algn="ctr">
              <a:lnSpc>
                <a:spcPts val="1440"/>
              </a:lnSpc>
            </a:pPr>
            <a:r>
              <a:rPr lang="es-ES" sz="2000" spc="0" baseline="9038">
                <a:latin typeface="Lucida Sans Unicode"/>
                <a:cs typeface="Lucida Sans Unicode"/>
              </a:rPr>
              <a:t>l</a:t>
            </a:r>
            <a:r>
              <a:rPr lang="es-ES" sz="2000" spc="-4" baseline="9038">
                <a:latin typeface="Lucida Sans Unicode"/>
                <a:cs typeface="Lucida Sans Unicode"/>
              </a:rPr>
              <a:t>o</a:t>
            </a:r>
            <a:r>
              <a:rPr lang="es-ES" sz="2000" spc="0" baseline="9038">
                <a:latin typeface="Lucida Sans Unicode"/>
                <a:cs typeface="Lucida Sans Unicode"/>
              </a:rPr>
              <a:t>s</a:t>
            </a:r>
            <a:r>
              <a:rPr lang="es-ES" sz="2000" spc="-4" baseline="9038">
                <a:latin typeface="Lucida Sans Unicode"/>
                <a:cs typeface="Lucida Sans Unicode"/>
              </a:rPr>
              <a:t> </a:t>
            </a:r>
            <a:r>
              <a:rPr lang="es-ES" sz="2000" spc="0" baseline="9038">
                <a:latin typeface="Lucida Sans Unicode"/>
                <a:cs typeface="Lucida Sans Unicode"/>
              </a:rPr>
              <a:t>padres</a:t>
            </a:r>
            <a:r>
              <a:rPr lang="es-ES" sz="2000" spc="-29" baseline="9038">
                <a:latin typeface="Lucida Sans Unicode"/>
                <a:cs typeface="Lucida Sans Unicode"/>
              </a:rPr>
              <a:t> </a:t>
            </a:r>
            <a:r>
              <a:rPr lang="es-ES" sz="2000" spc="0" baseline="9038">
                <a:latin typeface="Lucida Sans Unicode"/>
                <a:cs typeface="Lucida Sans Unicode"/>
              </a:rPr>
              <a:t>o</a:t>
            </a:r>
            <a:endParaRPr lang="es-ES" sz="1400">
              <a:latin typeface="Lucida Sans Unicode"/>
              <a:cs typeface="Lucida Sans Unicode"/>
            </a:endParaRPr>
          </a:p>
          <a:p>
            <a:pPr marL="142471" marR="154708" algn="ctr">
              <a:lnSpc>
                <a:spcPts val="1440"/>
              </a:lnSpc>
            </a:pPr>
            <a:r>
              <a:rPr lang="es-ES" sz="2000" spc="-4" baseline="9038">
                <a:latin typeface="Lucida Sans Unicode"/>
                <a:cs typeface="Lucida Sans Unicode"/>
              </a:rPr>
              <a:t>t</a:t>
            </a:r>
            <a:r>
              <a:rPr lang="es-ES" sz="2000" spc="0" baseline="9038">
                <a:latin typeface="Lucida Sans Unicode"/>
                <a:cs typeface="Lucida Sans Unicode"/>
              </a:rPr>
              <a:t>u</a:t>
            </a:r>
            <a:r>
              <a:rPr lang="es-ES" sz="2000" spc="-9" baseline="9038">
                <a:latin typeface="Lucida Sans Unicode"/>
                <a:cs typeface="Lucida Sans Unicode"/>
              </a:rPr>
              <a:t>t</a:t>
            </a:r>
            <a:r>
              <a:rPr lang="es-ES" sz="2000" spc="-4" baseline="9038">
                <a:latin typeface="Lucida Sans Unicode"/>
                <a:cs typeface="Lucida Sans Unicode"/>
              </a:rPr>
              <a:t>o</a:t>
            </a:r>
            <a:r>
              <a:rPr lang="es-ES" sz="2000" spc="0" baseline="9038">
                <a:latin typeface="Lucida Sans Unicode"/>
                <a:cs typeface="Lucida Sans Unicode"/>
              </a:rPr>
              <a:t>res</a:t>
            </a:r>
            <a:r>
              <a:rPr lang="es-ES" sz="2000" spc="-4" baseline="9038">
                <a:latin typeface="Lucida Sans Unicode"/>
                <a:cs typeface="Lucida Sans Unicode"/>
              </a:rPr>
              <a:t> </a:t>
            </a:r>
            <a:r>
              <a:rPr lang="es-ES" sz="2000" spc="0" baseline="9038">
                <a:latin typeface="Lucida Sans Unicode"/>
                <a:cs typeface="Lucida Sans Unicode"/>
              </a:rPr>
              <a:t>en</a:t>
            </a:r>
            <a:r>
              <a:rPr lang="es-ES" sz="2000" spc="-4" baseline="9038">
                <a:latin typeface="Lucida Sans Unicode"/>
                <a:cs typeface="Lucida Sans Unicode"/>
              </a:rPr>
              <a:t> </a:t>
            </a:r>
            <a:r>
              <a:rPr lang="es-ES" sz="2000" spc="0" baseline="9038">
                <a:latin typeface="Lucida Sans Unicode"/>
                <a:cs typeface="Lucida Sans Unicode"/>
              </a:rPr>
              <a:t>la</a:t>
            </a:r>
            <a:endParaRPr lang="es-ES" sz="1400">
              <a:latin typeface="Lucida Sans Unicode"/>
              <a:cs typeface="Lucida Sans Unicode"/>
            </a:endParaRPr>
          </a:p>
          <a:p>
            <a:pPr algn="ctr">
              <a:lnSpc>
                <a:spcPts val="1440"/>
              </a:lnSpc>
            </a:pPr>
            <a:r>
              <a:rPr lang="es-ES" sz="2000" spc="0" baseline="9038">
                <a:latin typeface="Lucida Sans Unicode"/>
                <a:cs typeface="Lucida Sans Unicode"/>
              </a:rPr>
              <a:t>for</a:t>
            </a:r>
            <a:r>
              <a:rPr lang="es-ES" sz="2000" spc="-4" baseline="9038">
                <a:latin typeface="Lucida Sans Unicode"/>
                <a:cs typeface="Lucida Sans Unicode"/>
              </a:rPr>
              <a:t>m</a:t>
            </a:r>
            <a:r>
              <a:rPr lang="es-ES" sz="2000" spc="0" baseline="9038">
                <a:latin typeface="Lucida Sans Unicode"/>
                <a:cs typeface="Lucida Sans Unicode"/>
              </a:rPr>
              <a:t>a</a:t>
            </a:r>
            <a:r>
              <a:rPr lang="es-ES" sz="2000" spc="-4" baseline="9038">
                <a:latin typeface="Lucida Sans Unicode"/>
                <a:cs typeface="Lucida Sans Unicode"/>
              </a:rPr>
              <a:t>c</a:t>
            </a:r>
            <a:r>
              <a:rPr lang="es-ES" sz="2000" spc="0" baseline="9038">
                <a:latin typeface="Lucida Sans Unicode"/>
                <a:cs typeface="Lucida Sans Unicode"/>
              </a:rPr>
              <a:t>i</a:t>
            </a:r>
            <a:r>
              <a:rPr lang="es-ES" sz="2000" spc="-4" baseline="9038">
                <a:latin typeface="Lucida Sans Unicode"/>
                <a:cs typeface="Lucida Sans Unicode"/>
              </a:rPr>
              <a:t>ó</a:t>
            </a:r>
            <a:r>
              <a:rPr lang="es-ES" sz="2000" spc="0" baseline="9038">
                <a:latin typeface="Lucida Sans Unicode"/>
                <a:cs typeface="Lucida Sans Unicode"/>
              </a:rPr>
              <a:t>n </a:t>
            </a:r>
            <a:r>
              <a:rPr lang="es-ES" sz="2000" spc="4" baseline="9038">
                <a:latin typeface="Lucida Sans Unicode"/>
                <a:cs typeface="Lucida Sans Unicode"/>
              </a:rPr>
              <a:t>d</a:t>
            </a:r>
            <a:r>
              <a:rPr lang="es-ES" sz="2000" spc="0" baseline="9038">
                <a:latin typeface="Lucida Sans Unicode"/>
                <a:cs typeface="Lucida Sans Unicode"/>
              </a:rPr>
              <a:t>e</a:t>
            </a:r>
            <a:r>
              <a:rPr lang="es-ES" sz="2000" spc="-14" baseline="9038">
                <a:latin typeface="Lucida Sans Unicode"/>
                <a:cs typeface="Lucida Sans Unicode"/>
              </a:rPr>
              <a:t> </a:t>
            </a:r>
            <a:r>
              <a:rPr lang="es-ES" sz="2000" spc="0" baseline="9038">
                <a:latin typeface="Lucida Sans Unicode"/>
                <a:cs typeface="Lucida Sans Unicode"/>
              </a:rPr>
              <a:t>l</a:t>
            </a:r>
            <a:r>
              <a:rPr lang="es-ES" sz="2000" spc="-4" baseline="9038">
                <a:latin typeface="Lucida Sans Unicode"/>
                <a:cs typeface="Lucida Sans Unicode"/>
              </a:rPr>
              <a:t>o</a:t>
            </a:r>
            <a:r>
              <a:rPr lang="es-ES" sz="2000" spc="0" baseline="9038">
                <a:latin typeface="Lucida Sans Unicode"/>
                <a:cs typeface="Lucida Sans Unicode"/>
              </a:rPr>
              <a:t>s</a:t>
            </a:r>
            <a:endParaRPr lang="es-ES" sz="1400">
              <a:latin typeface="Lucida Sans Unicode"/>
              <a:cs typeface="Lucida Sans Unicode"/>
            </a:endParaRPr>
          </a:p>
          <a:p>
            <a:pPr marL="291845" marR="304495" algn="ctr">
              <a:lnSpc>
                <a:spcPts val="1355"/>
              </a:lnSpc>
            </a:pPr>
            <a:r>
              <a:rPr lang="es-ES" sz="2000" spc="0" baseline="5423">
                <a:latin typeface="Lucida Sans Unicode"/>
                <a:cs typeface="Lucida Sans Unicode"/>
              </a:rPr>
              <a:t>alu</a:t>
            </a:r>
            <a:r>
              <a:rPr lang="es-ES" sz="2000" spc="-4" baseline="5423">
                <a:latin typeface="Lucida Sans Unicode"/>
                <a:cs typeface="Lucida Sans Unicode"/>
              </a:rPr>
              <a:t>m</a:t>
            </a:r>
            <a:r>
              <a:rPr lang="es-ES" sz="2000" spc="0" baseline="5423">
                <a:latin typeface="Lucida Sans Unicode"/>
                <a:cs typeface="Lucida Sans Unicode"/>
              </a:rPr>
              <a:t>n</a:t>
            </a:r>
            <a:r>
              <a:rPr lang="es-ES" sz="2000" spc="-4" baseline="5423">
                <a:latin typeface="Lucida Sans Unicode"/>
                <a:cs typeface="Lucida Sans Unicode"/>
              </a:rPr>
              <a:t>o</a:t>
            </a:r>
            <a:r>
              <a:rPr lang="es-ES" sz="2000" spc="0" baseline="5423">
                <a:latin typeface="Lucida Sans Unicode"/>
                <a:cs typeface="Lucida Sans Unicode"/>
              </a:rPr>
              <a:t>s</a:t>
            </a:r>
            <a:endParaRPr lang="es-ES" sz="1400">
              <a:latin typeface="Lucida Sans Unicode"/>
              <a:cs typeface="Lucida Sans Unicode"/>
            </a:endParaRPr>
          </a:p>
        </p:txBody>
      </p:sp>
      <p:sp>
        <p:nvSpPr>
          <p:cNvPr id="8" name="Rectángulo: esquinas diagonales redondeadas 7">
            <a:extLst>
              <a:ext uri="{FF2B5EF4-FFF2-40B4-BE49-F238E27FC236}">
                <a16:creationId xmlns:a16="http://schemas.microsoft.com/office/drawing/2014/main" id="{7F46EB3F-B693-9409-1148-0C857610BFC8}"/>
              </a:ext>
            </a:extLst>
          </p:cNvPr>
          <p:cNvSpPr/>
          <p:nvPr/>
        </p:nvSpPr>
        <p:spPr>
          <a:xfrm>
            <a:off x="6245225" y="569626"/>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189737" marR="201403" algn="ctr">
              <a:lnSpc>
                <a:spcPts val="1485"/>
              </a:lnSpc>
              <a:spcBef>
                <a:spcPts val="74"/>
              </a:spcBef>
            </a:pPr>
            <a:r>
              <a:rPr lang="es-ES" sz="2000" spc="0" baseline="9038">
                <a:latin typeface="Lucida Sans Unicode"/>
                <a:cs typeface="Lucida Sans Unicode"/>
              </a:rPr>
              <a:t>Pr</a:t>
            </a:r>
            <a:r>
              <a:rPr lang="es-ES" sz="2000" spc="-4" baseline="9038">
                <a:latin typeface="Lucida Sans Unicode"/>
                <a:cs typeface="Lucida Sans Unicode"/>
              </a:rPr>
              <a:t>o</a:t>
            </a:r>
            <a:r>
              <a:rPr lang="es-ES" sz="2000" spc="0" baseline="9038">
                <a:latin typeface="Lucida Sans Unicode"/>
                <a:cs typeface="Lucida Sans Unicode"/>
              </a:rPr>
              <a:t>picia</a:t>
            </a:r>
            <a:r>
              <a:rPr lang="es-ES" sz="2000" spc="-9" baseline="9038">
                <a:latin typeface="Lucida Sans Unicode"/>
                <a:cs typeface="Lucida Sans Unicode"/>
              </a:rPr>
              <a:t> </a:t>
            </a:r>
            <a:r>
              <a:rPr lang="es-ES" sz="2000" spc="0" baseline="9038">
                <a:latin typeface="Lucida Sans Unicode"/>
                <a:cs typeface="Lucida Sans Unicode"/>
              </a:rPr>
              <a:t>el</a:t>
            </a:r>
            <a:endParaRPr lang="es-ES" sz="1400">
              <a:latin typeface="Lucida Sans Unicode"/>
              <a:cs typeface="Lucida Sans Unicode"/>
            </a:endParaRPr>
          </a:p>
          <a:p>
            <a:pPr marR="10713" algn="ctr">
              <a:lnSpc>
                <a:spcPts val="1440"/>
              </a:lnSpc>
            </a:pPr>
            <a:r>
              <a:rPr lang="es-ES" sz="2000" spc="0" baseline="9038">
                <a:latin typeface="Lucida Sans Unicode"/>
                <a:cs typeface="Lucida Sans Unicode"/>
              </a:rPr>
              <a:t>d</a:t>
            </a:r>
            <a:r>
              <a:rPr lang="es-ES" sz="2000" spc="4" baseline="9038">
                <a:latin typeface="Lucida Sans Unicode"/>
                <a:cs typeface="Lucida Sans Unicode"/>
              </a:rPr>
              <a:t>e</a:t>
            </a:r>
            <a:r>
              <a:rPr lang="es-ES" sz="2000" spc="0" baseline="9038">
                <a:latin typeface="Lucida Sans Unicode"/>
                <a:cs typeface="Lucida Sans Unicode"/>
              </a:rPr>
              <a:t>sarr</a:t>
            </a:r>
            <a:r>
              <a:rPr lang="es-ES" sz="2000" spc="-4" baseline="9038">
                <a:latin typeface="Lucida Sans Unicode"/>
                <a:cs typeface="Lucida Sans Unicode"/>
              </a:rPr>
              <a:t>o</a:t>
            </a:r>
            <a:r>
              <a:rPr lang="es-ES" sz="2000" spc="0" baseline="9038">
                <a:latin typeface="Lucida Sans Unicode"/>
                <a:cs typeface="Lucida Sans Unicode"/>
              </a:rPr>
              <a:t>llo</a:t>
            </a:r>
            <a:r>
              <a:rPr lang="es-ES" sz="2000" spc="-19" baseline="9038">
                <a:latin typeface="Lucida Sans Unicode"/>
                <a:cs typeface="Lucida Sans Unicode"/>
              </a:rPr>
              <a:t> </a:t>
            </a:r>
            <a:r>
              <a:rPr lang="es-ES" sz="2000" spc="0" baseline="9038">
                <a:latin typeface="Lucida Sans Unicode"/>
                <a:cs typeface="Lucida Sans Unicode"/>
              </a:rPr>
              <a:t>de</a:t>
            </a:r>
            <a:r>
              <a:rPr lang="es-ES" sz="2000" spc="-14" baseline="9038">
                <a:latin typeface="Lucida Sans Unicode"/>
                <a:cs typeface="Lucida Sans Unicode"/>
              </a:rPr>
              <a:t> </a:t>
            </a:r>
            <a:r>
              <a:rPr lang="es-ES" sz="2000" spc="0" baseline="9038">
                <a:latin typeface="Lucida Sans Unicode"/>
                <a:cs typeface="Lucida Sans Unicode"/>
              </a:rPr>
              <a:t>la</a:t>
            </a:r>
            <a:endParaRPr lang="es-ES" sz="1400">
              <a:latin typeface="Lucida Sans Unicode"/>
              <a:cs typeface="Lucida Sans Unicode"/>
            </a:endParaRPr>
          </a:p>
          <a:p>
            <a:pPr algn="ctr">
              <a:lnSpc>
                <a:spcPts val="1440"/>
              </a:lnSpc>
            </a:pPr>
            <a:r>
              <a:rPr lang="es-ES" sz="2000" spc="0" baseline="9038">
                <a:latin typeface="Lucida Sans Unicode"/>
                <a:cs typeface="Lucida Sans Unicode"/>
              </a:rPr>
              <a:t>au</a:t>
            </a:r>
            <a:r>
              <a:rPr lang="es-ES" sz="2000" spc="-9" baseline="9038">
                <a:latin typeface="Lucida Sans Unicode"/>
                <a:cs typeface="Lucida Sans Unicode"/>
              </a:rPr>
              <a:t>t</a:t>
            </a:r>
            <a:r>
              <a:rPr lang="es-ES" sz="2000" spc="-4" baseline="9038">
                <a:latin typeface="Lucida Sans Unicode"/>
                <a:cs typeface="Lucida Sans Unicode"/>
              </a:rPr>
              <a:t>o</a:t>
            </a:r>
            <a:r>
              <a:rPr lang="es-ES" sz="2000" spc="0" baseline="9038">
                <a:latin typeface="Lucida Sans Unicode"/>
                <a:cs typeface="Lucida Sans Unicode"/>
              </a:rPr>
              <a:t>rr</a:t>
            </a:r>
            <a:r>
              <a:rPr lang="es-ES" sz="2000" spc="4" baseline="9038">
                <a:latin typeface="Lucida Sans Unicode"/>
                <a:cs typeface="Lucida Sans Unicode"/>
              </a:rPr>
              <a:t>e</a:t>
            </a:r>
            <a:r>
              <a:rPr lang="es-ES" sz="2000" spc="-4" baseline="9038">
                <a:latin typeface="Lucida Sans Unicode"/>
                <a:cs typeface="Lucida Sans Unicode"/>
              </a:rPr>
              <a:t>g</a:t>
            </a:r>
            <a:r>
              <a:rPr lang="es-ES" sz="2000" spc="0" baseline="9038">
                <a:latin typeface="Lucida Sans Unicode"/>
                <a:cs typeface="Lucida Sans Unicode"/>
              </a:rPr>
              <a:t>ula</a:t>
            </a:r>
            <a:r>
              <a:rPr lang="es-ES" sz="2000" spc="-4" baseline="9038">
                <a:latin typeface="Lucida Sans Unicode"/>
                <a:cs typeface="Lucida Sans Unicode"/>
              </a:rPr>
              <a:t>c</a:t>
            </a:r>
            <a:r>
              <a:rPr lang="es-ES" sz="2000" spc="0" baseline="9038">
                <a:latin typeface="Lucida Sans Unicode"/>
                <a:cs typeface="Lucida Sans Unicode"/>
              </a:rPr>
              <a:t>i</a:t>
            </a:r>
            <a:r>
              <a:rPr lang="es-ES" sz="2000" spc="-4" baseline="9038">
                <a:latin typeface="Lucida Sans Unicode"/>
                <a:cs typeface="Lucida Sans Unicode"/>
              </a:rPr>
              <a:t>ó</a:t>
            </a:r>
            <a:r>
              <a:rPr lang="es-ES" sz="2000" spc="0" baseline="9038">
                <a:latin typeface="Lucida Sans Unicode"/>
                <a:cs typeface="Lucida Sans Unicode"/>
              </a:rPr>
              <a:t>n</a:t>
            </a:r>
            <a:endParaRPr lang="es-ES" sz="1400">
              <a:latin typeface="Lucida Sans Unicode"/>
              <a:cs typeface="Lucida Sans Unicode"/>
            </a:endParaRPr>
          </a:p>
          <a:p>
            <a:pPr marL="11429" marR="23140" algn="ctr">
              <a:lnSpc>
                <a:spcPts val="1355"/>
              </a:lnSpc>
            </a:pPr>
            <a:r>
              <a:rPr lang="es-ES" sz="2000" spc="0" baseline="5423">
                <a:latin typeface="Lucida Sans Unicode"/>
                <a:cs typeface="Lucida Sans Unicode"/>
              </a:rPr>
              <a:t>de</a:t>
            </a:r>
            <a:r>
              <a:rPr lang="es-ES" sz="2000" spc="-29" baseline="5423">
                <a:latin typeface="Lucida Sans Unicode"/>
                <a:cs typeface="Lucida Sans Unicode"/>
              </a:rPr>
              <a:t> </a:t>
            </a:r>
            <a:r>
              <a:rPr lang="es-ES" sz="2000" spc="0" baseline="5423">
                <a:latin typeface="Lucida Sans Unicode"/>
                <a:cs typeface="Lucida Sans Unicode"/>
              </a:rPr>
              <a:t>l</a:t>
            </a:r>
            <a:r>
              <a:rPr lang="es-ES" sz="2000" spc="-4" baseline="5423">
                <a:latin typeface="Lucida Sans Unicode"/>
                <a:cs typeface="Lucida Sans Unicode"/>
              </a:rPr>
              <a:t>o</a:t>
            </a:r>
            <a:r>
              <a:rPr lang="es-ES" sz="2000" spc="0" baseline="5423">
                <a:latin typeface="Lucida Sans Unicode"/>
                <a:cs typeface="Lucida Sans Unicode"/>
              </a:rPr>
              <a:t>s</a:t>
            </a:r>
            <a:r>
              <a:rPr lang="es-ES" sz="2000" spc="4" baseline="5423">
                <a:latin typeface="Lucida Sans Unicode"/>
                <a:cs typeface="Lucida Sans Unicode"/>
              </a:rPr>
              <a:t> </a:t>
            </a:r>
            <a:r>
              <a:rPr lang="es-ES" sz="2000" spc="0" baseline="5423">
                <a:latin typeface="Lucida Sans Unicode"/>
                <a:cs typeface="Lucida Sans Unicode"/>
              </a:rPr>
              <a:t>alu</a:t>
            </a:r>
            <a:r>
              <a:rPr lang="es-ES" sz="2000" spc="-4" baseline="5423">
                <a:latin typeface="Lucida Sans Unicode"/>
                <a:cs typeface="Lucida Sans Unicode"/>
              </a:rPr>
              <a:t>m</a:t>
            </a:r>
            <a:r>
              <a:rPr lang="es-ES" sz="2000" spc="0" baseline="5423">
                <a:latin typeface="Lucida Sans Unicode"/>
                <a:cs typeface="Lucida Sans Unicode"/>
              </a:rPr>
              <a:t>n</a:t>
            </a:r>
            <a:r>
              <a:rPr lang="es-ES" sz="2000" spc="-4" baseline="5423">
                <a:latin typeface="Lucida Sans Unicode"/>
                <a:cs typeface="Lucida Sans Unicode"/>
              </a:rPr>
              <a:t>o</a:t>
            </a:r>
            <a:r>
              <a:rPr lang="es-ES" sz="2000" spc="0" baseline="5423">
                <a:latin typeface="Lucida Sans Unicode"/>
                <a:cs typeface="Lucida Sans Unicode"/>
              </a:rPr>
              <a:t>s</a:t>
            </a:r>
            <a:endParaRPr lang="es-ES" sz="1400">
              <a:latin typeface="Lucida Sans Unicode"/>
              <a:cs typeface="Lucida Sans Unicode"/>
            </a:endParaRPr>
          </a:p>
        </p:txBody>
      </p:sp>
      <p:sp>
        <p:nvSpPr>
          <p:cNvPr id="9" name="Rectángulo: esquinas diagonales redondeadas 8">
            <a:extLst>
              <a:ext uri="{FF2B5EF4-FFF2-40B4-BE49-F238E27FC236}">
                <a16:creationId xmlns:a16="http://schemas.microsoft.com/office/drawing/2014/main" id="{97562893-132E-7943-DCA7-7A537AFB06BB}"/>
              </a:ext>
            </a:extLst>
          </p:cNvPr>
          <p:cNvSpPr/>
          <p:nvPr/>
        </p:nvSpPr>
        <p:spPr>
          <a:xfrm>
            <a:off x="7794625" y="2029330"/>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133350" marR="143736" algn="ctr">
              <a:lnSpc>
                <a:spcPts val="1485"/>
              </a:lnSpc>
              <a:spcBef>
                <a:spcPts val="74"/>
              </a:spcBef>
            </a:pPr>
            <a:r>
              <a:rPr lang="es-ES" sz="2000" spc="0" baseline="9038">
                <a:latin typeface="Lucida Sans Unicode"/>
                <a:cs typeface="Lucida Sans Unicode"/>
              </a:rPr>
              <a:t>Incide</a:t>
            </a:r>
            <a:r>
              <a:rPr lang="es-ES" sz="2000" spc="-14" baseline="9038">
                <a:latin typeface="Lucida Sans Unicode"/>
                <a:cs typeface="Lucida Sans Unicode"/>
              </a:rPr>
              <a:t> </a:t>
            </a:r>
            <a:r>
              <a:rPr lang="es-ES" sz="2000" spc="0" baseline="9038">
                <a:latin typeface="Lucida Sans Unicode"/>
                <a:cs typeface="Lucida Sans Unicode"/>
              </a:rPr>
              <a:t>en</a:t>
            </a:r>
            <a:r>
              <a:rPr lang="es-ES" sz="2000" spc="-9" baseline="9038">
                <a:latin typeface="Lucida Sans Unicode"/>
                <a:cs typeface="Lucida Sans Unicode"/>
              </a:rPr>
              <a:t> </a:t>
            </a:r>
            <a:r>
              <a:rPr lang="es-ES" sz="2000" spc="0" baseline="9038">
                <a:latin typeface="Lucida Sans Unicode"/>
                <a:cs typeface="Lucida Sans Unicode"/>
              </a:rPr>
              <a:t>la</a:t>
            </a:r>
            <a:endParaRPr lang="es-ES" sz="1400">
              <a:latin typeface="Lucida Sans Unicode"/>
              <a:cs typeface="Lucida Sans Unicode"/>
            </a:endParaRPr>
          </a:p>
          <a:p>
            <a:pPr marL="8381" marR="20939" algn="ctr">
              <a:lnSpc>
                <a:spcPts val="1440"/>
              </a:lnSpc>
            </a:pPr>
            <a:r>
              <a:rPr lang="es-ES" sz="2000" spc="0" baseline="9038">
                <a:latin typeface="Lucida Sans Unicode"/>
                <a:cs typeface="Lucida Sans Unicode"/>
              </a:rPr>
              <a:t>au</a:t>
            </a:r>
            <a:r>
              <a:rPr lang="es-ES" sz="2000" spc="-9" baseline="9038">
                <a:latin typeface="Lucida Sans Unicode"/>
                <a:cs typeface="Lucida Sans Unicode"/>
              </a:rPr>
              <a:t>t</a:t>
            </a:r>
            <a:r>
              <a:rPr lang="es-ES" sz="2000" spc="-4" baseline="9038">
                <a:latin typeface="Lucida Sans Unicode"/>
                <a:cs typeface="Lucida Sans Unicode"/>
              </a:rPr>
              <a:t>o</a:t>
            </a:r>
            <a:r>
              <a:rPr lang="es-ES" sz="2000" spc="0" baseline="9038">
                <a:latin typeface="Lucida Sans Unicode"/>
                <a:cs typeface="Lucida Sans Unicode"/>
              </a:rPr>
              <a:t>es</a:t>
            </a:r>
            <a:r>
              <a:rPr lang="es-ES" sz="2000" spc="-4" baseline="9038">
                <a:latin typeface="Lucida Sans Unicode"/>
                <a:cs typeface="Lucida Sans Unicode"/>
              </a:rPr>
              <a:t>t</a:t>
            </a:r>
            <a:r>
              <a:rPr lang="es-ES" sz="2000" spc="0" baseline="9038">
                <a:latin typeface="Lucida Sans Unicode"/>
                <a:cs typeface="Lucida Sans Unicode"/>
              </a:rPr>
              <a:t>i</a:t>
            </a:r>
            <a:r>
              <a:rPr lang="es-ES" sz="2000" spc="-4" baseline="9038">
                <a:latin typeface="Lucida Sans Unicode"/>
                <a:cs typeface="Lucida Sans Unicode"/>
              </a:rPr>
              <a:t>m</a:t>
            </a:r>
            <a:r>
              <a:rPr lang="es-ES" sz="2000" spc="0" baseline="9038">
                <a:latin typeface="Lucida Sans Unicode"/>
                <a:cs typeface="Lucida Sans Unicode"/>
              </a:rPr>
              <a:t>a</a:t>
            </a:r>
            <a:r>
              <a:rPr lang="es-ES" sz="2000" spc="14" baseline="9038">
                <a:latin typeface="Lucida Sans Unicode"/>
                <a:cs typeface="Lucida Sans Unicode"/>
              </a:rPr>
              <a:t> </a:t>
            </a:r>
            <a:r>
              <a:rPr lang="es-ES" sz="2000" spc="0" baseline="9038">
                <a:latin typeface="Lucida Sans Unicode"/>
                <a:cs typeface="Lucida Sans Unicode"/>
              </a:rPr>
              <a:t>,</a:t>
            </a:r>
            <a:r>
              <a:rPr lang="es-ES" sz="2000" spc="-14" baseline="9038">
                <a:latin typeface="Lucida Sans Unicode"/>
                <a:cs typeface="Lucida Sans Unicode"/>
              </a:rPr>
              <a:t> </a:t>
            </a:r>
            <a:r>
              <a:rPr lang="es-ES" sz="2000" spc="0" baseline="9038">
                <a:latin typeface="Lucida Sans Unicode"/>
                <a:cs typeface="Lucida Sans Unicode"/>
              </a:rPr>
              <a:t>el</a:t>
            </a:r>
            <a:endParaRPr lang="es-ES" sz="1400">
              <a:latin typeface="Lucida Sans Unicode"/>
              <a:cs typeface="Lucida Sans Unicode"/>
            </a:endParaRPr>
          </a:p>
          <a:p>
            <a:pPr algn="ctr">
              <a:lnSpc>
                <a:spcPts val="1440"/>
              </a:lnSpc>
            </a:pPr>
            <a:r>
              <a:rPr lang="es-ES" sz="2000" spc="0" baseline="9038">
                <a:latin typeface="Lucida Sans Unicode"/>
                <a:cs typeface="Lucida Sans Unicode"/>
              </a:rPr>
              <a:t>au</a:t>
            </a:r>
            <a:r>
              <a:rPr lang="es-ES" sz="2000" spc="-9" baseline="9038">
                <a:latin typeface="Lucida Sans Unicode"/>
                <a:cs typeface="Lucida Sans Unicode"/>
              </a:rPr>
              <a:t>t</a:t>
            </a:r>
            <a:r>
              <a:rPr lang="es-ES" sz="2000" spc="-4" baseline="9038">
                <a:latin typeface="Lucida Sans Unicode"/>
                <a:cs typeface="Lucida Sans Unicode"/>
              </a:rPr>
              <a:t>o</a:t>
            </a:r>
            <a:r>
              <a:rPr lang="es-ES" sz="2000" spc="0" baseline="9038">
                <a:latin typeface="Lucida Sans Unicode"/>
                <a:cs typeface="Lucida Sans Unicode"/>
              </a:rPr>
              <a:t>c</a:t>
            </a:r>
            <a:r>
              <a:rPr lang="es-ES" sz="2000" spc="-9" baseline="9038">
                <a:latin typeface="Lucida Sans Unicode"/>
                <a:cs typeface="Lucida Sans Unicode"/>
              </a:rPr>
              <a:t>o</a:t>
            </a:r>
            <a:r>
              <a:rPr lang="es-ES" sz="2000" spc="0" baseline="9038">
                <a:latin typeface="Lucida Sans Unicode"/>
                <a:cs typeface="Lucida Sans Unicode"/>
              </a:rPr>
              <a:t>n</a:t>
            </a:r>
            <a:r>
              <a:rPr lang="es-ES" sz="2000" spc="-4" baseline="9038">
                <a:latin typeface="Lucida Sans Unicode"/>
                <a:cs typeface="Lucida Sans Unicode"/>
              </a:rPr>
              <a:t>c</a:t>
            </a:r>
            <a:r>
              <a:rPr lang="es-ES" sz="2000" spc="0" baseline="9038">
                <a:latin typeface="Lucida Sans Unicode"/>
                <a:cs typeface="Lucida Sans Unicode"/>
              </a:rPr>
              <a:t>ep</a:t>
            </a:r>
            <a:r>
              <a:rPr lang="es-ES" sz="2000" spc="-4" baseline="9038">
                <a:latin typeface="Lucida Sans Unicode"/>
                <a:cs typeface="Lucida Sans Unicode"/>
              </a:rPr>
              <a:t>t</a:t>
            </a:r>
            <a:r>
              <a:rPr lang="es-ES" sz="2000" spc="0" baseline="9038">
                <a:latin typeface="Lucida Sans Unicode"/>
                <a:cs typeface="Lucida Sans Unicode"/>
              </a:rPr>
              <a:t>o</a:t>
            </a:r>
            <a:r>
              <a:rPr lang="es-ES" sz="2000" spc="14" baseline="9038">
                <a:latin typeface="Lucida Sans Unicode"/>
                <a:cs typeface="Lucida Sans Unicode"/>
              </a:rPr>
              <a:t> </a:t>
            </a:r>
            <a:r>
              <a:rPr lang="es-ES" sz="2000" spc="0" baseline="9038">
                <a:latin typeface="Lucida Sans Unicode"/>
                <a:cs typeface="Lucida Sans Unicode"/>
              </a:rPr>
              <a:t>y</a:t>
            </a:r>
            <a:endParaRPr lang="es-ES" sz="1400">
              <a:latin typeface="Lucida Sans Unicode"/>
              <a:cs typeface="Lucida Sans Unicode"/>
            </a:endParaRPr>
          </a:p>
          <a:p>
            <a:pPr marL="63246" marR="73434" algn="ctr">
              <a:lnSpc>
                <a:spcPts val="1440"/>
              </a:lnSpc>
            </a:pPr>
            <a:r>
              <a:rPr lang="es-ES" sz="2000" spc="0" baseline="9038">
                <a:latin typeface="Lucida Sans Unicode"/>
                <a:cs typeface="Lucida Sans Unicode"/>
              </a:rPr>
              <a:t>la</a:t>
            </a:r>
            <a:r>
              <a:rPr lang="es-ES" sz="2000" spc="-9" baseline="9038">
                <a:latin typeface="Lucida Sans Unicode"/>
                <a:cs typeface="Lucida Sans Unicode"/>
              </a:rPr>
              <a:t> </a:t>
            </a:r>
            <a:r>
              <a:rPr lang="es-ES" sz="2000" spc="-4" baseline="9038">
                <a:latin typeface="Lucida Sans Unicode"/>
                <a:cs typeface="Lucida Sans Unicode"/>
              </a:rPr>
              <a:t>mot</a:t>
            </a:r>
            <a:r>
              <a:rPr lang="es-ES" sz="2000" spc="0" baseline="9038">
                <a:latin typeface="Lucida Sans Unicode"/>
                <a:cs typeface="Lucida Sans Unicode"/>
              </a:rPr>
              <a:t>ivaci</a:t>
            </a:r>
            <a:r>
              <a:rPr lang="es-ES" sz="2000" spc="-4" baseline="9038">
                <a:latin typeface="Lucida Sans Unicode"/>
                <a:cs typeface="Lucida Sans Unicode"/>
              </a:rPr>
              <a:t>ó</a:t>
            </a:r>
            <a:r>
              <a:rPr lang="es-ES" sz="2000" spc="0" baseline="9038">
                <a:latin typeface="Lucida Sans Unicode"/>
                <a:cs typeface="Lucida Sans Unicode"/>
              </a:rPr>
              <a:t>n</a:t>
            </a:r>
            <a:endParaRPr lang="es-ES" sz="1400">
              <a:latin typeface="Lucida Sans Unicode"/>
              <a:cs typeface="Lucida Sans Unicode"/>
            </a:endParaRPr>
          </a:p>
          <a:p>
            <a:pPr marL="35813" marR="46524" algn="ctr">
              <a:lnSpc>
                <a:spcPts val="1355"/>
              </a:lnSpc>
            </a:pPr>
            <a:r>
              <a:rPr lang="es-ES" sz="2000" spc="0" baseline="5423">
                <a:latin typeface="Lucida Sans Unicode"/>
                <a:cs typeface="Lucida Sans Unicode"/>
              </a:rPr>
              <a:t>para</a:t>
            </a:r>
            <a:r>
              <a:rPr lang="es-ES" sz="2000" spc="-24" baseline="5423">
                <a:latin typeface="Lucida Sans Unicode"/>
                <a:cs typeface="Lucida Sans Unicode"/>
              </a:rPr>
              <a:t> </a:t>
            </a:r>
            <a:r>
              <a:rPr lang="es-ES" sz="2000" spc="0" baseline="5423">
                <a:latin typeface="Lucida Sans Unicode"/>
                <a:cs typeface="Lucida Sans Unicode"/>
              </a:rPr>
              <a:t>aprender</a:t>
            </a:r>
            <a:endParaRPr lang="es-ES" sz="1400">
              <a:latin typeface="Lucida Sans Unicode"/>
              <a:cs typeface="Lucida Sans Unicode"/>
            </a:endParaRPr>
          </a:p>
        </p:txBody>
      </p:sp>
      <p:sp>
        <p:nvSpPr>
          <p:cNvPr id="10" name="Rectángulo: esquinas diagonales redondeadas 9">
            <a:extLst>
              <a:ext uri="{FF2B5EF4-FFF2-40B4-BE49-F238E27FC236}">
                <a16:creationId xmlns:a16="http://schemas.microsoft.com/office/drawing/2014/main" id="{3966A5B2-D38F-A388-144A-BA1D9A0C886C}"/>
              </a:ext>
            </a:extLst>
          </p:cNvPr>
          <p:cNvSpPr/>
          <p:nvPr/>
        </p:nvSpPr>
        <p:spPr>
          <a:xfrm>
            <a:off x="1936749" y="1614993"/>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14478" marR="26286" algn="ctr">
              <a:lnSpc>
                <a:spcPts val="1485"/>
              </a:lnSpc>
              <a:spcBef>
                <a:spcPts val="74"/>
              </a:spcBef>
            </a:pPr>
            <a:r>
              <a:rPr lang="es-ES" sz="2000" spc="0" baseline="9038">
                <a:latin typeface="Lucida Sans Unicode"/>
                <a:cs typeface="Lucida Sans Unicode"/>
              </a:rPr>
              <a:t>Per</a:t>
            </a:r>
            <a:r>
              <a:rPr lang="es-ES" sz="2000" spc="-4" baseline="9038">
                <a:latin typeface="Lucida Sans Unicode"/>
                <a:cs typeface="Lucida Sans Unicode"/>
              </a:rPr>
              <a:t>m</a:t>
            </a:r>
            <a:r>
              <a:rPr lang="es-ES" sz="2000" spc="0" baseline="9038">
                <a:latin typeface="Lucida Sans Unicode"/>
                <a:cs typeface="Lucida Sans Unicode"/>
              </a:rPr>
              <a:t>i</a:t>
            </a:r>
            <a:r>
              <a:rPr lang="es-ES" sz="2000" spc="-4" baseline="9038">
                <a:latin typeface="Lucida Sans Unicode"/>
                <a:cs typeface="Lucida Sans Unicode"/>
              </a:rPr>
              <a:t>t</a:t>
            </a:r>
            <a:r>
              <a:rPr lang="es-ES" sz="2000" spc="0" baseline="9038">
                <a:latin typeface="Lucida Sans Unicode"/>
                <a:cs typeface="Lucida Sans Unicode"/>
              </a:rPr>
              <a:t>e</a:t>
            </a:r>
            <a:r>
              <a:rPr lang="es-ES" sz="2000" spc="-14" baseline="9038">
                <a:latin typeface="Lucida Sans Unicode"/>
                <a:cs typeface="Lucida Sans Unicode"/>
              </a:rPr>
              <a:t> </a:t>
            </a:r>
            <a:r>
              <a:rPr lang="es-ES" sz="2000" spc="0" baseline="9038">
                <a:latin typeface="Lucida Sans Unicode"/>
                <a:cs typeface="Lucida Sans Unicode"/>
              </a:rPr>
              <a:t>a</a:t>
            </a:r>
            <a:r>
              <a:rPr lang="es-ES" sz="2000" spc="-9" baseline="9038">
                <a:latin typeface="Lucida Sans Unicode"/>
                <a:cs typeface="Lucida Sans Unicode"/>
              </a:rPr>
              <a:t> </a:t>
            </a:r>
            <a:r>
              <a:rPr lang="es-ES" sz="2000" spc="-4" baseline="9038">
                <a:latin typeface="Lucida Sans Unicode"/>
                <a:cs typeface="Lucida Sans Unicode"/>
              </a:rPr>
              <a:t>ot</a:t>
            </a:r>
            <a:r>
              <a:rPr lang="es-ES" sz="2000" spc="0" baseline="9038">
                <a:latin typeface="Lucida Sans Unicode"/>
                <a:cs typeface="Lucida Sans Unicode"/>
              </a:rPr>
              <a:t>r</a:t>
            </a:r>
            <a:r>
              <a:rPr lang="es-ES" sz="2000" spc="-4" baseline="9038">
                <a:latin typeface="Lucida Sans Unicode"/>
                <a:cs typeface="Lucida Sans Unicode"/>
              </a:rPr>
              <a:t>o</a:t>
            </a:r>
            <a:r>
              <a:rPr lang="es-ES" sz="2000" spc="0" baseline="9038">
                <a:latin typeface="Lucida Sans Unicode"/>
                <a:cs typeface="Lucida Sans Unicode"/>
              </a:rPr>
              <a:t>s</a:t>
            </a:r>
            <a:endParaRPr lang="es-ES" sz="1400">
              <a:latin typeface="Lucida Sans Unicode"/>
              <a:cs typeface="Lucida Sans Unicode"/>
            </a:endParaRPr>
          </a:p>
          <a:p>
            <a:pPr marL="240410" marR="252981" algn="ctr">
              <a:lnSpc>
                <a:spcPts val="1440"/>
              </a:lnSpc>
            </a:pPr>
            <a:r>
              <a:rPr lang="es-ES" sz="2000" spc="0" baseline="9038">
                <a:latin typeface="Lucida Sans Unicode"/>
                <a:cs typeface="Lucida Sans Unicode"/>
              </a:rPr>
              <a:t>d</a:t>
            </a:r>
            <a:r>
              <a:rPr lang="es-ES" sz="2000" spc="-4" baseline="9038">
                <a:latin typeface="Lucida Sans Unicode"/>
                <a:cs typeface="Lucida Sans Unicode"/>
              </a:rPr>
              <a:t>o</a:t>
            </a:r>
            <a:r>
              <a:rPr lang="es-ES" sz="2000" spc="0" baseline="9038">
                <a:latin typeface="Lucida Sans Unicode"/>
                <a:cs typeface="Lucida Sans Unicode"/>
              </a:rPr>
              <a:t>cen</a:t>
            </a:r>
            <a:r>
              <a:rPr lang="es-ES" sz="2000" spc="-4" baseline="9038">
                <a:latin typeface="Lucida Sans Unicode"/>
                <a:cs typeface="Lucida Sans Unicode"/>
              </a:rPr>
              <a:t>t</a:t>
            </a:r>
            <a:r>
              <a:rPr lang="es-ES" sz="2000" spc="0" baseline="9038">
                <a:latin typeface="Lucida Sans Unicode"/>
                <a:cs typeface="Lucida Sans Unicode"/>
              </a:rPr>
              <a:t>es</a:t>
            </a:r>
            <a:endParaRPr lang="es-ES" sz="1400">
              <a:latin typeface="Lucida Sans Unicode"/>
              <a:cs typeface="Lucida Sans Unicode"/>
            </a:endParaRPr>
          </a:p>
          <a:p>
            <a:pPr algn="ctr">
              <a:lnSpc>
                <a:spcPts val="1440"/>
              </a:lnSpc>
            </a:pPr>
            <a:r>
              <a:rPr lang="es-ES" sz="2000" spc="0" baseline="9038">
                <a:latin typeface="Lucida Sans Unicode"/>
                <a:cs typeface="Lucida Sans Unicode"/>
              </a:rPr>
              <a:t>c</a:t>
            </a:r>
            <a:r>
              <a:rPr lang="es-ES" sz="2000" spc="-9" baseline="9038">
                <a:latin typeface="Lucida Sans Unicode"/>
                <a:cs typeface="Lucida Sans Unicode"/>
              </a:rPr>
              <a:t>o</a:t>
            </a:r>
            <a:r>
              <a:rPr lang="es-ES" sz="2000" spc="0" baseline="9038">
                <a:latin typeface="Lucida Sans Unicode"/>
                <a:cs typeface="Lucida Sans Unicode"/>
              </a:rPr>
              <a:t>n</a:t>
            </a:r>
            <a:r>
              <a:rPr lang="es-ES" sz="2000" spc="-4" baseline="9038">
                <a:latin typeface="Lucida Sans Unicode"/>
                <a:cs typeface="Lucida Sans Unicode"/>
              </a:rPr>
              <a:t>o</a:t>
            </a:r>
            <a:r>
              <a:rPr lang="es-ES" sz="2000" spc="0" baseline="9038">
                <a:latin typeface="Lucida Sans Unicode"/>
                <a:cs typeface="Lucida Sans Unicode"/>
              </a:rPr>
              <a:t>cer</a:t>
            </a:r>
            <a:r>
              <a:rPr lang="es-ES" sz="2000" spc="-4" baseline="9038">
                <a:latin typeface="Lucida Sans Unicode"/>
                <a:cs typeface="Lucida Sans Unicode"/>
              </a:rPr>
              <a:t> </a:t>
            </a:r>
            <a:r>
              <a:rPr lang="es-ES" sz="2000" spc="0" baseline="9038">
                <a:latin typeface="Lucida Sans Unicode"/>
                <a:cs typeface="Lucida Sans Unicode"/>
              </a:rPr>
              <a:t>c</a:t>
            </a:r>
            <a:r>
              <a:rPr lang="es-ES" sz="2000" spc="-9" baseline="9038">
                <a:latin typeface="Lucida Sans Unicode"/>
                <a:cs typeface="Lucida Sans Unicode"/>
              </a:rPr>
              <a:t>o</a:t>
            </a:r>
            <a:r>
              <a:rPr lang="es-ES" sz="2000" spc="-4" baseline="9038">
                <a:latin typeface="Lucida Sans Unicode"/>
                <a:cs typeface="Lucida Sans Unicode"/>
              </a:rPr>
              <a:t>m</a:t>
            </a:r>
            <a:r>
              <a:rPr lang="es-ES" sz="2000" spc="0" baseline="9038">
                <a:latin typeface="Lucida Sans Unicode"/>
                <a:cs typeface="Lucida Sans Unicode"/>
              </a:rPr>
              <a:t>o</a:t>
            </a:r>
            <a:r>
              <a:rPr lang="es-ES" sz="2000" spc="9" baseline="9038">
                <a:latin typeface="Lucida Sans Unicode"/>
                <a:cs typeface="Lucida Sans Unicode"/>
              </a:rPr>
              <a:t> </a:t>
            </a:r>
            <a:r>
              <a:rPr lang="es-ES" sz="2000" spc="0" baseline="9038">
                <a:latin typeface="Lucida Sans Unicode"/>
                <a:cs typeface="Lucida Sans Unicode"/>
              </a:rPr>
              <a:t>a</a:t>
            </a:r>
            <a:endParaRPr lang="es-ES" sz="1400">
              <a:latin typeface="Lucida Sans Unicode"/>
              <a:cs typeface="Lucida Sans Unicode"/>
            </a:endParaRPr>
          </a:p>
          <a:p>
            <a:pPr marL="14477" marR="25789" algn="ctr">
              <a:lnSpc>
                <a:spcPts val="1440"/>
              </a:lnSpc>
            </a:pPr>
            <a:r>
              <a:rPr lang="es-ES" sz="2000" spc="0" baseline="9038">
                <a:latin typeface="Lucida Sans Unicode"/>
                <a:cs typeface="Lucida Sans Unicode"/>
              </a:rPr>
              <a:t>sido</a:t>
            </a:r>
            <a:r>
              <a:rPr lang="es-ES" sz="2000" spc="-19" baseline="9038">
                <a:latin typeface="Lucida Sans Unicode"/>
                <a:cs typeface="Lucida Sans Unicode"/>
              </a:rPr>
              <a:t> </a:t>
            </a:r>
            <a:r>
              <a:rPr lang="es-ES" sz="2000" spc="0" baseline="9038">
                <a:latin typeface="Lucida Sans Unicode"/>
                <a:cs typeface="Lucida Sans Unicode"/>
              </a:rPr>
              <a:t>el</a:t>
            </a:r>
            <a:r>
              <a:rPr lang="es-ES" sz="2000" spc="-4" baseline="9038">
                <a:latin typeface="Lucida Sans Unicode"/>
                <a:cs typeface="Lucida Sans Unicode"/>
              </a:rPr>
              <a:t> </a:t>
            </a:r>
            <a:r>
              <a:rPr lang="es-ES" sz="2000" spc="0" baseline="9038">
                <a:latin typeface="Lucida Sans Unicode"/>
                <a:cs typeface="Lucida Sans Unicode"/>
              </a:rPr>
              <a:t>pro</a:t>
            </a:r>
            <a:r>
              <a:rPr lang="es-ES" sz="2000" spc="-4" baseline="9038">
                <a:latin typeface="Lucida Sans Unicode"/>
                <a:cs typeface="Lucida Sans Unicode"/>
              </a:rPr>
              <a:t>c</a:t>
            </a:r>
            <a:r>
              <a:rPr lang="es-ES" sz="2000" spc="0" baseline="9038">
                <a:latin typeface="Lucida Sans Unicode"/>
                <a:cs typeface="Lucida Sans Unicode"/>
              </a:rPr>
              <a:t>eso</a:t>
            </a:r>
            <a:endParaRPr lang="es-ES" sz="1400">
              <a:latin typeface="Lucida Sans Unicode"/>
              <a:cs typeface="Lucida Sans Unicode"/>
            </a:endParaRPr>
          </a:p>
          <a:p>
            <a:pPr marL="28193" marR="42080" algn="ctr">
              <a:lnSpc>
                <a:spcPts val="1355"/>
              </a:lnSpc>
            </a:pPr>
            <a:r>
              <a:rPr lang="es-ES" sz="2000" spc="0" baseline="5423">
                <a:latin typeface="Lucida Sans Unicode"/>
                <a:cs typeface="Lucida Sans Unicode"/>
              </a:rPr>
              <a:t>de</a:t>
            </a:r>
            <a:r>
              <a:rPr lang="es-ES" sz="2000" spc="-29" baseline="5423">
                <a:latin typeface="Lucida Sans Unicode"/>
                <a:cs typeface="Lucida Sans Unicode"/>
              </a:rPr>
              <a:t> </a:t>
            </a:r>
            <a:r>
              <a:rPr lang="es-ES" sz="2000" spc="0" baseline="5423">
                <a:latin typeface="Lucida Sans Unicode"/>
                <a:cs typeface="Lucida Sans Unicode"/>
              </a:rPr>
              <a:t>aprendiz</a:t>
            </a:r>
            <a:r>
              <a:rPr lang="es-ES" sz="2000" spc="-4" baseline="5423">
                <a:latin typeface="Lucida Sans Unicode"/>
                <a:cs typeface="Lucida Sans Unicode"/>
              </a:rPr>
              <a:t>aj</a:t>
            </a:r>
            <a:r>
              <a:rPr lang="es-ES" sz="2000" spc="0" baseline="5423">
                <a:latin typeface="Lucida Sans Unicode"/>
                <a:cs typeface="Lucida Sans Unicode"/>
              </a:rPr>
              <a:t>e</a:t>
            </a:r>
            <a:endParaRPr lang="es-MX" sz="2000"/>
          </a:p>
        </p:txBody>
      </p:sp>
      <p:sp>
        <p:nvSpPr>
          <p:cNvPr id="11" name="Rectángulo: esquinas diagonales redondeadas 10">
            <a:extLst>
              <a:ext uri="{FF2B5EF4-FFF2-40B4-BE49-F238E27FC236}">
                <a16:creationId xmlns:a16="http://schemas.microsoft.com/office/drawing/2014/main" id="{CAEF7BF7-476B-8A9F-B877-F22922862EDD}"/>
              </a:ext>
            </a:extLst>
          </p:cNvPr>
          <p:cNvSpPr/>
          <p:nvPr/>
        </p:nvSpPr>
        <p:spPr>
          <a:xfrm>
            <a:off x="3886199" y="321178"/>
            <a:ext cx="1714551" cy="130442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336295" marR="347925" algn="ctr">
              <a:lnSpc>
                <a:spcPts val="1485"/>
              </a:lnSpc>
              <a:spcBef>
                <a:spcPts val="74"/>
              </a:spcBef>
            </a:pPr>
            <a:r>
              <a:rPr lang="es-ES" sz="2000" spc="0" baseline="9038">
                <a:latin typeface="Lucida Sans Unicode"/>
                <a:cs typeface="Lucida Sans Unicode"/>
              </a:rPr>
              <a:t>Es</a:t>
            </a:r>
            <a:r>
              <a:rPr lang="es-ES" sz="2000" spc="-19" baseline="9038">
                <a:latin typeface="Lucida Sans Unicode"/>
                <a:cs typeface="Lucida Sans Unicode"/>
              </a:rPr>
              <a:t> </a:t>
            </a:r>
            <a:r>
              <a:rPr lang="es-ES" sz="2000" spc="0" baseline="9038">
                <a:latin typeface="Lucida Sans Unicode"/>
                <a:cs typeface="Lucida Sans Unicode"/>
              </a:rPr>
              <a:t>una</a:t>
            </a:r>
            <a:endParaRPr lang="es-ES" sz="1400">
              <a:latin typeface="Lucida Sans Unicode"/>
              <a:cs typeface="Lucida Sans Unicode"/>
            </a:endParaRPr>
          </a:p>
          <a:p>
            <a:pPr algn="ctr">
              <a:lnSpc>
                <a:spcPts val="1440"/>
              </a:lnSpc>
            </a:pPr>
            <a:r>
              <a:rPr lang="es-ES" sz="2000" spc="0" baseline="9038">
                <a:latin typeface="Lucida Sans Unicode"/>
                <a:cs typeface="Lucida Sans Unicode"/>
              </a:rPr>
              <a:t>r</a:t>
            </a:r>
            <a:r>
              <a:rPr lang="es-ES" sz="2000" spc="4" baseline="9038">
                <a:latin typeface="Lucida Sans Unicode"/>
                <a:cs typeface="Lucida Sans Unicode"/>
              </a:rPr>
              <a:t>e</a:t>
            </a:r>
            <a:r>
              <a:rPr lang="es-ES" sz="2000" spc="0" baseline="9038">
                <a:latin typeface="Lucida Sans Unicode"/>
                <a:cs typeface="Lucida Sans Unicode"/>
              </a:rPr>
              <a:t>sp</a:t>
            </a:r>
            <a:r>
              <a:rPr lang="es-ES" sz="2000" spc="-4" baseline="9038">
                <a:latin typeface="Lucida Sans Unicode"/>
                <a:cs typeface="Lucida Sans Unicode"/>
              </a:rPr>
              <a:t>o</a:t>
            </a:r>
            <a:r>
              <a:rPr lang="es-ES" sz="2000" spc="0" baseline="9038">
                <a:latin typeface="Lucida Sans Unicode"/>
                <a:cs typeface="Lucida Sans Unicode"/>
              </a:rPr>
              <a:t>ns</a:t>
            </a:r>
            <a:r>
              <a:rPr lang="es-ES" sz="2000" spc="-4" baseline="9038">
                <a:latin typeface="Lucida Sans Unicode"/>
                <a:cs typeface="Lucida Sans Unicode"/>
              </a:rPr>
              <a:t>a</a:t>
            </a:r>
            <a:r>
              <a:rPr lang="es-ES" sz="2000" spc="0" baseline="9038">
                <a:latin typeface="Lucida Sans Unicode"/>
                <a:cs typeface="Lucida Sans Unicode"/>
              </a:rPr>
              <a:t>bilidad</a:t>
            </a:r>
            <a:endParaRPr lang="es-ES" sz="1400">
              <a:latin typeface="Lucida Sans Unicode"/>
              <a:cs typeface="Lucida Sans Unicode"/>
            </a:endParaRPr>
          </a:p>
          <a:p>
            <a:pPr marL="147066" marR="158796" algn="ctr">
              <a:lnSpc>
                <a:spcPts val="1355"/>
              </a:lnSpc>
            </a:pPr>
            <a:r>
              <a:rPr lang="es-ES" sz="2000" spc="0" baseline="5423">
                <a:latin typeface="Lucida Sans Unicode"/>
                <a:cs typeface="Lucida Sans Unicode"/>
              </a:rPr>
              <a:t>d</a:t>
            </a:r>
            <a:r>
              <a:rPr lang="es-ES" sz="2000" spc="4" baseline="5423">
                <a:latin typeface="Lucida Sans Unicode"/>
                <a:cs typeface="Lucida Sans Unicode"/>
              </a:rPr>
              <a:t>e</a:t>
            </a:r>
            <a:r>
              <a:rPr lang="es-ES" sz="2000" spc="0" baseline="5423">
                <a:latin typeface="Lucida Sans Unicode"/>
                <a:cs typeface="Lucida Sans Unicode"/>
              </a:rPr>
              <a:t>l</a:t>
            </a:r>
            <a:r>
              <a:rPr lang="es-ES" sz="2000" spc="-29" baseline="5423">
                <a:latin typeface="Lucida Sans Unicode"/>
                <a:cs typeface="Lucida Sans Unicode"/>
              </a:rPr>
              <a:t> </a:t>
            </a:r>
            <a:r>
              <a:rPr lang="es-ES" sz="2000" spc="0" baseline="5423">
                <a:latin typeface="Lucida Sans Unicode"/>
                <a:cs typeface="Lucida Sans Unicode"/>
              </a:rPr>
              <a:t>d</a:t>
            </a:r>
            <a:r>
              <a:rPr lang="es-ES" sz="2000" spc="-4" baseline="5423">
                <a:latin typeface="Lucida Sans Unicode"/>
                <a:cs typeface="Lucida Sans Unicode"/>
              </a:rPr>
              <a:t>o</a:t>
            </a:r>
            <a:r>
              <a:rPr lang="es-ES" sz="2000" spc="0" baseline="5423">
                <a:latin typeface="Lucida Sans Unicode"/>
                <a:cs typeface="Lucida Sans Unicode"/>
              </a:rPr>
              <a:t>cen</a:t>
            </a:r>
            <a:r>
              <a:rPr lang="es-ES" sz="2000" spc="-4" baseline="5423">
                <a:latin typeface="Lucida Sans Unicode"/>
                <a:cs typeface="Lucida Sans Unicode"/>
              </a:rPr>
              <a:t>t</a:t>
            </a:r>
            <a:r>
              <a:rPr lang="es-ES" sz="2000" spc="0" baseline="5423">
                <a:latin typeface="Lucida Sans Unicode"/>
                <a:cs typeface="Lucida Sans Unicode"/>
              </a:rPr>
              <a:t>e</a:t>
            </a:r>
            <a:endParaRPr lang="es-ES" sz="1400">
              <a:latin typeface="Lucida Sans Unicode"/>
              <a:cs typeface="Lucida Sans Unicode"/>
            </a:endParaRPr>
          </a:p>
        </p:txBody>
      </p:sp>
      <p:sp>
        <p:nvSpPr>
          <p:cNvPr id="12" name="Rectángulo: esquinas diagonales redondeadas 11">
            <a:extLst>
              <a:ext uri="{FF2B5EF4-FFF2-40B4-BE49-F238E27FC236}">
                <a16:creationId xmlns:a16="http://schemas.microsoft.com/office/drawing/2014/main" id="{342E5FBE-4035-BF29-90D0-6E3C95E6600E}"/>
              </a:ext>
            </a:extLst>
          </p:cNvPr>
          <p:cNvSpPr/>
          <p:nvPr/>
        </p:nvSpPr>
        <p:spPr>
          <a:xfrm>
            <a:off x="7569201" y="4050208"/>
            <a:ext cx="1848063" cy="157589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340868" marR="350017" algn="ctr">
              <a:lnSpc>
                <a:spcPts val="1485"/>
              </a:lnSpc>
              <a:spcBef>
                <a:spcPts val="74"/>
              </a:spcBef>
            </a:pPr>
            <a:r>
              <a:rPr lang="es-ES" sz="2000" spc="0" baseline="9038" dirty="0">
                <a:latin typeface="Lucida Sans Unicode"/>
                <a:cs typeface="Lucida Sans Unicode"/>
              </a:rPr>
              <a:t>Per</a:t>
            </a:r>
            <a:r>
              <a:rPr lang="es-ES" sz="2000" spc="-4" baseline="9038" dirty="0">
                <a:latin typeface="Lucida Sans Unicode"/>
                <a:cs typeface="Lucida Sans Unicode"/>
              </a:rPr>
              <a:t>m</a:t>
            </a:r>
            <a:r>
              <a:rPr lang="es-ES" sz="2000" spc="0" baseline="9038" dirty="0">
                <a:latin typeface="Lucida Sans Unicode"/>
                <a:cs typeface="Lucida Sans Unicode"/>
              </a:rPr>
              <a:t>i</a:t>
            </a:r>
            <a:r>
              <a:rPr lang="es-ES" sz="2000" spc="-4" baseline="9038" dirty="0">
                <a:latin typeface="Lucida Sans Unicode"/>
                <a:cs typeface="Lucida Sans Unicode"/>
              </a:rPr>
              <a:t>t</a:t>
            </a:r>
            <a:r>
              <a:rPr lang="es-ES" sz="2000" spc="0" baseline="9038" dirty="0">
                <a:latin typeface="Lucida Sans Unicode"/>
                <a:cs typeface="Lucida Sans Unicode"/>
              </a:rPr>
              <a:t>e</a:t>
            </a:r>
            <a:endParaRPr lang="es-ES" sz="1400" dirty="0">
              <a:latin typeface="Lucida Sans Unicode"/>
              <a:cs typeface="Lucida Sans Unicode"/>
            </a:endParaRPr>
          </a:p>
          <a:p>
            <a:pPr marR="4780" algn="ctr">
              <a:lnSpc>
                <a:spcPts val="1440"/>
              </a:lnSpc>
            </a:pPr>
            <a:r>
              <a:rPr lang="es-ES" sz="2000" spc="0" baseline="9038" dirty="0">
                <a:latin typeface="Lucida Sans Unicode"/>
                <a:cs typeface="Lucida Sans Unicode"/>
              </a:rPr>
              <a:t>id</a:t>
            </a:r>
            <a:r>
              <a:rPr lang="es-ES" sz="2000" spc="4" baseline="9038" dirty="0">
                <a:latin typeface="Lucida Sans Unicode"/>
                <a:cs typeface="Lucida Sans Unicode"/>
              </a:rPr>
              <a:t>e</a:t>
            </a:r>
            <a:r>
              <a:rPr lang="es-ES" sz="2000" spc="0" baseline="9038" dirty="0">
                <a:latin typeface="Lucida Sans Unicode"/>
                <a:cs typeface="Lucida Sans Unicode"/>
              </a:rPr>
              <a:t>n</a:t>
            </a:r>
            <a:r>
              <a:rPr lang="es-ES" sz="2000" spc="-4" baseline="9038" dirty="0">
                <a:latin typeface="Lucida Sans Unicode"/>
                <a:cs typeface="Lucida Sans Unicode"/>
              </a:rPr>
              <a:t>t</a:t>
            </a:r>
            <a:r>
              <a:rPr lang="es-ES" sz="2000" spc="0" baseline="9038" dirty="0">
                <a:latin typeface="Lucida Sans Unicode"/>
                <a:cs typeface="Lucida Sans Unicode"/>
              </a:rPr>
              <a:t>if</a:t>
            </a:r>
            <a:r>
              <a:rPr lang="es-ES" sz="2000" spc="4" baseline="9038" dirty="0">
                <a:latin typeface="Lucida Sans Unicode"/>
                <a:cs typeface="Lucida Sans Unicode"/>
              </a:rPr>
              <a:t>i</a:t>
            </a:r>
            <a:r>
              <a:rPr lang="es-ES" sz="2000" spc="0" baseline="9038" dirty="0">
                <a:latin typeface="Lucida Sans Unicode"/>
                <a:cs typeface="Lucida Sans Unicode"/>
              </a:rPr>
              <a:t>c</a:t>
            </a:r>
            <a:r>
              <a:rPr lang="es-ES" sz="2000" spc="-4" baseline="9038" dirty="0">
                <a:latin typeface="Lucida Sans Unicode"/>
                <a:cs typeface="Lucida Sans Unicode"/>
              </a:rPr>
              <a:t>a</a:t>
            </a:r>
            <a:r>
              <a:rPr lang="es-ES" sz="2000" spc="0" baseline="9038" dirty="0">
                <a:latin typeface="Lucida Sans Unicode"/>
                <a:cs typeface="Lucida Sans Unicode"/>
              </a:rPr>
              <a:t>r</a:t>
            </a:r>
            <a:r>
              <a:rPr lang="es-ES" sz="2000" spc="-19" baseline="9038" dirty="0">
                <a:latin typeface="Lucida Sans Unicode"/>
                <a:cs typeface="Lucida Sans Unicode"/>
              </a:rPr>
              <a:t> </a:t>
            </a:r>
            <a:r>
              <a:rPr lang="es-ES" sz="2000" spc="0" baseline="9038" dirty="0">
                <a:latin typeface="Lucida Sans Unicode"/>
                <a:cs typeface="Lucida Sans Unicode"/>
              </a:rPr>
              <a:t>lo que</a:t>
            </a:r>
            <a:endParaRPr lang="es-ES" sz="1400" dirty="0">
              <a:latin typeface="Lucida Sans Unicode"/>
              <a:cs typeface="Lucida Sans Unicode"/>
            </a:endParaRPr>
          </a:p>
          <a:p>
            <a:pPr marL="81533" marR="93335" algn="ctr">
              <a:lnSpc>
                <a:spcPts val="1440"/>
              </a:lnSpc>
            </a:pPr>
            <a:r>
              <a:rPr lang="es-ES" sz="2000" spc="0" baseline="9038" dirty="0">
                <a:latin typeface="Lucida Sans Unicode"/>
                <a:cs typeface="Lucida Sans Unicode"/>
              </a:rPr>
              <a:t>in</a:t>
            </a:r>
            <a:r>
              <a:rPr lang="es-ES" sz="2000" spc="-4" baseline="9038" dirty="0">
                <a:latin typeface="Lucida Sans Unicode"/>
                <a:cs typeface="Lucida Sans Unicode"/>
              </a:rPr>
              <a:t>t</a:t>
            </a:r>
            <a:r>
              <a:rPr lang="es-ES" sz="2000" spc="0" baseline="9038" dirty="0">
                <a:latin typeface="Lucida Sans Unicode"/>
                <a:cs typeface="Lucida Sans Unicode"/>
              </a:rPr>
              <a:t>erf</a:t>
            </a:r>
            <a:r>
              <a:rPr lang="es-ES" sz="2000" spc="4" baseline="9038" dirty="0">
                <a:latin typeface="Lucida Sans Unicode"/>
                <a:cs typeface="Lucida Sans Unicode"/>
              </a:rPr>
              <a:t>i</a:t>
            </a:r>
            <a:r>
              <a:rPr lang="es-ES" sz="2000" spc="0" baseline="9038" dirty="0">
                <a:latin typeface="Lucida Sans Unicode"/>
                <a:cs typeface="Lucida Sans Unicode"/>
              </a:rPr>
              <a:t>ere</a:t>
            </a:r>
            <a:r>
              <a:rPr lang="es-ES" sz="2000" spc="-39" baseline="9038" dirty="0">
                <a:latin typeface="Lucida Sans Unicode"/>
                <a:cs typeface="Lucida Sans Unicode"/>
              </a:rPr>
              <a:t> </a:t>
            </a:r>
            <a:r>
              <a:rPr lang="es-ES" sz="2000" spc="0" baseline="9038" dirty="0">
                <a:latin typeface="Lucida Sans Unicode"/>
                <a:cs typeface="Lucida Sans Unicode"/>
              </a:rPr>
              <a:t>en</a:t>
            </a:r>
            <a:r>
              <a:rPr lang="es-ES" sz="2000" spc="-9" baseline="9038" dirty="0">
                <a:latin typeface="Lucida Sans Unicode"/>
                <a:cs typeface="Lucida Sans Unicode"/>
              </a:rPr>
              <a:t> </a:t>
            </a:r>
            <a:r>
              <a:rPr lang="es-ES" sz="2000" spc="0" baseline="9038" dirty="0">
                <a:latin typeface="Lucida Sans Unicode"/>
                <a:cs typeface="Lucida Sans Unicode"/>
              </a:rPr>
              <a:t>el</a:t>
            </a:r>
            <a:endParaRPr lang="es-ES" sz="1400" dirty="0">
              <a:latin typeface="Lucida Sans Unicode"/>
              <a:cs typeface="Lucida Sans Unicode"/>
            </a:endParaRPr>
          </a:p>
          <a:p>
            <a:pPr marL="2286" marR="12867" algn="ctr">
              <a:lnSpc>
                <a:spcPts val="1440"/>
              </a:lnSpc>
            </a:pPr>
            <a:r>
              <a:rPr lang="es-ES" sz="2000" spc="0" baseline="9038" dirty="0">
                <a:latin typeface="Lucida Sans Unicode"/>
                <a:cs typeface="Lucida Sans Unicode"/>
              </a:rPr>
              <a:t>aprendiz</a:t>
            </a:r>
            <a:r>
              <a:rPr lang="es-ES" sz="2000" spc="-4" baseline="9038" dirty="0">
                <a:latin typeface="Lucida Sans Unicode"/>
                <a:cs typeface="Lucida Sans Unicode"/>
              </a:rPr>
              <a:t>aj</a:t>
            </a:r>
            <a:r>
              <a:rPr lang="es-ES" sz="2000" spc="0" baseline="9038" dirty="0">
                <a:latin typeface="Lucida Sans Unicode"/>
                <a:cs typeface="Lucida Sans Unicode"/>
              </a:rPr>
              <a:t>e</a:t>
            </a:r>
            <a:r>
              <a:rPr lang="es-ES" sz="2000" spc="-29" baseline="9038" dirty="0">
                <a:latin typeface="Lucida Sans Unicode"/>
                <a:cs typeface="Lucida Sans Unicode"/>
              </a:rPr>
              <a:t> </a:t>
            </a:r>
            <a:r>
              <a:rPr lang="es-ES" sz="2000" spc="0" baseline="9038" dirty="0">
                <a:latin typeface="Lucida Sans Unicode"/>
                <a:cs typeface="Lucida Sans Unicode"/>
              </a:rPr>
              <a:t>para</a:t>
            </a:r>
            <a:endParaRPr lang="es-ES" sz="1400" dirty="0">
              <a:latin typeface="Lucida Sans Unicode"/>
              <a:cs typeface="Lucida Sans Unicode"/>
            </a:endParaRPr>
          </a:p>
          <a:p>
            <a:pPr algn="ctr">
              <a:lnSpc>
                <a:spcPts val="1440"/>
              </a:lnSpc>
            </a:pPr>
            <a:r>
              <a:rPr lang="es-ES" sz="2000" spc="-4" baseline="9038" dirty="0">
                <a:latin typeface="Lucida Sans Unicode"/>
                <a:cs typeface="Lucida Sans Unicode"/>
              </a:rPr>
              <a:t>tom</a:t>
            </a:r>
            <a:r>
              <a:rPr lang="es-ES" sz="2000" spc="0" baseline="9038" dirty="0">
                <a:latin typeface="Lucida Sans Unicode"/>
                <a:cs typeface="Lucida Sans Unicode"/>
              </a:rPr>
              <a:t>ar d</a:t>
            </a:r>
            <a:r>
              <a:rPr lang="es-ES" sz="2000" spc="4" baseline="9038" dirty="0">
                <a:latin typeface="Lucida Sans Unicode"/>
                <a:cs typeface="Lucida Sans Unicode"/>
              </a:rPr>
              <a:t>e</a:t>
            </a:r>
            <a:r>
              <a:rPr lang="es-ES" sz="2000" spc="0" baseline="9038" dirty="0">
                <a:latin typeface="Lucida Sans Unicode"/>
                <a:cs typeface="Lucida Sans Unicode"/>
              </a:rPr>
              <a:t>cisi</a:t>
            </a:r>
            <a:r>
              <a:rPr lang="es-ES" sz="2000" spc="-4" baseline="9038" dirty="0">
                <a:latin typeface="Lucida Sans Unicode"/>
                <a:cs typeface="Lucida Sans Unicode"/>
              </a:rPr>
              <a:t>o</a:t>
            </a:r>
            <a:r>
              <a:rPr lang="es-ES" sz="2000" spc="0" baseline="9038" dirty="0">
                <a:latin typeface="Lucida Sans Unicode"/>
                <a:cs typeface="Lucida Sans Unicode"/>
              </a:rPr>
              <a:t>nes</a:t>
            </a:r>
            <a:endParaRPr lang="es-ES" sz="1400" dirty="0">
              <a:latin typeface="Lucida Sans Unicode"/>
              <a:cs typeface="Lucida Sans Unicode"/>
            </a:endParaRPr>
          </a:p>
          <a:p>
            <a:pPr marL="215900" marR="224268" algn="ctr">
              <a:lnSpc>
                <a:spcPts val="1355"/>
              </a:lnSpc>
            </a:pPr>
            <a:r>
              <a:rPr lang="es-ES" sz="2000" spc="0" baseline="5423" dirty="0">
                <a:latin typeface="Lucida Sans Unicode"/>
                <a:cs typeface="Lucida Sans Unicode"/>
              </a:rPr>
              <a:t>al</a:t>
            </a:r>
            <a:r>
              <a:rPr lang="es-ES" sz="2000" spc="-9" baseline="5423" dirty="0">
                <a:latin typeface="Lucida Sans Unicode"/>
                <a:cs typeface="Lucida Sans Unicode"/>
              </a:rPr>
              <a:t> </a:t>
            </a:r>
            <a:r>
              <a:rPr lang="es-ES" sz="2000" spc="0" baseline="5423" dirty="0">
                <a:latin typeface="Lucida Sans Unicode"/>
                <a:cs typeface="Lucida Sans Unicode"/>
              </a:rPr>
              <a:t>r</a:t>
            </a:r>
            <a:r>
              <a:rPr lang="es-ES" sz="2000" spc="4" baseline="5423" dirty="0">
                <a:latin typeface="Lucida Sans Unicode"/>
                <a:cs typeface="Lucida Sans Unicode"/>
              </a:rPr>
              <a:t>e</a:t>
            </a:r>
            <a:r>
              <a:rPr lang="es-ES" sz="2000" spc="0" baseline="5423" dirty="0">
                <a:latin typeface="Lucida Sans Unicode"/>
                <a:cs typeface="Lucida Sans Unicode"/>
              </a:rPr>
              <a:t>sp</a:t>
            </a:r>
            <a:r>
              <a:rPr lang="es-ES" sz="2000" spc="4" baseline="5423" dirty="0">
                <a:latin typeface="Lucida Sans Unicode"/>
                <a:cs typeface="Lucida Sans Unicode"/>
              </a:rPr>
              <a:t>e</a:t>
            </a:r>
            <a:r>
              <a:rPr lang="es-ES" sz="2000" spc="0" baseline="5423" dirty="0">
                <a:latin typeface="Lucida Sans Unicode"/>
                <a:cs typeface="Lucida Sans Unicode"/>
              </a:rPr>
              <a:t>c</a:t>
            </a:r>
            <a:r>
              <a:rPr lang="es-ES" sz="2000" spc="-4" baseline="5423" dirty="0">
                <a:latin typeface="Lucida Sans Unicode"/>
                <a:cs typeface="Lucida Sans Unicode"/>
              </a:rPr>
              <a:t>t</a:t>
            </a:r>
            <a:r>
              <a:rPr lang="es-ES" sz="2000" spc="0" baseline="5423" dirty="0">
                <a:latin typeface="Lucida Sans Unicode"/>
                <a:cs typeface="Lucida Sans Unicode"/>
              </a:rPr>
              <a:t>o</a:t>
            </a:r>
            <a:endParaRPr lang="es-ES" sz="1400" dirty="0">
              <a:latin typeface="Lucida Sans Unicode"/>
              <a:cs typeface="Lucida Sans Unicode"/>
            </a:endParaRPr>
          </a:p>
        </p:txBody>
      </p:sp>
    </p:spTree>
    <p:extLst>
      <p:ext uri="{BB962C8B-B14F-4D97-AF65-F5344CB8AC3E}">
        <p14:creationId xmlns:p14="http://schemas.microsoft.com/office/powerpoint/2010/main" val="2587963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A9062-EFFB-C41A-640D-2E2C71D3903C}"/>
              </a:ext>
            </a:extLst>
          </p:cNvPr>
          <p:cNvSpPr>
            <a:spLocks noGrp="1"/>
          </p:cNvSpPr>
          <p:nvPr>
            <p:ph type="title"/>
          </p:nvPr>
        </p:nvSpPr>
        <p:spPr>
          <a:xfrm>
            <a:off x="2218171" y="369277"/>
            <a:ext cx="8911687" cy="1280890"/>
          </a:xfrm>
        </p:spPr>
        <p:txBody>
          <a:bodyPr>
            <a:normAutofit fontScale="90000"/>
          </a:bodyPr>
          <a:lstStyle/>
          <a:p>
            <a:pPr algn="ctr"/>
            <a:r>
              <a:rPr lang="es-ES" sz="3200" dirty="0"/>
              <a:t>La comunicación en las evaluaciones inicial, del proceso y final desde el enfoque formativo</a:t>
            </a:r>
            <a:endParaRPr lang="es-MX" sz="3200" dirty="0"/>
          </a:p>
        </p:txBody>
      </p:sp>
      <p:graphicFrame>
        <p:nvGraphicFramePr>
          <p:cNvPr id="4" name="Tabla 4">
            <a:extLst>
              <a:ext uri="{FF2B5EF4-FFF2-40B4-BE49-F238E27FC236}">
                <a16:creationId xmlns:a16="http://schemas.microsoft.com/office/drawing/2014/main" id="{B2C9A344-DB20-AA13-1945-F11C8E3B406B}"/>
              </a:ext>
            </a:extLst>
          </p:cNvPr>
          <p:cNvGraphicFramePr>
            <a:graphicFrameLocks noGrp="1"/>
          </p:cNvGraphicFramePr>
          <p:nvPr/>
        </p:nvGraphicFramePr>
        <p:xfrm>
          <a:off x="469900" y="1460501"/>
          <a:ext cx="11036300" cy="4776620"/>
        </p:xfrm>
        <a:graphic>
          <a:graphicData uri="http://schemas.openxmlformats.org/drawingml/2006/table">
            <a:tbl>
              <a:tblPr firstRow="1" bandRow="1">
                <a:tableStyleId>{5940675A-B579-460E-94D1-54222C63F5DA}</a:tableStyleId>
              </a:tblPr>
              <a:tblGrid>
                <a:gridCol w="2143822">
                  <a:extLst>
                    <a:ext uri="{9D8B030D-6E8A-4147-A177-3AD203B41FA5}">
                      <a16:colId xmlns:a16="http://schemas.microsoft.com/office/drawing/2014/main" val="1933673442"/>
                    </a:ext>
                  </a:extLst>
                </a:gridCol>
                <a:gridCol w="2821878">
                  <a:extLst>
                    <a:ext uri="{9D8B030D-6E8A-4147-A177-3AD203B41FA5}">
                      <a16:colId xmlns:a16="http://schemas.microsoft.com/office/drawing/2014/main" val="2349208809"/>
                    </a:ext>
                  </a:extLst>
                </a:gridCol>
                <a:gridCol w="3314700">
                  <a:extLst>
                    <a:ext uri="{9D8B030D-6E8A-4147-A177-3AD203B41FA5}">
                      <a16:colId xmlns:a16="http://schemas.microsoft.com/office/drawing/2014/main" val="2607835226"/>
                    </a:ext>
                  </a:extLst>
                </a:gridCol>
                <a:gridCol w="2755900">
                  <a:extLst>
                    <a:ext uri="{9D8B030D-6E8A-4147-A177-3AD203B41FA5}">
                      <a16:colId xmlns:a16="http://schemas.microsoft.com/office/drawing/2014/main" val="470252082"/>
                    </a:ext>
                  </a:extLst>
                </a:gridCol>
              </a:tblGrid>
              <a:tr h="279146">
                <a:tc gridSpan="2">
                  <a:txBody>
                    <a:bodyPr/>
                    <a:lstStyle/>
                    <a:p>
                      <a:pPr algn="ctr"/>
                      <a:r>
                        <a:rPr lang="es-MX" sz="1400" dirty="0">
                          <a:solidFill>
                            <a:schemeClr val="tx1"/>
                          </a:solidFill>
                          <a:latin typeface="Arial" panose="020B0604020202020204" pitchFamily="34" charset="0"/>
                          <a:cs typeface="Arial" panose="020B0604020202020204" pitchFamily="34" charset="0"/>
                        </a:rPr>
                        <a:t>INICIAL</a:t>
                      </a:r>
                    </a:p>
                  </a:txBody>
                  <a:tcPr/>
                </a:tc>
                <a:tc hMerge="1">
                  <a:txBody>
                    <a:bodyPr/>
                    <a:lstStyle/>
                    <a:p>
                      <a:endParaRPr lang="es-MX" dirty="0"/>
                    </a:p>
                  </a:txBody>
                  <a:tcPr/>
                </a:tc>
                <a:tc>
                  <a:txBody>
                    <a:bodyPr/>
                    <a:lstStyle/>
                    <a:p>
                      <a:pPr algn="ctr"/>
                      <a:r>
                        <a:rPr lang="es-MX" sz="1400" dirty="0">
                          <a:latin typeface="Arial" panose="020B0604020202020204" pitchFamily="34" charset="0"/>
                          <a:cs typeface="Arial" panose="020B0604020202020204" pitchFamily="34" charset="0"/>
                        </a:rPr>
                        <a:t>INTERMEDIA</a:t>
                      </a:r>
                    </a:p>
                  </a:txBody>
                  <a:tcPr/>
                </a:tc>
                <a:tc>
                  <a:txBody>
                    <a:bodyPr/>
                    <a:lstStyle/>
                    <a:p>
                      <a:pPr algn="ctr"/>
                      <a:r>
                        <a:rPr lang="es-MX" sz="1400" dirty="0">
                          <a:latin typeface="Arial" panose="020B0604020202020204" pitchFamily="34" charset="0"/>
                          <a:cs typeface="Arial" panose="020B0604020202020204" pitchFamily="34" charset="0"/>
                        </a:rPr>
                        <a:t>FINAL</a:t>
                      </a:r>
                    </a:p>
                  </a:txBody>
                  <a:tcPr/>
                </a:tc>
                <a:extLst>
                  <a:ext uri="{0D108BD9-81ED-4DB2-BD59-A6C34878D82A}">
                    <a16:rowId xmlns:a16="http://schemas.microsoft.com/office/drawing/2014/main" val="2011509730"/>
                  </a:ext>
                </a:extLst>
              </a:tr>
              <a:tr h="1206499">
                <a:tc>
                  <a:txBody>
                    <a:bodyPr/>
                    <a:lstStyle/>
                    <a:p>
                      <a:r>
                        <a:rPr lang="es-MX" sz="1400" dirty="0">
                          <a:latin typeface="Arial" panose="020B0604020202020204" pitchFamily="34" charset="0"/>
                          <a:cs typeface="Arial" panose="020B0604020202020204" pitchFamily="34" charset="0"/>
                        </a:rPr>
                        <a:t>¿Qué evalúa? </a:t>
                      </a:r>
                    </a:p>
                  </a:txBody>
                  <a:tcPr/>
                </a:tc>
                <a:tc>
                  <a:txBody>
                    <a:bodyPr/>
                    <a:lstStyle/>
                    <a:p>
                      <a:r>
                        <a:rPr lang="es-ES" sz="1400" dirty="0">
                          <a:latin typeface="Arial" panose="020B0604020202020204" pitchFamily="34" charset="0"/>
                          <a:cs typeface="Arial" panose="020B0604020202020204" pitchFamily="34" charset="0"/>
                        </a:rPr>
                        <a:t>• Conocimientos previos.</a:t>
                      </a:r>
                    </a:p>
                    <a:p>
                      <a:r>
                        <a:rPr lang="es-ES" sz="1400" dirty="0">
                          <a:latin typeface="Arial" panose="020B0604020202020204" pitchFamily="34" charset="0"/>
                          <a:cs typeface="Arial" panose="020B0604020202020204" pitchFamily="34" charset="0"/>
                        </a:rPr>
                        <a:t>• Razonamientos y  estrategias.</a:t>
                      </a:r>
                    </a:p>
                    <a:p>
                      <a:r>
                        <a:rPr lang="es-ES" sz="1400" dirty="0">
                          <a:latin typeface="Arial" panose="020B0604020202020204" pitchFamily="34" charset="0"/>
                          <a:cs typeface="Arial" panose="020B0604020202020204" pitchFamily="34" charset="0"/>
                        </a:rPr>
                        <a:t>• Actitudes y hábitos.</a:t>
                      </a:r>
                    </a:p>
                    <a:p>
                      <a:r>
                        <a:rPr lang="es-ES" sz="1400" dirty="0">
                          <a:latin typeface="Arial" panose="020B0604020202020204" pitchFamily="34" charset="0"/>
                          <a:cs typeface="Arial" panose="020B0604020202020204" pitchFamily="34" charset="0"/>
                        </a:rPr>
                        <a:t>• Representaciones de la tarea que se propone.</a:t>
                      </a:r>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Progresos en el aprendizaje y saberes </a:t>
                      </a:r>
                    </a:p>
                    <a:p>
                      <a:r>
                        <a:rPr lang="es-ES" sz="1400" dirty="0">
                          <a:latin typeface="Arial" panose="020B0604020202020204" pitchFamily="34" charset="0"/>
                          <a:cs typeface="Arial" panose="020B0604020202020204" pitchFamily="34" charset="0"/>
                        </a:rPr>
                        <a:t>• Razonamientos mentales del alumno.</a:t>
                      </a:r>
                    </a:p>
                    <a:p>
                      <a:r>
                        <a:rPr lang="es-ES" sz="1400" dirty="0">
                          <a:latin typeface="Arial" panose="020B0604020202020204" pitchFamily="34" charset="0"/>
                          <a:cs typeface="Arial" panose="020B0604020202020204" pitchFamily="34" charset="0"/>
                        </a:rPr>
                        <a:t>• Estrategias empleadas por el alumno para aprender</a:t>
                      </a:r>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El logro de los Aprendizajes Esperados. • Aprendizajes no logrados e interferencias. </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4190527"/>
                  </a:ext>
                </a:extLst>
              </a:tr>
              <a:tr h="431188">
                <a:tc>
                  <a:txBody>
                    <a:bodyPr/>
                    <a:lstStyle/>
                    <a:p>
                      <a:r>
                        <a:rPr lang="es-ES" sz="1400" dirty="0">
                          <a:latin typeface="Arial" panose="020B0604020202020204" pitchFamily="34" charset="0"/>
                          <a:cs typeface="Arial" panose="020B0604020202020204" pitchFamily="34" charset="0"/>
                        </a:rPr>
                        <a:t>¿Cuándo se lleva</a:t>
                      </a:r>
                    </a:p>
                    <a:p>
                      <a:r>
                        <a:rPr lang="es-ES" sz="1400" dirty="0">
                          <a:latin typeface="Arial" panose="020B0604020202020204" pitchFamily="34" charset="0"/>
                          <a:cs typeface="Arial" panose="020B0604020202020204" pitchFamily="34" charset="0"/>
                        </a:rPr>
                        <a:t>a cabo?</a:t>
                      </a:r>
                    </a:p>
                  </a:txBody>
                  <a:tcPr/>
                </a:tc>
                <a:tc>
                  <a:txBody>
                    <a:bodyPr/>
                    <a:lstStyle/>
                    <a:p>
                      <a:r>
                        <a:rPr lang="es-ES" sz="1400" dirty="0">
                          <a:latin typeface="Arial" panose="020B0604020202020204" pitchFamily="34" charset="0"/>
                          <a:cs typeface="Arial" panose="020B0604020202020204" pitchFamily="34" charset="0"/>
                        </a:rPr>
                        <a:t>Al inicio de los procesos</a:t>
                      </a:r>
                    </a:p>
                    <a:p>
                      <a:r>
                        <a:rPr lang="es-ES" sz="1400" dirty="0">
                          <a:latin typeface="Arial" panose="020B0604020202020204" pitchFamily="34" charset="0"/>
                          <a:cs typeface="Arial" panose="020B0604020202020204" pitchFamily="34" charset="0"/>
                        </a:rPr>
                        <a:t>de enseña y aprendizaje.</a:t>
                      </a:r>
                    </a:p>
                  </a:txBody>
                  <a:tcPr/>
                </a:tc>
                <a:tc>
                  <a:txBody>
                    <a:bodyPr/>
                    <a:lstStyle/>
                    <a:p>
                      <a:r>
                        <a:rPr lang="es-ES" sz="1400" dirty="0">
                          <a:latin typeface="Arial" panose="020B0604020202020204" pitchFamily="34" charset="0"/>
                          <a:cs typeface="Arial" panose="020B0604020202020204" pitchFamily="34" charset="0"/>
                        </a:rPr>
                        <a:t>Durante los procesos de</a:t>
                      </a:r>
                    </a:p>
                    <a:p>
                      <a:r>
                        <a:rPr lang="es-ES" sz="1400" dirty="0">
                          <a:latin typeface="Arial" panose="020B0604020202020204" pitchFamily="34" charset="0"/>
                          <a:cs typeface="Arial" panose="020B0604020202020204" pitchFamily="34" charset="0"/>
                        </a:rPr>
                        <a:t>enseñanza y aprendizaje.</a:t>
                      </a:r>
                    </a:p>
                  </a:txBody>
                  <a:tcPr/>
                </a:tc>
                <a:tc>
                  <a:txBody>
                    <a:bodyPr/>
                    <a:lstStyle/>
                    <a:p>
                      <a:r>
                        <a:rPr lang="es-ES" sz="1400" dirty="0">
                          <a:latin typeface="Arial" panose="020B0604020202020204" pitchFamily="34" charset="0"/>
                          <a:cs typeface="Arial" panose="020B0604020202020204" pitchFamily="34" charset="0"/>
                        </a:rPr>
                        <a:t>Al final de los procesos</a:t>
                      </a:r>
                    </a:p>
                    <a:p>
                      <a:r>
                        <a:rPr lang="es-ES" sz="1400" dirty="0">
                          <a:latin typeface="Arial" panose="020B0604020202020204" pitchFamily="34" charset="0"/>
                          <a:cs typeface="Arial" panose="020B0604020202020204" pitchFamily="34" charset="0"/>
                        </a:rPr>
                        <a:t>de enseñanza y Aprendizaje</a:t>
                      </a:r>
                      <a:r>
                        <a:rPr lang="es-MX" sz="1400" dirty="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8909667"/>
                  </a:ext>
                </a:extLst>
              </a:tr>
              <a:tr h="1256157">
                <a:tc>
                  <a:txBody>
                    <a:bodyPr/>
                    <a:lstStyle/>
                    <a:p>
                      <a:r>
                        <a:rPr lang="es-MX" sz="1400" dirty="0">
                          <a:latin typeface="Arial" panose="020B0604020202020204" pitchFamily="34" charset="0"/>
                          <a:cs typeface="Arial" panose="020B0604020202020204" pitchFamily="34" charset="0"/>
                        </a:rPr>
                        <a:t>¿Para qué se realiza?</a:t>
                      </a:r>
                    </a:p>
                  </a:txBody>
                  <a:tcPr/>
                </a:tc>
                <a:tc>
                  <a:txBody>
                    <a:bodyPr/>
                    <a:lstStyle/>
                    <a:p>
                      <a:r>
                        <a:rPr lang="es-ES" sz="1400" dirty="0">
                          <a:latin typeface="Arial" panose="020B0604020202020204" pitchFamily="34" charset="0"/>
                          <a:cs typeface="Arial" panose="020B0604020202020204" pitchFamily="34" charset="0"/>
                        </a:rPr>
                        <a:t>Para que el docente diseñe </a:t>
                      </a:r>
                    </a:p>
                    <a:p>
                      <a:r>
                        <a:rPr lang="es-ES" sz="1400" dirty="0">
                          <a:latin typeface="Arial" panose="020B0604020202020204" pitchFamily="34" charset="0"/>
                          <a:cs typeface="Arial" panose="020B0604020202020204" pitchFamily="34" charset="0"/>
                        </a:rPr>
                        <a:t>la planificación y las </a:t>
                      </a:r>
                    </a:p>
                    <a:p>
                      <a:r>
                        <a:rPr lang="es-ES" sz="1400" dirty="0">
                          <a:latin typeface="Arial" panose="020B0604020202020204" pitchFamily="34" charset="0"/>
                          <a:cs typeface="Arial" panose="020B0604020202020204" pitchFamily="34" charset="0"/>
                        </a:rPr>
                        <a:t>estrategias de enseñanza.</a:t>
                      </a:r>
                    </a:p>
                    <a:p>
                      <a:r>
                        <a:rPr lang="es-ES" sz="1400" dirty="0">
                          <a:latin typeface="Arial" panose="020B0604020202020204" pitchFamily="34" charset="0"/>
                          <a:cs typeface="Arial" panose="020B0604020202020204" pitchFamily="34" charset="0"/>
                        </a:rPr>
                        <a:t>• Para que los alumnos</a:t>
                      </a:r>
                    </a:p>
                    <a:p>
                      <a:r>
                        <a:rPr lang="es-ES" sz="1400" dirty="0">
                          <a:latin typeface="Arial" panose="020B0604020202020204" pitchFamily="34" charset="0"/>
                          <a:cs typeface="Arial" panose="020B0604020202020204" pitchFamily="34" charset="0"/>
                        </a:rPr>
                        <a:t>identifiquen sus</a:t>
                      </a:r>
                    </a:p>
                    <a:p>
                      <a:r>
                        <a:rPr lang="es-ES" sz="1400" dirty="0">
                          <a:latin typeface="Arial" panose="020B0604020202020204" pitchFamily="34" charset="0"/>
                          <a:cs typeface="Arial" panose="020B0604020202020204" pitchFamily="34" charset="0"/>
                        </a:rPr>
                        <a:t>saberes previamente.</a:t>
                      </a:r>
                    </a:p>
                  </a:txBody>
                  <a:tcPr/>
                </a:tc>
                <a:tc>
                  <a:txBody>
                    <a:bodyPr/>
                    <a:lstStyle/>
                    <a:p>
                      <a:r>
                        <a:rPr lang="es-ES" sz="1400" dirty="0">
                          <a:latin typeface="Arial" panose="020B0604020202020204" pitchFamily="34" charset="0"/>
                          <a:cs typeface="Arial" panose="020B0604020202020204" pitchFamily="34" charset="0"/>
                        </a:rPr>
                        <a:t>Para conocer y dar </a:t>
                      </a:r>
                    </a:p>
                    <a:p>
                      <a:r>
                        <a:rPr lang="es-ES" sz="1400" dirty="0">
                          <a:latin typeface="Arial" panose="020B0604020202020204" pitchFamily="34" charset="0"/>
                          <a:cs typeface="Arial" panose="020B0604020202020204" pitchFamily="34" charset="0"/>
                        </a:rPr>
                        <a:t>seguimiento a los progresos </a:t>
                      </a:r>
                    </a:p>
                    <a:p>
                      <a:r>
                        <a:rPr lang="es-ES" sz="1400" dirty="0">
                          <a:latin typeface="Arial" panose="020B0604020202020204" pitchFamily="34" charset="0"/>
                          <a:cs typeface="Arial" panose="020B0604020202020204" pitchFamily="34" charset="0"/>
                        </a:rPr>
                        <a:t>en el aprendizaje</a:t>
                      </a:r>
                    </a:p>
                    <a:p>
                      <a:r>
                        <a:rPr lang="es-ES" sz="1400" dirty="0">
                          <a:latin typeface="Arial" panose="020B0604020202020204" pitchFamily="34" charset="0"/>
                          <a:cs typeface="Arial" panose="020B0604020202020204" pitchFamily="34" charset="0"/>
                        </a:rPr>
                        <a:t>• Para conocer y analizar</a:t>
                      </a:r>
                    </a:p>
                    <a:p>
                      <a:r>
                        <a:rPr lang="es-ES" sz="1400" dirty="0">
                          <a:latin typeface="Arial" panose="020B0604020202020204" pitchFamily="34" charset="0"/>
                          <a:cs typeface="Arial" panose="020B0604020202020204" pitchFamily="34" charset="0"/>
                        </a:rPr>
                        <a:t>los procedimientos seguidos </a:t>
                      </a:r>
                    </a:p>
                    <a:p>
                      <a:r>
                        <a:rPr lang="es-ES" sz="1400" dirty="0">
                          <a:latin typeface="Arial" panose="020B0604020202020204" pitchFamily="34" charset="0"/>
                          <a:cs typeface="Arial" panose="020B0604020202020204" pitchFamily="34" charset="0"/>
                        </a:rPr>
                        <a:t>por los alumnos</a:t>
                      </a:r>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Para dar seguimiento al </a:t>
                      </a:r>
                    </a:p>
                    <a:p>
                      <a:r>
                        <a:rPr lang="es-ES" sz="1400" dirty="0">
                          <a:latin typeface="Arial" panose="020B0604020202020204" pitchFamily="34" charset="0"/>
                          <a:cs typeface="Arial" panose="020B0604020202020204" pitchFamily="34" charset="0"/>
                        </a:rPr>
                        <a:t>aprendizaje de los </a:t>
                      </a:r>
                    </a:p>
                    <a:p>
                      <a:r>
                        <a:rPr lang="es-ES" sz="1400" dirty="0">
                          <a:latin typeface="Arial" panose="020B0604020202020204" pitchFamily="34" charset="0"/>
                          <a:cs typeface="Arial" panose="020B0604020202020204" pitchFamily="34" charset="0"/>
                        </a:rPr>
                        <a:t>alumnos.</a:t>
                      </a:r>
                    </a:p>
                    <a:p>
                      <a:r>
                        <a:rPr lang="es-ES" sz="1400" dirty="0">
                          <a:latin typeface="Arial" panose="020B0604020202020204" pitchFamily="34" charset="0"/>
                          <a:cs typeface="Arial" panose="020B0604020202020204" pitchFamily="34" charset="0"/>
                        </a:rPr>
                        <a:t>•Para adecuar las </a:t>
                      </a:r>
                    </a:p>
                    <a:p>
                      <a:r>
                        <a:rPr lang="es-ES" sz="1400" dirty="0">
                          <a:latin typeface="Arial" panose="020B0604020202020204" pitchFamily="34" charset="0"/>
                          <a:cs typeface="Arial" panose="020B0604020202020204" pitchFamily="34" charset="0"/>
                        </a:rPr>
                        <a:t>estrategias didácticas.</a:t>
                      </a: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2224622"/>
                  </a:ext>
                </a:extLst>
              </a:tr>
              <a:tr h="1375561">
                <a:tc>
                  <a:txBody>
                    <a:bodyPr/>
                    <a:lstStyle/>
                    <a:p>
                      <a:r>
                        <a:rPr lang="es-ES" sz="1400" dirty="0">
                          <a:latin typeface="Arial" panose="020B0604020202020204" pitchFamily="34" charset="0"/>
                          <a:cs typeface="Arial" panose="020B0604020202020204" pitchFamily="34" charset="0"/>
                        </a:rPr>
                        <a:t>¿Cuáles son los propósitos de la comunicación?</a:t>
                      </a:r>
                    </a:p>
                    <a:p>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Motivar el aprendizaje</a:t>
                      </a:r>
                    </a:p>
                    <a:p>
                      <a:r>
                        <a:rPr lang="es-ES" sz="1400" dirty="0">
                          <a:latin typeface="Arial" panose="020B0604020202020204" pitchFamily="34" charset="0"/>
                          <a:cs typeface="Arial" panose="020B0604020202020204" pitchFamily="34" charset="0"/>
                        </a:rPr>
                        <a:t>•Compartir con los alumnos </a:t>
                      </a:r>
                    </a:p>
                    <a:p>
                      <a:r>
                        <a:rPr lang="es-ES" sz="1400" dirty="0">
                          <a:latin typeface="Arial" panose="020B0604020202020204" pitchFamily="34" charset="0"/>
                          <a:cs typeface="Arial" panose="020B0604020202020204" pitchFamily="34" charset="0"/>
                        </a:rPr>
                        <a:t>las retroalimentaciones</a:t>
                      </a:r>
                    </a:p>
                    <a:p>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•Conocer los progresos en  los aprendizajes de los alumnos</a:t>
                      </a:r>
                    </a:p>
                    <a:p>
                      <a:r>
                        <a:rPr lang="es-ES" sz="1400" dirty="0">
                          <a:latin typeface="Arial" panose="020B0604020202020204" pitchFamily="34" charset="0"/>
                          <a:cs typeface="Arial" panose="020B0604020202020204" pitchFamily="34" charset="0"/>
                        </a:rPr>
                        <a:t>•Analizar las estrategias con  los alumnos.</a:t>
                      </a:r>
                    </a:p>
                    <a:p>
                      <a:r>
                        <a:rPr lang="es-ES" sz="1400" dirty="0">
                          <a:latin typeface="Arial" panose="020B0604020202020204" pitchFamily="34" charset="0"/>
                          <a:cs typeface="Arial" panose="020B0604020202020204" pitchFamily="34" charset="0"/>
                        </a:rPr>
                        <a:t>•Acordar con los alumnos estrategias de autorregulación .</a:t>
                      </a:r>
                      <a:endParaRPr lang="es-MX"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Establecer acuerdos </a:t>
                      </a:r>
                    </a:p>
                    <a:p>
                      <a:r>
                        <a:rPr lang="es-ES" sz="1400" dirty="0">
                          <a:latin typeface="Arial" panose="020B0604020202020204" pitchFamily="34" charset="0"/>
                          <a:cs typeface="Arial" panose="020B0604020202020204" pitchFamily="34" charset="0"/>
                        </a:rPr>
                        <a:t>para mejorar el </a:t>
                      </a:r>
                    </a:p>
                    <a:p>
                      <a:r>
                        <a:rPr lang="es-ES" sz="1400" dirty="0">
                          <a:latin typeface="Arial" panose="020B0604020202020204" pitchFamily="34" charset="0"/>
                          <a:cs typeface="Arial" panose="020B0604020202020204" pitchFamily="34" charset="0"/>
                        </a:rPr>
                        <a:t>aprendizaje.</a:t>
                      </a:r>
                    </a:p>
                    <a:p>
                      <a:r>
                        <a:rPr lang="es-ES" sz="1400" dirty="0">
                          <a:latin typeface="Arial" panose="020B0604020202020204" pitchFamily="34" charset="0"/>
                          <a:cs typeface="Arial" panose="020B0604020202020204" pitchFamily="34" charset="0"/>
                        </a:rPr>
                        <a:t>•Orientar el desarrollo de </a:t>
                      </a:r>
                    </a:p>
                    <a:p>
                      <a:r>
                        <a:rPr lang="es-ES" sz="1400" dirty="0">
                          <a:latin typeface="Arial" panose="020B0604020202020204" pitchFamily="34" charset="0"/>
                          <a:cs typeface="Arial" panose="020B0604020202020204" pitchFamily="34" charset="0"/>
                        </a:rPr>
                        <a:t>la autorregulación.</a:t>
                      </a:r>
                    </a:p>
                  </a:txBody>
                  <a:tcPr/>
                </a:tc>
                <a:extLst>
                  <a:ext uri="{0D108BD9-81ED-4DB2-BD59-A6C34878D82A}">
                    <a16:rowId xmlns:a16="http://schemas.microsoft.com/office/drawing/2014/main" val="748158481"/>
                  </a:ext>
                </a:extLst>
              </a:tr>
            </a:tbl>
          </a:graphicData>
        </a:graphic>
      </p:graphicFrame>
    </p:spTree>
    <p:extLst>
      <p:ext uri="{BB962C8B-B14F-4D97-AF65-F5344CB8AC3E}">
        <p14:creationId xmlns:p14="http://schemas.microsoft.com/office/powerpoint/2010/main" val="3690771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01870-8055-E862-4342-D3D23A35D908}"/>
              </a:ext>
            </a:extLst>
          </p:cNvPr>
          <p:cNvSpPr>
            <a:spLocks noGrp="1"/>
          </p:cNvSpPr>
          <p:nvPr>
            <p:ph type="title"/>
          </p:nvPr>
        </p:nvSpPr>
        <p:spPr/>
        <p:txBody>
          <a:bodyPr/>
          <a:lstStyle/>
          <a:p>
            <a:r>
              <a:rPr lang="es-ES" dirty="0"/>
              <a:t>Asignación de niveles de desempeño </a:t>
            </a:r>
            <a:endParaRPr lang="es-MX" dirty="0"/>
          </a:p>
        </p:txBody>
      </p:sp>
      <p:sp>
        <p:nvSpPr>
          <p:cNvPr id="4" name="Rectángulo: esquinas diagonales redondeadas 3">
            <a:extLst>
              <a:ext uri="{FF2B5EF4-FFF2-40B4-BE49-F238E27FC236}">
                <a16:creationId xmlns:a16="http://schemas.microsoft.com/office/drawing/2014/main" id="{3D6E23EA-7FE8-5BC0-5D1B-D2F075D49FF1}"/>
              </a:ext>
            </a:extLst>
          </p:cNvPr>
          <p:cNvSpPr/>
          <p:nvPr/>
        </p:nvSpPr>
        <p:spPr>
          <a:xfrm>
            <a:off x="7620000" y="5287962"/>
            <a:ext cx="2349500" cy="11557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Asigna niveles de desempeño </a:t>
            </a:r>
          </a:p>
        </p:txBody>
      </p:sp>
      <p:sp>
        <p:nvSpPr>
          <p:cNvPr id="7" name="Rectángulo: esquinas diagonales redondeadas 6">
            <a:extLst>
              <a:ext uri="{FF2B5EF4-FFF2-40B4-BE49-F238E27FC236}">
                <a16:creationId xmlns:a16="http://schemas.microsoft.com/office/drawing/2014/main" id="{64DA9D92-21BA-395D-4ABE-BB14B9D6A1E0}"/>
              </a:ext>
            </a:extLst>
          </p:cNvPr>
          <p:cNvSpPr/>
          <p:nvPr/>
        </p:nvSpPr>
        <p:spPr>
          <a:xfrm>
            <a:off x="4229100" y="5287962"/>
            <a:ext cx="2349500" cy="11557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a:t>Analiza las evidencias del desempeño de los alumnos </a:t>
            </a:r>
            <a:endParaRPr lang="es-MX" dirty="0"/>
          </a:p>
        </p:txBody>
      </p:sp>
      <p:sp>
        <p:nvSpPr>
          <p:cNvPr id="8" name="Rectángulo: esquinas diagonales redondeadas 7">
            <a:extLst>
              <a:ext uri="{FF2B5EF4-FFF2-40B4-BE49-F238E27FC236}">
                <a16:creationId xmlns:a16="http://schemas.microsoft.com/office/drawing/2014/main" id="{BB11678F-C47A-54D4-A963-5DBBE2E9FB7A}"/>
              </a:ext>
            </a:extLst>
          </p:cNvPr>
          <p:cNvSpPr/>
          <p:nvPr/>
        </p:nvSpPr>
        <p:spPr>
          <a:xfrm>
            <a:off x="838199" y="5287962"/>
            <a:ext cx="2519597" cy="130771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Elige evidencias de aprendizaje relevantes, válidas y confiables</a:t>
            </a:r>
            <a:endParaRPr lang="es-MX" dirty="0"/>
          </a:p>
        </p:txBody>
      </p:sp>
      <p:sp>
        <p:nvSpPr>
          <p:cNvPr id="9" name="Rectángulo: esquinas diagonales redondeadas 8">
            <a:extLst>
              <a:ext uri="{FF2B5EF4-FFF2-40B4-BE49-F238E27FC236}">
                <a16:creationId xmlns:a16="http://schemas.microsoft.com/office/drawing/2014/main" id="{153A5FCE-28A4-2DD1-AD86-3641C31850CB}"/>
              </a:ext>
            </a:extLst>
          </p:cNvPr>
          <p:cNvSpPr/>
          <p:nvPr/>
        </p:nvSpPr>
        <p:spPr>
          <a:xfrm>
            <a:off x="2628900" y="3686174"/>
            <a:ext cx="2349500" cy="11557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Establece y comparte Los criterios de Evaluación. </a:t>
            </a:r>
            <a:endParaRPr lang="es-MX" dirty="0"/>
          </a:p>
        </p:txBody>
      </p:sp>
      <p:sp>
        <p:nvSpPr>
          <p:cNvPr id="10" name="Rectángulo: esquinas diagonales redondeadas 9">
            <a:extLst>
              <a:ext uri="{FF2B5EF4-FFF2-40B4-BE49-F238E27FC236}">
                <a16:creationId xmlns:a16="http://schemas.microsoft.com/office/drawing/2014/main" id="{AA4CA0F7-3222-6ACE-D866-84CA0F9A1B7C}"/>
              </a:ext>
            </a:extLst>
          </p:cNvPr>
          <p:cNvSpPr/>
          <p:nvPr/>
        </p:nvSpPr>
        <p:spPr>
          <a:xfrm>
            <a:off x="5924549" y="3683793"/>
            <a:ext cx="2739765" cy="134064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Selecciona los proyectos como estrategia didáctica e instrumentos de evaluación.</a:t>
            </a:r>
          </a:p>
        </p:txBody>
      </p:sp>
      <p:sp>
        <p:nvSpPr>
          <p:cNvPr id="11" name="Rectángulo: esquinas diagonales redondeadas 10">
            <a:extLst>
              <a:ext uri="{FF2B5EF4-FFF2-40B4-BE49-F238E27FC236}">
                <a16:creationId xmlns:a16="http://schemas.microsoft.com/office/drawing/2014/main" id="{B9EA7711-A2FA-346B-20D3-CBED3AC28EF3}"/>
              </a:ext>
            </a:extLst>
          </p:cNvPr>
          <p:cNvSpPr/>
          <p:nvPr/>
        </p:nvSpPr>
        <p:spPr>
          <a:xfrm>
            <a:off x="7277100" y="1981200"/>
            <a:ext cx="2349500" cy="132556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Identifica los aprendizajes  y las características de su grupo</a:t>
            </a:r>
            <a:endParaRPr lang="es-MX" dirty="0"/>
          </a:p>
        </p:txBody>
      </p:sp>
      <p:sp>
        <p:nvSpPr>
          <p:cNvPr id="12" name="Rectángulo: esquinas diagonales redondeadas 11">
            <a:extLst>
              <a:ext uri="{FF2B5EF4-FFF2-40B4-BE49-F238E27FC236}">
                <a16:creationId xmlns:a16="http://schemas.microsoft.com/office/drawing/2014/main" id="{F46CEACE-C924-8B40-E700-7EE342D4853E}"/>
              </a:ext>
            </a:extLst>
          </p:cNvPr>
          <p:cNvSpPr/>
          <p:nvPr/>
        </p:nvSpPr>
        <p:spPr>
          <a:xfrm>
            <a:off x="4378324" y="2067718"/>
            <a:ext cx="2607091" cy="1352547"/>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Incorpora la evaluación como parte de la enseñanza y el aprendizaje</a:t>
            </a:r>
            <a:endParaRPr lang="es-MX" dirty="0"/>
          </a:p>
        </p:txBody>
      </p:sp>
      <p:sp>
        <p:nvSpPr>
          <p:cNvPr id="13" name="Rectángulo: esquinas diagonales redondeadas 12">
            <a:extLst>
              <a:ext uri="{FF2B5EF4-FFF2-40B4-BE49-F238E27FC236}">
                <a16:creationId xmlns:a16="http://schemas.microsoft.com/office/drawing/2014/main" id="{696F57E7-A8B3-8AE5-FA23-81A099D5E12D}"/>
              </a:ext>
            </a:extLst>
          </p:cNvPr>
          <p:cNvSpPr/>
          <p:nvPr/>
        </p:nvSpPr>
        <p:spPr>
          <a:xfrm>
            <a:off x="1479550" y="2067719"/>
            <a:ext cx="2349500" cy="11557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a:t>Docente</a:t>
            </a:r>
            <a:endParaRPr lang="es-MX" dirty="0"/>
          </a:p>
        </p:txBody>
      </p:sp>
      <p:cxnSp>
        <p:nvCxnSpPr>
          <p:cNvPr id="15" name="Conector recto de flecha 14">
            <a:extLst>
              <a:ext uri="{FF2B5EF4-FFF2-40B4-BE49-F238E27FC236}">
                <a16:creationId xmlns:a16="http://schemas.microsoft.com/office/drawing/2014/main" id="{0ADD5C81-6599-92D3-0A94-53C120E36A23}"/>
              </a:ext>
            </a:extLst>
          </p:cNvPr>
          <p:cNvCxnSpPr>
            <a:stCxn id="13" idx="0"/>
          </p:cNvCxnSpPr>
          <p:nvPr/>
        </p:nvCxnSpPr>
        <p:spPr>
          <a:xfrm flipV="1">
            <a:off x="3829050" y="2643981"/>
            <a:ext cx="549275"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CDD5FB0D-EBDD-79CB-5C2E-F9E9215A2A1A}"/>
              </a:ext>
            </a:extLst>
          </p:cNvPr>
          <p:cNvCxnSpPr/>
          <p:nvPr/>
        </p:nvCxnSpPr>
        <p:spPr>
          <a:xfrm flipV="1">
            <a:off x="6727825" y="2694384"/>
            <a:ext cx="549275" cy="1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09051117-9893-BB58-2E98-4B8E74938DA7}"/>
              </a:ext>
            </a:extLst>
          </p:cNvPr>
          <p:cNvCxnSpPr>
            <a:cxnSpLocks/>
          </p:cNvCxnSpPr>
          <p:nvPr/>
        </p:nvCxnSpPr>
        <p:spPr>
          <a:xfrm flipH="1">
            <a:off x="8334375" y="3383755"/>
            <a:ext cx="460375" cy="504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87925ECD-A941-431D-47AE-E31F83A48B36}"/>
              </a:ext>
            </a:extLst>
          </p:cNvPr>
          <p:cNvCxnSpPr>
            <a:cxnSpLocks/>
            <a:stCxn id="10" idx="2"/>
          </p:cNvCxnSpPr>
          <p:nvPr/>
        </p:nvCxnSpPr>
        <p:spPr>
          <a:xfrm flipH="1" flipV="1">
            <a:off x="5157789" y="4261644"/>
            <a:ext cx="766760" cy="9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1E759D9F-8238-CF86-0936-083F4E3B098D}"/>
              </a:ext>
            </a:extLst>
          </p:cNvPr>
          <p:cNvCxnSpPr>
            <a:cxnSpLocks/>
          </p:cNvCxnSpPr>
          <p:nvPr/>
        </p:nvCxnSpPr>
        <p:spPr>
          <a:xfrm flipH="1">
            <a:off x="2193926" y="4839493"/>
            <a:ext cx="341312" cy="446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EED3C275-D2B2-1830-6B32-6D2172018065}"/>
              </a:ext>
            </a:extLst>
          </p:cNvPr>
          <p:cNvCxnSpPr>
            <a:cxnSpLocks/>
          </p:cNvCxnSpPr>
          <p:nvPr/>
        </p:nvCxnSpPr>
        <p:spPr>
          <a:xfrm>
            <a:off x="3168650" y="5830884"/>
            <a:ext cx="9350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7B29CC9D-62DE-1AC9-DF00-13250C473B8B}"/>
              </a:ext>
            </a:extLst>
          </p:cNvPr>
          <p:cNvCxnSpPr>
            <a:cxnSpLocks/>
          </p:cNvCxnSpPr>
          <p:nvPr/>
        </p:nvCxnSpPr>
        <p:spPr>
          <a:xfrm>
            <a:off x="6588125" y="5815407"/>
            <a:ext cx="9175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0738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6BB20-CDEE-870D-3DBF-4C772A0B029D}"/>
              </a:ext>
            </a:extLst>
          </p:cNvPr>
          <p:cNvSpPr>
            <a:spLocks noGrp="1"/>
          </p:cNvSpPr>
          <p:nvPr>
            <p:ph type="title"/>
          </p:nvPr>
        </p:nvSpPr>
        <p:spPr>
          <a:xfrm>
            <a:off x="3027635" y="339300"/>
            <a:ext cx="5816557" cy="1280890"/>
          </a:xfrm>
        </p:spPr>
        <p:txBody>
          <a:bodyPr/>
          <a:lstStyle/>
          <a:p>
            <a:r>
              <a:rPr lang="es-ES" dirty="0"/>
              <a:t>El reporte de evaluación</a:t>
            </a:r>
            <a:endParaRPr lang="es-MX" dirty="0"/>
          </a:p>
        </p:txBody>
      </p:sp>
      <p:sp>
        <p:nvSpPr>
          <p:cNvPr id="3" name="Marcador de contenido 2">
            <a:extLst>
              <a:ext uri="{FF2B5EF4-FFF2-40B4-BE49-F238E27FC236}">
                <a16:creationId xmlns:a16="http://schemas.microsoft.com/office/drawing/2014/main" id="{34B0C1EE-81E8-9841-DFF4-32A565CDD89D}"/>
              </a:ext>
            </a:extLst>
          </p:cNvPr>
          <p:cNvSpPr>
            <a:spLocks noGrp="1"/>
          </p:cNvSpPr>
          <p:nvPr>
            <p:ph idx="1"/>
          </p:nvPr>
        </p:nvSpPr>
        <p:spPr>
          <a:xfrm>
            <a:off x="496665" y="1577975"/>
            <a:ext cx="11404600" cy="4667250"/>
          </a:xfrm>
        </p:spPr>
        <p:txBody>
          <a:bodyPr/>
          <a:lstStyle/>
          <a:p>
            <a:r>
              <a:rPr lang="es-ES" sz="2400" dirty="0"/>
              <a:t>Es un documento oficial para el registro del aprendizaje de los alumnos. </a:t>
            </a:r>
          </a:p>
          <a:p>
            <a:r>
              <a:rPr lang="es-ES" sz="2400" dirty="0"/>
              <a:t>Es un instrumento de comunicación que integra los apoyos que requiere el alumno y sus logros de aprendizaje. </a:t>
            </a:r>
          </a:p>
          <a:p>
            <a:r>
              <a:rPr lang="es-ES" sz="2400" dirty="0"/>
              <a:t>Sirve para conformar el historial de desempeño de los alumnos.</a:t>
            </a:r>
          </a:p>
          <a:p>
            <a:pPr marL="0" indent="0">
              <a:buNone/>
            </a:pPr>
            <a:endParaRPr lang="es-MX" dirty="0"/>
          </a:p>
        </p:txBody>
      </p:sp>
      <p:pic>
        <p:nvPicPr>
          <p:cNvPr id="1026" name="Picture 2" descr="☟Revisa la boleta de calificaciones de la SEP en lí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197" y="3366939"/>
            <a:ext cx="4521357" cy="338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66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F8579-20C7-CDFA-7B1B-8CC6E1E7C1B8}"/>
              </a:ext>
            </a:extLst>
          </p:cNvPr>
          <p:cNvSpPr>
            <a:spLocks noGrp="1"/>
          </p:cNvSpPr>
          <p:nvPr>
            <p:ph type="title"/>
          </p:nvPr>
        </p:nvSpPr>
        <p:spPr/>
        <p:txBody>
          <a:bodyPr/>
          <a:lstStyle/>
          <a:p>
            <a:r>
              <a:rPr lang="es-ES" dirty="0"/>
              <a:t>La evaluación </a:t>
            </a:r>
            <a:endParaRPr lang="es-MX" dirty="0"/>
          </a:p>
        </p:txBody>
      </p:sp>
      <p:sp>
        <p:nvSpPr>
          <p:cNvPr id="3" name="Marcador de contenido 2">
            <a:extLst>
              <a:ext uri="{FF2B5EF4-FFF2-40B4-BE49-F238E27FC236}">
                <a16:creationId xmlns:a16="http://schemas.microsoft.com/office/drawing/2014/main" id="{E413F8AB-AA1E-FA13-F53B-8221D59A5802}"/>
              </a:ext>
            </a:extLst>
          </p:cNvPr>
          <p:cNvSpPr>
            <a:spLocks noGrp="1"/>
          </p:cNvSpPr>
          <p:nvPr>
            <p:ph idx="1"/>
          </p:nvPr>
        </p:nvSpPr>
        <p:spPr>
          <a:xfrm>
            <a:off x="2274419" y="2133600"/>
            <a:ext cx="8915400" cy="3777622"/>
          </a:xfrm>
        </p:spPr>
        <p:txBody>
          <a:bodyPr>
            <a:normAutofit/>
          </a:bodyPr>
          <a:lstStyle/>
          <a:p>
            <a:pPr algn="just"/>
            <a:r>
              <a:rPr lang="es-ES" sz="2400" dirty="0"/>
              <a:t>Contribuye a la elaboración de juicios por parte del docente acerca de los logros de aprendizaje de sus alumnos. </a:t>
            </a:r>
            <a:endParaRPr lang="es-MX" sz="2400" dirty="0"/>
          </a:p>
        </p:txBody>
      </p:sp>
    </p:spTree>
    <p:extLst>
      <p:ext uri="{BB962C8B-B14F-4D97-AF65-F5344CB8AC3E}">
        <p14:creationId xmlns:p14="http://schemas.microsoft.com/office/powerpoint/2010/main" val="1405453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59429" y="1371599"/>
            <a:ext cx="12096206" cy="5995852"/>
          </a:xfrm>
        </p:spPr>
        <p:txBody>
          <a:bodyPr>
            <a:normAutofit/>
          </a:bodyPr>
          <a:lstStyle/>
          <a:p>
            <a:pPr marL="0" indent="0">
              <a:buNone/>
            </a:pPr>
            <a:r>
              <a:rPr lang="es-MX" sz="10000" b="1" i="1" dirty="0"/>
              <a:t>Gracias por su atención…</a:t>
            </a:r>
          </a:p>
        </p:txBody>
      </p:sp>
      <p:pic>
        <p:nvPicPr>
          <p:cNvPr id="4" name="Imagen 3">
            <a:extLst>
              <a:ext uri="{FF2B5EF4-FFF2-40B4-BE49-F238E27FC236}">
                <a16:creationId xmlns:a16="http://schemas.microsoft.com/office/drawing/2014/main" id="{7EB79876-6AB5-B987-62BC-5D2E2393D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845" y="3554963"/>
            <a:ext cx="3303037" cy="3303037"/>
          </a:xfrm>
          <a:prstGeom prst="rect">
            <a:avLst/>
          </a:prstGeom>
        </p:spPr>
      </p:pic>
    </p:spTree>
    <p:extLst>
      <p:ext uri="{BB962C8B-B14F-4D97-AF65-F5344CB8AC3E}">
        <p14:creationId xmlns:p14="http://schemas.microsoft.com/office/powerpoint/2010/main" val="174730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BA911FF3-363E-492D-8830-7FF08715CE6A}"/>
              </a:ext>
            </a:extLst>
          </p:cNvPr>
          <p:cNvGrpSpPr/>
          <p:nvPr/>
        </p:nvGrpSpPr>
        <p:grpSpPr>
          <a:xfrm>
            <a:off x="210342" y="457199"/>
            <a:ext cx="11622266" cy="5411338"/>
            <a:chOff x="2039143" y="1805922"/>
            <a:chExt cx="6606998" cy="2886005"/>
          </a:xfrm>
        </p:grpSpPr>
        <p:sp>
          <p:nvSpPr>
            <p:cNvPr id="7" name="Forma libre: forma 6">
              <a:extLst>
                <a:ext uri="{FF2B5EF4-FFF2-40B4-BE49-F238E27FC236}">
                  <a16:creationId xmlns:a16="http://schemas.microsoft.com/office/drawing/2014/main" id="{1B2438F0-66CB-4390-94FC-1EE3179F60FD}"/>
                </a:ext>
              </a:extLst>
            </p:cNvPr>
            <p:cNvSpPr/>
            <p:nvPr/>
          </p:nvSpPr>
          <p:spPr>
            <a:xfrm>
              <a:off x="2039143" y="2573290"/>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accent5">
                <a:lumMod val="40000"/>
                <a:lumOff val="6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6592" tIns="216592" rIns="216592" bIns="216592" numCol="1" spcCol="1270" anchor="ctr" anchorCtr="0">
              <a:noAutofit/>
            </a:bodyPr>
            <a:lstStyle/>
            <a:p>
              <a:pPr marL="0" lvl="0" indent="0" algn="ctr" defTabSz="2089150">
                <a:lnSpc>
                  <a:spcPct val="90000"/>
                </a:lnSpc>
                <a:spcBef>
                  <a:spcPct val="0"/>
                </a:spcBef>
                <a:spcAft>
                  <a:spcPct val="35000"/>
                </a:spcAft>
                <a:buNone/>
              </a:pPr>
              <a:r>
                <a:rPr lang="es-MX" sz="4700" kern="1200" dirty="0">
                  <a:solidFill>
                    <a:schemeClr val="tx1"/>
                  </a:solidFill>
                </a:rPr>
                <a:t>Evaluación en el aula</a:t>
              </a:r>
            </a:p>
          </p:txBody>
        </p:sp>
        <p:sp>
          <p:nvSpPr>
            <p:cNvPr id="8" name="Forma libre: forma 7">
              <a:extLst>
                <a:ext uri="{FF2B5EF4-FFF2-40B4-BE49-F238E27FC236}">
                  <a16:creationId xmlns:a16="http://schemas.microsoft.com/office/drawing/2014/main" id="{E28CB844-EE45-49E8-B992-C15F70270917}"/>
                </a:ext>
              </a:extLst>
            </p:cNvPr>
            <p:cNvSpPr/>
            <p:nvPr/>
          </p:nvSpPr>
          <p:spPr>
            <a:xfrm>
              <a:off x="4387850" y="2949083"/>
              <a:ext cx="452659" cy="52952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marL="0" lvl="0" indent="0" algn="ctr" defTabSz="977900">
                <a:lnSpc>
                  <a:spcPct val="90000"/>
                </a:lnSpc>
                <a:spcBef>
                  <a:spcPct val="0"/>
                </a:spcBef>
                <a:spcAft>
                  <a:spcPct val="35000"/>
                </a:spcAft>
                <a:buNone/>
              </a:pPr>
              <a:endParaRPr lang="es-MX" sz="2200" kern="1200"/>
            </a:p>
          </p:txBody>
        </p:sp>
        <p:sp>
          <p:nvSpPr>
            <p:cNvPr id="9" name="Forma libre: forma 8">
              <a:extLst>
                <a:ext uri="{FF2B5EF4-FFF2-40B4-BE49-F238E27FC236}">
                  <a16:creationId xmlns:a16="http://schemas.microsoft.com/office/drawing/2014/main" id="{589B7120-22C8-475E-A52A-87B659CAD5DE}"/>
                </a:ext>
              </a:extLst>
            </p:cNvPr>
            <p:cNvSpPr/>
            <p:nvPr/>
          </p:nvSpPr>
          <p:spPr>
            <a:xfrm>
              <a:off x="5028405" y="1805922"/>
              <a:ext cx="3617736" cy="2886005"/>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accent6">
                <a:lumMod val="40000"/>
                <a:lumOff val="60000"/>
              </a:schemeClr>
            </a:solidFill>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216592" tIns="216592" rIns="216592" bIns="216592" numCol="1" spcCol="1270" anchor="ctr" anchorCtr="0">
              <a:noAutofit/>
            </a:bodyPr>
            <a:lstStyle/>
            <a:p>
              <a:pPr marL="0" lvl="0" indent="0" algn="just" defTabSz="2089150">
                <a:lnSpc>
                  <a:spcPct val="90000"/>
                </a:lnSpc>
                <a:spcBef>
                  <a:spcPct val="0"/>
                </a:spcBef>
                <a:spcAft>
                  <a:spcPct val="35000"/>
                </a:spcAft>
                <a:buNone/>
              </a:pPr>
              <a:r>
                <a:rPr lang="es-MX" sz="3200" kern="1200" dirty="0">
                  <a:solidFill>
                    <a:schemeClr val="tx1"/>
                  </a:solidFill>
                </a:rPr>
                <a:t>Mejorar el aprendizaje y desempeño de los alumnos mediante la creación constante de mejores oportunidades para aprender, a partir de los resultados que aquéllos obtienen en cada una de las evaluaciones que presentan durante un ciclo escolar.</a:t>
              </a:r>
            </a:p>
          </p:txBody>
        </p:sp>
      </p:grpSp>
    </p:spTree>
    <p:extLst>
      <p:ext uri="{BB962C8B-B14F-4D97-AF65-F5344CB8AC3E}">
        <p14:creationId xmlns:p14="http://schemas.microsoft.com/office/powerpoint/2010/main" val="376434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33DC0-BD55-4890-8700-5BAB64FE2773}"/>
              </a:ext>
            </a:extLst>
          </p:cNvPr>
          <p:cNvSpPr>
            <a:spLocks noGrp="1"/>
          </p:cNvSpPr>
          <p:nvPr>
            <p:ph type="title"/>
          </p:nvPr>
        </p:nvSpPr>
        <p:spPr/>
        <p:txBody>
          <a:bodyPr/>
          <a:lstStyle/>
          <a:p>
            <a:r>
              <a:rPr lang="es-MX" dirty="0"/>
              <a:t>¿Qué es la evaluación?</a:t>
            </a:r>
          </a:p>
        </p:txBody>
      </p:sp>
      <p:sp>
        <p:nvSpPr>
          <p:cNvPr id="3" name="Marcador de contenido 2">
            <a:extLst>
              <a:ext uri="{FF2B5EF4-FFF2-40B4-BE49-F238E27FC236}">
                <a16:creationId xmlns:a16="http://schemas.microsoft.com/office/drawing/2014/main" id="{817AFBAC-593F-441E-BACF-F982C089B593}"/>
              </a:ext>
            </a:extLst>
          </p:cNvPr>
          <p:cNvSpPr>
            <a:spLocks noGrp="1"/>
          </p:cNvSpPr>
          <p:nvPr>
            <p:ph idx="1"/>
          </p:nvPr>
        </p:nvSpPr>
        <p:spPr>
          <a:xfrm>
            <a:off x="838200" y="1446662"/>
            <a:ext cx="10515600" cy="4490113"/>
          </a:xfrm>
        </p:spPr>
        <p:txBody>
          <a:bodyPr>
            <a:normAutofit/>
          </a:bodyPr>
          <a:lstStyle/>
          <a:p>
            <a:pPr marL="0" indent="0" algn="just">
              <a:lnSpc>
                <a:spcPct val="150000"/>
              </a:lnSpc>
              <a:buNone/>
            </a:pPr>
            <a:r>
              <a:rPr lang="es-MX" sz="2400" dirty="0"/>
              <a:t>Insumo importante para mejorar los procesos de aprendizaje durante todo el trayecto formativo. Esto se sustenta en el Acuerdo número 592 por el que se establece la Articulación de la Educación Básica (SEP, 2011).</a:t>
            </a:r>
          </a:p>
          <a:p>
            <a:pPr marL="0" indent="0" algn="just">
              <a:lnSpc>
                <a:spcPct val="150000"/>
              </a:lnSpc>
              <a:buNone/>
            </a:pPr>
            <a:r>
              <a:rPr lang="es-MX" sz="2400" dirty="0"/>
              <a:t>Aun cuando dicho Acuerdo tiene alcance nacional, cada docente y escuela selecciona las estrategias, las técnicas y los instrumentos que le aportan información cualitativa y cuantitativa.</a:t>
            </a:r>
          </a:p>
        </p:txBody>
      </p:sp>
    </p:spTree>
    <p:extLst>
      <p:ext uri="{BB962C8B-B14F-4D97-AF65-F5344CB8AC3E}">
        <p14:creationId xmlns:p14="http://schemas.microsoft.com/office/powerpoint/2010/main" val="36527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2F3ADE-C7A0-4C53-8AB0-E3ED4CDAA88C}"/>
              </a:ext>
            </a:extLst>
          </p:cNvPr>
          <p:cNvSpPr>
            <a:spLocks noGrp="1"/>
          </p:cNvSpPr>
          <p:nvPr>
            <p:ph idx="1"/>
          </p:nvPr>
        </p:nvSpPr>
        <p:spPr>
          <a:xfrm>
            <a:off x="973112" y="1371671"/>
            <a:ext cx="10515600" cy="3537944"/>
          </a:xfrm>
        </p:spPr>
        <p:txBody>
          <a:bodyPr>
            <a:noAutofit/>
          </a:bodyPr>
          <a:lstStyle/>
          <a:p>
            <a:pPr marL="0" indent="0" algn="ctr">
              <a:buNone/>
            </a:pPr>
            <a:r>
              <a:rPr lang="es-MX" sz="2800" b="1" u="sng" dirty="0"/>
              <a:t>¿Qué significa evaluar?</a:t>
            </a:r>
          </a:p>
          <a:p>
            <a:pPr marL="0" indent="0" algn="just">
              <a:lnSpc>
                <a:spcPct val="200000"/>
              </a:lnSpc>
              <a:buNone/>
            </a:pPr>
            <a:r>
              <a:rPr lang="es-MX" sz="2800" dirty="0"/>
              <a:t>Obtener evidencias, elaborar juicios y brindar retroalimentación sobre los logros de aprendizaje de los alumnos a lo largo de su formación; por tanto, es parte constitutiva de la enseñanza y del aprendizaje.</a:t>
            </a:r>
          </a:p>
        </p:txBody>
      </p:sp>
    </p:spTree>
    <p:extLst>
      <p:ext uri="{BB962C8B-B14F-4D97-AF65-F5344CB8AC3E}">
        <p14:creationId xmlns:p14="http://schemas.microsoft.com/office/powerpoint/2010/main" val="192207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E5D1F-BB81-4A1C-84B8-2B8F6075083B}"/>
              </a:ext>
            </a:extLst>
          </p:cNvPr>
          <p:cNvSpPr>
            <a:spLocks noGrp="1"/>
          </p:cNvSpPr>
          <p:nvPr>
            <p:ph type="title"/>
          </p:nvPr>
        </p:nvSpPr>
        <p:spPr>
          <a:xfrm>
            <a:off x="1603575" y="624110"/>
            <a:ext cx="8911687" cy="1280890"/>
          </a:xfrm>
        </p:spPr>
        <p:txBody>
          <a:bodyPr/>
          <a:lstStyle/>
          <a:p>
            <a:pPr algn="ctr"/>
            <a:r>
              <a:rPr lang="es-MX" dirty="0"/>
              <a:t>La medición en el contexto formativo de la evaluación</a:t>
            </a:r>
          </a:p>
        </p:txBody>
      </p:sp>
      <p:sp>
        <p:nvSpPr>
          <p:cNvPr id="3" name="Marcador de contenido 2">
            <a:extLst>
              <a:ext uri="{FF2B5EF4-FFF2-40B4-BE49-F238E27FC236}">
                <a16:creationId xmlns:a16="http://schemas.microsoft.com/office/drawing/2014/main" id="{AE3F4AC8-21C3-4FA1-8696-D5D8EE3D0B7B}"/>
              </a:ext>
            </a:extLst>
          </p:cNvPr>
          <p:cNvSpPr>
            <a:spLocks noGrp="1"/>
          </p:cNvSpPr>
          <p:nvPr>
            <p:ph idx="1"/>
          </p:nvPr>
        </p:nvSpPr>
        <p:spPr>
          <a:xfrm>
            <a:off x="838200" y="2200604"/>
            <a:ext cx="10515600" cy="2964739"/>
          </a:xfrm>
        </p:spPr>
        <p:txBody>
          <a:bodyPr>
            <a:noAutofit/>
          </a:bodyPr>
          <a:lstStyle/>
          <a:p>
            <a:pPr marL="0" indent="0" algn="just">
              <a:lnSpc>
                <a:spcPct val="200000"/>
              </a:lnSpc>
              <a:buNone/>
            </a:pPr>
            <a:r>
              <a:rPr lang="es-MX" sz="2800" dirty="0"/>
              <a:t>Se define como la asignación de un valor numérico a conocimientos, habilidades, valores o actitudes, logrados por los alumnos durante un periodo de corte, particularmente en primaria y secundaria.</a:t>
            </a:r>
          </a:p>
        </p:txBody>
      </p:sp>
    </p:spTree>
    <p:extLst>
      <p:ext uri="{BB962C8B-B14F-4D97-AF65-F5344CB8AC3E}">
        <p14:creationId xmlns:p14="http://schemas.microsoft.com/office/powerpoint/2010/main" val="361315890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491</TotalTime>
  <Words>4624</Words>
  <Application>Microsoft Office PowerPoint</Application>
  <PresentationFormat>Panorámica</PresentationFormat>
  <Paragraphs>499</Paragraphs>
  <Slides>59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59</vt:i4>
      </vt:variant>
    </vt:vector>
  </HeadingPairs>
  <TitlesOfParts>
    <vt:vector size="67" baseType="lpstr">
      <vt:lpstr>Arial</vt:lpstr>
      <vt:lpstr>Century Gothic</vt:lpstr>
      <vt:lpstr>Lucida Sans Unicode</vt:lpstr>
      <vt:lpstr>Montserrat</vt:lpstr>
      <vt:lpstr>Times New Roman</vt:lpstr>
      <vt:lpstr>Wingdings</vt:lpstr>
      <vt:lpstr>Wingdings 3</vt:lpstr>
      <vt:lpstr>Espiral</vt:lpstr>
      <vt:lpstr>SOBRE LA EVALUACION FORMATIVA Y LA CALIFICACION DE LA NEM</vt:lpstr>
      <vt:lpstr>Presentación de PowerPoint</vt:lpstr>
      <vt:lpstr>Evaluación formativa</vt:lpstr>
      <vt:lpstr>1. El enfoque formativo de la evaluación</vt:lpstr>
      <vt:lpstr>Presentación de PowerPoint</vt:lpstr>
      <vt:lpstr>Presentación de PowerPoint</vt:lpstr>
      <vt:lpstr>¿Qué es la evaluación?</vt:lpstr>
      <vt:lpstr>Presentación de PowerPoint</vt:lpstr>
      <vt:lpstr>La medición en el contexto formativo de la evaluación</vt:lpstr>
      <vt:lpstr>La estimación en el contexto formativo de la evaluación</vt:lpstr>
      <vt:lpstr>La calificación en el contexto formativo de la evaluación</vt:lpstr>
      <vt:lpstr>La acreditación</vt:lpstr>
      <vt:lpstr>La evaluación desde el enfoque formativo</vt:lpstr>
      <vt:lpstr>Presentación de PowerPoint</vt:lpstr>
      <vt:lpstr>El docente que evalúa con base en el enfoque formativo</vt:lpstr>
      <vt:lpstr>Un modelo de evaluación con enfoque formativo</vt:lpstr>
      <vt:lpstr>La ética de la evaluación</vt:lpstr>
      <vt:lpstr>2. LA EVALUACIÓN DURANTE EL   CICLO ESCOLAR </vt:lpstr>
      <vt:lpstr>LA PLANIFICACIÓN DOCENTE Y SU RELACIÓN CON EVALUACIÓN CON ENFOQUE FORMATIVO </vt:lpstr>
      <vt:lpstr>Elementos de la planificación. </vt:lpstr>
      <vt:lpstr>Para diseñar la planificación es necesario conocer:</vt:lpstr>
      <vt:lpstr>LA PLANIFICACIÓN Y LA EVALUACIÓN PARA EL APRENDIZAJE EN EL CONTEXTO DEL ENFOQUE FORMATIVO. </vt:lpstr>
      <vt:lpstr>El docente usa diferentes tipos de evaluación.</vt:lpstr>
      <vt:lpstr>Tipos de evaluación:</vt:lpstr>
      <vt:lpstr> EVALUAR PARA APRENDER </vt:lpstr>
      <vt:lpstr>La evaluación de los aprendizajes con una mirada preventiva.</vt:lpstr>
      <vt:lpstr>La evaluación y los alumnos en situación de riesgo.</vt:lpstr>
      <vt:lpstr>Acciones de evaluación para los alumnos en situaciones de riesgo.</vt:lpstr>
      <vt:lpstr>Modificar la práctica docente para atender a la diversidad.</vt:lpstr>
      <vt:lpstr>3. Los elementos del currículo en el contexto del enfoque formativo de la evaluación</vt:lpstr>
      <vt:lpstr>Principales elementos del plan y los programas de estudio 2022, desde un enfoque formativo de la evaluación</vt:lpstr>
      <vt:lpstr>Presentación de PowerPoint</vt:lpstr>
      <vt:lpstr>Presentación de PowerPoint</vt:lpstr>
      <vt:lpstr>La evaluación desde un enfoque formativo en los distintos momentos de la secuencia didáctica</vt:lpstr>
      <vt:lpstr>La evaluación de la secuencia</vt:lpstr>
      <vt:lpstr>Presentación de PowerPoint</vt:lpstr>
      <vt:lpstr>Sugerencias para utilizar los elementos curriculares en el enfoque formativo de la evaluación</vt:lpstr>
      <vt:lpstr>4.Las estrategias y los instrumentos de evaluación desde el enfoque formativo</vt:lpstr>
      <vt:lpstr>Evaluación para el aprendizaje</vt:lpstr>
      <vt:lpstr>Finalidades</vt:lpstr>
      <vt:lpstr>Técnicas e instrumentos de evaluación</vt:lpstr>
      <vt:lpstr>Técnicas de observación</vt:lpstr>
      <vt:lpstr>Registro anecdótico</vt:lpstr>
      <vt:lpstr>Diario de clase</vt:lpstr>
      <vt:lpstr>Escala de actitudes</vt:lpstr>
      <vt:lpstr>Preguntas sobre el procedimiento</vt:lpstr>
      <vt:lpstr>Organizadores gráficos</vt:lpstr>
      <vt:lpstr>Presentación de PowerPoint</vt:lpstr>
      <vt:lpstr>Listas de cotejo</vt:lpstr>
      <vt:lpstr>Debate</vt:lpstr>
      <vt:lpstr>Pruebas escritas</vt:lpstr>
      <vt:lpstr> 5. La comunicación de los logros de aprendizaje.</vt:lpstr>
      <vt:lpstr>Comunicar los logros de los aprendizajes de los alumnos es una responsabilidad del docente</vt:lpstr>
      <vt:lpstr>Presentación de PowerPoint</vt:lpstr>
      <vt:lpstr>La comunicación en las evaluaciones inicial, del proceso y final desde el enfoque formativo</vt:lpstr>
      <vt:lpstr>Asignación de niveles de desempeño </vt:lpstr>
      <vt:lpstr>El reporte de evaluación</vt:lpstr>
      <vt:lpstr>La evaluación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El enfoque formativo de la evaluación</dc:title>
  <dc:creator>ALEJANDRA</dc:creator>
  <cp:lastModifiedBy>ESCPR</cp:lastModifiedBy>
  <cp:revision>58</cp:revision>
  <dcterms:created xsi:type="dcterms:W3CDTF">2023-06-28T04:24:05Z</dcterms:created>
  <dcterms:modified xsi:type="dcterms:W3CDTF">2023-06-30T06:26:51Z</dcterms:modified>
</cp:coreProperties>
</file>