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3" r:id="rId6"/>
    <p:sldId id="259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875" autoAdjust="0"/>
  </p:normalViewPr>
  <p:slideViewPr>
    <p:cSldViewPr snapToGrid="0">
      <p:cViewPr>
        <p:scale>
          <a:sx n="50" d="100"/>
          <a:sy n="50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CAC8D-829A-49EA-A336-D42488806A4D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88794E-6581-4736-BEE0-9AB0EFE86E59}">
      <dgm:prSet phldrT="[Texto]"/>
      <dgm:spPr/>
      <dgm:t>
        <a:bodyPr/>
        <a:lstStyle/>
        <a:p>
          <a:r>
            <a:rPr lang="es-MX" dirty="0"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Acompañamiento y el diálogo reflexivo con los alumnos, para privilegiar el proceso de aprendizaje sobre la calificación final</a:t>
          </a:r>
          <a:endParaRPr lang="es-MX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6EC9146A-2DF6-442C-8DD9-9F5AD0F51C36}" type="parTrans" cxnId="{61AD6D0C-E017-454B-BDF9-716F6491B562}">
      <dgm:prSet/>
      <dgm:spPr/>
      <dgm:t>
        <a:bodyPr/>
        <a:lstStyle/>
        <a:p>
          <a:endParaRPr lang="es-MX"/>
        </a:p>
      </dgm:t>
    </dgm:pt>
    <dgm:pt modelId="{D052EA89-6B4B-44F8-A427-C5C967B46268}" type="sibTrans" cxnId="{61AD6D0C-E017-454B-BDF9-716F6491B562}">
      <dgm:prSet/>
      <dgm:spPr/>
      <dgm:t>
        <a:bodyPr/>
        <a:lstStyle/>
        <a:p>
          <a:endParaRPr lang="es-MX"/>
        </a:p>
      </dgm:t>
    </dgm:pt>
    <dgm:pt modelId="{F2BE4C06-5C2F-4C1C-9973-46E2E2E59DD0}">
      <dgm:prSet phldrT="[Texto]" custT="1"/>
      <dgm:spPr/>
      <dgm:t>
        <a:bodyPr/>
        <a:lstStyle/>
        <a:p>
          <a:r>
            <a:rPr lang="es-MX" sz="2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A partir de </a:t>
          </a:r>
          <a:r>
            <a:rPr lang="es-MX" sz="2800" b="1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las acciones y sucesos</a:t>
          </a:r>
          <a:r>
            <a:rPr lang="es-MX" sz="2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 que pasan en el aula, no necesariamente en un tiempo establecido, permitiendo que los alumnos y alumnas </a:t>
          </a:r>
          <a:r>
            <a:rPr lang="es-MX" sz="2800" b="1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REFLEXIONEN</a:t>
          </a:r>
          <a:r>
            <a:rPr lang="es-MX" sz="2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  de lo que están haciendo</a:t>
          </a:r>
          <a:r>
            <a:rPr lang="es-MX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MX" sz="2200" dirty="0"/>
        </a:p>
      </dgm:t>
    </dgm:pt>
    <dgm:pt modelId="{8797137D-7190-4BE0-8CA4-091A177DF0EC}" type="parTrans" cxnId="{3AF358FE-60F5-4458-A20A-FC539759790F}">
      <dgm:prSet/>
      <dgm:spPr/>
      <dgm:t>
        <a:bodyPr/>
        <a:lstStyle/>
        <a:p>
          <a:endParaRPr lang="es-MX"/>
        </a:p>
      </dgm:t>
    </dgm:pt>
    <dgm:pt modelId="{79AE1DF2-902F-4677-9321-0A9787ECFB31}" type="sibTrans" cxnId="{3AF358FE-60F5-4458-A20A-FC539759790F}">
      <dgm:prSet/>
      <dgm:spPr/>
      <dgm:t>
        <a:bodyPr/>
        <a:lstStyle/>
        <a:p>
          <a:endParaRPr lang="es-MX"/>
        </a:p>
      </dgm:t>
    </dgm:pt>
    <dgm:pt modelId="{ACF0290D-E80A-493C-8CD7-C79C340598E3}">
      <dgm:prSet/>
      <dgm:spPr/>
      <dgm:t>
        <a:bodyPr/>
        <a:lstStyle/>
        <a:p>
          <a:r>
            <a:rPr lang="es-MX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Por ejemplo, al estar ensayando o leyendo, CON PREGUNTAS SENCILLAS ¿Cómo van? </a:t>
          </a:r>
          <a:r>
            <a:rPr lang="es-MX" dirty="0"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¿En qué están batallando? ¿Por qué? ¿Qué tienen que hacer?</a:t>
          </a:r>
          <a:endParaRPr lang="es-MX" dirty="0">
            <a:effectLst/>
            <a:latin typeface="Dreaming Outloud Pro" panose="03050502040302030504" pitchFamily="66" charset="0"/>
            <a:ea typeface="Calibri" panose="020F0502020204030204" pitchFamily="34" charset="0"/>
            <a:cs typeface="Dreaming Outloud Pro" panose="03050502040302030504" pitchFamily="66" charset="0"/>
          </a:endParaRPr>
        </a:p>
      </dgm:t>
    </dgm:pt>
    <dgm:pt modelId="{F9092337-0D84-4D06-988E-787661FDD3CF}" type="parTrans" cxnId="{16D1F7EC-63B3-4DEE-934C-AADC02CE426F}">
      <dgm:prSet/>
      <dgm:spPr/>
      <dgm:t>
        <a:bodyPr/>
        <a:lstStyle/>
        <a:p>
          <a:endParaRPr lang="es-MX"/>
        </a:p>
      </dgm:t>
    </dgm:pt>
    <dgm:pt modelId="{F167724D-CCCA-439D-A526-B0091F8DAA12}" type="sibTrans" cxnId="{16D1F7EC-63B3-4DEE-934C-AADC02CE426F}">
      <dgm:prSet/>
      <dgm:spPr/>
      <dgm:t>
        <a:bodyPr/>
        <a:lstStyle/>
        <a:p>
          <a:endParaRPr lang="es-MX"/>
        </a:p>
      </dgm:t>
    </dgm:pt>
    <dgm:pt modelId="{77025FDF-707C-4F85-B5D8-0A50F3E005E8}" type="pres">
      <dgm:prSet presAssocID="{663CAC8D-829A-49EA-A336-D42488806A4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C71C9E1-B638-4CEF-9FA9-1E02147D81BF}" type="pres">
      <dgm:prSet presAssocID="{B988794E-6581-4736-BEE0-9AB0EFE86E59}" presName="root" presStyleCnt="0">
        <dgm:presLayoutVars>
          <dgm:chMax/>
          <dgm:chPref val="4"/>
        </dgm:presLayoutVars>
      </dgm:prSet>
      <dgm:spPr/>
    </dgm:pt>
    <dgm:pt modelId="{5109AA35-C1E4-4666-8451-02ADC9E33A99}" type="pres">
      <dgm:prSet presAssocID="{B988794E-6581-4736-BEE0-9AB0EFE86E59}" presName="rootComposite" presStyleCnt="0">
        <dgm:presLayoutVars/>
      </dgm:prSet>
      <dgm:spPr/>
    </dgm:pt>
    <dgm:pt modelId="{509387EA-ACA4-47D8-97F0-6F83479523B8}" type="pres">
      <dgm:prSet presAssocID="{B988794E-6581-4736-BEE0-9AB0EFE86E59}" presName="rootText" presStyleLbl="node0" presStyleIdx="0" presStyleCnt="1">
        <dgm:presLayoutVars>
          <dgm:chMax/>
          <dgm:chPref val="4"/>
        </dgm:presLayoutVars>
      </dgm:prSet>
      <dgm:spPr/>
    </dgm:pt>
    <dgm:pt modelId="{EC5158EA-4241-4AA1-96F7-B63D90CBD43D}" type="pres">
      <dgm:prSet presAssocID="{B988794E-6581-4736-BEE0-9AB0EFE86E59}" presName="childShape" presStyleCnt="0">
        <dgm:presLayoutVars>
          <dgm:chMax val="0"/>
          <dgm:chPref val="0"/>
        </dgm:presLayoutVars>
      </dgm:prSet>
      <dgm:spPr/>
    </dgm:pt>
    <dgm:pt modelId="{01C217FA-68AA-4EDA-9B6E-4F739C733594}" type="pres">
      <dgm:prSet presAssocID="{F2BE4C06-5C2F-4C1C-9973-46E2E2E59DD0}" presName="childComposite" presStyleCnt="0">
        <dgm:presLayoutVars>
          <dgm:chMax val="0"/>
          <dgm:chPref val="0"/>
        </dgm:presLayoutVars>
      </dgm:prSet>
      <dgm:spPr/>
    </dgm:pt>
    <dgm:pt modelId="{1AF81E28-E273-4F8F-A2FB-275611E58383}" type="pres">
      <dgm:prSet presAssocID="{F2BE4C06-5C2F-4C1C-9973-46E2E2E59DD0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A77383-FF3C-4B74-9214-BF72A3ACDB3F}" type="pres">
      <dgm:prSet presAssocID="{F2BE4C06-5C2F-4C1C-9973-46E2E2E59DD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A75D551-1741-489D-8033-5BC9B80CDE14}" type="pres">
      <dgm:prSet presAssocID="{ACF0290D-E80A-493C-8CD7-C79C340598E3}" presName="childComposite" presStyleCnt="0">
        <dgm:presLayoutVars>
          <dgm:chMax val="0"/>
          <dgm:chPref val="0"/>
        </dgm:presLayoutVars>
      </dgm:prSet>
      <dgm:spPr/>
    </dgm:pt>
    <dgm:pt modelId="{264E1BA1-13E1-4D12-8356-DFCF8354EA77}" type="pres">
      <dgm:prSet presAssocID="{ACF0290D-E80A-493C-8CD7-C79C340598E3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A8D5D56-C2CA-4EE0-9A20-B27B06F2B2DE}" type="pres">
      <dgm:prSet presAssocID="{ACF0290D-E80A-493C-8CD7-C79C340598E3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1AD6D0C-E017-454B-BDF9-716F6491B562}" srcId="{663CAC8D-829A-49EA-A336-D42488806A4D}" destId="{B988794E-6581-4736-BEE0-9AB0EFE86E59}" srcOrd="0" destOrd="0" parTransId="{6EC9146A-2DF6-442C-8DD9-9F5AD0F51C36}" sibTransId="{D052EA89-6B4B-44F8-A427-C5C967B46268}"/>
    <dgm:cxn modelId="{40D8EEA5-563C-4B09-BD75-A66B31F380FC}" type="presOf" srcId="{663CAC8D-829A-49EA-A336-D42488806A4D}" destId="{77025FDF-707C-4F85-B5D8-0A50F3E005E8}" srcOrd="0" destOrd="0" presId="urn:microsoft.com/office/officeart/2008/layout/PictureAccentList"/>
    <dgm:cxn modelId="{2EBD66D0-96C1-4CD8-9899-9098AE0A26B3}" type="presOf" srcId="{ACF0290D-E80A-493C-8CD7-C79C340598E3}" destId="{9A8D5D56-C2CA-4EE0-9A20-B27B06F2B2DE}" srcOrd="0" destOrd="0" presId="urn:microsoft.com/office/officeart/2008/layout/PictureAccentList"/>
    <dgm:cxn modelId="{16D1F7EC-63B3-4DEE-934C-AADC02CE426F}" srcId="{B988794E-6581-4736-BEE0-9AB0EFE86E59}" destId="{ACF0290D-E80A-493C-8CD7-C79C340598E3}" srcOrd="1" destOrd="0" parTransId="{F9092337-0D84-4D06-988E-787661FDD3CF}" sibTransId="{F167724D-CCCA-439D-A526-B0091F8DAA12}"/>
    <dgm:cxn modelId="{E09F59F7-88CE-400F-989A-0959611914B5}" type="presOf" srcId="{B988794E-6581-4736-BEE0-9AB0EFE86E59}" destId="{509387EA-ACA4-47D8-97F0-6F83479523B8}" srcOrd="0" destOrd="0" presId="urn:microsoft.com/office/officeart/2008/layout/PictureAccentList"/>
    <dgm:cxn modelId="{3AF358FE-60F5-4458-A20A-FC539759790F}" srcId="{B988794E-6581-4736-BEE0-9AB0EFE86E59}" destId="{F2BE4C06-5C2F-4C1C-9973-46E2E2E59DD0}" srcOrd="0" destOrd="0" parTransId="{8797137D-7190-4BE0-8CA4-091A177DF0EC}" sibTransId="{79AE1DF2-902F-4677-9321-0A9787ECFB31}"/>
    <dgm:cxn modelId="{B94A9DFE-96A7-476E-AF3D-26622AC9FC54}" type="presOf" srcId="{F2BE4C06-5C2F-4C1C-9973-46E2E2E59DD0}" destId="{CBA77383-FF3C-4B74-9214-BF72A3ACDB3F}" srcOrd="0" destOrd="0" presId="urn:microsoft.com/office/officeart/2008/layout/PictureAccentList"/>
    <dgm:cxn modelId="{BFAFBF95-7C23-4BCA-9ACA-143073C7AB8B}" type="presParOf" srcId="{77025FDF-707C-4F85-B5D8-0A50F3E005E8}" destId="{9C71C9E1-B638-4CEF-9FA9-1E02147D81BF}" srcOrd="0" destOrd="0" presId="urn:microsoft.com/office/officeart/2008/layout/PictureAccentList"/>
    <dgm:cxn modelId="{A4D34782-1663-4A9B-9B19-BEB222C54B31}" type="presParOf" srcId="{9C71C9E1-B638-4CEF-9FA9-1E02147D81BF}" destId="{5109AA35-C1E4-4666-8451-02ADC9E33A99}" srcOrd="0" destOrd="0" presId="urn:microsoft.com/office/officeart/2008/layout/PictureAccentList"/>
    <dgm:cxn modelId="{CA5A43F7-2938-4DB2-922C-223AAD1BCE54}" type="presParOf" srcId="{5109AA35-C1E4-4666-8451-02ADC9E33A99}" destId="{509387EA-ACA4-47D8-97F0-6F83479523B8}" srcOrd="0" destOrd="0" presId="urn:microsoft.com/office/officeart/2008/layout/PictureAccentList"/>
    <dgm:cxn modelId="{DC6C6290-C21C-4109-BC0E-AD8149F6B422}" type="presParOf" srcId="{9C71C9E1-B638-4CEF-9FA9-1E02147D81BF}" destId="{EC5158EA-4241-4AA1-96F7-B63D90CBD43D}" srcOrd="1" destOrd="0" presId="urn:microsoft.com/office/officeart/2008/layout/PictureAccentList"/>
    <dgm:cxn modelId="{DF30D3FD-9464-4A5F-8017-ADCD575FECB1}" type="presParOf" srcId="{EC5158EA-4241-4AA1-96F7-B63D90CBD43D}" destId="{01C217FA-68AA-4EDA-9B6E-4F739C733594}" srcOrd="0" destOrd="0" presId="urn:microsoft.com/office/officeart/2008/layout/PictureAccentList"/>
    <dgm:cxn modelId="{0B055AF4-BA74-4FF2-8780-4F3F3C5175CA}" type="presParOf" srcId="{01C217FA-68AA-4EDA-9B6E-4F739C733594}" destId="{1AF81E28-E273-4F8F-A2FB-275611E58383}" srcOrd="0" destOrd="0" presId="urn:microsoft.com/office/officeart/2008/layout/PictureAccentList"/>
    <dgm:cxn modelId="{7058D39A-A44F-4D6D-9858-649032BB8DFE}" type="presParOf" srcId="{01C217FA-68AA-4EDA-9B6E-4F739C733594}" destId="{CBA77383-FF3C-4B74-9214-BF72A3ACDB3F}" srcOrd="1" destOrd="0" presId="urn:microsoft.com/office/officeart/2008/layout/PictureAccentList"/>
    <dgm:cxn modelId="{F490D193-D5B9-4789-8309-49E17C02C13A}" type="presParOf" srcId="{EC5158EA-4241-4AA1-96F7-B63D90CBD43D}" destId="{8A75D551-1741-489D-8033-5BC9B80CDE14}" srcOrd="1" destOrd="0" presId="urn:microsoft.com/office/officeart/2008/layout/PictureAccentList"/>
    <dgm:cxn modelId="{4D032D0F-D0D5-45E1-8A91-2B61BC0A53A4}" type="presParOf" srcId="{8A75D551-1741-489D-8033-5BC9B80CDE14}" destId="{264E1BA1-13E1-4D12-8356-DFCF8354EA77}" srcOrd="0" destOrd="0" presId="urn:microsoft.com/office/officeart/2008/layout/PictureAccentList"/>
    <dgm:cxn modelId="{15502FCD-E1ED-44EC-B8E0-08CB07FA8364}" type="presParOf" srcId="{8A75D551-1741-489D-8033-5BC9B80CDE14}" destId="{9A8D5D56-C2CA-4EE0-9A20-B27B06F2B2D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387EA-ACA4-47D8-97F0-6F83479523B8}">
      <dsp:nvSpPr>
        <dsp:cNvPr id="0" name=""/>
        <dsp:cNvSpPr/>
      </dsp:nvSpPr>
      <dsp:spPr>
        <a:xfrm>
          <a:off x="0" y="600074"/>
          <a:ext cx="10058400" cy="1714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Acompañamiento y el diálogo reflexivo con los alumnos, para privilegiar el proceso de aprendizaje sobre la calificación final</a:t>
          </a:r>
          <a:endParaRPr lang="es-MX" sz="3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50216" y="650290"/>
        <a:ext cx="9957968" cy="1614068"/>
      </dsp:txXfrm>
    </dsp:sp>
    <dsp:sp modelId="{1AF81E28-E273-4F8F-A2FB-275611E58383}">
      <dsp:nvSpPr>
        <dsp:cNvPr id="0" name=""/>
        <dsp:cNvSpPr/>
      </dsp:nvSpPr>
      <dsp:spPr>
        <a:xfrm>
          <a:off x="0" y="2623184"/>
          <a:ext cx="1714500" cy="17145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77383-FF3C-4B74-9214-BF72A3ACDB3F}">
      <dsp:nvSpPr>
        <dsp:cNvPr id="0" name=""/>
        <dsp:cNvSpPr/>
      </dsp:nvSpPr>
      <dsp:spPr>
        <a:xfrm>
          <a:off x="1817370" y="2623184"/>
          <a:ext cx="8241029" cy="17145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A partir de </a:t>
          </a:r>
          <a:r>
            <a:rPr lang="es-MX" sz="2800" b="1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las acciones y sucesos</a:t>
          </a:r>
          <a:r>
            <a:rPr lang="es-MX" sz="2200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 que pasan en el aula, no necesariamente en un tiempo establecido, permitiendo que los alumnos y alumnas </a:t>
          </a:r>
          <a:r>
            <a:rPr lang="es-MX" sz="2800" b="1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REFLEXIONEN</a:t>
          </a:r>
          <a:r>
            <a:rPr lang="es-MX" sz="2200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  de lo que están haciendo</a:t>
          </a:r>
          <a:r>
            <a:rPr lang="es-MX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MX" sz="2200" kern="1200" dirty="0"/>
        </a:p>
      </dsp:txBody>
      <dsp:txXfrm>
        <a:off x="1901080" y="2706894"/>
        <a:ext cx="8073609" cy="1547080"/>
      </dsp:txXfrm>
    </dsp:sp>
    <dsp:sp modelId="{264E1BA1-13E1-4D12-8356-DFCF8354EA77}">
      <dsp:nvSpPr>
        <dsp:cNvPr id="0" name=""/>
        <dsp:cNvSpPr/>
      </dsp:nvSpPr>
      <dsp:spPr>
        <a:xfrm>
          <a:off x="0" y="4543425"/>
          <a:ext cx="1714500" cy="17145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D5D56-C2CA-4EE0-9A20-B27B06F2B2DE}">
      <dsp:nvSpPr>
        <dsp:cNvPr id="0" name=""/>
        <dsp:cNvSpPr/>
      </dsp:nvSpPr>
      <dsp:spPr>
        <a:xfrm>
          <a:off x="1817370" y="4543425"/>
          <a:ext cx="8241029" cy="17145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>
              <a:effectLst/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Por ejemplo, al estar ensayando o leyendo, CON PREGUNTAS SENCILLAS ¿Cómo van? </a:t>
          </a:r>
          <a:r>
            <a:rPr lang="es-MX" sz="2600" kern="1200" dirty="0">
              <a:latin typeface="Dreaming Outloud Pro" panose="03050502040302030504" pitchFamily="66" charset="0"/>
              <a:ea typeface="Calibri" panose="020F0502020204030204" pitchFamily="34" charset="0"/>
              <a:cs typeface="Dreaming Outloud Pro" panose="03050502040302030504" pitchFamily="66" charset="0"/>
            </a:rPr>
            <a:t>¿En qué están batallando? ¿Por qué? ¿Qué tienen que hacer?</a:t>
          </a:r>
          <a:endParaRPr lang="es-MX" sz="2600" kern="1200" dirty="0">
            <a:effectLst/>
            <a:latin typeface="Dreaming Outloud Pro" panose="03050502040302030504" pitchFamily="66" charset="0"/>
            <a:ea typeface="Calibri" panose="020F0502020204030204" pitchFamily="34" charset="0"/>
            <a:cs typeface="Dreaming Outloud Pro" panose="03050502040302030504" pitchFamily="66" charset="0"/>
          </a:endParaRPr>
        </a:p>
      </dsp:txBody>
      <dsp:txXfrm>
        <a:off x="1901080" y="4627135"/>
        <a:ext cx="8073609" cy="154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7D21C-02C8-45FA-877B-83DAC4D8BBA8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58BF-515C-4EDE-B69D-D3DCA81E10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79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34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5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89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18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53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58BF-515C-4EDE-B69D-D3DCA81E109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5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0F27B-8129-B0A3-A479-BC23F80AE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D2241-4B83-8FFF-3C4A-078324BF7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2A32E-F60F-E8E2-7AB5-16CB7064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7BB315-8B22-6CC9-6AE4-D67CB3E9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D9EA8-E2AC-44E8-1582-06438397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4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FFE0D-441F-A2BB-351D-F6C24EC5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CED492-1D35-666B-411D-862014A8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CEEB7-ED46-82C9-1ECC-378EBAC9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537412-0076-7D1F-E268-B8C8AEB0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70728-1B8D-78BC-798A-66C1BBBF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61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24936D-2FF5-9748-8E4C-AE4EE5E9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27C02-B18B-DB19-3082-43022F36D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9AC5A-9724-1605-157A-D4972F91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1BBF5-E5D6-0B26-FDFC-1187DC87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70C71C-99B1-5FBC-00CC-DBA5F6F3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86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846E6-04C7-E2BD-7136-5BDBAA43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06470-4EFB-F2E8-EFB4-49D07BA1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7D6C4-CB09-8285-307E-7AD078D0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941B3-C3F3-2C31-D253-5F89F7B5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FBDE13-5061-3431-6D6A-9D344BC4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79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A3378-02CA-90CC-AFB6-1E4E696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44B0F4-7FC3-AE2F-6EB8-67F45852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97ACB-4BCB-8C9F-4A3E-986344A4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57F96-80F8-CB15-C890-A8B19F8C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520F8-38EC-03D1-4C7F-0BBEDB58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12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B5691-97DA-F44B-46C4-99E54D9F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63656-6C33-4D10-443E-935709ACA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E8C1D2-BAA7-DAAC-B345-2FCBA2B13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38081A-3E78-C860-1A77-2B23E4BD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B50ECA-EA18-CF70-310E-E594EC99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0E17D8-94B1-BE96-DE20-03070A9A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97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C91B2-D720-3222-98ED-256E9A58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73DD47-72C2-DCC0-F2A6-96E11014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AADA97-86F8-7A66-3373-A754A94E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10ADD8-04AD-AB18-A34A-0BE54A46E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F6C985-EA29-7947-BD0C-F44BF9699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E79685-2828-A74E-9AAE-4DE4DFB3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0426FC-F02A-A3AD-6DFA-E8201B5A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A088CA-86AA-09FF-AAF2-CB681BED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7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6EBC8-08B1-ECB4-F9A8-72A2D3AF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DD37B-439F-FB72-C017-78B1E2D4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FCFFEB-0DE1-4820-C79F-F6E52D3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2CB36E-5A18-2226-EB91-169FC075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11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4650F8-A918-711F-AD9A-B7707C2F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B4B77E-7BE6-C22A-9DF8-15AAFC61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4451DE-AEE9-7F4C-619E-F4531487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30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ADBF7-C221-3B9A-2B92-CE3BF9EB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6707C-29CF-62F6-9CC2-CA587498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EDB045-20A7-81BC-4778-5DD907D35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3E805E-73F1-725C-C7D3-973B15E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624D18-6E75-BC77-C396-2EB1562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25E32F-C1E2-649F-470A-B7D4A833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68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16386-8689-A704-19D5-13B1BC9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BD28F4-7DC4-DAF2-0D05-C4F8BB8B1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876444-C5E3-450E-5DF0-FC7AA98FD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12BFE-0E09-F5F5-2FC0-B8A8A496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98208F-7406-C2A9-CB04-84245263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3F9417-60B4-E84F-D429-7DBB087F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22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0A5D5F-CF9F-F4B5-A5B6-3626C8BC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058066-D040-0802-1B06-8034F833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43FBAA-3D3D-5B87-B73F-CDC9E82BF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79DB-23B5-41BD-B6FE-719384C65F00}" type="datetimeFigureOut">
              <a:rPr lang="es-MX" smtClean="0"/>
              <a:t>29/06/2023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75429-A68C-9919-554A-9B764234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938B3-48A5-A831-06BF-DBBE4125F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EC0F-A99F-4474-A735-335CE6A4A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2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1C618-CE9C-A29A-FB69-250A7206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8176"/>
            <a:ext cx="9658350" cy="1655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EVALUACIÓN FORMATIVA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E080A-3205-0CB7-468A-D0079A97A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solidFill>
                  <a:schemeClr val="accent6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Proyecto: Todos al Teatro.</a:t>
            </a:r>
          </a:p>
        </p:txBody>
      </p:sp>
    </p:spTree>
    <p:extLst>
      <p:ext uri="{BB962C8B-B14F-4D97-AF65-F5344CB8AC3E}">
        <p14:creationId xmlns:p14="http://schemas.microsoft.com/office/powerpoint/2010/main" val="32955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400D9-7150-DDFF-05E5-2754E559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41325"/>
            <a:ext cx="10363200" cy="10033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¿Qué estrategia de evaluación utilizó?</a:t>
            </a:r>
            <a:endParaRPr lang="es-MX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CEFE5-CF20-8608-78B4-ADC70C2A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974850"/>
            <a:ext cx="3067050" cy="4403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Diagnóstica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Observación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Diálogo reflexivo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Preguntas reflexivas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Autoevaluación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Coevaluación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9B1533-9B80-BE3C-E411-EA24DE8F6F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EB7C58-2017-01F2-58EA-0034C5A58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2" y="1974850"/>
            <a:ext cx="5867400" cy="411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2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FF993-7505-228E-C908-50CBBAF7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9821"/>
            <a:ext cx="5295900" cy="61745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¿Qué evidencias demuestran el logro de aprendizajes en sus alumnos?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Diario de grupo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Cuaderno de los alumnos y alumnas.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Rúbricas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Listas de cotejo (maestra y alumnos)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¿Cómo definió  los criterios para evaluar el aprendizaje?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Libro de maestro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Aprendizajes Clave.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Diagnóstico 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8AB1687-B0F8-1F50-0EF6-76C58F76A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374"/>
            <a:ext cx="5662914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1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0B373C0C-111A-1D8C-B021-333038C2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19491"/>
          <a:stretch/>
        </p:blipFill>
        <p:spPr>
          <a:xfrm rot="16200000">
            <a:off x="16668" y="899319"/>
            <a:ext cx="3100388" cy="2219325"/>
          </a:xfrm>
          <a:prstGeom prst="rect">
            <a:avLst/>
          </a:prstGeom>
        </p:spPr>
      </p:pic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FDED92A1-8C09-9EDD-ADC6-E5BF2DB83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3" b="26141"/>
          <a:stretch/>
        </p:blipFill>
        <p:spPr>
          <a:xfrm>
            <a:off x="2754313" y="458788"/>
            <a:ext cx="2351088" cy="3100388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BF4FECF-1C38-2946-2C5F-F6EA49226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16783"/>
          <a:stretch/>
        </p:blipFill>
        <p:spPr>
          <a:xfrm rot="16200000">
            <a:off x="4752181" y="888207"/>
            <a:ext cx="3100388" cy="2241550"/>
          </a:xfrm>
          <a:prstGeom prst="rect">
            <a:avLst/>
          </a:prstGeom>
        </p:spPr>
      </p:pic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6C83D49-C676-3F1A-D82B-4DA65A0884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r="17637"/>
          <a:stretch/>
        </p:blipFill>
        <p:spPr>
          <a:xfrm rot="16200000">
            <a:off x="8066881" y="-108743"/>
            <a:ext cx="3100388" cy="4235450"/>
          </a:xfrm>
          <a:prstGeom prst="rect">
            <a:avLst/>
          </a:prstGeom>
        </p:spPr>
      </p:pic>
      <p:pic>
        <p:nvPicPr>
          <p:cNvPr id="12" name="Marcador de contenido 1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511D840-E375-2F54-2E4D-4669498F0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b="14461"/>
          <a:stretch/>
        </p:blipFill>
        <p:spPr>
          <a:xfrm rot="16200000">
            <a:off x="1335087" y="2757487"/>
            <a:ext cx="2765425" cy="4521200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173D2A9D-41A8-5DF7-5ADE-95B36112DC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2" b="32152"/>
          <a:stretch/>
        </p:blipFill>
        <p:spPr>
          <a:xfrm>
            <a:off x="5056188" y="3635375"/>
            <a:ext cx="2324100" cy="2765425"/>
          </a:xfrm>
          <a:prstGeom prst="rect">
            <a:avLst/>
          </a:prstGeom>
        </p:spPr>
      </p:pic>
      <p:pic>
        <p:nvPicPr>
          <p:cNvPr id="9" name="Imagen 8" descr="Texto, Carta&#10;&#10;Descripción generada automáticamente">
            <a:extLst>
              <a:ext uri="{FF2B5EF4-FFF2-40B4-BE49-F238E27FC236}">
                <a16:creationId xmlns:a16="http://schemas.microsoft.com/office/drawing/2014/main" id="{EFF83BFF-0A6F-CACB-47B6-F3FA307654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2" b="19106"/>
          <a:stretch/>
        </p:blipFill>
        <p:spPr>
          <a:xfrm>
            <a:off x="7456488" y="3635375"/>
            <a:ext cx="2211388" cy="2765425"/>
          </a:xfrm>
          <a:prstGeom prst="rect">
            <a:avLst/>
          </a:prstGeom>
        </p:spPr>
      </p:pic>
      <p:pic>
        <p:nvPicPr>
          <p:cNvPr id="11" name="Imagen 10" descr="Imagen que contiene Carta&#10;&#10;Descripción generada automáticamente">
            <a:extLst>
              <a:ext uri="{FF2B5EF4-FFF2-40B4-BE49-F238E27FC236}">
                <a16:creationId xmlns:a16="http://schemas.microsoft.com/office/drawing/2014/main" id="{4FA9C198-2E69-1CFF-EAA0-80385EF2CB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3946" b="17278"/>
          <a:stretch/>
        </p:blipFill>
        <p:spPr>
          <a:xfrm>
            <a:off x="9747250" y="3635375"/>
            <a:ext cx="1989138" cy="27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E59066E1-D734-C504-7F58-7F3B9BA1C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1" t="15539" r="29531" b="6646"/>
          <a:stretch/>
        </p:blipFill>
        <p:spPr>
          <a:xfrm>
            <a:off x="457200" y="1135063"/>
            <a:ext cx="3757613" cy="2078038"/>
          </a:xfrm>
          <a:prstGeom prst="rect">
            <a:avLst/>
          </a:prstGeom>
        </p:spPr>
      </p:pic>
      <p:pic>
        <p:nvPicPr>
          <p:cNvPr id="29" name="Imagen 28" descr="Imagen que contiene Tabla&#10;&#10;Descripción generada automáticamente">
            <a:extLst>
              <a:ext uri="{FF2B5EF4-FFF2-40B4-BE49-F238E27FC236}">
                <a16:creationId xmlns:a16="http://schemas.microsoft.com/office/drawing/2014/main" id="{B887E5E0-EF03-8CC9-2D9A-2EAF0E518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r="25883" b="3029"/>
          <a:stretch/>
        </p:blipFill>
        <p:spPr>
          <a:xfrm rot="16200000">
            <a:off x="4283869" y="1142207"/>
            <a:ext cx="2078038" cy="2063750"/>
          </a:xfrm>
          <a:prstGeom prst="rect">
            <a:avLst/>
          </a:prstGeom>
        </p:spPr>
      </p:pic>
      <p:pic>
        <p:nvPicPr>
          <p:cNvPr id="27" name="Imagen 26" descr="Texto&#10;&#10;Descripción generada automáticamente con confianza media">
            <a:extLst>
              <a:ext uri="{FF2B5EF4-FFF2-40B4-BE49-F238E27FC236}">
                <a16:creationId xmlns:a16="http://schemas.microsoft.com/office/drawing/2014/main" id="{95EBA97C-74E2-F9C6-31A5-F4F5102772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r="22728"/>
          <a:stretch/>
        </p:blipFill>
        <p:spPr>
          <a:xfrm rot="16200000">
            <a:off x="6335712" y="1231900"/>
            <a:ext cx="2078038" cy="188436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D12C09B-BDD3-01A8-E3A0-BB72EB9920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83" t="18455" r="20780" b="7920"/>
          <a:stretch/>
        </p:blipFill>
        <p:spPr>
          <a:xfrm>
            <a:off x="8391525" y="1135063"/>
            <a:ext cx="3343275" cy="2078038"/>
          </a:xfrm>
          <a:prstGeom prst="rect">
            <a:avLst/>
          </a:prstGeom>
        </p:spPr>
      </p:pic>
      <p:pic>
        <p:nvPicPr>
          <p:cNvPr id="33" name="Imagen 32" descr="Texto&#10;&#10;Descripción generada automáticamente">
            <a:extLst>
              <a:ext uri="{FF2B5EF4-FFF2-40B4-BE49-F238E27FC236}">
                <a16:creationId xmlns:a16="http://schemas.microsoft.com/office/drawing/2014/main" id="{42611D9F-107E-E530-865C-280526EC33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r="4862" b="37183"/>
          <a:stretch/>
        </p:blipFill>
        <p:spPr>
          <a:xfrm>
            <a:off x="457200" y="3290888"/>
            <a:ext cx="3408363" cy="2433638"/>
          </a:xfrm>
          <a:prstGeom prst="rect">
            <a:avLst/>
          </a:prstGeom>
        </p:spPr>
      </p:pic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id="{0511B2B9-0C2E-025C-6DDA-7992634EC9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0" b="37183"/>
          <a:stretch/>
        </p:blipFill>
        <p:spPr>
          <a:xfrm>
            <a:off x="3943350" y="3290888"/>
            <a:ext cx="3519488" cy="2433638"/>
          </a:xfrm>
          <a:prstGeom prst="rect">
            <a:avLst/>
          </a:prstGeom>
        </p:spPr>
      </p:pic>
      <p:pic>
        <p:nvPicPr>
          <p:cNvPr id="37" name="Imagen 36" descr="Texto&#10;&#10;Descripción generada automáticamente con confianza baja">
            <a:extLst>
              <a:ext uri="{FF2B5EF4-FFF2-40B4-BE49-F238E27FC236}">
                <a16:creationId xmlns:a16="http://schemas.microsoft.com/office/drawing/2014/main" id="{87DD7860-27A3-13EC-D814-F37D3F80EA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 b="29965"/>
          <a:stretch/>
        </p:blipFill>
        <p:spPr>
          <a:xfrm>
            <a:off x="7539038" y="3290888"/>
            <a:ext cx="2093913" cy="2433638"/>
          </a:xfrm>
          <a:prstGeom prst="rect">
            <a:avLst/>
          </a:prstGeom>
        </p:spPr>
      </p:pic>
      <p:pic>
        <p:nvPicPr>
          <p:cNvPr id="35" name="Imagen 34" descr="Carta&#10;&#10;Descripción generada automáticamente">
            <a:extLst>
              <a:ext uri="{FF2B5EF4-FFF2-40B4-BE49-F238E27FC236}">
                <a16:creationId xmlns:a16="http://schemas.microsoft.com/office/drawing/2014/main" id="{AC70A669-1511-6FE2-33CF-C1BA261DFC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3405" b="30556"/>
          <a:stretch/>
        </p:blipFill>
        <p:spPr>
          <a:xfrm>
            <a:off x="9710738" y="3290888"/>
            <a:ext cx="202565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289FBF2-EF77-EA3B-98A7-0E296EB7F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428734"/>
              </p:ext>
            </p:extLst>
          </p:nvPr>
        </p:nvGraphicFramePr>
        <p:xfrm>
          <a:off x="1143000" y="0"/>
          <a:ext cx="10058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03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B3899-9684-AE5B-FA71-3FB880D598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¿Cómo ha sido la participación de los alumnos en su proceso de evaluación?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13CF9-59C1-18D9-BB4B-99B83BE8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43" y="2141537"/>
            <a:ext cx="378921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Participan en la reflexión en el grupo.</a:t>
            </a:r>
          </a:p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Son activos: discuten y resuelven.</a:t>
            </a:r>
          </a:p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Prudentes y empáticos: Entienden que no todos tenemos las mismas capacidades y habilidades.</a:t>
            </a:r>
          </a:p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AUTOEVALUACIÓN</a:t>
            </a:r>
          </a:p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COEVALUACIÓN</a:t>
            </a:r>
          </a:p>
          <a:p>
            <a:endParaRPr lang="es-MX" dirty="0"/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3560CCAF-74ED-2E39-334A-7F2025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b="21776"/>
          <a:stretch/>
        </p:blipFill>
        <p:spPr>
          <a:xfrm rot="16200000">
            <a:off x="6157548" y="4248598"/>
            <a:ext cx="1958983" cy="2867581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FB2824E-BC05-0EBA-1794-7C10337FD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19246"/>
          <a:stretch/>
        </p:blipFill>
        <p:spPr>
          <a:xfrm rot="16200000">
            <a:off x="9666271" y="4136151"/>
            <a:ext cx="1966546" cy="3084912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B09AC28B-E048-DD2A-609B-6FBD55771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13130" r="-1" b="16479"/>
          <a:stretch/>
        </p:blipFill>
        <p:spPr>
          <a:xfrm rot="16200000">
            <a:off x="7860364" y="1599702"/>
            <a:ext cx="1958982" cy="3084911"/>
          </a:xfrm>
          <a:prstGeom prst="rect">
            <a:avLst/>
          </a:prstGeom>
        </p:spPr>
      </p:pic>
      <p:pic>
        <p:nvPicPr>
          <p:cNvPr id="13" name="Imagen 12" descr="Carta&#10;&#10;Descripción generada automáticamente">
            <a:extLst>
              <a:ext uri="{FF2B5EF4-FFF2-40B4-BE49-F238E27FC236}">
                <a16:creationId xmlns:a16="http://schemas.microsoft.com/office/drawing/2014/main" id="{77B0B369-E46B-52F7-537B-008F3DD108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 b="13123"/>
          <a:stretch/>
        </p:blipFill>
        <p:spPr>
          <a:xfrm>
            <a:off x="4515320" y="1785091"/>
            <a:ext cx="1872679" cy="28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14274-A46E-62E4-0431-AEBE5F4A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4681"/>
            <a:ext cx="6438900" cy="17407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¿Cuál ha sido la participación de los padres en la evaluación de sus hijos?</a:t>
            </a:r>
            <a:endParaRPr lang="es-MX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AD591-E39B-58A6-EFA0-158D1D59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2071255" cy="100070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C591A40-129D-7DE4-B97D-0E448E8E0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8237" r="2017" b="56348"/>
          <a:stretch/>
        </p:blipFill>
        <p:spPr>
          <a:xfrm>
            <a:off x="7983399" y="179284"/>
            <a:ext cx="3763456" cy="1115621"/>
          </a:xfrm>
          <a:prstGeom prst="rect">
            <a:avLst/>
          </a:prstGeom>
        </p:spPr>
      </p:pic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D19F2A5-0F79-8434-F75F-FD4D4E182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t="8834" r="3318" b="18990"/>
          <a:stretch/>
        </p:blipFill>
        <p:spPr>
          <a:xfrm>
            <a:off x="3399910" y="3880386"/>
            <a:ext cx="4237125" cy="2618722"/>
          </a:xfrm>
          <a:prstGeom prst="rect">
            <a:avLst/>
          </a:prstGeom>
        </p:spPr>
      </p:pic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9366621-0C1F-FD53-EF61-B7F532A2A9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t="9330" r="33497" b="28898"/>
          <a:stretch/>
        </p:blipFill>
        <p:spPr>
          <a:xfrm>
            <a:off x="9327286" y="1406860"/>
            <a:ext cx="2421326" cy="2394911"/>
          </a:xfrm>
          <a:prstGeom prst="rect">
            <a:avLst/>
          </a:prstGeom>
        </p:spPr>
      </p:pic>
      <p:pic>
        <p:nvPicPr>
          <p:cNvPr id="14" name="Imagen 1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AE6406A-3A05-CF75-2907-3F97394CD5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8262" r="24319" b="16549"/>
          <a:stretch/>
        </p:blipFill>
        <p:spPr>
          <a:xfrm>
            <a:off x="181188" y="3810000"/>
            <a:ext cx="3061262" cy="289768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3C1D505-4392-8BF8-8817-1CB863E68F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984" t="9911" r="4659" b="32920"/>
          <a:stretch/>
        </p:blipFill>
        <p:spPr>
          <a:xfrm>
            <a:off x="7719704" y="3964961"/>
            <a:ext cx="4252321" cy="215722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0B01BC2-7C40-B7F1-EB20-25B9989F29B2}"/>
              </a:ext>
            </a:extLst>
          </p:cNvPr>
          <p:cNvSpPr txBox="1"/>
          <p:nvPr/>
        </p:nvSpPr>
        <p:spPr>
          <a:xfrm>
            <a:off x="6134100" y="2064504"/>
            <a:ext cx="277490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</a:t>
            </a:r>
          </a:p>
          <a:p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ACERCAMIENTO</a:t>
            </a:r>
          </a:p>
          <a:p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COLABORACIÓN</a:t>
            </a:r>
          </a:p>
          <a:p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CONSTANTES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2481295-66F8-A174-3FE0-6F529D0D548D}"/>
              </a:ext>
            </a:extLst>
          </p:cNvPr>
          <p:cNvSpPr txBox="1"/>
          <p:nvPr/>
        </p:nvSpPr>
        <p:spPr>
          <a:xfrm>
            <a:off x="7909146" y="6314442"/>
            <a:ext cx="38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SOLO 2, NO SE HAN INVOLUCRADO</a:t>
            </a:r>
          </a:p>
        </p:txBody>
      </p:sp>
      <p:pic>
        <p:nvPicPr>
          <p:cNvPr id="25" name="cristopher">
            <a:hlinkClick r:id="" action="ppaction://media"/>
            <a:extLst>
              <a:ext uri="{FF2B5EF4-FFF2-40B4-BE49-F238E27FC236}">
                <a16:creationId xmlns:a16="http://schemas.microsoft.com/office/drawing/2014/main" id="{79DAD943-58B3-183A-4C02-BD2AB5AAE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75465" y="2036188"/>
            <a:ext cx="1672685" cy="16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1247-7BE0-4D0C-EEC7-F3F8033CD7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Conclusión: ¿Qué opinión merece la evaluación formativa dentro de un trabajo por proyectos o de una metodología globalizadora?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493BA-C0AA-E5DB-6DBD-3051AEF1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905000"/>
            <a:ext cx="5734050" cy="4321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s-MX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evaluación formativa permite conocer </a:t>
            </a:r>
            <a:r>
              <a:rPr lang="es-MX" sz="43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realmente</a:t>
            </a:r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las capacidades, habilidades, valores, actitudes de los alumnos. Los alumnos se vuelven participes </a:t>
            </a:r>
            <a:r>
              <a:rPr lang="es-MX" sz="39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activos y conscientes </a:t>
            </a:r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de su proceso de aprendizaje, además que </a:t>
            </a:r>
            <a:r>
              <a:rPr lang="es-MX" sz="39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involucra</a:t>
            </a:r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a todos los actores educativos.</a:t>
            </a:r>
          </a:p>
          <a:p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Permite que el docente tenga herramientas necesarias </a:t>
            </a:r>
            <a:r>
              <a:rPr lang="es-MX" sz="3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para mejorar su práctica</a:t>
            </a:r>
            <a:r>
              <a:rPr lang="es-MX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a favor de lo que sus alumnos necesiten.</a:t>
            </a:r>
          </a:p>
        </p:txBody>
      </p:sp>
      <p:pic>
        <p:nvPicPr>
          <p:cNvPr id="5" name="Imagen 4" descr="Flecha&#10;&#10;Descripción generada automáticamente con confianza media">
            <a:extLst>
              <a:ext uri="{FF2B5EF4-FFF2-40B4-BE49-F238E27FC236}">
                <a16:creationId xmlns:a16="http://schemas.microsoft.com/office/drawing/2014/main" id="{86A089EE-62CE-679F-656A-2FC181C7E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905000"/>
            <a:ext cx="5749039" cy="43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29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318</Words>
  <Application>Microsoft Office PowerPoint</Application>
  <PresentationFormat>Panorámica</PresentationFormat>
  <Paragraphs>45</Paragraphs>
  <Slides>9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Dreaming Outloud Pro</vt:lpstr>
      <vt:lpstr>Tema de Office</vt:lpstr>
      <vt:lpstr>EVALUACIÓN FORMATIVA</vt:lpstr>
      <vt:lpstr>¿Qué estrategia de evaluación utilizó?</vt:lpstr>
      <vt:lpstr>Presentación de PowerPoint</vt:lpstr>
      <vt:lpstr>Presentación de PowerPoint</vt:lpstr>
      <vt:lpstr>Presentación de PowerPoint</vt:lpstr>
      <vt:lpstr>Presentación de PowerPoint</vt:lpstr>
      <vt:lpstr>¿Cómo ha sido la participación de los alumnos en su proceso de evaluación?</vt:lpstr>
      <vt:lpstr>¿Cuál ha sido la participación de los padres en la evaluación de sus hijos?</vt:lpstr>
      <vt:lpstr>Conclusión: ¿Qué opinión merece la evaluación formativa dentro de un trabajo por proyectos o de una metodología globalizadora?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FORMATIVA</dc:title>
  <dc:creator>Respuesta Rápida Durango La Forestal</dc:creator>
  <cp:lastModifiedBy>Respuesta Rápida Durango La Forestal</cp:lastModifiedBy>
  <cp:revision>1</cp:revision>
  <dcterms:created xsi:type="dcterms:W3CDTF">2023-06-30T00:35:48Z</dcterms:created>
  <dcterms:modified xsi:type="dcterms:W3CDTF">2023-06-30T03:57:44Z</dcterms:modified>
</cp:coreProperties>
</file>