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"/>
  </p:notesMasterIdLst>
  <p:sldIdLst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-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1A308-9CF2-4984-8C49-49F48C05C131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CE0C-9C91-409C-8D9D-3B1F048BE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4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397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4281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4095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914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121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952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4811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5094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7620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1963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0321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93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3710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828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2329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290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989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618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829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000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276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650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218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F4A91-D7B6-4EAD-B431-3C73442E0AB9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2EEE5-D0A9-4975-8301-A80AB83E12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20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A6DCF-1F61-4465-B9CC-3723890E22D2}" type="datetimeFigureOut">
              <a:rPr lang="es-MX" smtClean="0"/>
              <a:t>03/05/2023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93C93-C337-49A7-82CA-CD2D182DEC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367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Z1_LxzyNl4" TargetMode="External"/><Relationship Id="rId2" Type="http://schemas.openxmlformats.org/officeDocument/2006/relationships/hyperlink" Target="https://youtu.be/riG5HItG67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Sqnl2eSu9Y&amp;t=2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wBdcm8qiyd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B1F64F5-AC34-4C39-97FE-EC4FFF4B5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044363"/>
              </p:ext>
            </p:extLst>
          </p:nvPr>
        </p:nvGraphicFramePr>
        <p:xfrm>
          <a:off x="1229711" y="133485"/>
          <a:ext cx="9785131" cy="4404599"/>
        </p:xfrm>
        <a:graphic>
          <a:graphicData uri="http://schemas.openxmlformats.org/drawingml/2006/table">
            <a:tbl>
              <a:tblPr firstRow="1" firstCol="1" bandRow="1"/>
              <a:tblGrid>
                <a:gridCol w="1913275">
                  <a:extLst>
                    <a:ext uri="{9D8B030D-6E8A-4147-A177-3AD203B41FA5}">
                      <a16:colId xmlns:a16="http://schemas.microsoft.com/office/drawing/2014/main" val="4123631360"/>
                    </a:ext>
                  </a:extLst>
                </a:gridCol>
                <a:gridCol w="834363">
                  <a:extLst>
                    <a:ext uri="{9D8B030D-6E8A-4147-A177-3AD203B41FA5}">
                      <a16:colId xmlns:a16="http://schemas.microsoft.com/office/drawing/2014/main" val="3111670690"/>
                    </a:ext>
                  </a:extLst>
                </a:gridCol>
                <a:gridCol w="1635205">
                  <a:extLst>
                    <a:ext uri="{9D8B030D-6E8A-4147-A177-3AD203B41FA5}">
                      <a16:colId xmlns:a16="http://schemas.microsoft.com/office/drawing/2014/main" val="1736096819"/>
                    </a:ext>
                  </a:extLst>
                </a:gridCol>
                <a:gridCol w="1981350">
                  <a:extLst>
                    <a:ext uri="{9D8B030D-6E8A-4147-A177-3AD203B41FA5}">
                      <a16:colId xmlns:a16="http://schemas.microsoft.com/office/drawing/2014/main" val="1704887186"/>
                    </a:ext>
                  </a:extLst>
                </a:gridCol>
                <a:gridCol w="3420938">
                  <a:extLst>
                    <a:ext uri="{9D8B030D-6E8A-4147-A177-3AD203B41FA5}">
                      <a16:colId xmlns:a16="http://schemas.microsoft.com/office/drawing/2014/main" val="3079385342"/>
                    </a:ext>
                  </a:extLst>
                </a:gridCol>
              </a:tblGrid>
              <a:tr h="135427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9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SITUACIÓN DIDÁCTICA</a:t>
                      </a:r>
                    </a:p>
                  </a:txBody>
                  <a:tcPr marL="18769" marR="18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97392"/>
                  </a:ext>
                </a:extLst>
              </a:tr>
              <a:tr h="135427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9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VAMOS A COMPRAR</a:t>
                      </a:r>
                    </a:p>
                  </a:txBody>
                  <a:tcPr marL="18769" marR="18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213430"/>
                  </a:ext>
                </a:extLst>
              </a:tr>
              <a:tr h="277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Campo / Área </a:t>
                      </a:r>
                      <a:endParaRPr lang="es-MX" sz="9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Organizador curricular 1</a:t>
                      </a:r>
                      <a:endParaRPr lang="es-MX" sz="9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B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Organizador curricular 2</a:t>
                      </a:r>
                      <a:endParaRPr lang="es-MX" sz="9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Aprendizaje esperado</a:t>
                      </a:r>
                      <a:endParaRPr lang="es-MX" sz="9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E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041111"/>
                  </a:ext>
                </a:extLst>
              </a:tr>
              <a:tr h="63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9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Pensamiento Matemático</a:t>
                      </a: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9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Número, álgebra y variación</a:t>
                      </a: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90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Número</a:t>
                      </a: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MX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Resuelve problemas a través del conteo y con acciones sobre las colecciones.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900" dirty="0" smtClean="0">
                          <a:latin typeface="+mn-lt"/>
                        </a:rPr>
                        <a:t>Resuelve problemas a través del conteo y con acciones sobre las colecciones.</a:t>
                      </a:r>
                    </a:p>
                    <a:p>
                      <a:r>
                        <a:rPr lang="es-MX" sz="900" dirty="0" smtClean="0">
                          <a:latin typeface="+mn-lt"/>
                        </a:rPr>
                        <a:t> • Cuenta colecciones no mayores a 20 elementos. </a:t>
                      </a:r>
                    </a:p>
                    <a:p>
                      <a:r>
                        <a:rPr lang="es-MX" sz="900" dirty="0" smtClean="0">
                          <a:latin typeface="+mn-lt"/>
                        </a:rPr>
                        <a:t>Comunica de manera oral y escrita los números del 1 al 10 en diversas situaciones y de diferentes maneras, incluida la convencional. </a:t>
                      </a:r>
                    </a:p>
                    <a:p>
                      <a:r>
                        <a:rPr lang="es-MX" sz="900" dirty="0" smtClean="0">
                          <a:latin typeface="+mn-lt"/>
                        </a:rPr>
                        <a:t>• Compara, iguala y clasifica colecciones con base en la cantidad de elementos.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MX" sz="900" dirty="0" smtClean="0">
                          <a:latin typeface="+mn-lt"/>
                        </a:rPr>
                        <a:t>Identifica algunas relaciones de equivalencia entre monedas de $1, $2, $5 y $10 en situaciones reales o ficticias de compra y venta.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MX" sz="900" dirty="0" smtClean="0">
                          <a:latin typeface="+mn-lt"/>
                        </a:rPr>
                        <a:t> • Identifica algunos usos de los números en la vida cotidiana y entiende qué significan. </a:t>
                      </a:r>
                      <a:endParaRPr lang="es-MX" sz="900" dirty="0">
                        <a:latin typeface="+mn-lt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0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Educación Socioemocional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Colaboración</a:t>
                      </a:r>
                    </a:p>
                  </a:txBody>
                  <a:tcPr marL="18769" marR="18769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Inclusión</a:t>
                      </a:r>
                      <a:endParaRPr lang="es-MX" sz="9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Propone acuerdos para la convivencia, el juego o el trabajo, explica su utilidad y actúa con apego a ellos.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MX" sz="9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516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90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Educación Física</a:t>
                      </a: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90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Competencia motriz</a:t>
                      </a: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Creatividad en la acción motriz</a:t>
                      </a:r>
                      <a:endParaRPr lang="es-MX" sz="9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Propone distintas respuestas motrices y expresivas ante un mismo problema en actividades lúdicas.</a:t>
                      </a: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01421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ORGANIZACIÓN</a:t>
                      </a: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2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1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TIEMPO</a:t>
                      </a:r>
                    </a:p>
                  </a:txBody>
                  <a:tcPr marL="18769" marR="1876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5C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1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ESPACIO</a:t>
                      </a:r>
                    </a:p>
                  </a:txBody>
                  <a:tcPr marL="18769" marR="187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C6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11247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Grupal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Individual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Binas o equipos pequeños con sana distancia</a:t>
                      </a:r>
                    </a:p>
                  </a:txBody>
                  <a:tcPr marL="18769" marR="18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5 días</a:t>
                      </a:r>
                    </a:p>
                  </a:txBody>
                  <a:tcPr marL="18769" marR="1876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Salón de clases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Plaza cívica</a:t>
                      </a:r>
                    </a:p>
                  </a:txBody>
                  <a:tcPr marL="18769" marR="187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79373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INSTRUMENTO DE EVALUACIÓN</a:t>
                      </a:r>
                      <a:endParaRPr lang="es-MX" sz="900"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769" marR="187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ESTRATEGIAS DE EVALUACIÓN</a:t>
                      </a:r>
                      <a:endParaRPr lang="es-419" sz="900" dirty="0">
                        <a:latin typeface="Century Gothic" panose="020B0502020202020204" pitchFamily="34" charset="0"/>
                      </a:endParaRPr>
                    </a:p>
                  </a:txBody>
                  <a:tcPr marL="18769" marR="18769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89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764641"/>
                  </a:ext>
                </a:extLst>
              </a:tr>
              <a:tr h="212853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Registros</a:t>
                      </a:r>
                      <a:r>
                        <a:rPr lang="es-ES" sz="9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s-ES" sz="9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9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Evidencias gráficas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9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Observación del desempeño</a:t>
                      </a:r>
                    </a:p>
                  </a:txBody>
                  <a:tcPr marL="18769" marR="18769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401847"/>
                  </a:ext>
                </a:extLst>
              </a:tr>
              <a:tr h="69561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1" i="0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ACTIVIDADES PERMANENTES</a:t>
                      </a: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900" b="1" i="0" kern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398073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9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*Honores</a:t>
                      </a:r>
                      <a:r>
                        <a:rPr lang="es-ES" sz="90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 la bandera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900" kern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*Educación física martes y jueves.</a:t>
                      </a:r>
                      <a:endParaRPr lang="es-ES" sz="9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s-MX" sz="900" kern="12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717318"/>
                  </a:ext>
                </a:extLst>
              </a:tr>
              <a:tr h="14936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900" b="1" kern="120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PAUSAS ACTIVAS</a:t>
                      </a: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F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5151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MX" sz="9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Baile del </a:t>
                      </a:r>
                      <a:r>
                        <a:rPr lang="es-MX" sz="9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Hokey</a:t>
                      </a:r>
                      <a:r>
                        <a:rPr lang="es-MX" sz="9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900" b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Pokey</a:t>
                      </a:r>
                      <a:r>
                        <a:rPr lang="es-MX" sz="9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(audio disponible en </a:t>
                      </a:r>
                      <a:r>
                        <a:rPr lang="es-MX" sz="9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hlinkClick r:id="rId2"/>
                        </a:rPr>
                        <a:t>https://youtu.be/riG5HItG67o</a:t>
                      </a:r>
                      <a:r>
                        <a:rPr lang="es-MX" sz="9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MX" sz="9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Jugar a las estatuas de marfil proponiendo diversas posturas para el final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MX" sz="9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Baile del Pie, pie, pie (audio disponible en </a:t>
                      </a:r>
                      <a:r>
                        <a:rPr lang="es-MX" sz="9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hlinkClick r:id="rId3"/>
                        </a:rPr>
                        <a:t>https://</a:t>
                      </a:r>
                      <a:r>
                        <a:rPr lang="es-MX" sz="900" b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hlinkClick r:id="rId3"/>
                        </a:rPr>
                        <a:t>youtu.be/YZ1_LxzyNl4</a:t>
                      </a:r>
                      <a:endParaRPr lang="es-MX" sz="900" b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8769" marR="18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36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691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Google Shape;116;p4"/>
          <p:cNvGraphicFramePr/>
          <p:nvPr>
            <p:extLst>
              <p:ext uri="{D42A27DB-BD31-4B8C-83A1-F6EECF244321}">
                <p14:modId xmlns:p14="http://schemas.microsoft.com/office/powerpoint/2010/main" val="2032686043"/>
              </p:ext>
            </p:extLst>
          </p:nvPr>
        </p:nvGraphicFramePr>
        <p:xfrm>
          <a:off x="1418898" y="76368"/>
          <a:ext cx="9837682" cy="65839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387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0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87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7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750" b="1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Fecha</a:t>
                      </a:r>
                      <a:r>
                        <a:rPr lang="es-MX" sz="750" b="1" u="none" strike="noStrike" cap="none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:</a:t>
                      </a:r>
                      <a:r>
                        <a:rPr lang="es-MX" sz="750" b="1" u="none" strike="noStrike" cap="none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Del 06 al 10 de febrero del 2023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0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750" b="1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Aprendizajes esperados: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7E3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950">
                <a:tc gridSpan="2">
                  <a:txBody>
                    <a:bodyPr/>
                    <a:lstStyle/>
                    <a:p>
                      <a:pPr marL="171450" marR="0" lvl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Identifica algunas relaciones de equivalencia entre monedas de $1, $2, $5 y $10 en situaciones reales o ficticias de compra y venta.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Propone distintas respuestas motrices y expresivas ante un mismo problema en actividades lúdicas.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1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750" b="1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RECURSOS NECESARIOS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775">
                <a:tc gridSpan="2"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Arial"/>
                        <a:buNone/>
                      </a:pPr>
                      <a:r>
                        <a:rPr lang="es-MX" sz="750" u="none" strike="noStrike" cap="none" dirty="0"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Proyector, computadora o tv, video, láminas de monedas, papel bond, plumones, fichas de trabajo impresas, crayolas o colores, lápices, monedas didácticas o fichas de plástico, pañuelos o paliacates, palitos de madera (pueden ser los de comida japonesa o </a:t>
                      </a:r>
                      <a:r>
                        <a:rPr lang="es-MX" sz="750" u="none" strike="noStrike" cap="none" dirty="0" err="1"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abatelenguas</a:t>
                      </a:r>
                      <a:r>
                        <a:rPr lang="es-MX" sz="750" u="none" strike="noStrike" cap="none" dirty="0"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), cucharas, caja decorada (opcional).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18775" marR="187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258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75">
                <a:tc gridSpan="2">
                  <a:txBody>
                    <a:bodyPr/>
                    <a:lstStyle/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Recibir a los alumnos de acuerdo al protocolo de salud.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  <a:p>
                      <a:pPr marL="228600" marR="0" lvl="0" indent="-22860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Saludarse utilizando los saludos adecuados a la sana distancia.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None/>
                      </a:pPr>
                      <a:r>
                        <a:rPr lang="es-MX" sz="750" b="1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INICIO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None/>
                      </a:pPr>
                      <a:endParaRPr lang="es-MX" sz="750" b="0" u="none" strike="noStrike" cap="none" dirty="0" smtClean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Cuestionar a los niños ¿Qué</a:t>
                      </a:r>
                      <a:r>
                        <a:rPr lang="es-MX" sz="750" dirty="0" smtClean="0">
                          <a:effectLst/>
                          <a:latin typeface="Bahnschrif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son los números? ¿Qué números conoces? ¿para qué sirven los números? ¿en dónde han observado los números?  Posteriormente escucharán la siguiente canción: </a:t>
                      </a:r>
                      <a:r>
                        <a:rPr lang="es-MX" sz="750" u="sng" dirty="0" smtClean="0">
                          <a:solidFill>
                            <a:srgbClr val="0563C1"/>
                          </a:solidFill>
                          <a:effectLst/>
                          <a:latin typeface="Bahnschrif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https://www.youtube.com/watch?v=pSqnl2eSu9Y&amp;t=2s</a:t>
                      </a:r>
                      <a:r>
                        <a:rPr lang="es-MX" sz="750" dirty="0" smtClean="0">
                          <a:effectLst/>
                          <a:latin typeface="Bahnschrif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“CANTANDO LOS NÚMEROS”</a:t>
                      </a: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dirty="0" smtClean="0">
                          <a:effectLst/>
                          <a:latin typeface="Bahnschrif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Contar</a:t>
                      </a:r>
                      <a:r>
                        <a:rPr lang="es-MX" sz="750" baseline="0" dirty="0" smtClean="0">
                          <a:effectLst/>
                          <a:latin typeface="Bahnschrif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 asistencia de niños y niñas por lo que se les pedirá la participación para que un niño y una niña pasen a contarlos. Se registrara la asistencia en el </a:t>
                      </a:r>
                      <a:r>
                        <a:rPr lang="es-MX" sz="750" baseline="0" dirty="0" err="1" smtClean="0">
                          <a:effectLst/>
                          <a:latin typeface="Bahnschrif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pitarrón</a:t>
                      </a:r>
                      <a:r>
                        <a:rPr lang="es-MX" sz="750" baseline="0" dirty="0" smtClean="0">
                          <a:effectLst/>
                          <a:latin typeface="Bahnschrif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se les cuestionara sobre quienes asistieron más y quienes menos.</a:t>
                      </a: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Bahnschrift"/>
                          <a:ea typeface="Century Gothic"/>
                          <a:cs typeface="Times New Roman" panose="02020603050405020304" pitchFamily="18" charset="0"/>
                          <a:sym typeface="Century Gothic"/>
                        </a:rPr>
                        <a:t>Luego se le entregara </a:t>
                      </a:r>
                      <a:r>
                        <a:rPr lang="es-MX" sz="750" b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Bahnschrift"/>
                          <a:ea typeface="Century Gothic"/>
                          <a:cs typeface="Times New Roman" panose="02020603050405020304" pitchFamily="18" charset="0"/>
                          <a:sym typeface="Century Gothic"/>
                        </a:rPr>
                        <a:t> a cada niño una estrella con</a:t>
                      </a:r>
                      <a:r>
                        <a:rPr lang="es-MX" sz="750" b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Bahnschrift"/>
                          <a:ea typeface="Century Gothic"/>
                          <a:cs typeface="Times New Roman" panose="02020603050405020304" pitchFamily="18" charset="0"/>
                          <a:sym typeface="Century Gothic"/>
                        </a:rPr>
                        <a:t> números escritos del 1 al 20. Se les explicara que vamos a ordenar la serie numérica del 1 al 20.. Se les pedirá a los niños que observen el  numero escrito que tiene su estrella.</a:t>
                      </a: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Bahnschrift"/>
                          <a:ea typeface="Century Gothic"/>
                          <a:cs typeface="Times New Roman" panose="02020603050405020304" pitchFamily="18" charset="0"/>
                          <a:sym typeface="Century Gothic"/>
                        </a:rPr>
                        <a:t>Cuestionar a los niños cuál numero va primero y empezar  a ordenar la serie numérica del 1 al 20.</a:t>
                      </a: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Bahnschrift"/>
                          <a:ea typeface="Century Gothic"/>
                          <a:cs typeface="Times New Roman" panose="02020603050405020304" pitchFamily="18" charset="0"/>
                          <a:sym typeface="Century Gothic"/>
                        </a:rPr>
                        <a:t>Entablar una conversación con los niños sobre la importancia de conocer los números y aprender a contar.</a:t>
                      </a:r>
                      <a:endParaRPr lang="es-MX" sz="750" b="0" u="none" strike="noStrike" cap="none" baseline="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  <a:sym typeface="Century Gothic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None/>
                      </a:pPr>
                      <a:r>
                        <a:rPr lang="es-MX" sz="750" b="1" u="none" strike="noStrike" cap="none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DESARROLLO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75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s-MX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Jugar al pato </a:t>
                      </a:r>
                      <a:r>
                        <a:rPr kumimoji="0" lang="es-MX" sz="7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pato</a:t>
                      </a:r>
                      <a:r>
                        <a:rPr kumimoji="0" lang="es-MX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 Ya que todos los niños se hayan quitado los zapatos; indicarles que busquen los pares, que los cuenten y ,os clasifiquen en zapatos, tenis y huaraches.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75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s-MX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Contar materiales de construcción; clasificar, contar y escribir cantidades.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75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s-MX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Formar conjuntos utilizando material impreso. Vaso de nieve.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75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s-MX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Contar los conjuntos y escribir las cantidades. Cuestionar a los niños sobre las diferentes cantidades. Dónde hay mas, menos y la misma cantidad.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75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s-MX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Plantearles pequeños problemas de agregar y quitar.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75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s-MX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Jugar con las cartas haciendo corresponder los </a:t>
                      </a:r>
                      <a:r>
                        <a:rPr kumimoji="0" lang="es-MX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números.</a:t>
                      </a:r>
                      <a:endParaRPr kumimoji="0" lang="es-MX" sz="7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75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s-MX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Invitar a los alumnos a que recolecten las monedas que encuentren pegadas debajo de sus sillas. Una moneda por alumno de diferente denominación.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75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s-MX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Cuestionar ¿cómo se llaman esos objetos? ¿para qué sirven? ¿qué podemos comprar con ellas? ¿cuánto valen las monedas?  Escuchar sus respuestas y escribirlas en el pizarrón </a:t>
                      </a:r>
                      <a:endParaRPr kumimoji="0" lang="es-MX" sz="7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750"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s-MX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Pegar en el pizarrón imágenes de monedas de $1, $2, $5 y $10 pesos  y platicar con los alumnos si las han visto o usado.</a:t>
                      </a:r>
                      <a:endParaRPr kumimoji="0" lang="es-MX" sz="7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None/>
                      </a:pPr>
                      <a:endParaRPr sz="750" dirty="0"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Invitarlos a escuchar el cuento “</a:t>
                      </a:r>
                      <a:r>
                        <a:rPr lang="es-MX" sz="750" b="0" u="none" strike="noStrike" cap="none" dirty="0" err="1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Mony</a:t>
                      </a:r>
                      <a:r>
                        <a:rPr lang="es-MX" sz="750" b="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Monedas” para aprender un poco más sobre las monedas que usamos en nuestro país, video disponible en </a:t>
                      </a:r>
                      <a:r>
                        <a:rPr lang="es-MX" sz="750" b="0" u="sng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https://youtu.be/wBdcm8qiydE</a:t>
                      </a:r>
                      <a:r>
                        <a:rPr lang="es-MX" sz="750" b="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 Al finalizar el video cuestionar ¿qué podemos hacer con las monedas? ¿en qué lugares las podemos usar? ¿conocen otros lugares donde podemos usar las monedas?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Hacer una lista de los lugares en los que pueden usar o </a:t>
                      </a:r>
                      <a:r>
                        <a:rPr lang="es-MX" sz="750" b="0" u="none" strike="noStrike" cap="none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necesitan.</a:t>
                      </a: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Organizar</a:t>
                      </a:r>
                      <a:r>
                        <a:rPr lang="es-MX" sz="750" b="0" u="none" strike="noStrike" cap="none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 el juego de la tiendita. Cuestionar a los niños sobre los dulces que vamos a comprar y hacer un listado.</a:t>
                      </a: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De forma grupal cuestionar a los niños sobre los precios que les asignaran a los dulces.</a:t>
                      </a: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Formar equipos para que elaboren  las etiquetas para los diferentes dulces.</a:t>
                      </a: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Entregarles una hoja con monedas de $5, $2; $1 para que las coloren y recorten. A cada niño se le entregaran $10</a:t>
                      </a: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Cuestionar a los niños sobre cuanto dinero tienen y sobre cuales dulces pueden comprar.</a:t>
                      </a: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Jugar a la tiendita. Cada niño pasara a comprar.</a:t>
                      </a:r>
                      <a:endParaRPr sz="750" dirty="0" smtClean="0"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Pedirles </a:t>
                      </a:r>
                      <a:r>
                        <a:rPr lang="es-MX" sz="750" b="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que en la ficha de trabajo coloreen/escriban el valor de las monedas que se piden</a:t>
                      </a:r>
                      <a:r>
                        <a:rPr lang="es-MX" sz="750" b="0" u="none" strike="noStrike" cap="none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None/>
                      </a:pPr>
                      <a:r>
                        <a:rPr lang="es-MX" sz="750" b="1" u="none" strike="noStrike" cap="none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CIERRE</a:t>
                      </a:r>
                      <a:endParaRPr sz="750" dirty="0" smtClean="0"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Platicar </a:t>
                      </a:r>
                      <a:r>
                        <a:rPr lang="es-MX" sz="750" b="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con los alumnos acerca de lo realizado el día de hoy, qué fue lo que aprendieron, cuál fue la forma más fácil de transportar monedas, etc.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b="0" u="none" strike="noStrike" cap="none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 un lugar tranquilo, con buena iluminación y cómodo para realizar las actividades, mostrarle al alumno monedas reales de $1, $2, $5 y $10 pesos (previamente desinfectadas). </a:t>
                      </a:r>
                      <a:endParaRPr sz="750" dirty="0" smtClean="0"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r>
                        <a:rPr lang="es-MX" sz="750" dirty="0" smtClean="0">
                          <a:latin typeface="Century Gothic" panose="020B0502020202020204" pitchFamily="34" charset="0"/>
                        </a:rPr>
                        <a:t>Plantearle a los niños pequeños problemas de compras</a:t>
                      </a:r>
                      <a:r>
                        <a:rPr lang="es-MX" sz="750" baseline="0" dirty="0" smtClean="0">
                          <a:latin typeface="Century Gothic" panose="020B0502020202020204" pitchFamily="34" charset="0"/>
                        </a:rPr>
                        <a:t> “ si tengo una moneda de $5 que puedo comprar y cuanto me sobra, cuanto me falta, etc.</a:t>
                      </a:r>
                      <a:endParaRPr sz="750" dirty="0" smtClean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Arial"/>
                        <a:buChar char="•"/>
                      </a:pP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750" b="1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EVIDENCIAS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750" b="1" u="none" strike="noStrike" cap="none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EVIDENCIAS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50"/>
                        <a:buFont typeface="Calibri"/>
                        <a:buNone/>
                      </a:pPr>
                      <a:r>
                        <a:rPr lang="es-MX" sz="75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Participaciones de los alumnos y actividades gráficas.</a:t>
                      </a: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18775" marR="187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50"/>
                        <a:buFont typeface="Arial"/>
                        <a:buNone/>
                      </a:pPr>
                      <a:endParaRPr sz="750" dirty="0">
                        <a:latin typeface="Century Gothic" panose="020B0502020202020204" pitchFamily="34" charset="0"/>
                      </a:endParaRPr>
                    </a:p>
                  </a:txBody>
                  <a:tcPr marL="18775" marR="187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277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EVIDENCIAS</a:t>
            </a:r>
            <a:endParaRPr lang="es-MX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4922" y="1289598"/>
            <a:ext cx="1591626" cy="21221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14820"/>
          <a:stretch/>
        </p:blipFill>
        <p:spPr>
          <a:xfrm>
            <a:off x="941478" y="1289598"/>
            <a:ext cx="3432651" cy="219294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39310" y="2019056"/>
            <a:ext cx="2827283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002060"/>
                </a:solidFill>
              </a:rPr>
              <a:t>Ordenar la serie numérica</a:t>
            </a:r>
            <a:endParaRPr lang="es-MX" dirty="0">
              <a:solidFill>
                <a:srgbClr val="00206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341" y="1289598"/>
            <a:ext cx="1606949" cy="21425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760" y="1289598"/>
            <a:ext cx="1672957" cy="223060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179" y="1302029"/>
            <a:ext cx="1682598" cy="224346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78" y="3636578"/>
            <a:ext cx="1934762" cy="257968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4896" y="3663110"/>
            <a:ext cx="1881394" cy="250852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4946" y="3663110"/>
            <a:ext cx="1891322" cy="252176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4924" y="3670676"/>
            <a:ext cx="1909189" cy="254558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2770" y="3636579"/>
            <a:ext cx="1901294" cy="253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1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mtClean="0"/>
              <a:t>EVIDENCIAS JUGUEMOS A LA TIENDITA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095" y="1439915"/>
            <a:ext cx="3022820" cy="22671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020" y="1439915"/>
            <a:ext cx="1635890" cy="21811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015" y="1439915"/>
            <a:ext cx="3050592" cy="22879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712" y="1447183"/>
            <a:ext cx="1710507" cy="22806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95" y="4095740"/>
            <a:ext cx="1860367" cy="24804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964" y="4095740"/>
            <a:ext cx="1835580" cy="24474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6046" y="4099525"/>
            <a:ext cx="1832742" cy="24436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3290" y="4093987"/>
            <a:ext cx="1836895" cy="24491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3464" y="4093987"/>
            <a:ext cx="1819338" cy="24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440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1105</Words>
  <Application>Microsoft Office PowerPoint</Application>
  <PresentationFormat>Panorámica</PresentationFormat>
  <Paragraphs>90</Paragraphs>
  <Slides>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</vt:i4>
      </vt:variant>
    </vt:vector>
  </HeadingPairs>
  <TitlesOfParts>
    <vt:vector size="12" baseType="lpstr">
      <vt:lpstr>Arial</vt:lpstr>
      <vt:lpstr>Bahnschrift</vt:lpstr>
      <vt:lpstr>Calibri</vt:lpstr>
      <vt:lpstr>Calibri Light</vt:lpstr>
      <vt:lpstr>Century Gothic</vt:lpstr>
      <vt:lpstr>Times New Roman</vt:lpstr>
      <vt:lpstr>Tema de Office</vt:lpstr>
      <vt:lpstr>Office Theme</vt:lpstr>
      <vt:lpstr>Presentación de PowerPoint</vt:lpstr>
      <vt:lpstr>Presentación de PowerPoint</vt:lpstr>
      <vt:lpstr>EVIDENCIAS</vt:lpstr>
      <vt:lpstr>EVIDENCIAS JUGUEMOS A LA TIENDITA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Paloma</dc:creator>
  <cp:lastModifiedBy>Paloma</cp:lastModifiedBy>
  <cp:revision>30</cp:revision>
  <cp:lastPrinted>2022-07-09T16:18:03Z</cp:lastPrinted>
  <dcterms:created xsi:type="dcterms:W3CDTF">2022-06-14T16:01:49Z</dcterms:created>
  <dcterms:modified xsi:type="dcterms:W3CDTF">2023-05-03T05:36:25Z</dcterms:modified>
</cp:coreProperties>
</file>