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55520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1216ef5d8b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1216ef5d8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771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601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713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055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445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28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9300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17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24b792db2a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24b792db2a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08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24b792db2a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24b792db2a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71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48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10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415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47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15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0680a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0680a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51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09665" y="1566875"/>
            <a:ext cx="3916800" cy="1579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09600" y="3146125"/>
            <a:ext cx="3916800" cy="430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3"/>
        <p:cNvGrpSpPr/>
        <p:nvPr/>
      </p:nvGrpSpPr>
      <p:grpSpPr>
        <a:xfrm>
          <a:off x="0" y="0"/>
          <a:ext cx="0" cy="0"/>
          <a:chOff x="0" y="0"/>
          <a:chExt cx="0" cy="0"/>
        </a:xfrm>
      </p:grpSpPr>
      <p:sp>
        <p:nvSpPr>
          <p:cNvPr id="34" name="Google Shape;3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5" name="Google Shape;35;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38" y="411475"/>
            <a:ext cx="8229600" cy="37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 name="Google Shape;2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0" name="Google Shape;3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
        <p:cNvGrpSpPr/>
        <p:nvPr/>
      </p:nvGrpSpPr>
      <p:grpSpPr>
        <a:xfrm>
          <a:off x="0" y="0"/>
          <a:ext cx="0" cy="0"/>
          <a:chOff x="0" y="0"/>
          <a:chExt cx="0" cy="0"/>
        </a:xfrm>
      </p:grpSpPr>
      <p:sp>
        <p:nvSpPr>
          <p:cNvPr id="32" name="Google Shape;3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Condensed SemiBold"/>
              <a:buNone/>
              <a:defRPr sz="2800">
                <a:solidFill>
                  <a:schemeClr val="dk1"/>
                </a:solidFill>
                <a:latin typeface="Fira Sans Condensed SemiBold"/>
                <a:ea typeface="Fira Sans Condensed SemiBold"/>
                <a:cs typeface="Fira Sans Condensed SemiBold"/>
                <a:sym typeface="Fira Sans Condense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5"/>
          <p:cNvSpPr txBox="1">
            <a:spLocks noGrp="1"/>
          </p:cNvSpPr>
          <p:nvPr>
            <p:ph type="ctrTitle"/>
          </p:nvPr>
        </p:nvSpPr>
        <p:spPr>
          <a:xfrm>
            <a:off x="609665" y="1566875"/>
            <a:ext cx="3916800" cy="157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2060"/>
                </a:solidFill>
              </a:rPr>
              <a:t>Evaluación Formativa</a:t>
            </a:r>
            <a:endParaRPr dirty="0">
              <a:solidFill>
                <a:srgbClr val="002060"/>
              </a:solidFill>
            </a:endParaRPr>
          </a:p>
        </p:txBody>
      </p:sp>
      <p:sp>
        <p:nvSpPr>
          <p:cNvPr id="46" name="Google Shape;46;p15"/>
          <p:cNvSpPr txBox="1">
            <a:spLocks noGrp="1"/>
          </p:cNvSpPr>
          <p:nvPr>
            <p:ph type="subTitle" idx="1"/>
          </p:nvPr>
        </p:nvSpPr>
        <p:spPr>
          <a:xfrm>
            <a:off x="609600" y="3146125"/>
            <a:ext cx="3916800" cy="43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LEF. Alejandro López Navarro.</a:t>
            </a:r>
            <a:endParaRPr dirty="0"/>
          </a:p>
        </p:txBody>
      </p:sp>
      <p:pic>
        <p:nvPicPr>
          <p:cNvPr id="2" name="Imagen 1">
            <a:extLst>
              <a:ext uri="{FF2B5EF4-FFF2-40B4-BE49-F238E27FC236}">
                <a16:creationId xmlns="" xmlns:a16="http://schemas.microsoft.com/office/drawing/2014/main" id="{09EB4295-E0FE-5E2B-60D4-B4D26F840D89}"/>
              </a:ext>
            </a:extLst>
          </p:cNvPr>
          <p:cNvPicPr>
            <a:picLocks noChangeAspect="1"/>
          </p:cNvPicPr>
          <p:nvPr/>
        </p:nvPicPr>
        <p:blipFill>
          <a:blip r:embed="rId3"/>
          <a:stretch>
            <a:fillRect/>
          </a:stretch>
        </p:blipFill>
        <p:spPr>
          <a:xfrm>
            <a:off x="5017770" y="548640"/>
            <a:ext cx="3817620" cy="40233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r>
              <a:rPr lang="es-MX" u="sng" dirty="0">
                <a:solidFill>
                  <a:schemeClr val="tx1"/>
                </a:solidFill>
                <a:effectLst>
                  <a:outerShdw blurRad="38100" dist="38100" dir="2700000" algn="tl">
                    <a:srgbClr val="000000">
                      <a:alpha val="43137"/>
                    </a:srgbClr>
                  </a:outerShdw>
                </a:effectLst>
              </a:rPr>
              <a:t>Maestra   Judith.</a:t>
            </a: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1" name="CuadroTexto 20">
            <a:extLst>
              <a:ext uri="{FF2B5EF4-FFF2-40B4-BE49-F238E27FC236}">
                <a16:creationId xmlns="" xmlns:a16="http://schemas.microsoft.com/office/drawing/2014/main" id="{A3F17135-2D1D-78DA-F56C-1B13CA983C4A}"/>
              </a:ext>
            </a:extLst>
          </p:cNvPr>
          <p:cNvSpPr txBox="1"/>
          <p:nvPr/>
        </p:nvSpPr>
        <p:spPr>
          <a:xfrm>
            <a:off x="1052624" y="3358596"/>
            <a:ext cx="3587149" cy="276999"/>
          </a:xfrm>
          <a:prstGeom prst="rect">
            <a:avLst/>
          </a:prstGeom>
          <a:noFill/>
        </p:spPr>
        <p:txBody>
          <a:bodyPr wrap="square" rtlCol="0">
            <a:spAutoFit/>
          </a:bodyPr>
          <a:lstStyle/>
          <a:p>
            <a:r>
              <a:rPr lang="es-MX" sz="1200" b="1" dirty="0"/>
              <a:t>Maestra Yessenia..</a:t>
            </a:r>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657297" y="3397345"/>
            <a:ext cx="5734494" cy="400110"/>
          </a:xfrm>
          <a:prstGeom prst="rect">
            <a:avLst/>
          </a:prstGeom>
          <a:noFill/>
        </p:spPr>
        <p:txBody>
          <a:bodyPr wrap="square" rtlCol="0">
            <a:spAutoFit/>
          </a:bodyPr>
          <a:lstStyle/>
          <a:p>
            <a:pPr algn="ctr"/>
            <a:endParaRPr lang="es-ES" sz="1000" dirty="0"/>
          </a:p>
          <a:p>
            <a:pPr algn="just"/>
            <a:endParaRPr lang="es-ES" sz="1000" dirty="0"/>
          </a:p>
        </p:txBody>
      </p:sp>
      <p:pic>
        <p:nvPicPr>
          <p:cNvPr id="2" name="Imagen 1">
            <a:extLst>
              <a:ext uri="{FF2B5EF4-FFF2-40B4-BE49-F238E27FC236}">
                <a16:creationId xmlns="" xmlns:a16="http://schemas.microsoft.com/office/drawing/2014/main" id="{EB1C8AC6-18E0-401E-6D7D-963CB77F656F}"/>
              </a:ext>
            </a:extLst>
          </p:cNvPr>
          <p:cNvPicPr>
            <a:picLocks noChangeAspect="1"/>
          </p:cNvPicPr>
          <p:nvPr/>
        </p:nvPicPr>
        <p:blipFill>
          <a:blip r:embed="rId3"/>
          <a:stretch>
            <a:fillRect/>
          </a:stretch>
        </p:blipFill>
        <p:spPr>
          <a:xfrm>
            <a:off x="1052624" y="1528833"/>
            <a:ext cx="1709113" cy="1709113"/>
          </a:xfrm>
          <a:prstGeom prst="rect">
            <a:avLst/>
          </a:prstGeom>
        </p:spPr>
      </p:pic>
      <p:pic>
        <p:nvPicPr>
          <p:cNvPr id="4" name="Imagen 3">
            <a:extLst>
              <a:ext uri="{FF2B5EF4-FFF2-40B4-BE49-F238E27FC236}">
                <a16:creationId xmlns="" xmlns:a16="http://schemas.microsoft.com/office/drawing/2014/main" id="{F05EF8A3-8C3B-B2F9-8FE5-B3D7AE880850}"/>
              </a:ext>
            </a:extLst>
          </p:cNvPr>
          <p:cNvPicPr>
            <a:picLocks noChangeAspect="1"/>
          </p:cNvPicPr>
          <p:nvPr/>
        </p:nvPicPr>
        <p:blipFill>
          <a:blip r:embed="rId4"/>
          <a:stretch>
            <a:fillRect/>
          </a:stretch>
        </p:blipFill>
        <p:spPr>
          <a:xfrm>
            <a:off x="1023011" y="3614305"/>
            <a:ext cx="1595352" cy="1266039"/>
          </a:xfrm>
          <a:prstGeom prst="rect">
            <a:avLst/>
          </a:prstGeom>
        </p:spPr>
      </p:pic>
      <p:sp>
        <p:nvSpPr>
          <p:cNvPr id="3" name="CuadroTexto 2">
            <a:extLst>
              <a:ext uri="{FF2B5EF4-FFF2-40B4-BE49-F238E27FC236}">
                <a16:creationId xmlns="" xmlns:a16="http://schemas.microsoft.com/office/drawing/2014/main" id="{BBA26BC6-469E-F019-66A8-7D983DEDFBCE}"/>
              </a:ext>
            </a:extLst>
          </p:cNvPr>
          <p:cNvSpPr txBox="1"/>
          <p:nvPr/>
        </p:nvSpPr>
        <p:spPr>
          <a:xfrm>
            <a:off x="3463289" y="1331894"/>
            <a:ext cx="5680711" cy="4185761"/>
          </a:xfrm>
          <a:prstGeom prst="rect">
            <a:avLst/>
          </a:prstGeom>
          <a:noFill/>
        </p:spPr>
        <p:txBody>
          <a:bodyPr wrap="square" rtlCol="0">
            <a:spAutoFit/>
          </a:bodyPr>
          <a:lstStyle/>
          <a:p>
            <a:pPr algn="ctr"/>
            <a:r>
              <a:rPr lang="es-ES" sz="1200" b="1" dirty="0"/>
              <a:t>Representación de obras teatrales </a:t>
            </a:r>
          </a:p>
          <a:p>
            <a:r>
              <a:rPr lang="es-ES" sz="1200" dirty="0"/>
              <a:t>En los grupos de primero se llevó a cabo un proyecto sobre obras de teatro realizando las siguientes actividades:</a:t>
            </a:r>
          </a:p>
          <a:p>
            <a:r>
              <a:rPr lang="es-ES" sz="1200" dirty="0"/>
              <a:t>-	Se indago con los alumnos sobre lo que ellos sabían de las obras de teatro, si alguna vez realizaron o presenciaron alguna (evaluación diagnostica).</a:t>
            </a:r>
          </a:p>
          <a:p>
            <a:r>
              <a:rPr lang="es-ES" sz="1200" dirty="0"/>
              <a:t>-	Se presentó un video sobre lo que es una obra de teatro y sus características, al terminar se comentó el video y se les indico que representaríamos obras de teatro.</a:t>
            </a:r>
          </a:p>
          <a:p>
            <a:r>
              <a:rPr lang="es-ES" sz="1200" dirty="0"/>
              <a:t>-	Mediante una lluvia de ideas se escogieron los temas de los que se tratarían las obras de teatro que se presentarían.</a:t>
            </a:r>
          </a:p>
          <a:p>
            <a:r>
              <a:rPr lang="es-ES" sz="1200" dirty="0"/>
              <a:t>-	Se realizaron los equipos para la representación de las obras entregándoles los guiones teatrales los cuales se trataron de problemas ambientales.</a:t>
            </a:r>
          </a:p>
          <a:p>
            <a:r>
              <a:rPr lang="es-ES" sz="1200" dirty="0"/>
              <a:t>-	Los alumnos estudiaron los personajes y se realizaron varios ensayos los cuales de manera grupal se realizaban coevaluaciones para corregir las actuaciones de los alumnos.</a:t>
            </a:r>
          </a:p>
          <a:p>
            <a:r>
              <a:rPr lang="es-ES" sz="1200" dirty="0"/>
              <a:t>-	Al final se presentaron las obras de teatro a la comunidad escolar y a los padres de familia, por lo que la actividad fue exitosa.</a:t>
            </a:r>
          </a:p>
          <a:p>
            <a:r>
              <a:rPr lang="es-ES" sz="1200" dirty="0"/>
              <a:t>-	Se realizó una evaluación mediante una lista de cotejo en donde se rescató los siguiente: seguridad ante el público, volumen y tono de voz adecuado, vestuario, apropiación del personaje</a:t>
            </a:r>
            <a:r>
              <a:rPr lang="es-ES" dirty="0"/>
              <a:t>.</a:t>
            </a:r>
          </a:p>
        </p:txBody>
      </p:sp>
    </p:spTree>
    <p:extLst>
      <p:ext uri="{BB962C8B-B14F-4D97-AF65-F5344CB8AC3E}">
        <p14:creationId xmlns:p14="http://schemas.microsoft.com/office/powerpoint/2010/main" val="4000602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r>
              <a:rPr lang="es-MX" u="sng" dirty="0">
                <a:solidFill>
                  <a:schemeClr val="tx1"/>
                </a:solidFill>
                <a:effectLst>
                  <a:outerShdw blurRad="38100" dist="38100" dir="2700000" algn="tl">
                    <a:srgbClr val="000000">
                      <a:alpha val="43137"/>
                    </a:srgbClr>
                  </a:outerShdw>
                </a:effectLst>
              </a:rPr>
              <a:t>Profesor  Flavio.</a:t>
            </a: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657297" y="3397345"/>
            <a:ext cx="5734494" cy="400110"/>
          </a:xfrm>
          <a:prstGeom prst="rect">
            <a:avLst/>
          </a:prstGeom>
          <a:noFill/>
        </p:spPr>
        <p:txBody>
          <a:bodyPr wrap="square" rtlCol="0">
            <a:spAutoFit/>
          </a:bodyPr>
          <a:lstStyle/>
          <a:p>
            <a:pPr algn="ctr"/>
            <a:endParaRPr lang="es-ES" sz="1000" dirty="0"/>
          </a:p>
          <a:p>
            <a:pPr algn="just"/>
            <a:endParaRPr lang="es-ES" sz="1000" dirty="0"/>
          </a:p>
        </p:txBody>
      </p:sp>
      <p:pic>
        <p:nvPicPr>
          <p:cNvPr id="3" name="Imagen 2">
            <a:extLst>
              <a:ext uri="{FF2B5EF4-FFF2-40B4-BE49-F238E27FC236}">
                <a16:creationId xmlns="" xmlns:a16="http://schemas.microsoft.com/office/drawing/2014/main" id="{5ED2D3A8-D890-87E3-21A5-3465113AFE14}"/>
              </a:ext>
            </a:extLst>
          </p:cNvPr>
          <p:cNvPicPr>
            <a:picLocks noChangeAspect="1"/>
          </p:cNvPicPr>
          <p:nvPr/>
        </p:nvPicPr>
        <p:blipFill>
          <a:blip r:embed="rId3"/>
          <a:stretch>
            <a:fillRect/>
          </a:stretch>
        </p:blipFill>
        <p:spPr>
          <a:xfrm>
            <a:off x="884813" y="1557473"/>
            <a:ext cx="1772484" cy="3011401"/>
          </a:xfrm>
          <a:prstGeom prst="rect">
            <a:avLst/>
          </a:prstGeom>
        </p:spPr>
      </p:pic>
      <p:sp>
        <p:nvSpPr>
          <p:cNvPr id="4" name="Rectángulo 3"/>
          <p:cNvSpPr/>
          <p:nvPr/>
        </p:nvSpPr>
        <p:spPr>
          <a:xfrm>
            <a:off x="3488076" y="1152475"/>
            <a:ext cx="5243114" cy="2862322"/>
          </a:xfrm>
          <a:prstGeom prst="rect">
            <a:avLst/>
          </a:prstGeom>
        </p:spPr>
        <p:txBody>
          <a:bodyPr wrap="square">
            <a:spAutoFit/>
          </a:bodyPr>
          <a:lstStyle/>
          <a:p>
            <a:r>
              <a:rPr lang="es-MX" sz="1200" dirty="0"/>
              <a:t>Uno de los aspectos centrales de la evaluación formativa es el “trabajar con el error de las y los estudiantes en una estrategia didáctica a través de la observación, la reflexión y retroalimentación que debe distinguirse por parte de los docentes, los contenidos que necesitan aprender y reforzar los estudiantes. </a:t>
            </a:r>
          </a:p>
          <a:p>
            <a:r>
              <a:rPr lang="es-MX" sz="1200" dirty="0"/>
              <a:t>Para acompañar este proceso de evaluación, se sugiere llevar un registro que acompañe la observación, y realizar valoraciones escritas sobre los aprendizajes, las dificultades enfrentadas y el compromiso para continuar aprendiendo de los estudiantes. </a:t>
            </a:r>
          </a:p>
          <a:p>
            <a:r>
              <a:rPr lang="es-MX" sz="1200" dirty="0"/>
              <a:t>En mi caso particular se analizan los trabajos de los estudiantes así como las evaluaciones aplicadas, observando el conocimiento actual que tienen, actitudes y habilidades sobre un tema.</a:t>
            </a:r>
          </a:p>
          <a:p>
            <a:r>
              <a:rPr lang="es-MX" sz="1200" dirty="0"/>
              <a:t>Se  aprende mucho por ejemplo del análisis cualitativo de los exámenes de los estudiantes, detectando sus fortalezas y debilidades, asistiendo de manera especial a los alumnos que así lo requieran.</a:t>
            </a:r>
          </a:p>
        </p:txBody>
      </p:sp>
    </p:spTree>
    <p:extLst>
      <p:ext uri="{BB962C8B-B14F-4D97-AF65-F5344CB8AC3E}">
        <p14:creationId xmlns:p14="http://schemas.microsoft.com/office/powerpoint/2010/main" val="2605209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r>
              <a:rPr lang="es-MX" u="sng" dirty="0" smtClean="0">
                <a:solidFill>
                  <a:schemeClr val="tx1"/>
                </a:solidFill>
                <a:effectLst>
                  <a:outerShdw blurRad="38100" dist="38100" dir="2700000" algn="tl">
                    <a:srgbClr val="000000">
                      <a:alpha val="43137"/>
                    </a:srgbClr>
                  </a:outerShdw>
                </a:effectLst>
              </a:rPr>
              <a:t>                                          </a:t>
            </a:r>
            <a:endParaRPr lang="es-MX" u="sng" dirty="0">
              <a:solidFill>
                <a:schemeClr val="tx1"/>
              </a:solidFill>
              <a:effectLst>
                <a:outerShdw blurRad="38100" dist="38100" dir="2700000" algn="tl">
                  <a:srgbClr val="000000">
                    <a:alpha val="43137"/>
                  </a:srgbClr>
                </a:outerShdw>
              </a:effectLst>
            </a:endParaRP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1" name="CuadroTexto 20">
            <a:extLst>
              <a:ext uri="{FF2B5EF4-FFF2-40B4-BE49-F238E27FC236}">
                <a16:creationId xmlns="" xmlns:a16="http://schemas.microsoft.com/office/drawing/2014/main" id="{A3F17135-2D1D-78DA-F56C-1B13CA983C4A}"/>
              </a:ext>
            </a:extLst>
          </p:cNvPr>
          <p:cNvSpPr txBox="1"/>
          <p:nvPr/>
        </p:nvSpPr>
        <p:spPr>
          <a:xfrm>
            <a:off x="1052624" y="3358596"/>
            <a:ext cx="3587149" cy="276999"/>
          </a:xfrm>
          <a:prstGeom prst="rect">
            <a:avLst/>
          </a:prstGeom>
          <a:noFill/>
        </p:spPr>
        <p:txBody>
          <a:bodyPr wrap="square" rtlCol="0">
            <a:spAutoFit/>
          </a:bodyPr>
          <a:lstStyle/>
          <a:p>
            <a:r>
              <a:rPr lang="es-MX" sz="1200" b="1" dirty="0" smtClean="0"/>
              <a:t>Maestra Sonia. </a:t>
            </a:r>
            <a:endParaRPr lang="es-MX" sz="1200" b="1" dirty="0"/>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657297" y="3397345"/>
            <a:ext cx="5734494" cy="400110"/>
          </a:xfrm>
          <a:prstGeom prst="rect">
            <a:avLst/>
          </a:prstGeom>
          <a:noFill/>
        </p:spPr>
        <p:txBody>
          <a:bodyPr wrap="square" rtlCol="0">
            <a:spAutoFit/>
          </a:bodyPr>
          <a:lstStyle/>
          <a:p>
            <a:pPr algn="ctr"/>
            <a:endParaRPr lang="es-ES" sz="1000" dirty="0"/>
          </a:p>
          <a:p>
            <a:pPr algn="just"/>
            <a:endParaRPr lang="es-ES" sz="1000" dirty="0"/>
          </a:p>
        </p:txBody>
      </p:sp>
      <p:pic>
        <p:nvPicPr>
          <p:cNvPr id="6" name="Imagen 5">
            <a:extLst>
              <a:ext uri="{FF2B5EF4-FFF2-40B4-BE49-F238E27FC236}">
                <a16:creationId xmlns="" xmlns:a16="http://schemas.microsoft.com/office/drawing/2014/main" id="{CB79F8B1-A64E-C591-169A-1D66F69A245F}"/>
              </a:ext>
            </a:extLst>
          </p:cNvPr>
          <p:cNvPicPr>
            <a:picLocks noChangeAspect="1"/>
          </p:cNvPicPr>
          <p:nvPr/>
        </p:nvPicPr>
        <p:blipFill>
          <a:blip r:embed="rId3"/>
          <a:stretch>
            <a:fillRect/>
          </a:stretch>
        </p:blipFill>
        <p:spPr>
          <a:xfrm>
            <a:off x="1013690" y="1284269"/>
            <a:ext cx="1944072" cy="3163956"/>
          </a:xfrm>
          <a:prstGeom prst="rect">
            <a:avLst/>
          </a:prstGeom>
        </p:spPr>
      </p:pic>
      <p:sp>
        <p:nvSpPr>
          <p:cNvPr id="3" name="CuadroTexto 2"/>
          <p:cNvSpPr txBox="1"/>
          <p:nvPr/>
        </p:nvSpPr>
        <p:spPr>
          <a:xfrm>
            <a:off x="2857802" y="1152475"/>
            <a:ext cx="5333483" cy="2462213"/>
          </a:xfrm>
          <a:prstGeom prst="rect">
            <a:avLst/>
          </a:prstGeom>
          <a:noFill/>
        </p:spPr>
        <p:txBody>
          <a:bodyPr wrap="square" rtlCol="0">
            <a:spAutoFit/>
          </a:bodyPr>
          <a:lstStyle/>
          <a:p>
            <a:r>
              <a:rPr lang="es-MX" dirty="0"/>
              <a:t>Uno de los aspectos centrales de la evaluación formativa es el “trabajar con el error de las y los estudiantes en una estrategia didáctica a través de la observación, la reflexión y retroalimentación que debe distinguirse por parte de los docentes, los contenidos que necesitan aprender y reforzar los estudiantes. </a:t>
            </a:r>
          </a:p>
          <a:p>
            <a:r>
              <a:rPr lang="es-MX" dirty="0"/>
              <a:t>Para acompañar este proceso de evaluación, se sugiere llevar un registro que acompañe la observación, y realizar valoraciones escritas sobre los aprendizajes, las dificultades enfrentadas y el compromiso para continuar aprendiendo de los estudiantes. </a:t>
            </a:r>
            <a:endParaRPr lang="es-MX" dirty="0" smtClean="0"/>
          </a:p>
          <a:p>
            <a:endParaRPr lang="es-MX" dirty="0"/>
          </a:p>
        </p:txBody>
      </p:sp>
    </p:spTree>
    <p:extLst>
      <p:ext uri="{BB962C8B-B14F-4D97-AF65-F5344CB8AC3E}">
        <p14:creationId xmlns:p14="http://schemas.microsoft.com/office/powerpoint/2010/main" val="2287820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endParaRPr lang="es-MX" u="sng" dirty="0">
              <a:solidFill>
                <a:schemeClr val="tx1"/>
              </a:solidFill>
              <a:effectLst>
                <a:outerShdw blurRad="38100" dist="38100" dir="2700000" algn="tl">
                  <a:srgbClr val="000000">
                    <a:alpha val="43137"/>
                  </a:srgbClr>
                </a:outerShdw>
              </a:effectLst>
            </a:endParaRP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1" name="CuadroTexto 20">
            <a:extLst>
              <a:ext uri="{FF2B5EF4-FFF2-40B4-BE49-F238E27FC236}">
                <a16:creationId xmlns="" xmlns:a16="http://schemas.microsoft.com/office/drawing/2014/main" id="{A3F17135-2D1D-78DA-F56C-1B13CA983C4A}"/>
              </a:ext>
            </a:extLst>
          </p:cNvPr>
          <p:cNvSpPr txBox="1"/>
          <p:nvPr/>
        </p:nvSpPr>
        <p:spPr>
          <a:xfrm>
            <a:off x="1052624" y="3358596"/>
            <a:ext cx="3587149" cy="276999"/>
          </a:xfrm>
          <a:prstGeom prst="rect">
            <a:avLst/>
          </a:prstGeom>
          <a:noFill/>
        </p:spPr>
        <p:txBody>
          <a:bodyPr wrap="square" rtlCol="0">
            <a:spAutoFit/>
          </a:bodyPr>
          <a:lstStyle/>
          <a:p>
            <a:r>
              <a:rPr lang="es-MX" sz="1200" b="1" dirty="0"/>
              <a:t>Maestra Sonia. </a:t>
            </a:r>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715698" y="1763596"/>
            <a:ext cx="5734494" cy="2400657"/>
          </a:xfrm>
          <a:prstGeom prst="rect">
            <a:avLst/>
          </a:prstGeom>
          <a:noFill/>
        </p:spPr>
        <p:txBody>
          <a:bodyPr wrap="square" rtlCol="0">
            <a:spAutoFit/>
          </a:bodyPr>
          <a:lstStyle/>
          <a:p>
            <a:pPr algn="ctr"/>
            <a:endParaRPr lang="es-ES" sz="1000" dirty="0"/>
          </a:p>
          <a:p>
            <a:pPr algn="just"/>
            <a:r>
              <a:rPr lang="es-MX" dirty="0"/>
              <a:t>En mi caso particular llevo un registro de mis alumnos y alumnas desde que inicié el ciclo escolar sobre la habilidad de lectura, en donde especifico de acuerdo a una rúbrica el nivel en el que se encuentran, son dos evaluaciones que se han realizado en las cuales se comparan los avances que han alcanzado y se detecta a los alumnos que no han logrado desarrollar completamente esta habilidad, dándoles atención individual. Cabe mencionar que al inicio tenía 5 alumnos sin saber leer, y en la segunda evaluación se pudo observar que ya leen todos, uno de ellos aun con poca dificultad pero ya reconoce la mayoría de las grafías.</a:t>
            </a:r>
            <a:endParaRPr lang="es-ES" dirty="0"/>
          </a:p>
        </p:txBody>
      </p:sp>
      <p:pic>
        <p:nvPicPr>
          <p:cNvPr id="6" name="Imagen 5">
            <a:extLst>
              <a:ext uri="{FF2B5EF4-FFF2-40B4-BE49-F238E27FC236}">
                <a16:creationId xmlns="" xmlns:a16="http://schemas.microsoft.com/office/drawing/2014/main" id="{CB79F8B1-A64E-C591-169A-1D66F69A245F}"/>
              </a:ext>
            </a:extLst>
          </p:cNvPr>
          <p:cNvPicPr>
            <a:picLocks noChangeAspect="1"/>
          </p:cNvPicPr>
          <p:nvPr/>
        </p:nvPicPr>
        <p:blipFill>
          <a:blip r:embed="rId3"/>
          <a:stretch>
            <a:fillRect/>
          </a:stretch>
        </p:blipFill>
        <p:spPr>
          <a:xfrm>
            <a:off x="713225" y="1284269"/>
            <a:ext cx="1944072" cy="3163956"/>
          </a:xfrm>
          <a:prstGeom prst="rect">
            <a:avLst/>
          </a:prstGeom>
        </p:spPr>
      </p:pic>
    </p:spTree>
    <p:extLst>
      <p:ext uri="{BB962C8B-B14F-4D97-AF65-F5344CB8AC3E}">
        <p14:creationId xmlns:p14="http://schemas.microsoft.com/office/powerpoint/2010/main" val="4142352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r>
              <a:rPr lang="es-MX" u="sng" dirty="0">
                <a:solidFill>
                  <a:schemeClr val="tx1"/>
                </a:solidFill>
                <a:effectLst>
                  <a:outerShdw blurRad="38100" dist="38100" dir="2700000" algn="tl">
                    <a:srgbClr val="000000">
                      <a:alpha val="43137"/>
                    </a:srgbClr>
                  </a:outerShdw>
                </a:effectLst>
              </a:rPr>
              <a:t>Profesor  Mario.</a:t>
            </a: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1" name="CuadroTexto 20">
            <a:extLst>
              <a:ext uri="{FF2B5EF4-FFF2-40B4-BE49-F238E27FC236}">
                <a16:creationId xmlns="" xmlns:a16="http://schemas.microsoft.com/office/drawing/2014/main" id="{A3F17135-2D1D-78DA-F56C-1B13CA983C4A}"/>
              </a:ext>
            </a:extLst>
          </p:cNvPr>
          <p:cNvSpPr txBox="1"/>
          <p:nvPr/>
        </p:nvSpPr>
        <p:spPr>
          <a:xfrm>
            <a:off x="1052624" y="3327938"/>
            <a:ext cx="3587149" cy="276999"/>
          </a:xfrm>
          <a:prstGeom prst="rect">
            <a:avLst/>
          </a:prstGeom>
          <a:noFill/>
        </p:spPr>
        <p:txBody>
          <a:bodyPr wrap="square" rtlCol="0">
            <a:spAutoFit/>
          </a:bodyPr>
          <a:lstStyle/>
          <a:p>
            <a:r>
              <a:rPr lang="es-MX" sz="1200" b="1" dirty="0"/>
              <a:t> </a:t>
            </a:r>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657297" y="3397345"/>
            <a:ext cx="5734494" cy="400110"/>
          </a:xfrm>
          <a:prstGeom prst="rect">
            <a:avLst/>
          </a:prstGeom>
          <a:noFill/>
        </p:spPr>
        <p:txBody>
          <a:bodyPr wrap="square" rtlCol="0">
            <a:spAutoFit/>
          </a:bodyPr>
          <a:lstStyle/>
          <a:p>
            <a:pPr algn="ctr"/>
            <a:endParaRPr lang="es-ES" sz="1000" dirty="0"/>
          </a:p>
          <a:p>
            <a:pPr algn="just"/>
            <a:endParaRPr lang="es-ES" sz="1000" dirty="0"/>
          </a:p>
        </p:txBody>
      </p:sp>
      <p:pic>
        <p:nvPicPr>
          <p:cNvPr id="3" name="Imagen 2">
            <a:extLst>
              <a:ext uri="{FF2B5EF4-FFF2-40B4-BE49-F238E27FC236}">
                <a16:creationId xmlns="" xmlns:a16="http://schemas.microsoft.com/office/drawing/2014/main" id="{5ED2D3A8-D890-87E3-21A5-3465113AFE14}"/>
              </a:ext>
            </a:extLst>
          </p:cNvPr>
          <p:cNvPicPr>
            <a:picLocks noChangeAspect="1"/>
          </p:cNvPicPr>
          <p:nvPr/>
        </p:nvPicPr>
        <p:blipFill>
          <a:blip r:embed="rId3"/>
          <a:stretch>
            <a:fillRect/>
          </a:stretch>
        </p:blipFill>
        <p:spPr>
          <a:xfrm>
            <a:off x="884813" y="1557474"/>
            <a:ext cx="1772484" cy="3416400"/>
          </a:xfrm>
          <a:prstGeom prst="rect">
            <a:avLst/>
          </a:prstGeom>
        </p:spPr>
      </p:pic>
      <p:sp>
        <p:nvSpPr>
          <p:cNvPr id="2" name="CuadroTexto 1">
            <a:extLst>
              <a:ext uri="{FF2B5EF4-FFF2-40B4-BE49-F238E27FC236}">
                <a16:creationId xmlns="" xmlns:a16="http://schemas.microsoft.com/office/drawing/2014/main" id="{AFC62116-156B-AA98-51DC-886B2CCF8B22}"/>
              </a:ext>
            </a:extLst>
          </p:cNvPr>
          <p:cNvSpPr txBox="1"/>
          <p:nvPr/>
        </p:nvSpPr>
        <p:spPr>
          <a:xfrm>
            <a:off x="3566160" y="1557474"/>
            <a:ext cx="4825631" cy="3162404"/>
          </a:xfrm>
          <a:prstGeom prst="rect">
            <a:avLst/>
          </a:prstGeom>
          <a:noFill/>
        </p:spPr>
        <p:txBody>
          <a:bodyPr wrap="square" rtlCol="0">
            <a:spAutoFit/>
          </a:bodyPr>
          <a:lstStyle/>
          <a:p>
            <a:pPr algn="just"/>
            <a:r>
              <a:rPr lang="es-ES" sz="1050" dirty="0"/>
              <a:t>La experiencia que se realizó es referente a exposiciones de los alumnos, se daba a conocer el tema a exponer en cada día de la semana y los alumnos oyentes tenían que escribir dos preguntas sobre algo que quisieran saber del tema, si no era respondida con la exposición podría plantearla en la sección de preguntas y respuestas, así mismo los alumnos expositores tenían que elaborar 5 preguntas sobre lo que expusieron para hacerla al grupo, al término de la exposición se entregaba un formulario de evaluación de la actividad, en donde se valoraba la exposición. Por parte de los oyentes las preguntas eran Fue entendible la exposición?, Resolvieron las dudas? Presentó apoyo (lámina, cartel, diapositivas, audio etc.)? Se ajusto al tiempo, hubo distracción en el grupo?.</a:t>
            </a:r>
          </a:p>
          <a:p>
            <a:pPr algn="just"/>
            <a:r>
              <a:rPr lang="es-ES" sz="1050" dirty="0"/>
              <a:t>Por parte de los expositores las preguntas eran Cómo te sentiste? La información que presentaste fue entendida por los compañeros? Te pusieron atención o se distrajeron? Te interrumpieron? Participaron en tu tema? Fue de interés para tus compañeros? La próxima vez considera que puedes mejorar?.</a:t>
            </a:r>
          </a:p>
          <a:p>
            <a:pPr algn="just"/>
            <a:r>
              <a:rPr lang="es-ES" sz="1050" dirty="0"/>
              <a:t>Se considera que los alumnos ponían atención y se participaba ya que les gustaría que cuando les tocará exponer, sus compañeros Les pusieran atención y buena calificación.</a:t>
            </a:r>
          </a:p>
        </p:txBody>
      </p:sp>
    </p:spTree>
    <p:extLst>
      <p:ext uri="{BB962C8B-B14F-4D97-AF65-F5344CB8AC3E}">
        <p14:creationId xmlns:p14="http://schemas.microsoft.com/office/powerpoint/2010/main" val="2708724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pPr marL="152400" indent="0">
              <a:buNone/>
            </a:pPr>
            <a:r>
              <a:rPr lang="es-MX" u="sng" dirty="0">
                <a:solidFill>
                  <a:schemeClr val="tx1"/>
                </a:solidFill>
                <a:effectLst>
                  <a:outerShdw blurRad="38100" dist="38100" dir="2700000" algn="tl">
                    <a:srgbClr val="000000">
                      <a:alpha val="43137"/>
                    </a:srgbClr>
                  </a:outerShdw>
                </a:effectLst>
              </a:rPr>
              <a:t>.Maestra : Viridiana.</a:t>
            </a: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1" name="CuadroTexto 20">
            <a:extLst>
              <a:ext uri="{FF2B5EF4-FFF2-40B4-BE49-F238E27FC236}">
                <a16:creationId xmlns="" xmlns:a16="http://schemas.microsoft.com/office/drawing/2014/main" id="{A3F17135-2D1D-78DA-F56C-1B13CA983C4A}"/>
              </a:ext>
            </a:extLst>
          </p:cNvPr>
          <p:cNvSpPr txBox="1"/>
          <p:nvPr/>
        </p:nvSpPr>
        <p:spPr>
          <a:xfrm>
            <a:off x="1052624" y="3327938"/>
            <a:ext cx="3587149" cy="276999"/>
          </a:xfrm>
          <a:prstGeom prst="rect">
            <a:avLst/>
          </a:prstGeom>
          <a:noFill/>
        </p:spPr>
        <p:txBody>
          <a:bodyPr wrap="square" rtlCol="0">
            <a:spAutoFit/>
          </a:bodyPr>
          <a:lstStyle/>
          <a:p>
            <a:r>
              <a:rPr lang="es-MX" sz="1200" b="1" dirty="0"/>
              <a:t> </a:t>
            </a:r>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657297" y="3397345"/>
            <a:ext cx="5734494" cy="400110"/>
          </a:xfrm>
          <a:prstGeom prst="rect">
            <a:avLst/>
          </a:prstGeom>
          <a:noFill/>
        </p:spPr>
        <p:txBody>
          <a:bodyPr wrap="square" rtlCol="0">
            <a:spAutoFit/>
          </a:bodyPr>
          <a:lstStyle/>
          <a:p>
            <a:pPr algn="ctr"/>
            <a:endParaRPr lang="es-ES" sz="1000" dirty="0"/>
          </a:p>
          <a:p>
            <a:pPr algn="just"/>
            <a:endParaRPr lang="es-ES" sz="1000" dirty="0"/>
          </a:p>
        </p:txBody>
      </p:sp>
      <p:sp>
        <p:nvSpPr>
          <p:cNvPr id="2" name="CuadroTexto 1">
            <a:extLst>
              <a:ext uri="{FF2B5EF4-FFF2-40B4-BE49-F238E27FC236}">
                <a16:creationId xmlns="" xmlns:a16="http://schemas.microsoft.com/office/drawing/2014/main" id="{AFC62116-156B-AA98-51DC-886B2CCF8B22}"/>
              </a:ext>
            </a:extLst>
          </p:cNvPr>
          <p:cNvSpPr txBox="1"/>
          <p:nvPr/>
        </p:nvSpPr>
        <p:spPr>
          <a:xfrm>
            <a:off x="3566160" y="1557474"/>
            <a:ext cx="4825631" cy="3323987"/>
          </a:xfrm>
          <a:prstGeom prst="rect">
            <a:avLst/>
          </a:prstGeom>
          <a:noFill/>
        </p:spPr>
        <p:txBody>
          <a:bodyPr wrap="square" rtlCol="0">
            <a:spAutoFit/>
          </a:bodyPr>
          <a:lstStyle/>
          <a:p>
            <a:pPr algn="just"/>
            <a:r>
              <a:rPr lang="es-ES" dirty="0"/>
              <a:t>Evaluación formativa de español vinculada a la clase de Red Escolar</a:t>
            </a:r>
          </a:p>
          <a:p>
            <a:pPr algn="just"/>
            <a:r>
              <a:rPr lang="es-ES" dirty="0"/>
              <a:t>La experiencia que se realizó es referente a la carta con motivos del día de la madre. </a:t>
            </a:r>
          </a:p>
          <a:p>
            <a:pPr algn="just"/>
            <a:r>
              <a:rPr lang="es-ES" dirty="0"/>
              <a:t>Se les dio indicaciones a los alumnos que investigaran diferentes poemas e imágenes que podrían aplicar a la hora de hacer la carta que será entregada en el festival del día de las madres.</a:t>
            </a:r>
          </a:p>
          <a:p>
            <a:pPr algn="just"/>
            <a:r>
              <a:rPr lang="es-ES" dirty="0"/>
              <a:t>La evaluación e estará haciendo a la par con el maestro encargado del grupo pues la invitación 3d tendrá ciertos parámetros a revisar como son:</a:t>
            </a:r>
          </a:p>
          <a:p>
            <a:pPr algn="just"/>
            <a:r>
              <a:rPr lang="es-ES" dirty="0"/>
              <a:t>Identificar información e imágenes que le sean de utilidad</a:t>
            </a:r>
          </a:p>
          <a:p>
            <a:pPr algn="just"/>
            <a:r>
              <a:rPr lang="es-ES" dirty="0"/>
              <a:t>Copiar y pegar</a:t>
            </a:r>
          </a:p>
          <a:p>
            <a:pPr algn="just"/>
            <a:r>
              <a:rPr lang="es-ES" dirty="0"/>
              <a:t>Pasos a seguir de tutoriales</a:t>
            </a:r>
          </a:p>
          <a:p>
            <a:pPr algn="just"/>
            <a:r>
              <a:rPr lang="es-ES" dirty="0"/>
              <a:t>Elaboración de la carta</a:t>
            </a:r>
          </a:p>
        </p:txBody>
      </p:sp>
      <p:pic>
        <p:nvPicPr>
          <p:cNvPr id="4" name="Imagen 3">
            <a:extLst>
              <a:ext uri="{FF2B5EF4-FFF2-40B4-BE49-F238E27FC236}">
                <a16:creationId xmlns="" xmlns:a16="http://schemas.microsoft.com/office/drawing/2014/main" id="{BB89AFB8-C2D2-2185-E2B6-49C5682B1F43}"/>
              </a:ext>
            </a:extLst>
          </p:cNvPr>
          <p:cNvPicPr>
            <a:picLocks noChangeAspect="1"/>
          </p:cNvPicPr>
          <p:nvPr/>
        </p:nvPicPr>
        <p:blipFill>
          <a:blip r:embed="rId3"/>
          <a:stretch>
            <a:fillRect/>
          </a:stretch>
        </p:blipFill>
        <p:spPr>
          <a:xfrm>
            <a:off x="968603" y="1609675"/>
            <a:ext cx="2143125" cy="2994325"/>
          </a:xfrm>
          <a:prstGeom prst="rect">
            <a:avLst/>
          </a:prstGeom>
        </p:spPr>
      </p:pic>
    </p:spTree>
    <p:extLst>
      <p:ext uri="{BB962C8B-B14F-4D97-AF65-F5344CB8AC3E}">
        <p14:creationId xmlns:p14="http://schemas.microsoft.com/office/powerpoint/2010/main" val="2365487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pPr marL="152400" indent="0">
              <a:buNone/>
            </a:pPr>
            <a:r>
              <a:rPr lang="es-MX" u="sng" dirty="0" smtClean="0">
                <a:solidFill>
                  <a:schemeClr val="tx1"/>
                </a:solidFill>
                <a:effectLst>
                  <a:outerShdw blurRad="38100" dist="38100" dir="2700000" algn="tl">
                    <a:srgbClr val="000000">
                      <a:alpha val="43137"/>
                    </a:srgbClr>
                  </a:outerShdw>
                </a:effectLst>
              </a:rPr>
              <a:t>Educación Física</a:t>
            </a:r>
          </a:p>
          <a:p>
            <a:pPr marL="152400" indent="0">
              <a:buNone/>
            </a:pPr>
            <a:endParaRPr lang="es-MX" u="sng" dirty="0">
              <a:solidFill>
                <a:schemeClr val="tx1"/>
              </a:solidFill>
              <a:effectLst>
                <a:outerShdw blurRad="38100" dist="38100" dir="2700000" algn="tl">
                  <a:srgbClr val="000000">
                    <a:alpha val="43137"/>
                  </a:srgbClr>
                </a:outerShdw>
              </a:effectLst>
            </a:endParaRP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1" name="CuadroTexto 20">
            <a:extLst>
              <a:ext uri="{FF2B5EF4-FFF2-40B4-BE49-F238E27FC236}">
                <a16:creationId xmlns="" xmlns:a16="http://schemas.microsoft.com/office/drawing/2014/main" id="{A3F17135-2D1D-78DA-F56C-1B13CA983C4A}"/>
              </a:ext>
            </a:extLst>
          </p:cNvPr>
          <p:cNvSpPr txBox="1"/>
          <p:nvPr/>
        </p:nvSpPr>
        <p:spPr>
          <a:xfrm>
            <a:off x="1052624" y="3327938"/>
            <a:ext cx="3587149" cy="276999"/>
          </a:xfrm>
          <a:prstGeom prst="rect">
            <a:avLst/>
          </a:prstGeom>
          <a:noFill/>
        </p:spPr>
        <p:txBody>
          <a:bodyPr wrap="square" rtlCol="0">
            <a:spAutoFit/>
          </a:bodyPr>
          <a:lstStyle/>
          <a:p>
            <a:r>
              <a:rPr lang="es-MX" sz="1200" b="1" dirty="0"/>
              <a:t> </a:t>
            </a:r>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846198" y="1502226"/>
            <a:ext cx="5734494" cy="1015663"/>
          </a:xfrm>
          <a:prstGeom prst="rect">
            <a:avLst/>
          </a:prstGeom>
          <a:noFill/>
        </p:spPr>
        <p:txBody>
          <a:bodyPr wrap="square" rtlCol="0">
            <a:spAutoFit/>
          </a:bodyPr>
          <a:lstStyle/>
          <a:p>
            <a:pPr algn="just"/>
            <a:r>
              <a:rPr lang="es-ES" sz="1000" dirty="0" smtClean="0"/>
              <a:t>Nuestra experiencia en Evaluación Formativa la llevamos acabo semanalmente con las clases que se les da a los alumnos.</a:t>
            </a:r>
          </a:p>
          <a:p>
            <a:pPr algn="just"/>
            <a:r>
              <a:rPr lang="es-ES" sz="1000" dirty="0" smtClean="0"/>
              <a:t>Por ejemplo una de las experiencias que tuvimos es en las clases que trabajamos con los maestros de grupo apoyándolos en alguno de los aprendizajes que están trabajando con los alumnos y desde nuestra asignatura los podemos ayudar. </a:t>
            </a:r>
          </a:p>
          <a:p>
            <a:pPr algn="just"/>
            <a:endParaRPr lang="es-ES" sz="1000" dirty="0"/>
          </a:p>
        </p:txBody>
      </p:sp>
      <p:pic>
        <p:nvPicPr>
          <p:cNvPr id="3" name="Imagen 2"/>
          <p:cNvPicPr>
            <a:picLocks noChangeAspect="1"/>
          </p:cNvPicPr>
          <p:nvPr/>
        </p:nvPicPr>
        <p:blipFill>
          <a:blip r:embed="rId3"/>
          <a:stretch>
            <a:fillRect/>
          </a:stretch>
        </p:blipFill>
        <p:spPr>
          <a:xfrm>
            <a:off x="665738" y="1883061"/>
            <a:ext cx="1952625" cy="2343150"/>
          </a:xfrm>
          <a:prstGeom prst="rect">
            <a:avLst/>
          </a:prstGeom>
        </p:spPr>
      </p:pic>
    </p:spTree>
    <p:extLst>
      <p:ext uri="{BB962C8B-B14F-4D97-AF65-F5344CB8AC3E}">
        <p14:creationId xmlns:p14="http://schemas.microsoft.com/office/powerpoint/2010/main" val="1745075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pPr marL="152400" indent="0">
              <a:buNone/>
            </a:pPr>
            <a:r>
              <a:rPr lang="es-MX" u="sng" dirty="0" smtClean="0">
                <a:solidFill>
                  <a:schemeClr val="tx1"/>
                </a:solidFill>
                <a:effectLst>
                  <a:outerShdw blurRad="38100" dist="38100" dir="2700000" algn="tl">
                    <a:srgbClr val="000000">
                      <a:alpha val="43137"/>
                    </a:srgbClr>
                  </a:outerShdw>
                </a:effectLst>
              </a:rPr>
              <a:t>Educación </a:t>
            </a:r>
            <a:r>
              <a:rPr lang="es-MX" u="sng" dirty="0" smtClean="0">
                <a:solidFill>
                  <a:schemeClr val="tx1"/>
                </a:solidFill>
                <a:effectLst>
                  <a:outerShdw blurRad="38100" dist="38100" dir="2700000" algn="tl">
                    <a:srgbClr val="000000">
                      <a:alpha val="43137"/>
                    </a:srgbClr>
                  </a:outerShdw>
                </a:effectLst>
              </a:rPr>
              <a:t>Especial</a:t>
            </a:r>
            <a:endParaRPr lang="es-MX" u="sng" dirty="0" smtClean="0">
              <a:solidFill>
                <a:schemeClr val="tx1"/>
              </a:solidFill>
              <a:effectLst>
                <a:outerShdw blurRad="38100" dist="38100" dir="2700000" algn="tl">
                  <a:srgbClr val="000000">
                    <a:alpha val="43137"/>
                  </a:srgbClr>
                </a:outerShdw>
              </a:effectLst>
            </a:endParaRPr>
          </a:p>
          <a:p>
            <a:pPr marL="152400" indent="0">
              <a:buNone/>
            </a:pPr>
            <a:endParaRPr lang="es-MX" u="sng" dirty="0">
              <a:solidFill>
                <a:schemeClr val="tx1"/>
              </a:solidFill>
              <a:effectLst>
                <a:outerShdw blurRad="38100" dist="38100" dir="2700000" algn="tl">
                  <a:srgbClr val="000000">
                    <a:alpha val="43137"/>
                  </a:srgbClr>
                </a:outerShdw>
              </a:effectLst>
            </a:endParaRP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1" name="CuadroTexto 20">
            <a:extLst>
              <a:ext uri="{FF2B5EF4-FFF2-40B4-BE49-F238E27FC236}">
                <a16:creationId xmlns="" xmlns:a16="http://schemas.microsoft.com/office/drawing/2014/main" id="{A3F17135-2D1D-78DA-F56C-1B13CA983C4A}"/>
              </a:ext>
            </a:extLst>
          </p:cNvPr>
          <p:cNvSpPr txBox="1"/>
          <p:nvPr/>
        </p:nvSpPr>
        <p:spPr>
          <a:xfrm>
            <a:off x="1052624" y="3327938"/>
            <a:ext cx="3587149" cy="276999"/>
          </a:xfrm>
          <a:prstGeom prst="rect">
            <a:avLst/>
          </a:prstGeom>
          <a:noFill/>
        </p:spPr>
        <p:txBody>
          <a:bodyPr wrap="square" rtlCol="0">
            <a:spAutoFit/>
          </a:bodyPr>
          <a:lstStyle/>
          <a:p>
            <a:r>
              <a:rPr lang="es-MX" sz="1200" b="1" dirty="0"/>
              <a:t> </a:t>
            </a:r>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846198" y="1502226"/>
            <a:ext cx="5734494" cy="3754874"/>
          </a:xfrm>
          <a:prstGeom prst="rect">
            <a:avLst/>
          </a:prstGeom>
          <a:noFill/>
        </p:spPr>
        <p:txBody>
          <a:bodyPr wrap="square" rtlCol="0">
            <a:spAutoFit/>
          </a:bodyPr>
          <a:lstStyle/>
          <a:p>
            <a:r>
              <a:rPr lang="es-ES" sz="1000"/>
              <a:t> </a:t>
            </a:r>
            <a:endParaRPr lang="es-MX" sz="1000"/>
          </a:p>
          <a:p>
            <a:r>
              <a:rPr lang="es-ES" sz="1000"/>
              <a:t>La evaluación formativa favorece el seguimiento al desarrollo del aprendizaje de los alumno como resultado de la experiencia, enseñanza y la observación. Constituye un proceso en continuo cambio.</a:t>
            </a:r>
            <a:endParaRPr lang="es-MX" sz="1000"/>
          </a:p>
          <a:p>
            <a:r>
              <a:rPr lang="es-ES" sz="1000"/>
              <a:t> </a:t>
            </a:r>
            <a:endParaRPr lang="es-MX" sz="1000"/>
          </a:p>
          <a:p>
            <a:r>
              <a:rPr lang="es-ES" sz="1000"/>
              <a:t>La evaluación formativa del aprendizaje, consiste en el seguimiento que los profesores hacen sobre el proceso de aprendizaje de los alumnos con un énfasis en su desarrollando en diferentes contextos y experiencias que conciernen a su vida cotidiana. </a:t>
            </a:r>
            <a:endParaRPr lang="es-MX" sz="1000"/>
          </a:p>
          <a:p>
            <a:r>
              <a:rPr lang="es-ES" sz="1000"/>
              <a:t> </a:t>
            </a:r>
            <a:endParaRPr lang="es-MX" sz="1000"/>
          </a:p>
          <a:p>
            <a:r>
              <a:rPr lang="es-ES" sz="1000"/>
              <a:t>El aspecto central de la evaluación formativa es el trabajar con el error de los estudiantes en una estrategia didáctica para interpretar el sentido del error y acordar una estrategia de acción.</a:t>
            </a:r>
            <a:endParaRPr lang="es-MX" sz="1000"/>
          </a:p>
          <a:p>
            <a:r>
              <a:rPr lang="es-ES" sz="1000"/>
              <a:t> </a:t>
            </a:r>
            <a:endParaRPr lang="es-MX" sz="1000"/>
          </a:p>
          <a:p>
            <a:r>
              <a:rPr lang="es-ES" sz="1000"/>
              <a:t> En mi labor docente, llevo un seguimiento durante todo el ciclo escolar de los procesos de aprendizaje de los alumnos, en donde utilizo la observación, reflexión, y retroalimentación para distinguir los contenidos que necesitan aprender y reforzar.</a:t>
            </a:r>
            <a:endParaRPr lang="es-MX" sz="1000"/>
          </a:p>
          <a:p>
            <a:r>
              <a:rPr lang="es-ES" sz="1000"/>
              <a:t> </a:t>
            </a:r>
            <a:endParaRPr lang="es-MX" sz="1000"/>
          </a:p>
          <a:p>
            <a:r>
              <a:rPr lang="es-ES" sz="1000"/>
              <a:t> También llevo un registro por escrito de las dificultades a las que se enfrentan y los compromisos que se realizan para llevar a cabo el trabajo con resultados satisfactorios.</a:t>
            </a:r>
            <a:endParaRPr lang="es-MX" sz="1000"/>
          </a:p>
          <a:p>
            <a:r>
              <a:rPr lang="es-ES" sz="1000"/>
              <a:t> </a:t>
            </a:r>
            <a:endParaRPr lang="es-MX" sz="1000"/>
          </a:p>
          <a:p>
            <a:r>
              <a:rPr lang="es-ES" sz="1000"/>
              <a:t>Así como un expediente individual con sus habilidades, fortalezas y debilidades y la manera en las que se les trabaja.</a:t>
            </a:r>
            <a:endParaRPr lang="es-MX" sz="1000"/>
          </a:p>
          <a:p>
            <a:r>
              <a:rPr lang="es-ES_tradnl" sz="1000"/>
              <a:t> </a:t>
            </a:r>
            <a:endParaRPr lang="es-MX" sz="1000"/>
          </a:p>
          <a:p>
            <a:r>
              <a:rPr lang="es-ES_tradnl" sz="1000"/>
              <a:t>Yeni Rodríguez Moreno</a:t>
            </a:r>
            <a:endParaRPr lang="es-MX" sz="1000"/>
          </a:p>
        </p:txBody>
      </p:sp>
    </p:spTree>
    <p:extLst>
      <p:ext uri="{BB962C8B-B14F-4D97-AF65-F5344CB8AC3E}">
        <p14:creationId xmlns:p14="http://schemas.microsoft.com/office/powerpoint/2010/main" val="513425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30"/>
          <p:cNvSpPr txBox="1">
            <a:spLocks noGrp="1"/>
          </p:cNvSpPr>
          <p:nvPr>
            <p:ph type="title"/>
          </p:nvPr>
        </p:nvSpPr>
        <p:spPr>
          <a:xfrm>
            <a:off x="457238" y="411475"/>
            <a:ext cx="8229600" cy="37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Evaluación Formativa</a:t>
            </a:r>
            <a:endParaRPr dirty="0"/>
          </a:p>
        </p:txBody>
      </p:sp>
      <p:grpSp>
        <p:nvGrpSpPr>
          <p:cNvPr id="769" name="Google Shape;769;p30"/>
          <p:cNvGrpSpPr/>
          <p:nvPr/>
        </p:nvGrpSpPr>
        <p:grpSpPr>
          <a:xfrm>
            <a:off x="397931" y="923434"/>
            <a:ext cx="3330766" cy="1821815"/>
            <a:chOff x="397931" y="1401162"/>
            <a:chExt cx="3330766" cy="1306562"/>
          </a:xfrm>
        </p:grpSpPr>
        <p:sp>
          <p:nvSpPr>
            <p:cNvPr id="770" name="Google Shape;770;p30"/>
            <p:cNvSpPr/>
            <p:nvPr/>
          </p:nvSpPr>
          <p:spPr>
            <a:xfrm>
              <a:off x="397931" y="1401162"/>
              <a:ext cx="3310328" cy="93903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1600" b="1" dirty="0">
                  <a:solidFill>
                    <a:schemeClr val="lt1"/>
                  </a:solidFill>
                  <a:latin typeface="Roboto"/>
                  <a:ea typeface="Roboto"/>
                  <a:cs typeface="Roboto"/>
                  <a:sym typeface="Roboto"/>
                </a:rPr>
                <a:t>Es aquella que se lleva acabo durante el proceso de aprendizaje, para valorar los avances que cada alumno muestra.</a:t>
              </a:r>
              <a:endParaRPr sz="1600" b="1" dirty="0">
                <a:solidFill>
                  <a:schemeClr val="lt1"/>
                </a:solidFill>
                <a:latin typeface="Roboto"/>
                <a:ea typeface="Roboto"/>
                <a:cs typeface="Roboto"/>
                <a:sym typeface="Roboto"/>
              </a:endParaRPr>
            </a:p>
          </p:txBody>
        </p:sp>
        <p:sp>
          <p:nvSpPr>
            <p:cNvPr id="771" name="Google Shape;771;p30"/>
            <p:cNvSpPr txBox="1"/>
            <p:nvPr/>
          </p:nvSpPr>
          <p:spPr>
            <a:xfrm>
              <a:off x="764697" y="2229824"/>
              <a:ext cx="2964000" cy="477900"/>
            </a:xfrm>
            <a:prstGeom prst="rect">
              <a:avLst/>
            </a:prstGeom>
            <a:noFill/>
            <a:ln>
              <a:noFill/>
            </a:ln>
          </p:spPr>
          <p:txBody>
            <a:bodyPr spcFirstLastPara="1" wrap="square" lIns="91425" tIns="0" rIns="91425" bIns="91425" anchor="t" anchorCtr="0">
              <a:noAutofit/>
            </a:bodyPr>
            <a:lstStyle/>
            <a:p>
              <a:pPr marL="0" lvl="0" indent="0" algn="l" rtl="0">
                <a:spcBef>
                  <a:spcPts val="0"/>
                </a:spcBef>
                <a:spcAft>
                  <a:spcPts val="0"/>
                </a:spcAft>
                <a:buNone/>
              </a:pPr>
              <a:endParaRPr sz="1200" dirty="0">
                <a:solidFill>
                  <a:schemeClr val="dk1"/>
                </a:solidFill>
                <a:latin typeface="Roboto"/>
                <a:ea typeface="Roboto"/>
                <a:cs typeface="Roboto"/>
                <a:sym typeface="Roboto"/>
              </a:endParaRPr>
            </a:p>
          </p:txBody>
        </p:sp>
      </p:grpSp>
      <p:sp>
        <p:nvSpPr>
          <p:cNvPr id="774" name="Google Shape;774;p30"/>
          <p:cNvSpPr txBox="1"/>
          <p:nvPr/>
        </p:nvSpPr>
        <p:spPr>
          <a:xfrm>
            <a:off x="5722019" y="2100100"/>
            <a:ext cx="2964600" cy="477900"/>
          </a:xfrm>
          <a:prstGeom prst="rect">
            <a:avLst/>
          </a:prstGeom>
          <a:noFill/>
          <a:ln>
            <a:noFill/>
          </a:ln>
        </p:spPr>
        <p:txBody>
          <a:bodyPr spcFirstLastPara="1" wrap="square" lIns="91425" tIns="0" rIns="91425" bIns="91425" anchor="t" anchorCtr="0">
            <a:noAutofit/>
          </a:bodyPr>
          <a:lstStyle/>
          <a:p>
            <a:pPr marL="0" lvl="0" indent="0" algn="r" rtl="0">
              <a:spcBef>
                <a:spcPts val="0"/>
              </a:spcBef>
              <a:spcAft>
                <a:spcPts val="0"/>
              </a:spcAft>
              <a:buNone/>
            </a:pPr>
            <a:endParaRPr sz="1200" dirty="0">
              <a:solidFill>
                <a:schemeClr val="dk1"/>
              </a:solidFill>
              <a:latin typeface="Roboto"/>
              <a:ea typeface="Roboto"/>
              <a:cs typeface="Roboto"/>
              <a:sym typeface="Roboto"/>
            </a:endParaRPr>
          </a:p>
        </p:txBody>
      </p:sp>
      <p:grpSp>
        <p:nvGrpSpPr>
          <p:cNvPr id="775" name="Google Shape;775;p30"/>
          <p:cNvGrpSpPr/>
          <p:nvPr/>
        </p:nvGrpSpPr>
        <p:grpSpPr>
          <a:xfrm>
            <a:off x="526746" y="2412067"/>
            <a:ext cx="2964072" cy="1248858"/>
            <a:chOff x="457484" y="2669125"/>
            <a:chExt cx="2964072" cy="991800"/>
          </a:xfrm>
        </p:grpSpPr>
        <p:sp>
          <p:nvSpPr>
            <p:cNvPr id="776" name="Google Shape;776;p30"/>
            <p:cNvSpPr/>
            <p:nvPr/>
          </p:nvSpPr>
          <p:spPr>
            <a:xfrm>
              <a:off x="457484" y="2669125"/>
              <a:ext cx="2964000" cy="417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lt1"/>
                  </a:solidFill>
                  <a:latin typeface="Roboto"/>
                  <a:ea typeface="Roboto"/>
                  <a:cs typeface="Roboto"/>
                  <a:sym typeface="Roboto"/>
                </a:rPr>
                <a:t>Objetivo</a:t>
              </a:r>
              <a:endParaRPr sz="1600" b="1" dirty="0">
                <a:solidFill>
                  <a:schemeClr val="lt1"/>
                </a:solidFill>
                <a:latin typeface="Roboto"/>
                <a:ea typeface="Roboto"/>
                <a:cs typeface="Roboto"/>
                <a:sym typeface="Roboto"/>
              </a:endParaRPr>
            </a:p>
          </p:txBody>
        </p:sp>
        <p:sp>
          <p:nvSpPr>
            <p:cNvPr id="777" name="Google Shape;777;p30"/>
            <p:cNvSpPr txBox="1"/>
            <p:nvPr/>
          </p:nvSpPr>
          <p:spPr>
            <a:xfrm>
              <a:off x="457556" y="3183025"/>
              <a:ext cx="2964000" cy="477900"/>
            </a:xfrm>
            <a:prstGeom prst="rect">
              <a:avLst/>
            </a:prstGeom>
            <a:noFill/>
            <a:ln>
              <a:noFill/>
            </a:ln>
          </p:spPr>
          <p:txBody>
            <a:bodyPr spcFirstLastPara="1" wrap="square" lIns="91425" tIns="0" rIns="91425" bIns="91425" anchor="t" anchorCtr="0">
              <a:noAutofit/>
            </a:bodyPr>
            <a:lstStyle/>
            <a:p>
              <a:pPr marL="0" lvl="0" indent="0" algn="l" rtl="0">
                <a:spcBef>
                  <a:spcPts val="0"/>
                </a:spcBef>
                <a:spcAft>
                  <a:spcPts val="0"/>
                </a:spcAft>
                <a:buNone/>
              </a:pPr>
              <a:endParaRPr sz="1200" dirty="0">
                <a:solidFill>
                  <a:schemeClr val="dk1"/>
                </a:solidFill>
                <a:latin typeface="Roboto"/>
                <a:ea typeface="Roboto"/>
                <a:cs typeface="Roboto"/>
                <a:sym typeface="Roboto"/>
              </a:endParaRPr>
            </a:p>
          </p:txBody>
        </p:sp>
      </p:grpSp>
      <p:grpSp>
        <p:nvGrpSpPr>
          <p:cNvPr id="784" name="Google Shape;784;p30"/>
          <p:cNvGrpSpPr/>
          <p:nvPr/>
        </p:nvGrpSpPr>
        <p:grpSpPr>
          <a:xfrm>
            <a:off x="5486724" y="1145918"/>
            <a:ext cx="3019920" cy="2191251"/>
            <a:chOff x="5524939" y="2016110"/>
            <a:chExt cx="3019920" cy="1597679"/>
          </a:xfrm>
        </p:grpSpPr>
        <p:sp>
          <p:nvSpPr>
            <p:cNvPr id="785" name="Google Shape;785;p30"/>
            <p:cNvSpPr/>
            <p:nvPr/>
          </p:nvSpPr>
          <p:spPr>
            <a:xfrm>
              <a:off x="5524939" y="2016110"/>
              <a:ext cx="2964900" cy="417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600" b="1" dirty="0">
                <a:solidFill>
                  <a:schemeClr val="lt1"/>
                </a:solidFill>
                <a:latin typeface="Roboto"/>
                <a:ea typeface="Roboto"/>
                <a:cs typeface="Roboto"/>
                <a:sym typeface="Roboto"/>
              </a:endParaRPr>
            </a:p>
          </p:txBody>
        </p:sp>
        <p:sp>
          <p:nvSpPr>
            <p:cNvPr id="786" name="Google Shape;786;p30"/>
            <p:cNvSpPr txBox="1"/>
            <p:nvPr/>
          </p:nvSpPr>
          <p:spPr>
            <a:xfrm>
              <a:off x="5580259" y="2588795"/>
              <a:ext cx="2964600" cy="1024994"/>
            </a:xfrm>
            <a:prstGeom prst="rect">
              <a:avLst/>
            </a:prstGeom>
            <a:noFill/>
            <a:ln>
              <a:noFill/>
            </a:ln>
          </p:spPr>
          <p:txBody>
            <a:bodyPr spcFirstLastPara="1" wrap="square" lIns="91425" tIns="0" rIns="91425" bIns="91425" anchor="t" anchorCtr="0">
              <a:noAutofit/>
            </a:bodyPr>
            <a:lstStyle/>
            <a:p>
              <a:pPr marL="0" lvl="0" indent="0" algn="just" rtl="0">
                <a:spcBef>
                  <a:spcPts val="0"/>
                </a:spcBef>
                <a:spcAft>
                  <a:spcPts val="0"/>
                </a:spcAft>
                <a:buNone/>
              </a:pPr>
              <a:r>
                <a:rPr lang="es-MX" sz="1200" dirty="0">
                  <a:solidFill>
                    <a:schemeClr val="dk1"/>
                  </a:solidFill>
                  <a:latin typeface="Roboto"/>
                  <a:ea typeface="Roboto"/>
                  <a:cs typeface="Roboto"/>
                  <a:sym typeface="Roboto"/>
                </a:rPr>
                <a:t>En un ciclo constante basando en interacciones pedagógicas entre el docente y los estudiantes y entre los mismos estudiantes, que permitan recoger evidencia sobre el logro de los aprendizajes y tomar decisiones oportunas en base a estos.</a:t>
              </a:r>
              <a:endParaRPr sz="1200" dirty="0">
                <a:solidFill>
                  <a:schemeClr val="dk1"/>
                </a:solidFill>
                <a:latin typeface="Roboto"/>
                <a:ea typeface="Roboto"/>
                <a:cs typeface="Roboto"/>
                <a:sym typeface="Roboto"/>
              </a:endParaRPr>
            </a:p>
          </p:txBody>
        </p:sp>
      </p:grpSp>
      <p:sp>
        <p:nvSpPr>
          <p:cNvPr id="3" name="CuadroTexto 2">
            <a:extLst>
              <a:ext uri="{FF2B5EF4-FFF2-40B4-BE49-F238E27FC236}">
                <a16:creationId xmlns="" xmlns:a16="http://schemas.microsoft.com/office/drawing/2014/main" id="{B5C96261-B57E-437D-2800-2025B144887E}"/>
              </a:ext>
            </a:extLst>
          </p:cNvPr>
          <p:cNvSpPr txBox="1"/>
          <p:nvPr/>
        </p:nvSpPr>
        <p:spPr>
          <a:xfrm>
            <a:off x="598884" y="3075846"/>
            <a:ext cx="2650715" cy="1600438"/>
          </a:xfrm>
          <a:prstGeom prst="rect">
            <a:avLst/>
          </a:prstGeom>
          <a:noFill/>
        </p:spPr>
        <p:txBody>
          <a:bodyPr wrap="square">
            <a:spAutoFit/>
          </a:bodyPr>
          <a:lstStyle/>
          <a:p>
            <a:pPr algn="just"/>
            <a:r>
              <a:rPr lang="es-ES" dirty="0"/>
              <a:t> Verificar el  nivel de conocimientos, el desarrollo de habilidades y constatar el nivel de Dominio que tienen las y los estudiantes en relación con determinados objetivos y aprendizajes.</a:t>
            </a:r>
          </a:p>
        </p:txBody>
      </p:sp>
      <p:sp>
        <p:nvSpPr>
          <p:cNvPr id="5" name="CuadroTexto 4">
            <a:extLst>
              <a:ext uri="{FF2B5EF4-FFF2-40B4-BE49-F238E27FC236}">
                <a16:creationId xmlns="" xmlns:a16="http://schemas.microsoft.com/office/drawing/2014/main" id="{402335D4-404E-233A-F417-C914D85E33A6}"/>
              </a:ext>
            </a:extLst>
          </p:cNvPr>
          <p:cNvSpPr txBox="1"/>
          <p:nvPr/>
        </p:nvSpPr>
        <p:spPr>
          <a:xfrm>
            <a:off x="5062393" y="1283112"/>
            <a:ext cx="3957266" cy="523220"/>
          </a:xfrm>
          <a:prstGeom prst="rect">
            <a:avLst/>
          </a:prstGeom>
          <a:noFill/>
        </p:spPr>
        <p:txBody>
          <a:bodyPr wrap="square">
            <a:spAutoFit/>
          </a:bodyPr>
          <a:lstStyle/>
          <a:p>
            <a:pPr marL="0" lvl="0" indent="0" algn="ctr" rtl="0">
              <a:spcBef>
                <a:spcPts val="0"/>
              </a:spcBef>
              <a:spcAft>
                <a:spcPts val="0"/>
              </a:spcAft>
              <a:buNone/>
            </a:pPr>
            <a:r>
              <a:rPr lang="es-ES" sz="1400" b="1" dirty="0">
                <a:solidFill>
                  <a:schemeClr val="lt1"/>
                </a:solidFill>
                <a:latin typeface="Roboto"/>
                <a:ea typeface="Roboto"/>
                <a:cs typeface="Roboto"/>
                <a:sym typeface="Roboto"/>
              </a:rPr>
              <a:t>¿</a:t>
            </a:r>
            <a:r>
              <a:rPr lang="es-ES" b="1" dirty="0">
                <a:solidFill>
                  <a:schemeClr val="lt1"/>
                </a:solidFill>
                <a:latin typeface="Roboto"/>
                <a:ea typeface="Roboto"/>
                <a:cs typeface="Roboto"/>
                <a:sym typeface="Roboto"/>
              </a:rPr>
              <a:t>Cómo se aplica la Formación</a:t>
            </a:r>
          </a:p>
          <a:p>
            <a:pPr marL="0" lvl="0" indent="0" algn="ctr" rtl="0">
              <a:spcBef>
                <a:spcPts val="0"/>
              </a:spcBef>
              <a:spcAft>
                <a:spcPts val="0"/>
              </a:spcAft>
              <a:buNone/>
            </a:pPr>
            <a:r>
              <a:rPr lang="es-ES" b="1" dirty="0">
                <a:solidFill>
                  <a:schemeClr val="lt1"/>
                </a:solidFill>
                <a:latin typeface="Roboto"/>
                <a:ea typeface="Roboto"/>
                <a:cs typeface="Roboto"/>
                <a:sym typeface="Roboto"/>
              </a:rPr>
              <a:t>Formativa?</a:t>
            </a:r>
          </a:p>
        </p:txBody>
      </p:sp>
      <p:pic>
        <p:nvPicPr>
          <p:cNvPr id="7" name="Imagen 6">
            <a:extLst>
              <a:ext uri="{FF2B5EF4-FFF2-40B4-BE49-F238E27FC236}">
                <a16:creationId xmlns="" xmlns:a16="http://schemas.microsoft.com/office/drawing/2014/main" id="{1F206004-EB3B-CBBF-353C-B595CAFB54E2}"/>
              </a:ext>
            </a:extLst>
          </p:cNvPr>
          <p:cNvPicPr>
            <a:picLocks noChangeAspect="1"/>
          </p:cNvPicPr>
          <p:nvPr/>
        </p:nvPicPr>
        <p:blipFill>
          <a:blip r:embed="rId3"/>
          <a:stretch>
            <a:fillRect/>
          </a:stretch>
        </p:blipFill>
        <p:spPr>
          <a:xfrm>
            <a:off x="5894402" y="3221664"/>
            <a:ext cx="2557221" cy="19218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30"/>
          <p:cNvSpPr txBox="1">
            <a:spLocks noGrp="1"/>
          </p:cNvSpPr>
          <p:nvPr>
            <p:ph type="title"/>
          </p:nvPr>
        </p:nvSpPr>
        <p:spPr>
          <a:xfrm>
            <a:off x="457238" y="411475"/>
            <a:ext cx="8229600" cy="37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Evaluación Formativa</a:t>
            </a:r>
            <a:endParaRPr dirty="0"/>
          </a:p>
        </p:txBody>
      </p:sp>
      <p:sp>
        <p:nvSpPr>
          <p:cNvPr id="771" name="Google Shape;771;p30"/>
          <p:cNvSpPr txBox="1"/>
          <p:nvPr/>
        </p:nvSpPr>
        <p:spPr>
          <a:xfrm>
            <a:off x="764697" y="2078885"/>
            <a:ext cx="2964000" cy="666364"/>
          </a:xfrm>
          <a:prstGeom prst="rect">
            <a:avLst/>
          </a:prstGeom>
          <a:noFill/>
          <a:ln>
            <a:noFill/>
          </a:ln>
        </p:spPr>
        <p:txBody>
          <a:bodyPr spcFirstLastPara="1" wrap="square" lIns="91425" tIns="0" rIns="91425" bIns="91425" anchor="t" anchorCtr="0">
            <a:noAutofit/>
          </a:bodyPr>
          <a:lstStyle/>
          <a:p>
            <a:pPr marL="0" lvl="0" indent="0" algn="l" rtl="0">
              <a:spcBef>
                <a:spcPts val="0"/>
              </a:spcBef>
              <a:spcAft>
                <a:spcPts val="0"/>
              </a:spcAft>
              <a:buNone/>
            </a:pPr>
            <a:endParaRPr sz="1200" dirty="0">
              <a:solidFill>
                <a:schemeClr val="dk1"/>
              </a:solidFill>
              <a:latin typeface="Roboto"/>
              <a:ea typeface="Roboto"/>
              <a:cs typeface="Roboto"/>
              <a:sym typeface="Roboto"/>
            </a:endParaRPr>
          </a:p>
        </p:txBody>
      </p:sp>
      <p:sp>
        <p:nvSpPr>
          <p:cNvPr id="774" name="Google Shape;774;p30"/>
          <p:cNvSpPr txBox="1"/>
          <p:nvPr/>
        </p:nvSpPr>
        <p:spPr>
          <a:xfrm>
            <a:off x="5722019" y="2100100"/>
            <a:ext cx="2964600" cy="477900"/>
          </a:xfrm>
          <a:prstGeom prst="rect">
            <a:avLst/>
          </a:prstGeom>
          <a:noFill/>
          <a:ln>
            <a:noFill/>
          </a:ln>
        </p:spPr>
        <p:txBody>
          <a:bodyPr spcFirstLastPara="1" wrap="square" lIns="91425" tIns="0" rIns="91425" bIns="91425" anchor="t" anchorCtr="0">
            <a:noAutofit/>
          </a:bodyPr>
          <a:lstStyle/>
          <a:p>
            <a:pPr marL="0" lvl="0" indent="0" algn="r" rtl="0">
              <a:spcBef>
                <a:spcPts val="0"/>
              </a:spcBef>
              <a:spcAft>
                <a:spcPts val="0"/>
              </a:spcAft>
              <a:buNone/>
            </a:pPr>
            <a:endParaRPr sz="1200" dirty="0">
              <a:solidFill>
                <a:schemeClr val="dk1"/>
              </a:solidFill>
              <a:latin typeface="Roboto"/>
              <a:ea typeface="Roboto"/>
              <a:cs typeface="Roboto"/>
              <a:sym typeface="Roboto"/>
            </a:endParaRPr>
          </a:p>
        </p:txBody>
      </p:sp>
      <p:sp>
        <p:nvSpPr>
          <p:cNvPr id="777" name="Google Shape;777;p30"/>
          <p:cNvSpPr txBox="1"/>
          <p:nvPr/>
        </p:nvSpPr>
        <p:spPr>
          <a:xfrm>
            <a:off x="526818" y="3059161"/>
            <a:ext cx="2964000" cy="601764"/>
          </a:xfrm>
          <a:prstGeom prst="rect">
            <a:avLst/>
          </a:prstGeom>
          <a:noFill/>
          <a:ln>
            <a:noFill/>
          </a:ln>
        </p:spPr>
        <p:txBody>
          <a:bodyPr spcFirstLastPara="1" wrap="square" lIns="91425" tIns="0" rIns="91425" bIns="91425" anchor="t" anchorCtr="0">
            <a:noAutofit/>
          </a:bodyPr>
          <a:lstStyle/>
          <a:p>
            <a:pPr marL="0" lvl="0" indent="0" algn="l" rtl="0">
              <a:spcBef>
                <a:spcPts val="0"/>
              </a:spcBef>
              <a:spcAft>
                <a:spcPts val="0"/>
              </a:spcAft>
              <a:buNone/>
            </a:pPr>
            <a:endParaRPr sz="1200" dirty="0">
              <a:solidFill>
                <a:schemeClr val="dk1"/>
              </a:solidFill>
              <a:latin typeface="Roboto"/>
              <a:ea typeface="Roboto"/>
              <a:cs typeface="Roboto"/>
              <a:sym typeface="Roboto"/>
            </a:endParaRPr>
          </a:p>
        </p:txBody>
      </p:sp>
      <p:pic>
        <p:nvPicPr>
          <p:cNvPr id="4" name="Imagen 3">
            <a:extLst>
              <a:ext uri="{FF2B5EF4-FFF2-40B4-BE49-F238E27FC236}">
                <a16:creationId xmlns="" xmlns:a16="http://schemas.microsoft.com/office/drawing/2014/main" id="{83B2D3D9-9B33-08DE-9287-89C3608B257B}"/>
              </a:ext>
            </a:extLst>
          </p:cNvPr>
          <p:cNvPicPr>
            <a:picLocks noChangeAspect="1"/>
          </p:cNvPicPr>
          <p:nvPr/>
        </p:nvPicPr>
        <p:blipFill rotWithShape="1">
          <a:blip r:embed="rId3"/>
          <a:srcRect l="27182" t="17762" r="6746" b="13367"/>
          <a:stretch/>
        </p:blipFill>
        <p:spPr>
          <a:xfrm>
            <a:off x="903767" y="801428"/>
            <a:ext cx="6453963" cy="3540643"/>
          </a:xfrm>
          <a:prstGeom prst="rect">
            <a:avLst/>
          </a:prstGeom>
        </p:spPr>
      </p:pic>
    </p:spTree>
    <p:extLst>
      <p:ext uri="{BB962C8B-B14F-4D97-AF65-F5344CB8AC3E}">
        <p14:creationId xmlns:p14="http://schemas.microsoft.com/office/powerpoint/2010/main" val="141034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r>
              <a:rPr lang="es-MX" u="sng" dirty="0">
                <a:solidFill>
                  <a:schemeClr val="tx1"/>
                </a:solidFill>
                <a:effectLst>
                  <a:outerShdw blurRad="38100" dist="38100" dir="2700000" algn="tl">
                    <a:srgbClr val="000000">
                      <a:alpha val="43137"/>
                    </a:srgbClr>
                  </a:outerShdw>
                </a:effectLst>
              </a:rPr>
              <a:t>Maestra  Rosita</a:t>
            </a:r>
          </a:p>
          <a:p>
            <a:r>
              <a:rPr lang="es-MX" u="sng" dirty="0" err="1">
                <a:solidFill>
                  <a:schemeClr val="tx1"/>
                </a:solidFill>
                <a:effectLst>
                  <a:outerShdw blurRad="38100" dist="38100" dir="2700000" algn="tl">
                    <a:srgbClr val="000000">
                      <a:alpha val="43137"/>
                    </a:srgbClr>
                  </a:outerShdw>
                </a:effectLst>
              </a:rPr>
              <a:t>estra</a:t>
            </a:r>
            <a:r>
              <a:rPr lang="es-MX" u="sng" dirty="0">
                <a:solidFill>
                  <a:schemeClr val="tx1"/>
                </a:solidFill>
                <a:effectLst>
                  <a:outerShdw blurRad="38100" dist="38100" dir="2700000" algn="tl">
                    <a:srgbClr val="000000">
                      <a:alpha val="43137"/>
                    </a:srgbClr>
                  </a:outerShdw>
                </a:effectLst>
              </a:rPr>
              <a:t> Rosita</a:t>
            </a:r>
          </a:p>
        </p:txBody>
      </p:sp>
      <p:pic>
        <p:nvPicPr>
          <p:cNvPr id="15" name="Imagen 14">
            <a:extLst>
              <a:ext uri="{FF2B5EF4-FFF2-40B4-BE49-F238E27FC236}">
                <a16:creationId xmlns="" xmlns:a16="http://schemas.microsoft.com/office/drawing/2014/main" id="{FB56526A-4CBD-4EE2-7406-AF90F07E69C2}"/>
              </a:ext>
            </a:extLst>
          </p:cNvPr>
          <p:cNvPicPr>
            <a:picLocks noChangeAspect="1"/>
          </p:cNvPicPr>
          <p:nvPr/>
        </p:nvPicPr>
        <p:blipFill>
          <a:blip r:embed="rId3"/>
          <a:stretch>
            <a:fillRect/>
          </a:stretch>
        </p:blipFill>
        <p:spPr>
          <a:xfrm>
            <a:off x="1052624" y="1488558"/>
            <a:ext cx="1765005" cy="1413099"/>
          </a:xfrm>
          <a:prstGeom prst="rect">
            <a:avLst/>
          </a:prstGeom>
        </p:spPr>
      </p:pic>
      <p:sp>
        <p:nvSpPr>
          <p:cNvPr id="16" name="CuadroTexto 15">
            <a:extLst>
              <a:ext uri="{FF2B5EF4-FFF2-40B4-BE49-F238E27FC236}">
                <a16:creationId xmlns="" xmlns:a16="http://schemas.microsoft.com/office/drawing/2014/main" id="{8AB8495D-6D8E-3409-6DB1-65EB7F82EE40}"/>
              </a:ext>
            </a:extLst>
          </p:cNvPr>
          <p:cNvSpPr txBox="1"/>
          <p:nvPr/>
        </p:nvSpPr>
        <p:spPr>
          <a:xfrm>
            <a:off x="2817629" y="1440711"/>
            <a:ext cx="5752214" cy="1015663"/>
          </a:xfrm>
          <a:prstGeom prst="rect">
            <a:avLst/>
          </a:prstGeom>
          <a:noFill/>
        </p:spPr>
        <p:txBody>
          <a:bodyPr wrap="square" rtlCol="0">
            <a:spAutoFit/>
          </a:bodyPr>
          <a:lstStyle/>
          <a:p>
            <a:pPr algn="just"/>
            <a:r>
              <a:rPr lang="es-ES" sz="1000" dirty="0"/>
              <a:t>En cuarto año, con un proyecto donde el tema central fue las culturas prehispánicas y se relacionó con varias asignaturas, fue un proceso donde se establecieron metas al inicio, se hicieron algunas evaluaciones donde el alumno observaba su nivel y esto lo motivaba para continuar y mejorar. Fue un proyecto colaborativo donde el alumno mas avanzado ayudaba a quien presentaba alguna debilidad. Se hicieron actividades como ensayos, debates, presentaciones, poco a poco adquirieron la capacidad de autocrítica y mejoraron </a:t>
            </a:r>
            <a:endParaRPr lang="es-MX" sz="1000" dirty="0"/>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pic>
        <p:nvPicPr>
          <p:cNvPr id="18" name="Imagen 17">
            <a:extLst>
              <a:ext uri="{FF2B5EF4-FFF2-40B4-BE49-F238E27FC236}">
                <a16:creationId xmlns="" xmlns:a16="http://schemas.microsoft.com/office/drawing/2014/main" id="{A0E6E354-4A6D-6EF4-5E38-0FA4A602C8DC}"/>
              </a:ext>
            </a:extLst>
          </p:cNvPr>
          <p:cNvPicPr>
            <a:picLocks noChangeAspect="1"/>
          </p:cNvPicPr>
          <p:nvPr/>
        </p:nvPicPr>
        <p:blipFill>
          <a:blip r:embed="rId4"/>
          <a:stretch>
            <a:fillRect/>
          </a:stretch>
        </p:blipFill>
        <p:spPr>
          <a:xfrm>
            <a:off x="883832" y="3450893"/>
            <a:ext cx="1434066" cy="1434066"/>
          </a:xfrm>
          <a:prstGeom prst="rect">
            <a:avLst/>
          </a:prstGeom>
        </p:spPr>
      </p:pic>
      <p:sp>
        <p:nvSpPr>
          <p:cNvPr id="21" name="CuadroTexto 20">
            <a:extLst>
              <a:ext uri="{FF2B5EF4-FFF2-40B4-BE49-F238E27FC236}">
                <a16:creationId xmlns="" xmlns:a16="http://schemas.microsoft.com/office/drawing/2014/main" id="{A3F17135-2D1D-78DA-F56C-1B13CA983C4A}"/>
              </a:ext>
            </a:extLst>
          </p:cNvPr>
          <p:cNvSpPr txBox="1"/>
          <p:nvPr/>
        </p:nvSpPr>
        <p:spPr>
          <a:xfrm>
            <a:off x="1052624" y="3358596"/>
            <a:ext cx="3587149" cy="276999"/>
          </a:xfrm>
          <a:prstGeom prst="rect">
            <a:avLst/>
          </a:prstGeom>
          <a:noFill/>
        </p:spPr>
        <p:txBody>
          <a:bodyPr wrap="square" rtlCol="0">
            <a:spAutoFit/>
          </a:bodyPr>
          <a:lstStyle/>
          <a:p>
            <a:r>
              <a:rPr lang="es-MX" sz="1200" b="1" dirty="0"/>
              <a:t>Maestro Erick.</a:t>
            </a:r>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696231" y="3367863"/>
            <a:ext cx="5734494" cy="1477328"/>
          </a:xfrm>
          <a:prstGeom prst="rect">
            <a:avLst/>
          </a:prstGeom>
          <a:noFill/>
        </p:spPr>
        <p:txBody>
          <a:bodyPr wrap="square" rtlCol="0">
            <a:spAutoFit/>
          </a:bodyPr>
          <a:lstStyle/>
          <a:p>
            <a:pPr algn="ctr"/>
            <a:r>
              <a:rPr lang="es-ES" sz="1000" dirty="0"/>
              <a:t>La clase de español se efectuó bajo el tema los textos literarios.</a:t>
            </a:r>
          </a:p>
          <a:p>
            <a:pPr algn="just"/>
            <a:r>
              <a:rPr lang="es-ES" sz="1000" dirty="0"/>
              <a:t>Para realizar la evaluación formativa se utilizó una lista de cotejo, en ella se anotaba si el alumno reconocía claramente cada texto literario, así mismo se analizaba la forma de leer, y la interpretación de la lectura.</a:t>
            </a:r>
          </a:p>
          <a:p>
            <a:pPr algn="just"/>
            <a:r>
              <a:rPr lang="es-ES" sz="1000" dirty="0"/>
              <a:t>Cabe resaltar que durante la evaluación formativa se tomó en cuenta la autoevaluación,  es decir que calificación se colocaba el alumno de acuerdo a su desarrollo, también se usó la coevaluación, donde cada educando evalúo a otro niño de acuerdo a su desempeño y por último heteroevaluación, una evaluación a nivel grupal.</a:t>
            </a:r>
          </a:p>
          <a:p>
            <a:pPr algn="just"/>
            <a:endParaRPr lang="es-ES" sz="1000" dirty="0"/>
          </a:p>
        </p:txBody>
      </p:sp>
    </p:spTree>
    <p:extLst>
      <p:ext uri="{BB962C8B-B14F-4D97-AF65-F5344CB8AC3E}">
        <p14:creationId xmlns:p14="http://schemas.microsoft.com/office/powerpoint/2010/main" val="1891418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r>
              <a:rPr lang="es-MX" u="sng" dirty="0">
                <a:solidFill>
                  <a:schemeClr val="tx1"/>
                </a:solidFill>
                <a:effectLst>
                  <a:outerShdw blurRad="38100" dist="38100" dir="2700000" algn="tl">
                    <a:srgbClr val="000000">
                      <a:alpha val="43137"/>
                    </a:srgbClr>
                  </a:outerShdw>
                </a:effectLst>
              </a:rPr>
              <a:t>Maestra  Alma</a:t>
            </a:r>
          </a:p>
        </p:txBody>
      </p:sp>
      <p:sp>
        <p:nvSpPr>
          <p:cNvPr id="16" name="CuadroTexto 15">
            <a:extLst>
              <a:ext uri="{FF2B5EF4-FFF2-40B4-BE49-F238E27FC236}">
                <a16:creationId xmlns="" xmlns:a16="http://schemas.microsoft.com/office/drawing/2014/main" id="{8AB8495D-6D8E-3409-6DB1-65EB7F82EE40}"/>
              </a:ext>
            </a:extLst>
          </p:cNvPr>
          <p:cNvSpPr txBox="1"/>
          <p:nvPr/>
        </p:nvSpPr>
        <p:spPr>
          <a:xfrm>
            <a:off x="3048216" y="1443263"/>
            <a:ext cx="5752214" cy="553998"/>
          </a:xfrm>
          <a:prstGeom prst="rect">
            <a:avLst/>
          </a:prstGeom>
          <a:noFill/>
        </p:spPr>
        <p:txBody>
          <a:bodyPr wrap="square" rtlCol="0">
            <a:spAutoFit/>
          </a:bodyPr>
          <a:lstStyle/>
          <a:p>
            <a:pPr algn="just"/>
            <a:r>
              <a:rPr lang="es-MX" sz="1000" dirty="0"/>
              <a:t>En la clase de Matemáticas:</a:t>
            </a:r>
          </a:p>
          <a:p>
            <a:pPr algn="just"/>
            <a:r>
              <a:rPr lang="es-ES" sz="1000" dirty="0"/>
              <a:t>6B Se esta realizando una evaluación formativa a los alumnos diariamente con sus trabajos lo cual se está haciendo un registro en el cuaderno por cada uno de los alumnos.</a:t>
            </a:r>
            <a:endParaRPr lang="es-MX" sz="1000" dirty="0"/>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1" name="CuadroTexto 20">
            <a:extLst>
              <a:ext uri="{FF2B5EF4-FFF2-40B4-BE49-F238E27FC236}">
                <a16:creationId xmlns="" xmlns:a16="http://schemas.microsoft.com/office/drawing/2014/main" id="{A3F17135-2D1D-78DA-F56C-1B13CA983C4A}"/>
              </a:ext>
            </a:extLst>
          </p:cNvPr>
          <p:cNvSpPr txBox="1"/>
          <p:nvPr/>
        </p:nvSpPr>
        <p:spPr>
          <a:xfrm>
            <a:off x="1052624" y="3358596"/>
            <a:ext cx="3587149" cy="276999"/>
          </a:xfrm>
          <a:prstGeom prst="rect">
            <a:avLst/>
          </a:prstGeom>
          <a:noFill/>
        </p:spPr>
        <p:txBody>
          <a:bodyPr wrap="square" rtlCol="0">
            <a:spAutoFit/>
          </a:bodyPr>
          <a:lstStyle/>
          <a:p>
            <a:r>
              <a:rPr lang="es-MX" sz="1200" b="1" u="sng" dirty="0"/>
              <a:t>Maestro Rosendo</a:t>
            </a:r>
            <a:r>
              <a:rPr lang="es-MX" sz="1200" b="1" dirty="0"/>
              <a:t>..</a:t>
            </a:r>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657297" y="3397345"/>
            <a:ext cx="5734494" cy="400110"/>
          </a:xfrm>
          <a:prstGeom prst="rect">
            <a:avLst/>
          </a:prstGeom>
          <a:noFill/>
        </p:spPr>
        <p:txBody>
          <a:bodyPr wrap="square" rtlCol="0">
            <a:spAutoFit/>
          </a:bodyPr>
          <a:lstStyle/>
          <a:p>
            <a:pPr algn="ctr"/>
            <a:endParaRPr lang="es-ES" sz="1000" dirty="0"/>
          </a:p>
          <a:p>
            <a:pPr algn="just"/>
            <a:endParaRPr lang="es-ES" sz="1000" dirty="0"/>
          </a:p>
        </p:txBody>
      </p:sp>
      <p:pic>
        <p:nvPicPr>
          <p:cNvPr id="2" name="Imagen 1">
            <a:extLst>
              <a:ext uri="{FF2B5EF4-FFF2-40B4-BE49-F238E27FC236}">
                <a16:creationId xmlns="" xmlns:a16="http://schemas.microsoft.com/office/drawing/2014/main" id="{4D200AF6-CBFE-6525-C4F4-03CC28C3A8C2}"/>
              </a:ext>
            </a:extLst>
          </p:cNvPr>
          <p:cNvPicPr>
            <a:picLocks noChangeAspect="1"/>
          </p:cNvPicPr>
          <p:nvPr/>
        </p:nvPicPr>
        <p:blipFill>
          <a:blip r:embed="rId3"/>
          <a:stretch>
            <a:fillRect/>
          </a:stretch>
        </p:blipFill>
        <p:spPr>
          <a:xfrm>
            <a:off x="806776" y="1480872"/>
            <a:ext cx="2039422" cy="1549328"/>
          </a:xfrm>
          <a:prstGeom prst="rect">
            <a:avLst/>
          </a:prstGeom>
        </p:spPr>
      </p:pic>
      <p:pic>
        <p:nvPicPr>
          <p:cNvPr id="4" name="Imagen 3">
            <a:extLst>
              <a:ext uri="{FF2B5EF4-FFF2-40B4-BE49-F238E27FC236}">
                <a16:creationId xmlns="" xmlns:a16="http://schemas.microsoft.com/office/drawing/2014/main" id="{615E93CA-C563-5B19-DEF6-714C264223C6}"/>
              </a:ext>
            </a:extLst>
          </p:cNvPr>
          <p:cNvPicPr>
            <a:picLocks noChangeAspect="1"/>
          </p:cNvPicPr>
          <p:nvPr/>
        </p:nvPicPr>
        <p:blipFill>
          <a:blip r:embed="rId4"/>
          <a:stretch>
            <a:fillRect/>
          </a:stretch>
        </p:blipFill>
        <p:spPr>
          <a:xfrm>
            <a:off x="1013690" y="3601399"/>
            <a:ext cx="1265274" cy="1477328"/>
          </a:xfrm>
          <a:prstGeom prst="rect">
            <a:avLst/>
          </a:prstGeom>
        </p:spPr>
      </p:pic>
      <p:pic>
        <p:nvPicPr>
          <p:cNvPr id="6" name="Imagen 5">
            <a:extLst>
              <a:ext uri="{FF2B5EF4-FFF2-40B4-BE49-F238E27FC236}">
                <a16:creationId xmlns="" xmlns:a16="http://schemas.microsoft.com/office/drawing/2014/main" id="{4B4470A5-CB47-5C9B-48F2-CD7C49645B66}"/>
              </a:ext>
            </a:extLst>
          </p:cNvPr>
          <p:cNvPicPr>
            <a:picLocks noChangeAspect="1"/>
          </p:cNvPicPr>
          <p:nvPr/>
        </p:nvPicPr>
        <p:blipFill>
          <a:blip r:embed="rId5"/>
          <a:stretch>
            <a:fillRect/>
          </a:stretch>
        </p:blipFill>
        <p:spPr>
          <a:xfrm>
            <a:off x="3020513" y="2288049"/>
            <a:ext cx="3917318" cy="2706390"/>
          </a:xfrm>
          <a:prstGeom prst="rect">
            <a:avLst/>
          </a:prstGeom>
        </p:spPr>
      </p:pic>
      <p:sp>
        <p:nvSpPr>
          <p:cNvPr id="7" name="CuadroTexto 6">
            <a:extLst>
              <a:ext uri="{FF2B5EF4-FFF2-40B4-BE49-F238E27FC236}">
                <a16:creationId xmlns="" xmlns:a16="http://schemas.microsoft.com/office/drawing/2014/main" id="{0E6187FF-8902-C5CF-821E-62F8F077DBD9}"/>
              </a:ext>
            </a:extLst>
          </p:cNvPr>
          <p:cNvSpPr txBox="1"/>
          <p:nvPr/>
        </p:nvSpPr>
        <p:spPr>
          <a:xfrm>
            <a:off x="6947061" y="3030200"/>
            <a:ext cx="2147345" cy="1169551"/>
          </a:xfrm>
          <a:prstGeom prst="rect">
            <a:avLst/>
          </a:prstGeom>
          <a:noFill/>
        </p:spPr>
        <p:txBody>
          <a:bodyPr wrap="square" rtlCol="0">
            <a:spAutoFit/>
          </a:bodyPr>
          <a:lstStyle/>
          <a:p>
            <a:pPr algn="just"/>
            <a:r>
              <a:rPr lang="es-ES" dirty="0"/>
              <a:t>Este cuadro se trabajó la semana pasada con el tema de la recta numérica y la serie de los números naturales</a:t>
            </a:r>
            <a:endParaRPr lang="es-MX" dirty="0"/>
          </a:p>
        </p:txBody>
      </p:sp>
    </p:spTree>
    <p:extLst>
      <p:ext uri="{BB962C8B-B14F-4D97-AF65-F5344CB8AC3E}">
        <p14:creationId xmlns:p14="http://schemas.microsoft.com/office/powerpoint/2010/main" val="8248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r>
              <a:rPr lang="es-MX" u="sng" dirty="0">
                <a:solidFill>
                  <a:schemeClr val="tx1"/>
                </a:solidFill>
                <a:effectLst>
                  <a:outerShdw blurRad="38100" dist="38100" dir="2700000" algn="tl">
                    <a:srgbClr val="000000">
                      <a:alpha val="43137"/>
                    </a:srgbClr>
                  </a:outerShdw>
                </a:effectLst>
              </a:rPr>
              <a:t>Maestra  Mariana.</a:t>
            </a: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657297" y="3397345"/>
            <a:ext cx="5734494" cy="400110"/>
          </a:xfrm>
          <a:prstGeom prst="rect">
            <a:avLst/>
          </a:prstGeom>
          <a:noFill/>
        </p:spPr>
        <p:txBody>
          <a:bodyPr wrap="square" rtlCol="0">
            <a:spAutoFit/>
          </a:bodyPr>
          <a:lstStyle/>
          <a:p>
            <a:pPr algn="ctr"/>
            <a:endParaRPr lang="es-ES" sz="1000" dirty="0"/>
          </a:p>
          <a:p>
            <a:pPr algn="just"/>
            <a:endParaRPr lang="es-ES" sz="1000" dirty="0"/>
          </a:p>
        </p:txBody>
      </p:sp>
      <p:pic>
        <p:nvPicPr>
          <p:cNvPr id="3" name="Imagen 2">
            <a:extLst>
              <a:ext uri="{FF2B5EF4-FFF2-40B4-BE49-F238E27FC236}">
                <a16:creationId xmlns="" xmlns:a16="http://schemas.microsoft.com/office/drawing/2014/main" id="{06B04D62-56AA-D317-E8AA-282DA05C8131}"/>
              </a:ext>
            </a:extLst>
          </p:cNvPr>
          <p:cNvPicPr>
            <a:picLocks noChangeAspect="1"/>
          </p:cNvPicPr>
          <p:nvPr/>
        </p:nvPicPr>
        <p:blipFill>
          <a:blip r:embed="rId3"/>
          <a:stretch>
            <a:fillRect/>
          </a:stretch>
        </p:blipFill>
        <p:spPr>
          <a:xfrm>
            <a:off x="1013689" y="1454259"/>
            <a:ext cx="1643607" cy="2993965"/>
          </a:xfrm>
          <a:prstGeom prst="rect">
            <a:avLst/>
          </a:prstGeom>
        </p:spPr>
      </p:pic>
      <p:sp>
        <p:nvSpPr>
          <p:cNvPr id="2" name="CuadroTexto 1">
            <a:extLst>
              <a:ext uri="{FF2B5EF4-FFF2-40B4-BE49-F238E27FC236}">
                <a16:creationId xmlns="" xmlns:a16="http://schemas.microsoft.com/office/drawing/2014/main" id="{F766C811-A900-7E82-F41B-C08A562912E7}"/>
              </a:ext>
            </a:extLst>
          </p:cNvPr>
          <p:cNvSpPr txBox="1"/>
          <p:nvPr/>
        </p:nvSpPr>
        <p:spPr>
          <a:xfrm>
            <a:off x="2696231" y="1203960"/>
            <a:ext cx="6206408" cy="3939540"/>
          </a:xfrm>
          <a:prstGeom prst="rect">
            <a:avLst/>
          </a:prstGeom>
          <a:noFill/>
        </p:spPr>
        <p:txBody>
          <a:bodyPr wrap="square" rtlCol="0">
            <a:spAutoFit/>
          </a:bodyPr>
          <a:lstStyle/>
          <a:p>
            <a:pPr algn="just"/>
            <a:r>
              <a:rPr lang="es-ES" sz="1000" dirty="0"/>
              <a:t>Nombre del proyecto “los problemas ambientales y sociales en mi comunidad”</a:t>
            </a:r>
          </a:p>
          <a:p>
            <a:pPr algn="just"/>
            <a:r>
              <a:rPr lang="es-ES" sz="1000" dirty="0"/>
              <a:t>Producto: publicación de un periódico comunitario de los temas problemas amiéntales y sociales en la comunidad.</a:t>
            </a:r>
          </a:p>
          <a:p>
            <a:pPr algn="just"/>
            <a:r>
              <a:rPr lang="es-ES" sz="1000" dirty="0"/>
              <a:t>Para la puesta en práctica de esta secuencia didáctica se seleccionó la metodología de trabajo por proyectos STEM. Para llevar a cabo la evaluación se consideraron diferentes etapas, en una primera fue la </a:t>
            </a:r>
            <a:r>
              <a:rPr lang="es-ES" sz="1000" dirty="0" err="1"/>
              <a:t>evalución</a:t>
            </a:r>
            <a:r>
              <a:rPr lang="es-ES" sz="1000" dirty="0"/>
              <a:t> diagnóstica al momento del inicio del proyecto, es decir buscábamos conocer lo que los alumnos sabían del tema.</a:t>
            </a:r>
          </a:p>
          <a:p>
            <a:pPr algn="just"/>
            <a:r>
              <a:rPr lang="es-ES" sz="1000" dirty="0"/>
              <a:t>En un segundo momento se fueron recogiendo los datos tanto de las actividades que los alumnos realizaban:</a:t>
            </a:r>
          </a:p>
          <a:p>
            <a:pPr algn="just"/>
            <a:r>
              <a:rPr lang="es-ES" sz="1000" dirty="0"/>
              <a:t>-las habilidades investigativas desarrolladas al momento de recabar y discriminar información.</a:t>
            </a:r>
          </a:p>
          <a:p>
            <a:pPr algn="just"/>
            <a:r>
              <a:rPr lang="es-ES" sz="1000" dirty="0"/>
              <a:t> - las actitudes y valores que los alumnos tenían ante el trabajo colaborativo con sus compañeros.</a:t>
            </a:r>
          </a:p>
          <a:p>
            <a:pPr algn="just"/>
            <a:r>
              <a:rPr lang="es-ES" sz="1000" dirty="0"/>
              <a:t>- las revisiones y correcciones de las notas periodísticas por equipos.</a:t>
            </a:r>
          </a:p>
          <a:p>
            <a:pPr algn="just"/>
            <a:r>
              <a:rPr lang="es-ES" sz="1000" dirty="0"/>
              <a:t>- edición e impresión del periódico en el aula de ecosistemas digitales.</a:t>
            </a:r>
          </a:p>
          <a:p>
            <a:pPr algn="just"/>
            <a:r>
              <a:rPr lang="es-ES" sz="1000" dirty="0"/>
              <a:t>- Socialización y corrección de notas periodísticas.</a:t>
            </a:r>
          </a:p>
          <a:p>
            <a:pPr algn="just"/>
            <a:r>
              <a:rPr lang="es-ES" sz="1000" dirty="0"/>
              <a:t>- Publicación del periódico a la comunidad escolar.</a:t>
            </a:r>
          </a:p>
          <a:p>
            <a:pPr algn="just"/>
            <a:r>
              <a:rPr lang="es-ES" sz="1000" dirty="0"/>
              <a:t>- Evaluación del trabajo realizado: autoevaluación y coevaluación.</a:t>
            </a:r>
          </a:p>
          <a:p>
            <a:pPr algn="just"/>
            <a:endParaRPr lang="es-ES" sz="1000" dirty="0"/>
          </a:p>
          <a:p>
            <a:pPr algn="just"/>
            <a:r>
              <a:rPr lang="es-ES" sz="1000" dirty="0"/>
              <a:t>Para facilitar el trabajo al momento de asignarle una calificación al trabajo realizado se llevó a cabo un registro en una lista de cotejo donde se asigna un valor numérico a la siguiente escala:</a:t>
            </a:r>
          </a:p>
          <a:p>
            <a:pPr algn="just"/>
            <a:r>
              <a:rPr lang="es-ES" sz="1000" dirty="0"/>
              <a:t>Excelente=10</a:t>
            </a:r>
          </a:p>
          <a:p>
            <a:pPr algn="just"/>
            <a:r>
              <a:rPr lang="es-ES" sz="1000" dirty="0"/>
              <a:t>Muy Bien=9</a:t>
            </a:r>
          </a:p>
          <a:p>
            <a:pPr algn="just"/>
            <a:r>
              <a:rPr lang="es-ES" sz="1000" dirty="0"/>
              <a:t>Bien=8</a:t>
            </a:r>
          </a:p>
          <a:p>
            <a:pPr algn="just"/>
            <a:r>
              <a:rPr lang="es-ES" sz="1000" dirty="0"/>
              <a:t>Regular=7</a:t>
            </a:r>
          </a:p>
          <a:p>
            <a:pPr algn="just"/>
            <a:r>
              <a:rPr lang="es-ES" sz="1000" dirty="0"/>
              <a:t>Suficiente=6</a:t>
            </a:r>
          </a:p>
          <a:p>
            <a:pPr algn="just"/>
            <a:r>
              <a:rPr lang="es-ES" sz="1000" dirty="0"/>
              <a:t>Insuficiente=5</a:t>
            </a:r>
          </a:p>
        </p:txBody>
      </p:sp>
    </p:spTree>
    <p:extLst>
      <p:ext uri="{BB962C8B-B14F-4D97-AF65-F5344CB8AC3E}">
        <p14:creationId xmlns:p14="http://schemas.microsoft.com/office/powerpoint/2010/main" val="3405175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endParaRPr lang="es-MX" u="sng" dirty="0">
              <a:solidFill>
                <a:schemeClr val="tx1"/>
              </a:solidFill>
              <a:effectLst>
                <a:outerShdw blurRad="38100" dist="38100" dir="2700000" algn="tl">
                  <a:srgbClr val="000000">
                    <a:alpha val="43137"/>
                  </a:srgbClr>
                </a:outerShdw>
              </a:effectLst>
            </a:endParaRP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1" name="CuadroTexto 20">
            <a:extLst>
              <a:ext uri="{FF2B5EF4-FFF2-40B4-BE49-F238E27FC236}">
                <a16:creationId xmlns="" xmlns:a16="http://schemas.microsoft.com/office/drawing/2014/main" id="{A3F17135-2D1D-78DA-F56C-1B13CA983C4A}"/>
              </a:ext>
            </a:extLst>
          </p:cNvPr>
          <p:cNvSpPr txBox="1"/>
          <p:nvPr/>
        </p:nvSpPr>
        <p:spPr>
          <a:xfrm>
            <a:off x="1052624" y="1471175"/>
            <a:ext cx="3587149" cy="276999"/>
          </a:xfrm>
          <a:prstGeom prst="rect">
            <a:avLst/>
          </a:prstGeom>
          <a:noFill/>
        </p:spPr>
        <p:txBody>
          <a:bodyPr wrap="square" rtlCol="0">
            <a:spAutoFit/>
          </a:bodyPr>
          <a:lstStyle/>
          <a:p>
            <a:r>
              <a:rPr lang="es-MX" sz="1200" b="1" dirty="0"/>
              <a:t>Maestra Grecia.</a:t>
            </a:r>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657297" y="3397345"/>
            <a:ext cx="5734494" cy="400110"/>
          </a:xfrm>
          <a:prstGeom prst="rect">
            <a:avLst/>
          </a:prstGeom>
          <a:noFill/>
        </p:spPr>
        <p:txBody>
          <a:bodyPr wrap="square" rtlCol="0">
            <a:spAutoFit/>
          </a:bodyPr>
          <a:lstStyle/>
          <a:p>
            <a:pPr algn="ctr"/>
            <a:endParaRPr lang="es-ES" sz="1000" dirty="0"/>
          </a:p>
          <a:p>
            <a:pPr algn="just"/>
            <a:endParaRPr lang="es-ES" sz="1000" dirty="0"/>
          </a:p>
        </p:txBody>
      </p:sp>
      <p:pic>
        <p:nvPicPr>
          <p:cNvPr id="9" name="Imagen 8">
            <a:extLst>
              <a:ext uri="{FF2B5EF4-FFF2-40B4-BE49-F238E27FC236}">
                <a16:creationId xmlns="" xmlns:a16="http://schemas.microsoft.com/office/drawing/2014/main" id="{08403C51-61DE-FC61-C4F0-04F93AACDA38}"/>
              </a:ext>
            </a:extLst>
          </p:cNvPr>
          <p:cNvPicPr>
            <a:picLocks noChangeAspect="1"/>
          </p:cNvPicPr>
          <p:nvPr/>
        </p:nvPicPr>
        <p:blipFill rotWithShape="1">
          <a:blip r:embed="rId3"/>
          <a:srcRect r="10387"/>
          <a:stretch/>
        </p:blipFill>
        <p:spPr>
          <a:xfrm>
            <a:off x="1117585" y="2176074"/>
            <a:ext cx="1135352" cy="1357751"/>
          </a:xfrm>
          <a:prstGeom prst="rect">
            <a:avLst/>
          </a:prstGeom>
        </p:spPr>
      </p:pic>
      <p:sp>
        <p:nvSpPr>
          <p:cNvPr id="4" name="CuadroTexto 3">
            <a:extLst>
              <a:ext uri="{FF2B5EF4-FFF2-40B4-BE49-F238E27FC236}">
                <a16:creationId xmlns="" xmlns:a16="http://schemas.microsoft.com/office/drawing/2014/main" id="{EB27D0BD-6310-CA7B-AFD6-52734DC47CF0}"/>
              </a:ext>
            </a:extLst>
          </p:cNvPr>
          <p:cNvSpPr txBox="1"/>
          <p:nvPr/>
        </p:nvSpPr>
        <p:spPr>
          <a:xfrm>
            <a:off x="2769560" y="1540300"/>
            <a:ext cx="5622231" cy="2970044"/>
          </a:xfrm>
          <a:prstGeom prst="rect">
            <a:avLst/>
          </a:prstGeom>
          <a:noFill/>
        </p:spPr>
        <p:txBody>
          <a:bodyPr wrap="square" rtlCol="0">
            <a:spAutoFit/>
          </a:bodyPr>
          <a:lstStyle/>
          <a:p>
            <a:pPr algn="just"/>
            <a:r>
              <a:rPr lang="es-ES" sz="1100" b="1" dirty="0"/>
              <a:t>CLASE</a:t>
            </a:r>
            <a:r>
              <a:rPr lang="es-ES" sz="1100" dirty="0"/>
              <a:t>: Se realizó un proyecto llamado “el periódico de mi comunidad”.</a:t>
            </a:r>
          </a:p>
          <a:p>
            <a:pPr algn="just"/>
            <a:r>
              <a:rPr lang="es-ES" sz="1100" dirty="0"/>
              <a:t>El periódico nos mantiene conectados a la actualidad, nos aporta valiosos vocabularios temáticos, nos cuenta historias completas. </a:t>
            </a:r>
          </a:p>
          <a:p>
            <a:pPr algn="just"/>
            <a:r>
              <a:rPr lang="es-ES" sz="1100" dirty="0"/>
              <a:t>Proporciona materia prima para muchas actividades intelectuales, manuales, creativas, etc. Y nos permite manejar una fuente informativa diferente de la habitual: el libro de texto. </a:t>
            </a:r>
          </a:p>
          <a:p>
            <a:pPr algn="ctr"/>
            <a:r>
              <a:rPr lang="es-ES" sz="1100" b="1" dirty="0"/>
              <a:t>Actividades: </a:t>
            </a:r>
          </a:p>
          <a:p>
            <a:pPr algn="just"/>
            <a:r>
              <a:rPr lang="es-ES" sz="1100" dirty="0"/>
              <a:t>•Primera actividad se realizó un recorrido en la comunidad con una duración de 1 hora, los grupo de 4º A Y B. </a:t>
            </a:r>
          </a:p>
          <a:p>
            <a:pPr algn="just"/>
            <a:r>
              <a:rPr lang="es-ES" sz="1100" dirty="0"/>
              <a:t>•Entre todos los alumnos sacaron los problemas sociales que se encontraban en su comunidad, por ejemplo: contaminación, perros callejeros, vandalismo, entre otros. </a:t>
            </a:r>
          </a:p>
          <a:p>
            <a:pPr algn="just"/>
            <a:r>
              <a:rPr lang="es-ES" sz="1100" dirty="0"/>
              <a:t>•Después en equipos de 5 alumnos, se repartieron los problemas sociales y cada equipo realizo una encuesta sobre su tema y después se hizo la recopilación de las respuestas para poder obtener la cantidad correcta de las respuestas de cada una de las personas encuestadas y con eso ver la raíz del problema, y así mismo se realizaron las gráficas. </a:t>
            </a:r>
          </a:p>
          <a:p>
            <a:pPr algn="just"/>
            <a:r>
              <a:rPr lang="es-ES" sz="1100" dirty="0"/>
              <a:t>•	</a:t>
            </a:r>
          </a:p>
        </p:txBody>
      </p:sp>
    </p:spTree>
    <p:extLst>
      <p:ext uri="{BB962C8B-B14F-4D97-AF65-F5344CB8AC3E}">
        <p14:creationId xmlns:p14="http://schemas.microsoft.com/office/powerpoint/2010/main" val="4034329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endParaRPr lang="es-MX" u="sng" dirty="0">
              <a:solidFill>
                <a:schemeClr val="tx1"/>
              </a:solidFill>
              <a:effectLst>
                <a:outerShdw blurRad="38100" dist="38100" dir="2700000" algn="tl">
                  <a:srgbClr val="000000">
                    <a:alpha val="43137"/>
                  </a:srgbClr>
                </a:outerShdw>
              </a:effectLst>
            </a:endParaRP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1" name="CuadroTexto 20">
            <a:extLst>
              <a:ext uri="{FF2B5EF4-FFF2-40B4-BE49-F238E27FC236}">
                <a16:creationId xmlns="" xmlns:a16="http://schemas.microsoft.com/office/drawing/2014/main" id="{A3F17135-2D1D-78DA-F56C-1B13CA983C4A}"/>
              </a:ext>
            </a:extLst>
          </p:cNvPr>
          <p:cNvSpPr txBox="1"/>
          <p:nvPr/>
        </p:nvSpPr>
        <p:spPr>
          <a:xfrm>
            <a:off x="1052624" y="1471175"/>
            <a:ext cx="3587149" cy="276999"/>
          </a:xfrm>
          <a:prstGeom prst="rect">
            <a:avLst/>
          </a:prstGeom>
          <a:noFill/>
        </p:spPr>
        <p:txBody>
          <a:bodyPr wrap="square" rtlCol="0">
            <a:spAutoFit/>
          </a:bodyPr>
          <a:lstStyle/>
          <a:p>
            <a:r>
              <a:rPr lang="es-MX" sz="1200" b="1" dirty="0"/>
              <a:t>Maestra Grecia.</a:t>
            </a:r>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657297" y="3397345"/>
            <a:ext cx="5734494" cy="400110"/>
          </a:xfrm>
          <a:prstGeom prst="rect">
            <a:avLst/>
          </a:prstGeom>
          <a:noFill/>
        </p:spPr>
        <p:txBody>
          <a:bodyPr wrap="square" rtlCol="0">
            <a:spAutoFit/>
          </a:bodyPr>
          <a:lstStyle/>
          <a:p>
            <a:pPr algn="ctr"/>
            <a:endParaRPr lang="es-ES" sz="1000" dirty="0"/>
          </a:p>
          <a:p>
            <a:pPr algn="just"/>
            <a:endParaRPr lang="es-ES" sz="1000" dirty="0"/>
          </a:p>
        </p:txBody>
      </p:sp>
      <p:pic>
        <p:nvPicPr>
          <p:cNvPr id="9" name="Imagen 8">
            <a:extLst>
              <a:ext uri="{FF2B5EF4-FFF2-40B4-BE49-F238E27FC236}">
                <a16:creationId xmlns="" xmlns:a16="http://schemas.microsoft.com/office/drawing/2014/main" id="{08403C51-61DE-FC61-C4F0-04F93AACDA38}"/>
              </a:ext>
            </a:extLst>
          </p:cNvPr>
          <p:cNvPicPr>
            <a:picLocks noChangeAspect="1"/>
          </p:cNvPicPr>
          <p:nvPr/>
        </p:nvPicPr>
        <p:blipFill rotWithShape="1">
          <a:blip r:embed="rId3"/>
          <a:srcRect r="10387"/>
          <a:stretch/>
        </p:blipFill>
        <p:spPr>
          <a:xfrm>
            <a:off x="1117585" y="2176074"/>
            <a:ext cx="1135352" cy="1357751"/>
          </a:xfrm>
          <a:prstGeom prst="rect">
            <a:avLst/>
          </a:prstGeom>
        </p:spPr>
      </p:pic>
      <p:sp>
        <p:nvSpPr>
          <p:cNvPr id="3" name="CuadroTexto 2">
            <a:extLst>
              <a:ext uri="{FF2B5EF4-FFF2-40B4-BE49-F238E27FC236}">
                <a16:creationId xmlns="" xmlns:a16="http://schemas.microsoft.com/office/drawing/2014/main" id="{60E069AB-9824-A21B-31F4-7954B858B6A9}"/>
              </a:ext>
            </a:extLst>
          </p:cNvPr>
          <p:cNvSpPr txBox="1"/>
          <p:nvPr/>
        </p:nvSpPr>
        <p:spPr>
          <a:xfrm>
            <a:off x="2722257" y="1152475"/>
            <a:ext cx="5669533" cy="3185487"/>
          </a:xfrm>
          <a:prstGeom prst="rect">
            <a:avLst/>
          </a:prstGeom>
          <a:noFill/>
        </p:spPr>
        <p:txBody>
          <a:bodyPr wrap="square" rtlCol="0">
            <a:spAutoFit/>
          </a:bodyPr>
          <a:lstStyle/>
          <a:p>
            <a:pPr algn="just"/>
            <a:r>
              <a:rPr lang="es-ES" dirty="0"/>
              <a:t>•</a:t>
            </a:r>
            <a:r>
              <a:rPr lang="es-ES" sz="1100" dirty="0"/>
              <a:t>Después de la redacción de las noticias se revisaron entre todos los alumnos si estaban bien redactadas, buena ortografía, coherencia, entre otras cosas. </a:t>
            </a:r>
          </a:p>
          <a:p>
            <a:pPr algn="just"/>
            <a:r>
              <a:rPr lang="es-ES" sz="1100" dirty="0"/>
              <a:t>•Teniendo la noticia completa, se pasó a realizarla en la computadora (RED), cada equipo la transcribió y se acomodó con imágenes que correspondía al tema y ya teniendo todas la noticia de cada problema social, se juntó todo para la realización y para imprimir el periódico del grupo. </a:t>
            </a:r>
          </a:p>
          <a:p>
            <a:pPr algn="just"/>
            <a:r>
              <a:rPr lang="es-ES" sz="1100" dirty="0"/>
              <a:t>•Y por último los grupos de 4º A Y B realizaron una exposición frente a sus padres y a algunos grupos de la escuela. </a:t>
            </a:r>
          </a:p>
          <a:p>
            <a:pPr algn="just"/>
            <a:endParaRPr lang="es-ES" sz="1100" dirty="0"/>
          </a:p>
          <a:p>
            <a:pPr algn="just"/>
            <a:r>
              <a:rPr lang="es-ES" sz="1100" dirty="0"/>
              <a:t>La evaluación formativa que se realizo fue mediante una rúbrica en la cual nos daba a conocer si el alumno (a) obtuvo el conocimiento previo. Por ejemplo: si el alumno cumplió con la estructura del periódico, si tuvo buena ortografía en el momento de la redacción de la noticia, entre otros. </a:t>
            </a:r>
          </a:p>
          <a:p>
            <a:pPr algn="just"/>
            <a:r>
              <a:rPr lang="es-ES" sz="1100" dirty="0"/>
              <a:t>También se evaluó la comprensión lectora de cada alumno, el trabajo en equipo, la realización correcta de la encuesta que fue realizada. Debido a que todo el trabajo fue en equipo y en forma grupal. Por último los alumnos hicieron una autoevaluación, calificando realmente su esfuerzo en cada paso que se tuvo que realizar para obtener el periodo de mi comunidad</a:t>
            </a:r>
          </a:p>
        </p:txBody>
      </p:sp>
    </p:spTree>
    <p:extLst>
      <p:ext uri="{BB962C8B-B14F-4D97-AF65-F5344CB8AC3E}">
        <p14:creationId xmlns:p14="http://schemas.microsoft.com/office/powerpoint/2010/main" val="2589430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Evidencias de Evaluación Formativa de los Docentes de la Escuela Nellie Campobello.</a:t>
            </a:r>
            <a:endParaRPr dirty="0"/>
          </a:p>
        </p:txBody>
      </p:sp>
      <p:sp>
        <p:nvSpPr>
          <p:cNvPr id="5" name="Marcador de texto 4">
            <a:extLst>
              <a:ext uri="{FF2B5EF4-FFF2-40B4-BE49-F238E27FC236}">
                <a16:creationId xmlns="" xmlns:a16="http://schemas.microsoft.com/office/drawing/2014/main" id="{9E643DEE-EEBA-E022-7606-ADC4814B02AE}"/>
              </a:ext>
            </a:extLst>
          </p:cNvPr>
          <p:cNvSpPr>
            <a:spLocks noGrp="1"/>
          </p:cNvSpPr>
          <p:nvPr>
            <p:ph type="body" idx="1"/>
          </p:nvPr>
        </p:nvSpPr>
        <p:spPr/>
        <p:txBody>
          <a:bodyPr/>
          <a:lstStyle/>
          <a:p>
            <a:pPr marL="152400" indent="0">
              <a:buNone/>
            </a:pPr>
            <a:r>
              <a:rPr lang="es-MX" u="sng" dirty="0">
                <a:solidFill>
                  <a:schemeClr val="tx1"/>
                </a:solidFill>
                <a:effectLst>
                  <a:outerShdw blurRad="38100" dist="38100" dir="2700000" algn="tl">
                    <a:srgbClr val="000000">
                      <a:alpha val="43137"/>
                    </a:srgbClr>
                  </a:outerShdw>
                </a:effectLst>
              </a:rPr>
              <a:t>Profesor Jorge..</a:t>
            </a:r>
          </a:p>
        </p:txBody>
      </p:sp>
      <p:sp>
        <p:nvSpPr>
          <p:cNvPr id="17" name="CuadroTexto 16">
            <a:extLst>
              <a:ext uri="{FF2B5EF4-FFF2-40B4-BE49-F238E27FC236}">
                <a16:creationId xmlns="" xmlns:a16="http://schemas.microsoft.com/office/drawing/2014/main" id="{D6A43BEF-20BF-B9EA-DC77-08DDB83FC12C}"/>
              </a:ext>
            </a:extLst>
          </p:cNvPr>
          <p:cNvSpPr txBox="1"/>
          <p:nvPr/>
        </p:nvSpPr>
        <p:spPr>
          <a:xfrm>
            <a:off x="1052624" y="3533825"/>
            <a:ext cx="1265274" cy="914400"/>
          </a:xfrm>
          <a:prstGeom prst="rect">
            <a:avLst/>
          </a:prstGeom>
          <a:noFill/>
        </p:spPr>
        <p:txBody>
          <a:bodyPr wrap="square" rtlCol="0">
            <a:spAutoFit/>
          </a:bodyPr>
          <a:lstStyle/>
          <a:p>
            <a:endParaRPr lang="es-MX" dirty="0"/>
          </a:p>
        </p:txBody>
      </p:sp>
      <p:sp>
        <p:nvSpPr>
          <p:cNvPr id="22" name="CuadroTexto 21">
            <a:extLst>
              <a:ext uri="{FF2B5EF4-FFF2-40B4-BE49-F238E27FC236}">
                <a16:creationId xmlns="" xmlns:a16="http://schemas.microsoft.com/office/drawing/2014/main" id="{E3B38D7B-0803-4901-8A3C-81E14B1BE415}"/>
              </a:ext>
            </a:extLst>
          </p:cNvPr>
          <p:cNvSpPr txBox="1"/>
          <p:nvPr/>
        </p:nvSpPr>
        <p:spPr>
          <a:xfrm>
            <a:off x="2657297" y="3397345"/>
            <a:ext cx="5734494" cy="400110"/>
          </a:xfrm>
          <a:prstGeom prst="rect">
            <a:avLst/>
          </a:prstGeom>
          <a:noFill/>
        </p:spPr>
        <p:txBody>
          <a:bodyPr wrap="square" rtlCol="0">
            <a:spAutoFit/>
          </a:bodyPr>
          <a:lstStyle/>
          <a:p>
            <a:pPr algn="ctr"/>
            <a:endParaRPr lang="es-ES" sz="1000" dirty="0"/>
          </a:p>
          <a:p>
            <a:pPr algn="just"/>
            <a:endParaRPr lang="es-ES" sz="1000" dirty="0"/>
          </a:p>
        </p:txBody>
      </p:sp>
      <p:pic>
        <p:nvPicPr>
          <p:cNvPr id="2" name="Imagen 1">
            <a:extLst>
              <a:ext uri="{FF2B5EF4-FFF2-40B4-BE49-F238E27FC236}">
                <a16:creationId xmlns="" xmlns:a16="http://schemas.microsoft.com/office/drawing/2014/main" id="{9A49252D-A40C-95EA-D8B4-DE9AB39C1B0C}"/>
              </a:ext>
            </a:extLst>
          </p:cNvPr>
          <p:cNvPicPr>
            <a:picLocks noChangeAspect="1"/>
          </p:cNvPicPr>
          <p:nvPr/>
        </p:nvPicPr>
        <p:blipFill>
          <a:blip r:embed="rId3"/>
          <a:stretch>
            <a:fillRect/>
          </a:stretch>
        </p:blipFill>
        <p:spPr>
          <a:xfrm>
            <a:off x="613699" y="1554362"/>
            <a:ext cx="2143125" cy="2789038"/>
          </a:xfrm>
          <a:prstGeom prst="rect">
            <a:avLst/>
          </a:prstGeom>
        </p:spPr>
      </p:pic>
      <p:sp>
        <p:nvSpPr>
          <p:cNvPr id="7" name="CuadroTexto 6">
            <a:extLst>
              <a:ext uri="{FF2B5EF4-FFF2-40B4-BE49-F238E27FC236}">
                <a16:creationId xmlns="" xmlns:a16="http://schemas.microsoft.com/office/drawing/2014/main" id="{DB00ACD1-3D75-FE47-5679-6B9C072597DC}"/>
              </a:ext>
            </a:extLst>
          </p:cNvPr>
          <p:cNvSpPr txBox="1"/>
          <p:nvPr/>
        </p:nvSpPr>
        <p:spPr>
          <a:xfrm>
            <a:off x="3061379" y="1273687"/>
            <a:ext cx="5468872" cy="2970044"/>
          </a:xfrm>
          <a:prstGeom prst="rect">
            <a:avLst/>
          </a:prstGeom>
          <a:noFill/>
        </p:spPr>
        <p:txBody>
          <a:bodyPr wrap="square" rtlCol="0">
            <a:spAutoFit/>
          </a:bodyPr>
          <a:lstStyle/>
          <a:p>
            <a:pPr algn="just"/>
            <a:r>
              <a:rPr lang="es-ES" sz="1100" dirty="0"/>
              <a:t>En la clase de matemáticas  para el logro del aprendizaje “Construye y describe figuras y cuerpos geométricos” comenzamos activando los conocimientos previos mediante una dinámica donde un oso de peluche los alumnos se lo pasaban y mencionaban características de cuerpos geométricos proyectados en la pared, las características eran generales como a que se parecían.</a:t>
            </a:r>
          </a:p>
          <a:p>
            <a:pPr algn="just"/>
            <a:r>
              <a:rPr lang="es-ES" sz="1100" dirty="0"/>
              <a:t>Después se les explico, el significado de cara, vértice y arista, los estudiantes llenaron una tabla en donde identificaron las características de ciertos cuerpos geométricos de una hoja de trabajo.</a:t>
            </a:r>
          </a:p>
          <a:p>
            <a:pPr algn="just"/>
            <a:r>
              <a:rPr lang="es-ES" sz="1100" dirty="0"/>
              <a:t>Para finalizar realizamos una coevaluación de sus resultados, los estudiantes intercambiaron libretas y  mediante el análisis de todo el grupo vimos cuantas aristas, vértices y caras tenia cada cuerpo geométrico, buscando la reflexión mediante preguntas que identificarán las características y esto ayudó a que los estudiantes comprendieran lo que es una arista, una cara y un vértice, corrigieron sus respuestas después de que les entregaron su libreta. Esto nos ayudó a la siguiente sesión para realizar adivinanzas con base a las características de los cuerpos geométricos describiendo a que se parecen y  algunas características del cuerpo geométrico.</a:t>
            </a:r>
          </a:p>
        </p:txBody>
      </p:sp>
    </p:spTree>
    <p:extLst>
      <p:ext uri="{BB962C8B-B14F-4D97-AF65-F5344CB8AC3E}">
        <p14:creationId xmlns:p14="http://schemas.microsoft.com/office/powerpoint/2010/main" val="3862961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Urology Infographics by Slidesgo">
  <a:themeElements>
    <a:clrScheme name="Simple Light">
      <a:dk1>
        <a:srgbClr val="000000"/>
      </a:dk1>
      <a:lt1>
        <a:srgbClr val="FFFFFF"/>
      </a:lt1>
      <a:dk2>
        <a:srgbClr val="DD9787"/>
      </a:dk2>
      <a:lt2>
        <a:srgbClr val="6CDBB0"/>
      </a:lt2>
      <a:accent1>
        <a:srgbClr val="609D48"/>
      </a:accent1>
      <a:accent2>
        <a:srgbClr val="A4CE7E"/>
      </a:accent2>
      <a:accent3>
        <a:srgbClr val="EEBDA5"/>
      </a:accent3>
      <a:accent4>
        <a:srgbClr val="EBC070"/>
      </a:accent4>
      <a:accent5>
        <a:srgbClr val="F0D094"/>
      </a:accent5>
      <a:accent6>
        <a:srgbClr val="EBEBE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