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4" r:id="rId3"/>
    <p:sldId id="259" r:id="rId4"/>
    <p:sldId id="260" r:id="rId5"/>
    <p:sldId id="265" r:id="rId6"/>
    <p:sldId id="262" r:id="rId7"/>
  </p:sldIdLst>
  <p:sldSz cx="9144000" cy="6858000" type="screen4x3"/>
  <p:notesSz cx="6858000" cy="9313863"/>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B9FF"/>
    <a:srgbClr val="FF3399"/>
    <a:srgbClr val="FF8E1D"/>
    <a:srgbClr val="FF6600"/>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63" d="100"/>
          <a:sy n="63" d="100"/>
        </p:scale>
        <p:origin x="1536" y="72"/>
      </p:cViewPr>
      <p:guideLst>
        <p:guide orient="horz" pos="2183"/>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7AF2EE39-187E-4BCD-B92B-FF0D77F1F68B}" type="datetimeFigureOut">
              <a:rPr lang="es-MX" smtClean="0"/>
              <a:t>31/03/2023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C9F6A91-8D14-4346-8BB4-BA3157F3A047}" type="slidenum">
              <a:rPr lang="es-MX" smtClean="0"/>
              <a:t>‹Nº›</a:t>
            </a:fld>
            <a:endParaRPr lang="es-MX"/>
          </a:p>
        </p:txBody>
      </p:sp>
    </p:spTree>
    <p:extLst>
      <p:ext uri="{BB962C8B-B14F-4D97-AF65-F5344CB8AC3E}">
        <p14:creationId xmlns:p14="http://schemas.microsoft.com/office/powerpoint/2010/main" val="1635409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AF2EE39-187E-4BCD-B92B-FF0D77F1F68B}" type="datetimeFigureOut">
              <a:rPr lang="es-MX" smtClean="0"/>
              <a:t>31/03/2023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C9F6A91-8D14-4346-8BB4-BA3157F3A047}" type="slidenum">
              <a:rPr lang="es-MX" smtClean="0"/>
              <a:t>‹Nº›</a:t>
            </a:fld>
            <a:endParaRPr lang="es-MX"/>
          </a:p>
        </p:txBody>
      </p:sp>
    </p:spTree>
    <p:extLst>
      <p:ext uri="{BB962C8B-B14F-4D97-AF65-F5344CB8AC3E}">
        <p14:creationId xmlns:p14="http://schemas.microsoft.com/office/powerpoint/2010/main" val="221509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AF2EE39-187E-4BCD-B92B-FF0D77F1F68B}" type="datetimeFigureOut">
              <a:rPr lang="es-MX" smtClean="0"/>
              <a:t>31/03/2023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C9F6A91-8D14-4346-8BB4-BA3157F3A047}" type="slidenum">
              <a:rPr lang="es-MX" smtClean="0"/>
              <a:t>‹Nº›</a:t>
            </a:fld>
            <a:endParaRPr lang="es-MX"/>
          </a:p>
        </p:txBody>
      </p:sp>
    </p:spTree>
    <p:extLst>
      <p:ext uri="{BB962C8B-B14F-4D97-AF65-F5344CB8AC3E}">
        <p14:creationId xmlns:p14="http://schemas.microsoft.com/office/powerpoint/2010/main" val="743289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AF2EE39-187E-4BCD-B92B-FF0D77F1F68B}" type="datetimeFigureOut">
              <a:rPr lang="es-MX" smtClean="0"/>
              <a:t>31/03/2023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C9F6A91-8D14-4346-8BB4-BA3157F3A047}" type="slidenum">
              <a:rPr lang="es-MX" smtClean="0"/>
              <a:t>‹Nº›</a:t>
            </a:fld>
            <a:endParaRPr lang="es-MX"/>
          </a:p>
        </p:txBody>
      </p:sp>
    </p:spTree>
    <p:extLst>
      <p:ext uri="{BB962C8B-B14F-4D97-AF65-F5344CB8AC3E}">
        <p14:creationId xmlns:p14="http://schemas.microsoft.com/office/powerpoint/2010/main" val="3774940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7AF2EE39-187E-4BCD-B92B-FF0D77F1F68B}" type="datetimeFigureOut">
              <a:rPr lang="es-MX" smtClean="0"/>
              <a:t>31/03/2023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C9F6A91-8D14-4346-8BB4-BA3157F3A047}" type="slidenum">
              <a:rPr lang="es-MX" smtClean="0"/>
              <a:t>‹Nº›</a:t>
            </a:fld>
            <a:endParaRPr lang="es-MX"/>
          </a:p>
        </p:txBody>
      </p:sp>
    </p:spTree>
    <p:extLst>
      <p:ext uri="{BB962C8B-B14F-4D97-AF65-F5344CB8AC3E}">
        <p14:creationId xmlns:p14="http://schemas.microsoft.com/office/powerpoint/2010/main" val="4181670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7AF2EE39-187E-4BCD-B92B-FF0D77F1F68B}" type="datetimeFigureOut">
              <a:rPr lang="es-MX" smtClean="0"/>
              <a:t>31/03/2023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C9F6A91-8D14-4346-8BB4-BA3157F3A047}" type="slidenum">
              <a:rPr lang="es-MX" smtClean="0"/>
              <a:t>‹Nº›</a:t>
            </a:fld>
            <a:endParaRPr lang="es-MX"/>
          </a:p>
        </p:txBody>
      </p:sp>
    </p:spTree>
    <p:extLst>
      <p:ext uri="{BB962C8B-B14F-4D97-AF65-F5344CB8AC3E}">
        <p14:creationId xmlns:p14="http://schemas.microsoft.com/office/powerpoint/2010/main" val="4094440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7AF2EE39-187E-4BCD-B92B-FF0D77F1F68B}" type="datetimeFigureOut">
              <a:rPr lang="es-MX" smtClean="0"/>
              <a:t>31/03/2023</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0C9F6A91-8D14-4346-8BB4-BA3157F3A047}" type="slidenum">
              <a:rPr lang="es-MX" smtClean="0"/>
              <a:t>‹Nº›</a:t>
            </a:fld>
            <a:endParaRPr lang="es-MX"/>
          </a:p>
        </p:txBody>
      </p:sp>
    </p:spTree>
    <p:extLst>
      <p:ext uri="{BB962C8B-B14F-4D97-AF65-F5344CB8AC3E}">
        <p14:creationId xmlns:p14="http://schemas.microsoft.com/office/powerpoint/2010/main" val="2327699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7AF2EE39-187E-4BCD-B92B-FF0D77F1F68B}" type="datetimeFigureOut">
              <a:rPr lang="es-MX" smtClean="0"/>
              <a:t>31/03/2023</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0C9F6A91-8D14-4346-8BB4-BA3157F3A047}" type="slidenum">
              <a:rPr lang="es-MX" smtClean="0"/>
              <a:t>‹Nº›</a:t>
            </a:fld>
            <a:endParaRPr lang="es-MX"/>
          </a:p>
        </p:txBody>
      </p:sp>
    </p:spTree>
    <p:extLst>
      <p:ext uri="{BB962C8B-B14F-4D97-AF65-F5344CB8AC3E}">
        <p14:creationId xmlns:p14="http://schemas.microsoft.com/office/powerpoint/2010/main" val="2107539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F2EE39-187E-4BCD-B92B-FF0D77F1F68B}" type="datetimeFigureOut">
              <a:rPr lang="es-MX" smtClean="0"/>
              <a:t>31/03/2023</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0C9F6A91-8D14-4346-8BB4-BA3157F3A047}" type="slidenum">
              <a:rPr lang="es-MX" smtClean="0"/>
              <a:t>‹Nº›</a:t>
            </a:fld>
            <a:endParaRPr lang="es-MX"/>
          </a:p>
        </p:txBody>
      </p:sp>
    </p:spTree>
    <p:extLst>
      <p:ext uri="{BB962C8B-B14F-4D97-AF65-F5344CB8AC3E}">
        <p14:creationId xmlns:p14="http://schemas.microsoft.com/office/powerpoint/2010/main" val="3662261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7AF2EE39-187E-4BCD-B92B-FF0D77F1F68B}" type="datetimeFigureOut">
              <a:rPr lang="es-MX" smtClean="0"/>
              <a:t>31/03/2023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C9F6A91-8D14-4346-8BB4-BA3157F3A047}" type="slidenum">
              <a:rPr lang="es-MX" smtClean="0"/>
              <a:t>‹Nº›</a:t>
            </a:fld>
            <a:endParaRPr lang="es-MX"/>
          </a:p>
        </p:txBody>
      </p:sp>
    </p:spTree>
    <p:extLst>
      <p:ext uri="{BB962C8B-B14F-4D97-AF65-F5344CB8AC3E}">
        <p14:creationId xmlns:p14="http://schemas.microsoft.com/office/powerpoint/2010/main" val="1296426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7AF2EE39-187E-4BCD-B92B-FF0D77F1F68B}" type="datetimeFigureOut">
              <a:rPr lang="es-MX" smtClean="0"/>
              <a:t>31/03/2023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C9F6A91-8D14-4346-8BB4-BA3157F3A047}" type="slidenum">
              <a:rPr lang="es-MX" smtClean="0"/>
              <a:t>‹Nº›</a:t>
            </a:fld>
            <a:endParaRPr lang="es-MX"/>
          </a:p>
        </p:txBody>
      </p:sp>
    </p:spTree>
    <p:extLst>
      <p:ext uri="{BB962C8B-B14F-4D97-AF65-F5344CB8AC3E}">
        <p14:creationId xmlns:p14="http://schemas.microsoft.com/office/powerpoint/2010/main" val="2465816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F2EE39-187E-4BCD-B92B-FF0D77F1F68B}" type="datetimeFigureOut">
              <a:rPr lang="es-MX" smtClean="0"/>
              <a:t>31/03/2023</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F6A91-8D14-4346-8BB4-BA3157F3A047}" type="slidenum">
              <a:rPr lang="es-MX" smtClean="0"/>
              <a:t>‹Nº›</a:t>
            </a:fld>
            <a:endParaRPr lang="es-MX"/>
          </a:p>
        </p:txBody>
      </p:sp>
    </p:spTree>
    <p:extLst>
      <p:ext uri="{BB962C8B-B14F-4D97-AF65-F5344CB8AC3E}">
        <p14:creationId xmlns:p14="http://schemas.microsoft.com/office/powerpoint/2010/main" val="18291071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stretch>
            <a:fillRect/>
          </a:stretch>
        </p:blipFill>
        <p:spPr>
          <a:xfrm>
            <a:off x="0" y="0"/>
            <a:ext cx="9144000" cy="6858000"/>
          </a:xfrm>
          <a:prstGeom prst="rect">
            <a:avLst/>
          </a:prstGeom>
        </p:spPr>
      </p:pic>
      <p:sp>
        <p:nvSpPr>
          <p:cNvPr id="2" name="CuadroTexto 1">
            <a:extLst>
              <a:ext uri="{FF2B5EF4-FFF2-40B4-BE49-F238E27FC236}">
                <a16:creationId xmlns:a16="http://schemas.microsoft.com/office/drawing/2014/main" id="{3E12A988-F23E-BA00-78EA-57CABFFA2349}"/>
              </a:ext>
            </a:extLst>
          </p:cNvPr>
          <p:cNvSpPr txBox="1"/>
          <p:nvPr/>
        </p:nvSpPr>
        <p:spPr>
          <a:xfrm>
            <a:off x="605321" y="669044"/>
            <a:ext cx="8033227" cy="4939044"/>
          </a:xfrm>
          <a:prstGeom prst="rect">
            <a:avLst/>
          </a:prstGeom>
          <a:solidFill>
            <a:schemeClr val="bg1"/>
          </a:solidFill>
          <a:ln w="76200">
            <a:solidFill>
              <a:srgbClr val="DCB9FF"/>
            </a:solidFill>
          </a:ln>
        </p:spPr>
        <p:txBody>
          <a:bodyPr wrap="square" rtlCol="0">
            <a:spAutoFit/>
          </a:bodyPr>
          <a:lstStyle/>
          <a:p>
            <a:pPr lvl="0" algn="ctr">
              <a:lnSpc>
                <a:spcPct val="150000"/>
              </a:lnSpc>
            </a:pPr>
            <a:r>
              <a:rPr lang="es-MX" sz="2400" b="1" dirty="0">
                <a:latin typeface="Century Gothic" panose="020B0502020202020204" pitchFamily="34" charset="0"/>
                <a:ea typeface="Cambria" panose="02040503050406030204" pitchFamily="18" charset="0"/>
                <a:cs typeface="Arial" panose="020B0604020202020204" pitchFamily="34" charset="0"/>
              </a:rPr>
              <a:t>JARDÍN DE NIÑOS:</a:t>
            </a:r>
            <a:r>
              <a:rPr lang="es-MX" sz="2400" dirty="0">
                <a:latin typeface="Century Gothic" panose="020B0502020202020204" pitchFamily="34" charset="0"/>
                <a:ea typeface="Cambria" panose="02040503050406030204" pitchFamily="18" charset="0"/>
                <a:cs typeface="Arial" panose="020B0604020202020204" pitchFamily="34" charset="0"/>
              </a:rPr>
              <a:t> “BENEMERITO DE LAS AMERICAS” </a:t>
            </a:r>
          </a:p>
          <a:p>
            <a:pPr lvl="0">
              <a:lnSpc>
                <a:spcPct val="150000"/>
              </a:lnSpc>
            </a:pPr>
            <a:r>
              <a:rPr lang="es-MX" sz="1600" b="1" dirty="0">
                <a:latin typeface="Century Gothic" panose="020B0502020202020204" pitchFamily="34" charset="0"/>
                <a:ea typeface="Cambria" panose="02040503050406030204" pitchFamily="18" charset="0"/>
                <a:cs typeface="Arial" panose="020B0604020202020204" pitchFamily="34" charset="0"/>
              </a:rPr>
              <a:t>                                    CLAVE</a:t>
            </a:r>
            <a:r>
              <a:rPr lang="es-MX" sz="1600" b="1">
                <a:latin typeface="Century Gothic" panose="020B0502020202020204" pitchFamily="34" charset="0"/>
                <a:ea typeface="Cambria" panose="02040503050406030204" pitchFamily="18" charset="0"/>
                <a:cs typeface="Arial" panose="020B0604020202020204" pitchFamily="34" charset="0"/>
              </a:rPr>
              <a:t>: 10DJN0152Z</a:t>
            </a:r>
            <a:endParaRPr lang="es-MX" sz="1600" dirty="0">
              <a:latin typeface="Century Gothic" panose="020B0502020202020204" pitchFamily="34" charset="0"/>
              <a:ea typeface="Cambria" panose="02040503050406030204" pitchFamily="18" charset="0"/>
              <a:cs typeface="Arial" panose="020B0604020202020204" pitchFamily="34" charset="0"/>
            </a:endParaRPr>
          </a:p>
          <a:p>
            <a:pPr lvl="0" algn="ctr">
              <a:lnSpc>
                <a:spcPct val="150000"/>
              </a:lnSpc>
            </a:pPr>
            <a:r>
              <a:rPr lang="es-MX" sz="1600" dirty="0">
                <a:latin typeface="Century Gothic" panose="020B0502020202020204" pitchFamily="34" charset="0"/>
                <a:ea typeface="Cambria" panose="02040503050406030204" pitchFamily="18" charset="0"/>
                <a:cs typeface="Arial" panose="020B0604020202020204" pitchFamily="34" charset="0"/>
              </a:rPr>
              <a:t>DURANGO, DGO.</a:t>
            </a:r>
            <a:endParaRPr lang="es-MX" sz="2400" dirty="0">
              <a:latin typeface="Century Gothic" panose="020B0502020202020204" pitchFamily="34" charset="0"/>
              <a:ea typeface="Cambria" panose="02040503050406030204" pitchFamily="18" charset="0"/>
              <a:cs typeface="Arial" panose="020B0604020202020204" pitchFamily="34" charset="0"/>
            </a:endParaRPr>
          </a:p>
          <a:p>
            <a:pPr lvl="0" algn="ctr">
              <a:lnSpc>
                <a:spcPct val="150000"/>
              </a:lnSpc>
            </a:pPr>
            <a:endParaRPr lang="es-MX" sz="2400" dirty="0">
              <a:latin typeface="Century Gothic" panose="020B0502020202020204" pitchFamily="34" charset="0"/>
              <a:ea typeface="Cambria" panose="02040503050406030204" pitchFamily="18" charset="0"/>
              <a:cs typeface="Arial" panose="020B0604020202020204" pitchFamily="34" charset="0"/>
            </a:endParaRPr>
          </a:p>
          <a:p>
            <a:pPr>
              <a:lnSpc>
                <a:spcPct val="150000"/>
              </a:lnSpc>
            </a:pPr>
            <a:r>
              <a:rPr lang="es-MX" sz="1600" b="1" dirty="0">
                <a:latin typeface="Century Gothic" panose="020B0502020202020204" pitchFamily="34" charset="0"/>
                <a:ea typeface="Cambria" panose="02040503050406030204" pitchFamily="18" charset="0"/>
                <a:cs typeface="Arial" panose="020B0604020202020204" pitchFamily="34" charset="0"/>
              </a:rPr>
              <a:t>PERIODO DE PLANEACIÓN: 15 AL 22 DE MARZO</a:t>
            </a:r>
          </a:p>
          <a:p>
            <a:pPr>
              <a:lnSpc>
                <a:spcPct val="150000"/>
              </a:lnSpc>
            </a:pPr>
            <a:endParaRPr lang="es-MX" sz="1600" b="1" dirty="0">
              <a:latin typeface="Cambria" panose="02040503050406030204" pitchFamily="18" charset="0"/>
              <a:ea typeface="Cambria" panose="02040503050406030204" pitchFamily="18" charset="0"/>
              <a:cs typeface="Arial" panose="020B0604020202020204" pitchFamily="34" charset="0"/>
            </a:endParaRPr>
          </a:p>
          <a:p>
            <a:pPr algn="ctr">
              <a:lnSpc>
                <a:spcPct val="150000"/>
              </a:lnSpc>
            </a:pPr>
            <a:r>
              <a:rPr lang="es-MX" sz="2800" b="1" dirty="0">
                <a:solidFill>
                  <a:srgbClr val="FF3399"/>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Arial" panose="020B0604020202020204" pitchFamily="34" charset="0"/>
              </a:rPr>
              <a:t>DETECTIVES DE LAS FIGURAS GEOMETRICAS</a:t>
            </a:r>
            <a:endParaRPr lang="es-MX" sz="2800" dirty="0">
              <a:solidFill>
                <a:srgbClr val="FF3399"/>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Arial" panose="020B0604020202020204" pitchFamily="34" charset="0"/>
            </a:endParaRPr>
          </a:p>
          <a:p>
            <a:pPr lvl="0" algn="ctr">
              <a:lnSpc>
                <a:spcPct val="150000"/>
              </a:lnSpc>
            </a:pPr>
            <a:endParaRPr lang="es-MX" sz="1600" dirty="0">
              <a:latin typeface="Century Gothic" panose="020B0502020202020204" pitchFamily="34" charset="0"/>
              <a:ea typeface="Cambria" panose="02040503050406030204" pitchFamily="18" charset="0"/>
              <a:cs typeface="Arial" panose="020B0604020202020204" pitchFamily="34" charset="0"/>
            </a:endParaRPr>
          </a:p>
          <a:p>
            <a:pPr lvl="0">
              <a:lnSpc>
                <a:spcPct val="150000"/>
              </a:lnSpc>
            </a:pPr>
            <a:r>
              <a:rPr lang="es-MX" sz="1600" b="1" dirty="0">
                <a:latin typeface="Century Gothic" panose="020B0502020202020204" pitchFamily="34" charset="0"/>
                <a:ea typeface="Cambria" panose="02040503050406030204" pitchFamily="18" charset="0"/>
                <a:cs typeface="Arial" panose="020B0604020202020204" pitchFamily="34" charset="0"/>
              </a:rPr>
              <a:t>NOMBRE DE LA DOCENTE</a:t>
            </a:r>
            <a:r>
              <a:rPr lang="es-MX" sz="1600" dirty="0">
                <a:latin typeface="Century Gothic" panose="020B0502020202020204" pitchFamily="34" charset="0"/>
                <a:ea typeface="Cambria" panose="02040503050406030204" pitchFamily="18" charset="0"/>
                <a:cs typeface="Arial" panose="020B0604020202020204" pitchFamily="34" charset="0"/>
              </a:rPr>
              <a:t>: DAMARIZ VELAZQUEZ RODRIGUEZ</a:t>
            </a:r>
          </a:p>
          <a:p>
            <a:pPr lvl="0" algn="r">
              <a:lnSpc>
                <a:spcPct val="150000"/>
              </a:lnSpc>
            </a:pPr>
            <a:r>
              <a:rPr lang="es-MX" sz="1600" b="1" dirty="0">
                <a:latin typeface="Century Gothic" panose="020B0502020202020204" pitchFamily="34" charset="0"/>
                <a:ea typeface="Cambria" panose="02040503050406030204" pitchFamily="18" charset="0"/>
                <a:cs typeface="Arial" panose="020B0604020202020204" pitchFamily="34" charset="0"/>
              </a:rPr>
              <a:t>GRADO:</a:t>
            </a:r>
            <a:r>
              <a:rPr lang="es-MX" sz="1600" dirty="0">
                <a:latin typeface="Century Gothic" panose="020B0502020202020204" pitchFamily="34" charset="0"/>
                <a:ea typeface="Cambria" panose="02040503050406030204" pitchFamily="18" charset="0"/>
                <a:cs typeface="Arial" panose="020B0604020202020204" pitchFamily="34" charset="0"/>
              </a:rPr>
              <a:t> 2º “C”</a:t>
            </a:r>
          </a:p>
          <a:p>
            <a:pPr lvl="0">
              <a:lnSpc>
                <a:spcPct val="150000"/>
              </a:lnSpc>
            </a:pPr>
            <a:r>
              <a:rPr lang="es-MX" sz="1600" b="1" dirty="0">
                <a:latin typeface="Century Gothic" panose="020B0502020202020204" pitchFamily="34" charset="0"/>
                <a:ea typeface="Cambria" panose="02040503050406030204" pitchFamily="18" charset="0"/>
                <a:cs typeface="Arial" panose="020B0604020202020204" pitchFamily="34" charset="0"/>
              </a:rPr>
              <a:t>INSTRUMENTO DE EVALUACIÓN:</a:t>
            </a:r>
            <a:r>
              <a:rPr lang="es-MX" sz="1600" dirty="0">
                <a:latin typeface="Century Gothic" panose="020B0502020202020204" pitchFamily="34" charset="0"/>
                <a:ea typeface="Cambria" panose="02040503050406030204" pitchFamily="18" charset="0"/>
                <a:cs typeface="Arial" panose="020B0604020202020204" pitchFamily="34" charset="0"/>
              </a:rPr>
              <a:t> RÚBRICA- OBSERVACION DIARIA</a:t>
            </a:r>
          </a:p>
        </p:txBody>
      </p:sp>
    </p:spTree>
    <p:extLst>
      <p:ext uri="{BB962C8B-B14F-4D97-AF65-F5344CB8AC3E}">
        <p14:creationId xmlns:p14="http://schemas.microsoft.com/office/powerpoint/2010/main" val="1722474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stretch>
            <a:fillRect/>
          </a:stretch>
        </p:blipFill>
        <p:spPr>
          <a:xfrm>
            <a:off x="0" y="0"/>
            <a:ext cx="9144000" cy="6858000"/>
          </a:xfrm>
          <a:prstGeom prst="rect">
            <a:avLst/>
          </a:prstGeom>
        </p:spPr>
      </p:pic>
      <p:graphicFrame>
        <p:nvGraphicFramePr>
          <p:cNvPr id="3" name="Tabla 2">
            <a:extLst>
              <a:ext uri="{FF2B5EF4-FFF2-40B4-BE49-F238E27FC236}">
                <a16:creationId xmlns:a16="http://schemas.microsoft.com/office/drawing/2014/main" id="{1262C5C4-2024-6B09-0C3A-E54D1C0F2F7B}"/>
              </a:ext>
            </a:extLst>
          </p:cNvPr>
          <p:cNvGraphicFramePr>
            <a:graphicFrameLocks noGrp="1"/>
          </p:cNvGraphicFramePr>
          <p:nvPr>
            <p:extLst>
              <p:ext uri="{D42A27DB-BD31-4B8C-83A1-F6EECF244321}">
                <p14:modId xmlns:p14="http://schemas.microsoft.com/office/powerpoint/2010/main" val="3833505227"/>
              </p:ext>
            </p:extLst>
          </p:nvPr>
        </p:nvGraphicFramePr>
        <p:xfrm>
          <a:off x="253219" y="309489"/>
          <a:ext cx="8510953" cy="3812350"/>
        </p:xfrm>
        <a:graphic>
          <a:graphicData uri="http://schemas.openxmlformats.org/drawingml/2006/table">
            <a:tbl>
              <a:tblPr firstRow="1" bandRow="1">
                <a:tableStyleId>{5C22544A-7EE6-4342-B048-85BDC9FD1C3A}</a:tableStyleId>
              </a:tblPr>
              <a:tblGrid>
                <a:gridCol w="2127737">
                  <a:extLst>
                    <a:ext uri="{9D8B030D-6E8A-4147-A177-3AD203B41FA5}">
                      <a16:colId xmlns:a16="http://schemas.microsoft.com/office/drawing/2014/main" val="1071075504"/>
                    </a:ext>
                  </a:extLst>
                </a:gridCol>
                <a:gridCol w="1582251">
                  <a:extLst>
                    <a:ext uri="{9D8B030D-6E8A-4147-A177-3AD203B41FA5}">
                      <a16:colId xmlns:a16="http://schemas.microsoft.com/office/drawing/2014/main" val="4054176629"/>
                    </a:ext>
                  </a:extLst>
                </a:gridCol>
                <a:gridCol w="1780238">
                  <a:extLst>
                    <a:ext uri="{9D8B030D-6E8A-4147-A177-3AD203B41FA5}">
                      <a16:colId xmlns:a16="http://schemas.microsoft.com/office/drawing/2014/main" val="2111550639"/>
                    </a:ext>
                  </a:extLst>
                </a:gridCol>
                <a:gridCol w="3020727">
                  <a:extLst>
                    <a:ext uri="{9D8B030D-6E8A-4147-A177-3AD203B41FA5}">
                      <a16:colId xmlns:a16="http://schemas.microsoft.com/office/drawing/2014/main" val="3061248575"/>
                    </a:ext>
                  </a:extLst>
                </a:gridCol>
              </a:tblGrid>
              <a:tr h="306026">
                <a:tc gridSpan="4">
                  <a:txBody>
                    <a:bodyPr/>
                    <a:lstStyle/>
                    <a:p>
                      <a:pPr algn="ctr"/>
                      <a:r>
                        <a:rPr lang="es-ES" sz="1400" b="1" dirty="0">
                          <a:solidFill>
                            <a:schemeClr val="tx1"/>
                          </a:solidFill>
                          <a:latin typeface="Century Gothic" panose="020B0502020202020204" pitchFamily="34" charset="0"/>
                        </a:rPr>
                        <a:t>Nombre de la</a:t>
                      </a:r>
                      <a:r>
                        <a:rPr lang="es-ES" sz="1400" b="1" baseline="0" dirty="0">
                          <a:solidFill>
                            <a:schemeClr val="tx1"/>
                          </a:solidFill>
                          <a:latin typeface="Century Gothic" panose="020B0502020202020204" pitchFamily="34" charset="0"/>
                        </a:rPr>
                        <a:t> </a:t>
                      </a:r>
                      <a:r>
                        <a:rPr lang="es-ES" sz="1400" b="1" dirty="0">
                          <a:solidFill>
                            <a:schemeClr val="tx1"/>
                          </a:solidFill>
                          <a:latin typeface="Century Gothic" panose="020B0502020202020204" pitchFamily="34" charset="0"/>
                        </a:rPr>
                        <a:t>secuencia didáctica:</a:t>
                      </a:r>
                      <a:r>
                        <a:rPr lang="es-ES" sz="1400" b="1" baseline="0" dirty="0">
                          <a:solidFill>
                            <a:schemeClr val="tx1"/>
                          </a:solidFill>
                          <a:latin typeface="Century Gothic" panose="020B0502020202020204" pitchFamily="34" charset="0"/>
                        </a:rPr>
                        <a:t> DETECTIVES DE LAS FIGURAS GEOMETRICAS</a:t>
                      </a:r>
                      <a:endParaRPr lang="es-ES" sz="1400" b="1" dirty="0">
                        <a:solidFill>
                          <a:schemeClr val="tx1"/>
                        </a:solidFill>
                        <a:latin typeface="Century Gothic" panose="020B0502020202020204" pitchFamily="34" charset="0"/>
                      </a:endParaRPr>
                    </a:p>
                  </a:txBody>
                  <a:tcPr>
                    <a:lnL w="28575" cap="flat" cmpd="sng" algn="ctr">
                      <a:solidFill>
                        <a:schemeClr val="accent6"/>
                      </a:solidFill>
                      <a:prstDash val="sysDash"/>
                      <a:round/>
                      <a:headEnd type="none" w="med" len="med"/>
                      <a:tailEnd type="none" w="med" len="med"/>
                    </a:lnL>
                    <a:lnR w="28575" cap="flat" cmpd="sng" algn="ctr">
                      <a:solidFill>
                        <a:schemeClr val="accent6"/>
                      </a:solidFill>
                      <a:prstDash val="sysDash"/>
                      <a:round/>
                      <a:headEnd type="none" w="med" len="med"/>
                      <a:tailEnd type="none" w="med" len="med"/>
                    </a:lnR>
                    <a:lnT w="28575" cap="flat" cmpd="sng" algn="ctr">
                      <a:solidFill>
                        <a:schemeClr val="accent6"/>
                      </a:solidFill>
                      <a:prstDash val="sysDash"/>
                      <a:round/>
                      <a:headEnd type="none" w="med" len="med"/>
                      <a:tailEnd type="none" w="med" len="med"/>
                    </a:lnT>
                    <a:lnB w="28575" cap="flat" cmpd="sng" algn="ctr">
                      <a:solidFill>
                        <a:schemeClr val="accent6"/>
                      </a:solidFill>
                      <a:prstDash val="sysDash"/>
                      <a:round/>
                      <a:headEnd type="none" w="med" len="med"/>
                      <a:tailEnd type="none" w="med" len="med"/>
                    </a:lnB>
                    <a:solidFill>
                      <a:srgbClr val="DCB9FF"/>
                    </a:solidFill>
                  </a:tcPr>
                </a:tc>
                <a:tc hMerge="1">
                  <a:txBody>
                    <a:bodyPr/>
                    <a:lstStyle/>
                    <a:p>
                      <a:endParaRPr lang="es-MX" dirty="0"/>
                    </a:p>
                  </a:txBody>
                  <a:tcPr/>
                </a:tc>
                <a:tc hMerge="1">
                  <a:txBody>
                    <a:bodyPr/>
                    <a:lstStyle/>
                    <a:p>
                      <a:endParaRPr lang="es-MX" dirty="0"/>
                    </a:p>
                  </a:txBody>
                  <a:tcPr/>
                </a:tc>
                <a:tc hMerge="1">
                  <a:txBody>
                    <a:bodyPr/>
                    <a:lstStyle/>
                    <a:p>
                      <a:endParaRPr lang="es-MX" dirty="0"/>
                    </a:p>
                  </a:txBody>
                  <a:tcPr/>
                </a:tc>
                <a:extLst>
                  <a:ext uri="{0D108BD9-81ED-4DB2-BD59-A6C34878D82A}">
                    <a16:rowId xmlns:a16="http://schemas.microsoft.com/office/drawing/2014/main" val="3691875602"/>
                  </a:ext>
                </a:extLst>
              </a:tr>
              <a:tr h="764220">
                <a:tc>
                  <a:txBody>
                    <a:bodyPr/>
                    <a:lstStyle/>
                    <a:p>
                      <a:pPr algn="ctr"/>
                      <a:r>
                        <a:rPr lang="es-ES" sz="1200" b="1" dirty="0">
                          <a:latin typeface="Century Gothic" panose="020B0502020202020204" pitchFamily="34" charset="0"/>
                        </a:rPr>
                        <a:t>Campo de formación académica</a:t>
                      </a:r>
                      <a:r>
                        <a:rPr lang="es-ES" sz="1200" b="1" baseline="0" dirty="0">
                          <a:latin typeface="Century Gothic" panose="020B0502020202020204" pitchFamily="34" charset="0"/>
                        </a:rPr>
                        <a:t> / Área de desarrollo personal o social</a:t>
                      </a:r>
                      <a:endParaRPr lang="es-MX" sz="1200" b="1" dirty="0">
                        <a:latin typeface="Century Gothic" panose="020B0502020202020204" pitchFamily="34" charset="0"/>
                      </a:endParaRPr>
                    </a:p>
                  </a:txBody>
                  <a:tcPr>
                    <a:lnL w="28575" cap="flat" cmpd="sng" algn="ctr">
                      <a:solidFill>
                        <a:schemeClr val="accent6"/>
                      </a:solidFill>
                      <a:prstDash val="sysDash"/>
                      <a:round/>
                      <a:headEnd type="none" w="med" len="med"/>
                      <a:tailEnd type="none" w="med" len="med"/>
                    </a:lnL>
                    <a:lnR w="28575" cap="flat" cmpd="sng" algn="ctr">
                      <a:solidFill>
                        <a:schemeClr val="accent6"/>
                      </a:solidFill>
                      <a:prstDash val="sysDash"/>
                      <a:round/>
                      <a:headEnd type="none" w="med" len="med"/>
                      <a:tailEnd type="none" w="med" len="med"/>
                    </a:lnR>
                    <a:lnT w="28575" cap="flat" cmpd="sng" algn="ctr">
                      <a:solidFill>
                        <a:schemeClr val="accent6"/>
                      </a:solidFill>
                      <a:prstDash val="sysDash"/>
                      <a:round/>
                      <a:headEnd type="none" w="med" len="med"/>
                      <a:tailEnd type="none" w="med" len="med"/>
                    </a:lnT>
                    <a:lnB w="28575" cap="flat" cmpd="sng" algn="ctr">
                      <a:solidFill>
                        <a:schemeClr val="accent6"/>
                      </a:solidFill>
                      <a:prstDash val="sysDash"/>
                      <a:round/>
                      <a:headEnd type="none" w="med" len="med"/>
                      <a:tailEnd type="none" w="med" len="med"/>
                    </a:lnB>
                    <a:solidFill>
                      <a:schemeClr val="accent1">
                        <a:lumMod val="20000"/>
                        <a:lumOff val="80000"/>
                      </a:schemeClr>
                    </a:solidFill>
                  </a:tcPr>
                </a:tc>
                <a:tc>
                  <a:txBody>
                    <a:bodyPr/>
                    <a:lstStyle/>
                    <a:p>
                      <a:pPr algn="ctr"/>
                      <a:endParaRPr lang="es-ES" sz="1200" b="1" dirty="0">
                        <a:latin typeface="Century Gothic" panose="020B0502020202020204" pitchFamily="34" charset="0"/>
                      </a:endParaRPr>
                    </a:p>
                    <a:p>
                      <a:pPr algn="ctr"/>
                      <a:r>
                        <a:rPr lang="es-ES" sz="1200" b="1" dirty="0">
                          <a:latin typeface="Century Gothic" panose="020B0502020202020204" pitchFamily="34" charset="0"/>
                        </a:rPr>
                        <a:t>Organizador</a:t>
                      </a:r>
                      <a:br>
                        <a:rPr lang="es-ES" sz="1200" b="1" dirty="0">
                          <a:latin typeface="Century Gothic" panose="020B0502020202020204" pitchFamily="34" charset="0"/>
                        </a:rPr>
                      </a:br>
                      <a:r>
                        <a:rPr lang="es-ES" sz="1200" b="1" dirty="0">
                          <a:latin typeface="Century Gothic" panose="020B0502020202020204" pitchFamily="34" charset="0"/>
                        </a:rPr>
                        <a:t>curricular 1</a:t>
                      </a:r>
                      <a:endParaRPr lang="es-MX" sz="1200" b="1" dirty="0">
                        <a:latin typeface="Century Gothic" panose="020B0502020202020204" pitchFamily="34" charset="0"/>
                      </a:endParaRPr>
                    </a:p>
                  </a:txBody>
                  <a:tcPr>
                    <a:lnL w="28575" cap="flat" cmpd="sng" algn="ctr">
                      <a:solidFill>
                        <a:schemeClr val="accent6"/>
                      </a:solidFill>
                      <a:prstDash val="sysDash"/>
                      <a:round/>
                      <a:headEnd type="none" w="med" len="med"/>
                      <a:tailEnd type="none" w="med" len="med"/>
                    </a:lnL>
                    <a:lnR w="28575" cap="flat" cmpd="sng" algn="ctr">
                      <a:solidFill>
                        <a:schemeClr val="accent6"/>
                      </a:solidFill>
                      <a:prstDash val="sysDash"/>
                      <a:round/>
                      <a:headEnd type="none" w="med" len="med"/>
                      <a:tailEnd type="none" w="med" len="med"/>
                    </a:lnR>
                    <a:lnT w="28575" cap="flat" cmpd="sng" algn="ctr">
                      <a:solidFill>
                        <a:schemeClr val="accent6"/>
                      </a:solidFill>
                      <a:prstDash val="sysDash"/>
                      <a:round/>
                      <a:headEnd type="none" w="med" len="med"/>
                      <a:tailEnd type="none" w="med" len="med"/>
                    </a:lnT>
                    <a:lnB w="28575" cap="flat" cmpd="sng" algn="ctr">
                      <a:solidFill>
                        <a:schemeClr val="accent6"/>
                      </a:solidFill>
                      <a:prstDash val="sysDash"/>
                      <a:round/>
                      <a:headEnd type="none" w="med" len="med"/>
                      <a:tailEnd type="none" w="med" len="med"/>
                    </a:lnB>
                    <a:solidFill>
                      <a:schemeClr val="accent1">
                        <a:lumMod val="20000"/>
                        <a:lumOff val="80000"/>
                      </a:schemeClr>
                    </a:solidFill>
                  </a:tcPr>
                </a:tc>
                <a:tc>
                  <a:txBody>
                    <a:bodyPr/>
                    <a:lstStyle/>
                    <a:p>
                      <a:pPr algn="ctr"/>
                      <a:endParaRPr lang="es-ES" sz="1200" b="1" dirty="0">
                        <a:latin typeface="Century Gothic" panose="020B0502020202020204" pitchFamily="34" charset="0"/>
                      </a:endParaRPr>
                    </a:p>
                    <a:p>
                      <a:pPr algn="ctr"/>
                      <a:r>
                        <a:rPr lang="es-ES" sz="1200" b="1" dirty="0">
                          <a:latin typeface="Century Gothic" panose="020B0502020202020204" pitchFamily="34" charset="0"/>
                        </a:rPr>
                        <a:t>Organizador curricular 2</a:t>
                      </a:r>
                      <a:endParaRPr lang="es-MX" sz="1200" b="1" dirty="0">
                        <a:latin typeface="Century Gothic" panose="020B0502020202020204" pitchFamily="34" charset="0"/>
                      </a:endParaRPr>
                    </a:p>
                  </a:txBody>
                  <a:tcPr>
                    <a:lnL w="28575" cap="flat" cmpd="sng" algn="ctr">
                      <a:solidFill>
                        <a:schemeClr val="accent6"/>
                      </a:solidFill>
                      <a:prstDash val="sysDash"/>
                      <a:round/>
                      <a:headEnd type="none" w="med" len="med"/>
                      <a:tailEnd type="none" w="med" len="med"/>
                    </a:lnL>
                    <a:lnR w="28575" cap="flat" cmpd="sng" algn="ctr">
                      <a:solidFill>
                        <a:schemeClr val="accent6"/>
                      </a:solidFill>
                      <a:prstDash val="sysDash"/>
                      <a:round/>
                      <a:headEnd type="none" w="med" len="med"/>
                      <a:tailEnd type="none" w="med" len="med"/>
                    </a:lnR>
                    <a:lnT w="28575" cap="flat" cmpd="sng" algn="ctr">
                      <a:solidFill>
                        <a:schemeClr val="accent6"/>
                      </a:solidFill>
                      <a:prstDash val="sysDash"/>
                      <a:round/>
                      <a:headEnd type="none" w="med" len="med"/>
                      <a:tailEnd type="none" w="med" len="med"/>
                    </a:lnT>
                    <a:lnB w="28575" cap="flat" cmpd="sng" algn="ctr">
                      <a:solidFill>
                        <a:schemeClr val="accent6"/>
                      </a:solidFill>
                      <a:prstDash val="sysDash"/>
                      <a:round/>
                      <a:headEnd type="none" w="med" len="med"/>
                      <a:tailEnd type="none" w="med" len="med"/>
                    </a:lnB>
                    <a:solidFill>
                      <a:schemeClr val="accent1">
                        <a:lumMod val="20000"/>
                        <a:lumOff val="80000"/>
                      </a:schemeClr>
                    </a:solidFill>
                  </a:tcPr>
                </a:tc>
                <a:tc>
                  <a:txBody>
                    <a:bodyPr/>
                    <a:lstStyle/>
                    <a:p>
                      <a:pPr algn="ctr"/>
                      <a:endParaRPr lang="es-ES" sz="1200" b="1" dirty="0">
                        <a:latin typeface="Comic Sans MS" panose="030F0702030302020204" pitchFamily="66" charset="0"/>
                      </a:endParaRPr>
                    </a:p>
                    <a:p>
                      <a:pPr algn="ctr"/>
                      <a:r>
                        <a:rPr lang="es-ES" sz="1200" b="1" dirty="0">
                          <a:latin typeface="Comic Sans MS" panose="030F0702030302020204" pitchFamily="66" charset="0"/>
                        </a:rPr>
                        <a:t>Aprendizaje esperado</a:t>
                      </a:r>
                      <a:endParaRPr lang="es-MX" sz="1200" b="1" dirty="0">
                        <a:latin typeface="Comic Sans MS" panose="030F0702030302020204" pitchFamily="66" charset="0"/>
                      </a:endParaRPr>
                    </a:p>
                  </a:txBody>
                  <a:tcPr>
                    <a:lnL w="28575" cap="flat" cmpd="sng" algn="ctr">
                      <a:solidFill>
                        <a:schemeClr val="accent6"/>
                      </a:solidFill>
                      <a:prstDash val="sysDash"/>
                      <a:round/>
                      <a:headEnd type="none" w="med" len="med"/>
                      <a:tailEnd type="none" w="med" len="med"/>
                    </a:lnL>
                    <a:lnR w="28575" cap="flat" cmpd="sng" algn="ctr">
                      <a:solidFill>
                        <a:schemeClr val="accent6"/>
                      </a:solidFill>
                      <a:prstDash val="sysDash"/>
                      <a:round/>
                      <a:headEnd type="none" w="med" len="med"/>
                      <a:tailEnd type="none" w="med" len="med"/>
                    </a:lnR>
                    <a:lnT w="28575" cap="flat" cmpd="sng" algn="ctr">
                      <a:solidFill>
                        <a:schemeClr val="accent6"/>
                      </a:solidFill>
                      <a:prstDash val="sysDash"/>
                      <a:round/>
                      <a:headEnd type="none" w="med" len="med"/>
                      <a:tailEnd type="none" w="med" len="med"/>
                    </a:lnT>
                    <a:lnB w="28575" cap="flat" cmpd="sng" algn="ctr">
                      <a:solidFill>
                        <a:schemeClr val="accent6"/>
                      </a:solidFill>
                      <a:prstDash val="sysDash"/>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452915732"/>
                  </a:ext>
                </a:extLst>
              </a:tr>
              <a:tr h="721709">
                <a:tc>
                  <a:txBody>
                    <a:bodyPr/>
                    <a:lstStyle/>
                    <a:p>
                      <a:pPr algn="ctr"/>
                      <a:endParaRPr lang="es-MX" sz="1200" b="1" dirty="0">
                        <a:latin typeface="Century Gothic" panose="020B0502020202020204" pitchFamily="34" charset="0"/>
                        <a:cs typeface="Arial" panose="020B0604020202020204" pitchFamily="34" charset="0"/>
                      </a:endParaRPr>
                    </a:p>
                    <a:p>
                      <a:pPr algn="ctr"/>
                      <a:r>
                        <a:rPr lang="es-MX" sz="1200" b="1" dirty="0">
                          <a:latin typeface="Century Gothic" panose="020B0502020202020204" pitchFamily="34" charset="0"/>
                          <a:cs typeface="Arial" panose="020B0604020202020204" pitchFamily="34" charset="0"/>
                        </a:rPr>
                        <a:t>Pensamiento Matemático</a:t>
                      </a:r>
                      <a:endParaRPr lang="es-ES" sz="1200" b="1" dirty="0">
                        <a:latin typeface="Century Gothic" panose="020B0502020202020204" pitchFamily="34" charset="0"/>
                        <a:cs typeface="Arial" panose="020B0604020202020204" pitchFamily="34" charset="0"/>
                      </a:endParaRPr>
                    </a:p>
                  </a:txBody>
                  <a:tcPr>
                    <a:lnL w="28575" cap="flat" cmpd="sng" algn="ctr">
                      <a:solidFill>
                        <a:schemeClr val="accent6"/>
                      </a:solidFill>
                      <a:prstDash val="sysDash"/>
                      <a:round/>
                      <a:headEnd type="none" w="med" len="med"/>
                      <a:tailEnd type="none" w="med" len="med"/>
                    </a:lnL>
                    <a:lnR w="28575" cap="flat" cmpd="sng" algn="ctr">
                      <a:solidFill>
                        <a:schemeClr val="accent6"/>
                      </a:solidFill>
                      <a:prstDash val="sysDash"/>
                      <a:round/>
                      <a:headEnd type="none" w="med" len="med"/>
                      <a:tailEnd type="none" w="med" len="med"/>
                    </a:lnR>
                    <a:lnT w="28575" cap="flat" cmpd="sng" algn="ctr">
                      <a:solidFill>
                        <a:schemeClr val="accent6"/>
                      </a:solidFill>
                      <a:prstDash val="sysDash"/>
                      <a:round/>
                      <a:headEnd type="none" w="med" len="med"/>
                      <a:tailEnd type="none" w="med" len="med"/>
                    </a:lnT>
                    <a:lnB w="28575" cap="flat" cmpd="sng" algn="ctr">
                      <a:solidFill>
                        <a:schemeClr val="accent6"/>
                      </a:solidFill>
                      <a:prstDash val="sysDash"/>
                      <a:round/>
                      <a:headEnd type="none" w="med" len="med"/>
                      <a:tailEnd type="none" w="med" len="med"/>
                    </a:lnB>
                    <a:solidFill>
                      <a:schemeClr val="bg1"/>
                    </a:solidFill>
                  </a:tcPr>
                </a:tc>
                <a:tc>
                  <a:txBody>
                    <a:bodyPr/>
                    <a:lstStyle/>
                    <a:p>
                      <a:pPr algn="ctr"/>
                      <a:r>
                        <a:rPr lang="es-ES" sz="1200" dirty="0">
                          <a:latin typeface="Century Gothic" panose="020B0502020202020204" pitchFamily="34" charset="0"/>
                          <a:cs typeface="Arial" panose="020B0604020202020204" pitchFamily="34" charset="0"/>
                        </a:rPr>
                        <a:t>Forma, Espacio y Medida</a:t>
                      </a:r>
                    </a:p>
                  </a:txBody>
                  <a:tcPr>
                    <a:lnL w="28575" cap="flat" cmpd="sng" algn="ctr">
                      <a:solidFill>
                        <a:schemeClr val="accent6"/>
                      </a:solidFill>
                      <a:prstDash val="sysDash"/>
                      <a:round/>
                      <a:headEnd type="none" w="med" len="med"/>
                      <a:tailEnd type="none" w="med" len="med"/>
                    </a:lnL>
                    <a:lnR w="28575" cap="flat" cmpd="sng" algn="ctr">
                      <a:solidFill>
                        <a:schemeClr val="accent6"/>
                      </a:solidFill>
                      <a:prstDash val="sysDash"/>
                      <a:round/>
                      <a:headEnd type="none" w="med" len="med"/>
                      <a:tailEnd type="none" w="med" len="med"/>
                    </a:lnR>
                    <a:lnT w="28575" cap="flat" cmpd="sng" algn="ctr">
                      <a:solidFill>
                        <a:schemeClr val="accent6"/>
                      </a:solidFill>
                      <a:prstDash val="sysDash"/>
                      <a:round/>
                      <a:headEnd type="none" w="med" len="med"/>
                      <a:tailEnd type="none" w="med" len="med"/>
                    </a:lnT>
                    <a:lnB w="28575" cap="flat" cmpd="sng" algn="ctr">
                      <a:solidFill>
                        <a:schemeClr val="accent6"/>
                      </a:solidFill>
                      <a:prstDash val="sysDash"/>
                      <a:round/>
                      <a:headEnd type="none" w="med" len="med"/>
                      <a:tailEnd type="none" w="med" len="med"/>
                    </a:lnB>
                    <a:solidFill>
                      <a:schemeClr val="bg1"/>
                    </a:solidFill>
                  </a:tcPr>
                </a:tc>
                <a:tc>
                  <a:txBody>
                    <a:bodyPr/>
                    <a:lstStyle/>
                    <a:p>
                      <a:pPr algn="ctr"/>
                      <a:r>
                        <a:rPr lang="es-ES" sz="1200" dirty="0">
                          <a:latin typeface="Century Gothic" panose="020B0502020202020204" pitchFamily="34" charset="0"/>
                          <a:cs typeface="Arial" panose="020B0604020202020204" pitchFamily="34" charset="0"/>
                        </a:rPr>
                        <a:t>Figuras y cuerpos geométricos</a:t>
                      </a:r>
                    </a:p>
                  </a:txBody>
                  <a:tcPr>
                    <a:lnL w="28575" cap="flat" cmpd="sng" algn="ctr">
                      <a:solidFill>
                        <a:schemeClr val="accent6"/>
                      </a:solidFill>
                      <a:prstDash val="sysDash"/>
                      <a:round/>
                      <a:headEnd type="none" w="med" len="med"/>
                      <a:tailEnd type="none" w="med" len="med"/>
                    </a:lnL>
                    <a:lnR w="28575" cap="flat" cmpd="sng" algn="ctr">
                      <a:solidFill>
                        <a:schemeClr val="accent6"/>
                      </a:solidFill>
                      <a:prstDash val="sysDash"/>
                      <a:round/>
                      <a:headEnd type="none" w="med" len="med"/>
                      <a:tailEnd type="none" w="med" len="med"/>
                    </a:lnR>
                    <a:lnT w="28575" cap="flat" cmpd="sng" algn="ctr">
                      <a:solidFill>
                        <a:schemeClr val="accent6"/>
                      </a:solidFill>
                      <a:prstDash val="sysDash"/>
                      <a:round/>
                      <a:headEnd type="none" w="med" len="med"/>
                      <a:tailEnd type="none" w="med" len="med"/>
                    </a:lnT>
                    <a:lnB w="28575" cap="flat" cmpd="sng" algn="ctr">
                      <a:solidFill>
                        <a:schemeClr val="accent6"/>
                      </a:solidFill>
                      <a:prstDash val="sysDash"/>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ES" sz="1100" dirty="0">
                          <a:latin typeface="Century Gothic" panose="020B0502020202020204" pitchFamily="34" charset="0"/>
                          <a:cs typeface="Arial" panose="020B0604020202020204" pitchFamily="34" charset="0"/>
                        </a:rPr>
                        <a:t>Reproduce modelos con formas, figuras y cuerpos geométricos.</a:t>
                      </a:r>
                    </a:p>
                    <a:p>
                      <a:pPr algn="just">
                        <a:lnSpc>
                          <a:spcPct val="107000"/>
                        </a:lnSpc>
                        <a:spcAft>
                          <a:spcPts val="0"/>
                        </a:spcAft>
                      </a:pPr>
                      <a:endParaRPr lang="es-MX" sz="1100" b="0" dirty="0">
                        <a:effectLst/>
                        <a:latin typeface="Century Gothic" panose="020B0502020202020204" pitchFamily="34" charset="0"/>
                        <a:ea typeface="Calibri" panose="020F0502020204030204" pitchFamily="34" charset="0"/>
                        <a:cs typeface="Arial" panose="020B0604020202020204" pitchFamily="34" charset="0"/>
                      </a:endParaRPr>
                    </a:p>
                  </a:txBody>
                  <a:tcPr marL="68580" marR="68580" marT="0" marB="0">
                    <a:lnL w="28575" cap="flat" cmpd="sng" algn="ctr">
                      <a:solidFill>
                        <a:schemeClr val="accent6"/>
                      </a:solidFill>
                      <a:prstDash val="sysDash"/>
                      <a:round/>
                      <a:headEnd type="none" w="med" len="med"/>
                      <a:tailEnd type="none" w="med" len="med"/>
                    </a:lnL>
                    <a:lnR w="28575" cap="flat" cmpd="sng" algn="ctr">
                      <a:solidFill>
                        <a:schemeClr val="accent6"/>
                      </a:solidFill>
                      <a:prstDash val="sysDash"/>
                      <a:round/>
                      <a:headEnd type="none" w="med" len="med"/>
                      <a:tailEnd type="none" w="med" len="med"/>
                    </a:lnR>
                    <a:lnT w="28575" cap="flat" cmpd="sng" algn="ctr">
                      <a:solidFill>
                        <a:schemeClr val="accent6"/>
                      </a:solidFill>
                      <a:prstDash val="sysDash"/>
                      <a:round/>
                      <a:headEnd type="none" w="med" len="med"/>
                      <a:tailEnd type="none" w="med" len="med"/>
                    </a:lnT>
                    <a:lnB w="28575" cap="flat" cmpd="sng" algn="ctr">
                      <a:solidFill>
                        <a:schemeClr val="accent6"/>
                      </a:solidFill>
                      <a:prstDash val="sysDash"/>
                      <a:round/>
                      <a:headEnd type="none" w="med" len="med"/>
                      <a:tailEnd type="none" w="med" len="med"/>
                    </a:lnB>
                    <a:solidFill>
                      <a:schemeClr val="bg1"/>
                    </a:solidFill>
                  </a:tcPr>
                </a:tc>
                <a:extLst>
                  <a:ext uri="{0D108BD9-81ED-4DB2-BD59-A6C34878D82A}">
                    <a16:rowId xmlns:a16="http://schemas.microsoft.com/office/drawing/2014/main" val="385712482"/>
                  </a:ext>
                </a:extLst>
              </a:tr>
              <a:tr h="721709">
                <a:tc>
                  <a:txBody>
                    <a:bodyPr/>
                    <a:lstStyle/>
                    <a:p>
                      <a:pPr algn="ctr"/>
                      <a:r>
                        <a:rPr lang="es-MX" sz="1200" b="1" dirty="0">
                          <a:latin typeface="Century Gothic" panose="020B0502020202020204" pitchFamily="34" charset="0"/>
                          <a:cs typeface="Arial" panose="020B0604020202020204" pitchFamily="34" charset="0"/>
                        </a:rPr>
                        <a:t>Pensamiento Matemático</a:t>
                      </a:r>
                    </a:p>
                  </a:txBody>
                  <a:tcPr>
                    <a:lnL w="28575" cap="flat" cmpd="sng" algn="ctr">
                      <a:solidFill>
                        <a:schemeClr val="accent6"/>
                      </a:solidFill>
                      <a:prstDash val="sysDash"/>
                      <a:round/>
                      <a:headEnd type="none" w="med" len="med"/>
                      <a:tailEnd type="none" w="med" len="med"/>
                    </a:lnL>
                    <a:lnR w="28575" cap="flat" cmpd="sng" algn="ctr">
                      <a:solidFill>
                        <a:schemeClr val="accent6"/>
                      </a:solidFill>
                      <a:prstDash val="sysDash"/>
                      <a:round/>
                      <a:headEnd type="none" w="med" len="med"/>
                      <a:tailEnd type="none" w="med" len="med"/>
                    </a:lnR>
                    <a:lnT w="28575" cap="flat" cmpd="sng" algn="ctr">
                      <a:solidFill>
                        <a:schemeClr val="accent6"/>
                      </a:solidFill>
                      <a:prstDash val="sysDash"/>
                      <a:round/>
                      <a:headEnd type="none" w="med" len="med"/>
                      <a:tailEnd type="none" w="med" len="med"/>
                    </a:lnT>
                    <a:lnB w="28575" cap="flat" cmpd="sng" algn="ctr">
                      <a:solidFill>
                        <a:schemeClr val="accent6"/>
                      </a:solidFill>
                      <a:prstDash val="sysDash"/>
                      <a:round/>
                      <a:headEnd type="none" w="med" len="med"/>
                      <a:tailEnd type="none" w="med" len="med"/>
                    </a:lnB>
                    <a:solidFill>
                      <a:schemeClr val="bg1"/>
                    </a:solidFill>
                  </a:tcPr>
                </a:tc>
                <a:tc>
                  <a:txBody>
                    <a:bodyPr/>
                    <a:lstStyle/>
                    <a:p>
                      <a:pPr algn="ctr"/>
                      <a:r>
                        <a:rPr lang="es-MX" sz="1200" dirty="0">
                          <a:latin typeface="Century Gothic" panose="020B0502020202020204" pitchFamily="34" charset="0"/>
                          <a:cs typeface="Arial" panose="020B0604020202020204" pitchFamily="34" charset="0"/>
                        </a:rPr>
                        <a:t>Numero, algebra y variación.</a:t>
                      </a:r>
                    </a:p>
                  </a:txBody>
                  <a:tcPr>
                    <a:lnL w="28575" cap="flat" cmpd="sng" algn="ctr">
                      <a:solidFill>
                        <a:schemeClr val="accent6"/>
                      </a:solidFill>
                      <a:prstDash val="sysDash"/>
                      <a:round/>
                      <a:headEnd type="none" w="med" len="med"/>
                      <a:tailEnd type="none" w="med" len="med"/>
                    </a:lnL>
                    <a:lnR w="28575" cap="flat" cmpd="sng" algn="ctr">
                      <a:solidFill>
                        <a:schemeClr val="accent6"/>
                      </a:solidFill>
                      <a:prstDash val="sysDash"/>
                      <a:round/>
                      <a:headEnd type="none" w="med" len="med"/>
                      <a:tailEnd type="none" w="med" len="med"/>
                    </a:lnR>
                    <a:lnT w="28575" cap="flat" cmpd="sng" algn="ctr">
                      <a:solidFill>
                        <a:schemeClr val="accent6"/>
                      </a:solidFill>
                      <a:prstDash val="sysDash"/>
                      <a:round/>
                      <a:headEnd type="none" w="med" len="med"/>
                      <a:tailEnd type="none" w="med" len="med"/>
                    </a:lnT>
                    <a:lnB w="28575" cap="flat" cmpd="sng" algn="ctr">
                      <a:solidFill>
                        <a:schemeClr val="accent6"/>
                      </a:solidFill>
                      <a:prstDash val="sysDash"/>
                      <a:round/>
                      <a:headEnd type="none" w="med" len="med"/>
                      <a:tailEnd type="none" w="med" len="med"/>
                    </a:lnB>
                    <a:solidFill>
                      <a:schemeClr val="bg1"/>
                    </a:solidFill>
                  </a:tcPr>
                </a:tc>
                <a:tc>
                  <a:txBody>
                    <a:bodyPr/>
                    <a:lstStyle/>
                    <a:p>
                      <a:pPr algn="ctr"/>
                      <a:r>
                        <a:rPr lang="es-ES" sz="1200" dirty="0">
                          <a:latin typeface="Century Gothic" panose="020B0502020202020204" pitchFamily="34" charset="0"/>
                          <a:cs typeface="Arial" panose="020B0604020202020204" pitchFamily="34" charset="0"/>
                        </a:rPr>
                        <a:t>Número</a:t>
                      </a:r>
                    </a:p>
                  </a:txBody>
                  <a:tcPr>
                    <a:lnL w="28575" cap="flat" cmpd="sng" algn="ctr">
                      <a:solidFill>
                        <a:schemeClr val="accent6"/>
                      </a:solidFill>
                      <a:prstDash val="sysDash"/>
                      <a:round/>
                      <a:headEnd type="none" w="med" len="med"/>
                      <a:tailEnd type="none" w="med" len="med"/>
                    </a:lnL>
                    <a:lnR w="28575" cap="flat" cmpd="sng" algn="ctr">
                      <a:solidFill>
                        <a:schemeClr val="accent6"/>
                      </a:solidFill>
                      <a:prstDash val="sysDash"/>
                      <a:round/>
                      <a:headEnd type="none" w="med" len="med"/>
                      <a:tailEnd type="none" w="med" len="med"/>
                    </a:lnR>
                    <a:lnT w="28575" cap="flat" cmpd="sng" algn="ctr">
                      <a:solidFill>
                        <a:schemeClr val="accent6"/>
                      </a:solidFill>
                      <a:prstDash val="sysDash"/>
                      <a:round/>
                      <a:headEnd type="none" w="med" len="med"/>
                      <a:tailEnd type="none" w="med" len="med"/>
                    </a:lnT>
                    <a:lnB w="28575" cap="flat" cmpd="sng" algn="ctr">
                      <a:solidFill>
                        <a:schemeClr val="accent6"/>
                      </a:solidFill>
                      <a:prstDash val="sysDash"/>
                      <a:round/>
                      <a:headEnd type="none" w="med" len="med"/>
                      <a:tailEnd type="none" w="med" len="med"/>
                    </a:lnB>
                    <a:solidFill>
                      <a:schemeClr val="bg1"/>
                    </a:solidFill>
                  </a:tcPr>
                </a:tc>
                <a:tc>
                  <a:txBody>
                    <a:bodyPr/>
                    <a:lstStyle/>
                    <a:p>
                      <a:pPr algn="just">
                        <a:lnSpc>
                          <a:spcPct val="107000"/>
                        </a:lnSpc>
                        <a:spcAft>
                          <a:spcPts val="0"/>
                        </a:spcAft>
                      </a:pPr>
                      <a:r>
                        <a:rPr lang="es-ES" sz="1100" b="0" dirty="0">
                          <a:effectLst/>
                          <a:latin typeface="Century Gothic" panose="020B0502020202020204" pitchFamily="34" charset="0"/>
                          <a:ea typeface="Calibri" panose="020F0502020204030204" pitchFamily="34" charset="0"/>
                          <a:cs typeface="Arial" panose="020B0604020202020204" pitchFamily="34" charset="0"/>
                        </a:rPr>
                        <a:t>Resuelve problemas a través del conteo y con acciones sobre las colecciones.</a:t>
                      </a:r>
                    </a:p>
                  </a:txBody>
                  <a:tcPr marL="68580" marR="68580" marT="0" marB="0">
                    <a:lnL w="28575" cap="flat" cmpd="sng" algn="ctr">
                      <a:solidFill>
                        <a:schemeClr val="accent6"/>
                      </a:solidFill>
                      <a:prstDash val="sysDash"/>
                      <a:round/>
                      <a:headEnd type="none" w="med" len="med"/>
                      <a:tailEnd type="none" w="med" len="med"/>
                    </a:lnL>
                    <a:lnR w="28575" cap="flat" cmpd="sng" algn="ctr">
                      <a:solidFill>
                        <a:schemeClr val="accent6"/>
                      </a:solidFill>
                      <a:prstDash val="sysDash"/>
                      <a:round/>
                      <a:headEnd type="none" w="med" len="med"/>
                      <a:tailEnd type="none" w="med" len="med"/>
                    </a:lnR>
                    <a:lnT w="28575" cap="flat" cmpd="sng" algn="ctr">
                      <a:solidFill>
                        <a:schemeClr val="accent6"/>
                      </a:solidFill>
                      <a:prstDash val="sysDash"/>
                      <a:round/>
                      <a:headEnd type="none" w="med" len="med"/>
                      <a:tailEnd type="none" w="med" len="med"/>
                    </a:lnT>
                    <a:lnB w="28575" cap="flat" cmpd="sng" algn="ctr">
                      <a:solidFill>
                        <a:schemeClr val="accent6"/>
                      </a:solidFill>
                      <a:prstDash val="sysDash"/>
                      <a:round/>
                      <a:headEnd type="none" w="med" len="med"/>
                      <a:tailEnd type="none" w="med" len="med"/>
                    </a:lnB>
                    <a:solidFill>
                      <a:schemeClr val="bg1"/>
                    </a:solidFill>
                  </a:tcPr>
                </a:tc>
                <a:extLst>
                  <a:ext uri="{0D108BD9-81ED-4DB2-BD59-A6C34878D82A}">
                    <a16:rowId xmlns:a16="http://schemas.microsoft.com/office/drawing/2014/main" val="4095426777"/>
                  </a:ext>
                </a:extLst>
              </a:tr>
              <a:tr h="350267">
                <a:tc gridSpan="2">
                  <a:txBody>
                    <a:bodyPr/>
                    <a:lstStyle/>
                    <a:p>
                      <a:pPr algn="ctr"/>
                      <a:r>
                        <a:rPr lang="es-ES" sz="1200" b="1" dirty="0">
                          <a:solidFill>
                            <a:schemeClr val="tx1"/>
                          </a:solidFill>
                          <a:latin typeface="Century Gothic" panose="020B0502020202020204" pitchFamily="34" charset="0"/>
                          <a:cs typeface="Arial" panose="020B0604020202020204" pitchFamily="34" charset="0"/>
                        </a:rPr>
                        <a:t>Propósito de PREESCOLAR</a:t>
                      </a:r>
                      <a:endParaRPr lang="es-MX" sz="1200" b="1" dirty="0">
                        <a:solidFill>
                          <a:schemeClr val="tx1"/>
                        </a:solidFill>
                        <a:latin typeface="Century Gothic" panose="020B0502020202020204" pitchFamily="34" charset="0"/>
                        <a:cs typeface="Arial" panose="020B0604020202020204" pitchFamily="34" charset="0"/>
                      </a:endParaRPr>
                    </a:p>
                  </a:txBody>
                  <a:tcPr>
                    <a:lnL w="28575" cap="flat" cmpd="sng" algn="ctr">
                      <a:solidFill>
                        <a:schemeClr val="accent6"/>
                      </a:solidFill>
                      <a:prstDash val="sysDash"/>
                      <a:round/>
                      <a:headEnd type="none" w="med" len="med"/>
                      <a:tailEnd type="none" w="med" len="med"/>
                    </a:lnL>
                    <a:lnR w="28575" cap="flat" cmpd="sng" algn="ctr">
                      <a:solidFill>
                        <a:schemeClr val="accent6"/>
                      </a:solidFill>
                      <a:prstDash val="sysDash"/>
                      <a:round/>
                      <a:headEnd type="none" w="med" len="med"/>
                      <a:tailEnd type="none" w="med" len="med"/>
                    </a:lnR>
                    <a:lnT w="28575" cap="flat" cmpd="sng" algn="ctr">
                      <a:solidFill>
                        <a:schemeClr val="accent6"/>
                      </a:solidFill>
                      <a:prstDash val="sysDash"/>
                      <a:round/>
                      <a:headEnd type="none" w="med" len="med"/>
                      <a:tailEnd type="none" w="med" len="med"/>
                    </a:lnT>
                    <a:lnB w="28575" cap="flat" cmpd="sng" algn="ctr">
                      <a:solidFill>
                        <a:schemeClr val="accent6"/>
                      </a:solidFill>
                      <a:prstDash val="sysDash"/>
                      <a:round/>
                      <a:headEnd type="none" w="med" len="med"/>
                      <a:tailEnd type="none" w="med" len="med"/>
                    </a:lnB>
                    <a:solidFill>
                      <a:srgbClr val="DCB9FF"/>
                    </a:solidFill>
                  </a:tcPr>
                </a:tc>
                <a:tc hMerge="1">
                  <a:txBody>
                    <a:bodyPr/>
                    <a:lstStyle/>
                    <a:p>
                      <a:pPr algn="ctr"/>
                      <a:endParaRPr lang="es-MX" sz="1100" dirty="0">
                        <a:latin typeface="Arial" panose="020B0604020202020204" pitchFamily="34" charset="0"/>
                        <a:cs typeface="Arial" panose="020B0604020202020204" pitchFamily="34" charset="0"/>
                      </a:endParaRPr>
                    </a:p>
                  </a:txBody>
                  <a:tcPr>
                    <a:lnL w="28575" cap="flat" cmpd="sng" algn="ctr">
                      <a:solidFill>
                        <a:schemeClr val="accent6"/>
                      </a:solidFill>
                      <a:prstDash val="sysDash"/>
                      <a:round/>
                      <a:headEnd type="none" w="med" len="med"/>
                      <a:tailEnd type="none" w="med" len="med"/>
                    </a:lnL>
                    <a:lnR w="28575" cap="flat" cmpd="sng" algn="ctr">
                      <a:solidFill>
                        <a:schemeClr val="accent6"/>
                      </a:solidFill>
                      <a:prstDash val="sysDash"/>
                      <a:round/>
                      <a:headEnd type="none" w="med" len="med"/>
                      <a:tailEnd type="none" w="med" len="med"/>
                    </a:lnR>
                    <a:lnT w="28575" cap="flat" cmpd="sng" algn="ctr">
                      <a:solidFill>
                        <a:schemeClr val="accent6"/>
                      </a:solidFill>
                      <a:prstDash val="sysDash"/>
                      <a:round/>
                      <a:headEnd type="none" w="med" len="med"/>
                      <a:tailEnd type="none" w="med" len="med"/>
                    </a:lnT>
                    <a:lnB w="28575" cap="flat" cmpd="sng" algn="ctr">
                      <a:solidFill>
                        <a:schemeClr val="accent6"/>
                      </a:solidFill>
                      <a:prstDash val="sysDash"/>
                      <a:round/>
                      <a:headEnd type="none" w="med" len="med"/>
                      <a:tailEnd type="none" w="med" len="med"/>
                    </a:lnB>
                    <a:solidFill>
                      <a:schemeClr val="bg1"/>
                    </a:solidFill>
                  </a:tcPr>
                </a:tc>
                <a:tc gridSpan="2">
                  <a:txBody>
                    <a:bodyPr/>
                    <a:lstStyle/>
                    <a:p>
                      <a:pPr algn="ctr"/>
                      <a:r>
                        <a:rPr lang="es-ES" sz="1200" b="1" dirty="0">
                          <a:solidFill>
                            <a:schemeClr val="tx1"/>
                          </a:solidFill>
                          <a:latin typeface="Century Gothic" panose="020B0502020202020204" pitchFamily="34" charset="0"/>
                          <a:cs typeface="Arial" panose="020B0604020202020204" pitchFamily="34" charset="0"/>
                        </a:rPr>
                        <a:t>Enfoque Pedagógico </a:t>
                      </a:r>
                      <a:endParaRPr lang="es-MX" sz="1200" b="1" dirty="0">
                        <a:solidFill>
                          <a:schemeClr val="tx1"/>
                        </a:solidFill>
                        <a:latin typeface="Century Gothic" panose="020B0502020202020204" pitchFamily="34" charset="0"/>
                        <a:cs typeface="Arial" panose="020B0604020202020204" pitchFamily="34" charset="0"/>
                      </a:endParaRPr>
                    </a:p>
                  </a:txBody>
                  <a:tcPr>
                    <a:lnL w="28575" cap="flat" cmpd="sng" algn="ctr">
                      <a:solidFill>
                        <a:schemeClr val="accent6"/>
                      </a:solidFill>
                      <a:prstDash val="sysDash"/>
                      <a:round/>
                      <a:headEnd type="none" w="med" len="med"/>
                      <a:tailEnd type="none" w="med" len="med"/>
                    </a:lnL>
                    <a:lnR w="28575" cap="flat" cmpd="sng" algn="ctr">
                      <a:solidFill>
                        <a:schemeClr val="accent6"/>
                      </a:solidFill>
                      <a:prstDash val="sysDash"/>
                      <a:round/>
                      <a:headEnd type="none" w="med" len="med"/>
                      <a:tailEnd type="none" w="med" len="med"/>
                    </a:lnR>
                    <a:lnT w="28575" cap="flat" cmpd="sng" algn="ctr">
                      <a:solidFill>
                        <a:schemeClr val="accent6"/>
                      </a:solidFill>
                      <a:prstDash val="sysDash"/>
                      <a:round/>
                      <a:headEnd type="none" w="med" len="med"/>
                      <a:tailEnd type="none" w="med" len="med"/>
                    </a:lnT>
                    <a:lnB w="28575" cap="flat" cmpd="sng" algn="ctr">
                      <a:solidFill>
                        <a:schemeClr val="accent6"/>
                      </a:solidFill>
                      <a:prstDash val="sysDash"/>
                      <a:round/>
                      <a:headEnd type="none" w="med" len="med"/>
                      <a:tailEnd type="none" w="med" len="med"/>
                    </a:lnB>
                    <a:solidFill>
                      <a:srgbClr val="DCB9FF"/>
                    </a:solidFill>
                  </a:tcPr>
                </a:tc>
                <a:tc hMerge="1">
                  <a:txBody>
                    <a:bodyPr/>
                    <a:lstStyle/>
                    <a:p>
                      <a:pPr algn="just">
                        <a:lnSpc>
                          <a:spcPct val="107000"/>
                        </a:lnSpc>
                        <a:spcAft>
                          <a:spcPts val="0"/>
                        </a:spcAft>
                      </a:pPr>
                      <a:endParaRPr lang="es-MX" sz="1100" b="0" dirty="0">
                        <a:effectLst/>
                        <a:latin typeface="Century Gothic" panose="020B0502020202020204" pitchFamily="34" charset="0"/>
                        <a:ea typeface="Calibri" panose="020F0502020204030204" pitchFamily="34" charset="0"/>
                        <a:cs typeface="Arial" panose="020B0604020202020204" pitchFamily="34" charset="0"/>
                      </a:endParaRPr>
                    </a:p>
                  </a:txBody>
                  <a:tcPr marL="68580" marR="68580" marT="0" marB="0">
                    <a:lnL w="28575" cap="flat" cmpd="sng" algn="ctr">
                      <a:solidFill>
                        <a:schemeClr val="accent6"/>
                      </a:solidFill>
                      <a:prstDash val="sysDash"/>
                      <a:round/>
                      <a:headEnd type="none" w="med" len="med"/>
                      <a:tailEnd type="none" w="med" len="med"/>
                    </a:lnL>
                    <a:lnR w="28575" cap="flat" cmpd="sng" algn="ctr">
                      <a:solidFill>
                        <a:schemeClr val="accent6"/>
                      </a:solidFill>
                      <a:prstDash val="sysDash"/>
                      <a:round/>
                      <a:headEnd type="none" w="med" len="med"/>
                      <a:tailEnd type="none" w="med" len="med"/>
                    </a:lnR>
                    <a:lnT w="28575" cap="flat" cmpd="sng" algn="ctr">
                      <a:solidFill>
                        <a:schemeClr val="accent6"/>
                      </a:solidFill>
                      <a:prstDash val="sysDash"/>
                      <a:round/>
                      <a:headEnd type="none" w="med" len="med"/>
                      <a:tailEnd type="none" w="med" len="med"/>
                    </a:lnT>
                    <a:lnB w="28575" cap="flat" cmpd="sng" algn="ctr">
                      <a:solidFill>
                        <a:schemeClr val="accent6"/>
                      </a:solidFill>
                      <a:prstDash val="sysDash"/>
                      <a:round/>
                      <a:headEnd type="none" w="med" len="med"/>
                      <a:tailEnd type="none" w="med" len="med"/>
                    </a:lnB>
                    <a:solidFill>
                      <a:schemeClr val="bg1"/>
                    </a:solidFill>
                  </a:tcPr>
                </a:tc>
                <a:extLst>
                  <a:ext uri="{0D108BD9-81ED-4DB2-BD59-A6C34878D82A}">
                    <a16:rowId xmlns:a16="http://schemas.microsoft.com/office/drawing/2014/main" val="202692514"/>
                  </a:ext>
                </a:extLst>
              </a:tr>
              <a:tr h="889679">
                <a:tc gridSpan="2">
                  <a:txBody>
                    <a:bodyPr/>
                    <a:lstStyle/>
                    <a:p>
                      <a:pPr algn="just"/>
                      <a:r>
                        <a:rPr lang="es-ES" sz="1200" b="0" dirty="0">
                          <a:solidFill>
                            <a:schemeClr val="tx1"/>
                          </a:solidFill>
                          <a:latin typeface="Century Gothic" panose="020B0502020202020204" pitchFamily="34" charset="0"/>
                          <a:cs typeface="Arial" panose="020B0604020202020204" pitchFamily="34" charset="0"/>
                        </a:rPr>
                        <a:t>Usar el razonamiento matemático en situaciones diversas que demanden utilizar el conteo y los primeros números.</a:t>
                      </a:r>
                    </a:p>
                  </a:txBody>
                  <a:tcPr>
                    <a:lnL w="28575" cap="flat" cmpd="sng" algn="ctr">
                      <a:solidFill>
                        <a:schemeClr val="accent6"/>
                      </a:solidFill>
                      <a:prstDash val="sysDash"/>
                      <a:round/>
                      <a:headEnd type="none" w="med" len="med"/>
                      <a:tailEnd type="none" w="med" len="med"/>
                    </a:lnL>
                    <a:lnR w="28575" cap="flat" cmpd="sng" algn="ctr">
                      <a:solidFill>
                        <a:schemeClr val="accent6"/>
                      </a:solidFill>
                      <a:prstDash val="sysDash"/>
                      <a:round/>
                      <a:headEnd type="none" w="med" len="med"/>
                      <a:tailEnd type="none" w="med" len="med"/>
                    </a:lnR>
                    <a:lnT w="28575" cap="flat" cmpd="sng" algn="ctr">
                      <a:solidFill>
                        <a:schemeClr val="accent6"/>
                      </a:solidFill>
                      <a:prstDash val="sysDash"/>
                      <a:round/>
                      <a:headEnd type="none" w="med" len="med"/>
                      <a:tailEnd type="none" w="med" len="med"/>
                    </a:lnT>
                    <a:lnB w="28575" cap="flat" cmpd="sng" algn="ctr">
                      <a:solidFill>
                        <a:schemeClr val="accent6"/>
                      </a:solidFill>
                      <a:prstDash val="sysDash"/>
                      <a:round/>
                      <a:headEnd type="none" w="med" len="med"/>
                      <a:tailEnd type="none" w="med" len="med"/>
                    </a:lnB>
                    <a:solidFill>
                      <a:schemeClr val="bg1"/>
                    </a:solidFill>
                  </a:tcPr>
                </a:tc>
                <a:tc hMerge="1">
                  <a:txBody>
                    <a:bodyPr/>
                    <a:lstStyle/>
                    <a:p>
                      <a:pPr algn="ctr"/>
                      <a:endParaRPr lang="es-MX" sz="1100" dirty="0">
                        <a:latin typeface="Arial" panose="020B0604020202020204" pitchFamily="34" charset="0"/>
                        <a:cs typeface="Arial" panose="020B0604020202020204" pitchFamily="34" charset="0"/>
                      </a:endParaRPr>
                    </a:p>
                  </a:txBody>
                  <a:tcPr>
                    <a:lnL w="28575" cap="flat" cmpd="sng" algn="ctr">
                      <a:solidFill>
                        <a:schemeClr val="accent6"/>
                      </a:solidFill>
                      <a:prstDash val="sysDash"/>
                      <a:round/>
                      <a:headEnd type="none" w="med" len="med"/>
                      <a:tailEnd type="none" w="med" len="med"/>
                    </a:lnL>
                    <a:lnR w="28575" cap="flat" cmpd="sng" algn="ctr">
                      <a:solidFill>
                        <a:schemeClr val="accent6"/>
                      </a:solidFill>
                      <a:prstDash val="sysDash"/>
                      <a:round/>
                      <a:headEnd type="none" w="med" len="med"/>
                      <a:tailEnd type="none" w="med" len="med"/>
                    </a:lnR>
                    <a:lnT w="28575" cap="flat" cmpd="sng" algn="ctr">
                      <a:solidFill>
                        <a:schemeClr val="accent6"/>
                      </a:solidFill>
                      <a:prstDash val="sysDash"/>
                      <a:round/>
                      <a:headEnd type="none" w="med" len="med"/>
                      <a:tailEnd type="none" w="med" len="med"/>
                    </a:lnT>
                    <a:lnB w="28575" cap="flat" cmpd="sng" algn="ctr">
                      <a:solidFill>
                        <a:schemeClr val="accent6"/>
                      </a:solidFill>
                      <a:prstDash val="sysDash"/>
                      <a:round/>
                      <a:headEnd type="none" w="med" len="med"/>
                      <a:tailEnd type="none" w="med" len="med"/>
                    </a:lnB>
                    <a:solidFill>
                      <a:schemeClr val="bg1"/>
                    </a:solidFill>
                  </a:tcPr>
                </a:tc>
                <a:tc gridSpan="2">
                  <a:txBody>
                    <a:bodyPr/>
                    <a:lstStyle/>
                    <a:p>
                      <a:pPr algn="just"/>
                      <a:r>
                        <a:rPr lang="es-MX" sz="1200" b="0" dirty="0">
                          <a:solidFill>
                            <a:schemeClr val="tx1"/>
                          </a:solidFill>
                          <a:latin typeface="Century Gothic" panose="020B0502020202020204" pitchFamily="34" charset="0"/>
                          <a:cs typeface="Arial" panose="020B0604020202020204" pitchFamily="34" charset="0"/>
                        </a:rPr>
                        <a:t>Aprender Resolviendo.</a:t>
                      </a:r>
                    </a:p>
                  </a:txBody>
                  <a:tcPr>
                    <a:lnL w="28575" cap="flat" cmpd="sng" algn="ctr">
                      <a:solidFill>
                        <a:schemeClr val="accent6"/>
                      </a:solidFill>
                      <a:prstDash val="sysDash"/>
                      <a:round/>
                      <a:headEnd type="none" w="med" len="med"/>
                      <a:tailEnd type="none" w="med" len="med"/>
                    </a:lnL>
                    <a:lnR w="28575" cap="flat" cmpd="sng" algn="ctr">
                      <a:solidFill>
                        <a:schemeClr val="accent6"/>
                      </a:solidFill>
                      <a:prstDash val="sysDash"/>
                      <a:round/>
                      <a:headEnd type="none" w="med" len="med"/>
                      <a:tailEnd type="none" w="med" len="med"/>
                    </a:lnR>
                    <a:lnT w="28575" cap="flat" cmpd="sng" algn="ctr">
                      <a:solidFill>
                        <a:schemeClr val="accent6"/>
                      </a:solidFill>
                      <a:prstDash val="sysDash"/>
                      <a:round/>
                      <a:headEnd type="none" w="med" len="med"/>
                      <a:tailEnd type="none" w="med" len="med"/>
                    </a:lnT>
                    <a:lnB w="28575" cap="flat" cmpd="sng" algn="ctr">
                      <a:solidFill>
                        <a:schemeClr val="accent6"/>
                      </a:solidFill>
                      <a:prstDash val="sysDash"/>
                      <a:round/>
                      <a:headEnd type="none" w="med" len="med"/>
                      <a:tailEnd type="none" w="med" len="med"/>
                    </a:lnB>
                    <a:solidFill>
                      <a:schemeClr val="bg1"/>
                    </a:solidFill>
                  </a:tcPr>
                </a:tc>
                <a:tc hMerge="1">
                  <a:txBody>
                    <a:bodyPr/>
                    <a:lstStyle/>
                    <a:p>
                      <a:pPr algn="just">
                        <a:lnSpc>
                          <a:spcPct val="107000"/>
                        </a:lnSpc>
                        <a:spcAft>
                          <a:spcPts val="0"/>
                        </a:spcAft>
                      </a:pPr>
                      <a:endParaRPr lang="es-MX" sz="1100" b="0" dirty="0">
                        <a:effectLst/>
                        <a:latin typeface="Century Gothic" panose="020B0502020202020204" pitchFamily="34" charset="0"/>
                        <a:ea typeface="Calibri" panose="020F0502020204030204" pitchFamily="34" charset="0"/>
                        <a:cs typeface="Arial" panose="020B0604020202020204" pitchFamily="34" charset="0"/>
                      </a:endParaRPr>
                    </a:p>
                  </a:txBody>
                  <a:tcPr marL="68580" marR="68580" marT="0" marB="0">
                    <a:lnL w="28575" cap="flat" cmpd="sng" algn="ctr">
                      <a:solidFill>
                        <a:schemeClr val="accent6"/>
                      </a:solidFill>
                      <a:prstDash val="sysDash"/>
                      <a:round/>
                      <a:headEnd type="none" w="med" len="med"/>
                      <a:tailEnd type="none" w="med" len="med"/>
                    </a:lnL>
                    <a:lnR w="28575" cap="flat" cmpd="sng" algn="ctr">
                      <a:solidFill>
                        <a:schemeClr val="accent6"/>
                      </a:solidFill>
                      <a:prstDash val="sysDash"/>
                      <a:round/>
                      <a:headEnd type="none" w="med" len="med"/>
                      <a:tailEnd type="none" w="med" len="med"/>
                    </a:lnR>
                    <a:lnT w="28575" cap="flat" cmpd="sng" algn="ctr">
                      <a:solidFill>
                        <a:schemeClr val="accent6"/>
                      </a:solidFill>
                      <a:prstDash val="sysDash"/>
                      <a:round/>
                      <a:headEnd type="none" w="med" len="med"/>
                      <a:tailEnd type="none" w="med" len="med"/>
                    </a:lnT>
                    <a:lnB w="28575" cap="flat" cmpd="sng" algn="ctr">
                      <a:solidFill>
                        <a:schemeClr val="accent6"/>
                      </a:solidFill>
                      <a:prstDash val="sysDash"/>
                      <a:round/>
                      <a:headEnd type="none" w="med" len="med"/>
                      <a:tailEnd type="none" w="med" len="med"/>
                    </a:lnB>
                    <a:solidFill>
                      <a:schemeClr val="bg1"/>
                    </a:solidFill>
                  </a:tcPr>
                </a:tc>
                <a:extLst>
                  <a:ext uri="{0D108BD9-81ED-4DB2-BD59-A6C34878D82A}">
                    <a16:rowId xmlns:a16="http://schemas.microsoft.com/office/drawing/2014/main" val="463058342"/>
                  </a:ext>
                </a:extLst>
              </a:tr>
            </a:tbl>
          </a:graphicData>
        </a:graphic>
      </p:graphicFrame>
      <p:graphicFrame>
        <p:nvGraphicFramePr>
          <p:cNvPr id="4" name="Tabla 3">
            <a:extLst>
              <a:ext uri="{FF2B5EF4-FFF2-40B4-BE49-F238E27FC236}">
                <a16:creationId xmlns:a16="http://schemas.microsoft.com/office/drawing/2014/main" id="{1182B895-1BDC-C872-2CC6-6467F0B667B2}"/>
              </a:ext>
            </a:extLst>
          </p:cNvPr>
          <p:cNvGraphicFramePr>
            <a:graphicFrameLocks noGrp="1"/>
          </p:cNvGraphicFramePr>
          <p:nvPr>
            <p:extLst>
              <p:ext uri="{D42A27DB-BD31-4B8C-83A1-F6EECF244321}">
                <p14:modId xmlns:p14="http://schemas.microsoft.com/office/powerpoint/2010/main" val="2161827455"/>
              </p:ext>
            </p:extLst>
          </p:nvPr>
        </p:nvGraphicFramePr>
        <p:xfrm>
          <a:off x="384048" y="4625804"/>
          <a:ext cx="8375904" cy="1043996"/>
        </p:xfrm>
        <a:graphic>
          <a:graphicData uri="http://schemas.openxmlformats.org/drawingml/2006/table">
            <a:tbl>
              <a:tblPr firstRow="1" bandRow="1">
                <a:tableStyleId>{5C22544A-7EE6-4342-B048-85BDC9FD1C3A}</a:tableStyleId>
              </a:tblPr>
              <a:tblGrid>
                <a:gridCol w="2093976">
                  <a:extLst>
                    <a:ext uri="{9D8B030D-6E8A-4147-A177-3AD203B41FA5}">
                      <a16:colId xmlns:a16="http://schemas.microsoft.com/office/drawing/2014/main" val="1502308644"/>
                    </a:ext>
                  </a:extLst>
                </a:gridCol>
                <a:gridCol w="2093976">
                  <a:extLst>
                    <a:ext uri="{9D8B030D-6E8A-4147-A177-3AD203B41FA5}">
                      <a16:colId xmlns:a16="http://schemas.microsoft.com/office/drawing/2014/main" val="4259393139"/>
                    </a:ext>
                  </a:extLst>
                </a:gridCol>
                <a:gridCol w="2093976">
                  <a:extLst>
                    <a:ext uri="{9D8B030D-6E8A-4147-A177-3AD203B41FA5}">
                      <a16:colId xmlns:a16="http://schemas.microsoft.com/office/drawing/2014/main" val="1116813033"/>
                    </a:ext>
                  </a:extLst>
                </a:gridCol>
                <a:gridCol w="2093976">
                  <a:extLst>
                    <a:ext uri="{9D8B030D-6E8A-4147-A177-3AD203B41FA5}">
                      <a16:colId xmlns:a16="http://schemas.microsoft.com/office/drawing/2014/main" val="3770723363"/>
                    </a:ext>
                  </a:extLst>
                </a:gridCol>
              </a:tblGrid>
              <a:tr h="276145">
                <a:tc>
                  <a:txBody>
                    <a:bodyPr/>
                    <a:lstStyle/>
                    <a:p>
                      <a:pPr algn="ctr"/>
                      <a:r>
                        <a:rPr lang="es-MX" sz="1400" dirty="0">
                          <a:latin typeface="Century Gothic" panose="020B0502020202020204" pitchFamily="34" charset="0"/>
                        </a:rPr>
                        <a:t>Miércoles 15</a:t>
                      </a:r>
                    </a:p>
                  </a:txBody>
                  <a:tcPr>
                    <a:solidFill>
                      <a:srgbClr val="DCB9FF"/>
                    </a:solidFill>
                  </a:tcPr>
                </a:tc>
                <a:tc>
                  <a:txBody>
                    <a:bodyPr/>
                    <a:lstStyle/>
                    <a:p>
                      <a:pPr algn="ctr"/>
                      <a:r>
                        <a:rPr lang="es-MX" sz="1400" dirty="0">
                          <a:latin typeface="Century Gothic" panose="020B0502020202020204" pitchFamily="34" charset="0"/>
                        </a:rPr>
                        <a:t>Jueves 16</a:t>
                      </a:r>
                    </a:p>
                  </a:txBody>
                  <a:tcPr>
                    <a:solidFill>
                      <a:srgbClr val="DCB9FF"/>
                    </a:solidFill>
                  </a:tcPr>
                </a:tc>
                <a:tc>
                  <a:txBody>
                    <a:bodyPr/>
                    <a:lstStyle/>
                    <a:p>
                      <a:pPr algn="ctr"/>
                      <a:r>
                        <a:rPr lang="es-MX" sz="1400" dirty="0">
                          <a:latin typeface="Century Gothic" panose="020B0502020202020204" pitchFamily="34" charset="0"/>
                        </a:rPr>
                        <a:t>Viernes  17</a:t>
                      </a:r>
                    </a:p>
                  </a:txBody>
                  <a:tcPr>
                    <a:solidFill>
                      <a:srgbClr val="DCB9FF"/>
                    </a:solidFill>
                  </a:tcPr>
                </a:tc>
                <a:tc>
                  <a:txBody>
                    <a:bodyPr/>
                    <a:lstStyle/>
                    <a:p>
                      <a:pPr algn="ctr"/>
                      <a:endParaRPr lang="es-MX" sz="1400" dirty="0">
                        <a:latin typeface="Century Gothic" panose="020B0502020202020204" pitchFamily="34" charset="0"/>
                      </a:endParaRPr>
                    </a:p>
                  </a:txBody>
                  <a:tcPr>
                    <a:solidFill>
                      <a:srgbClr val="DCB9FF"/>
                    </a:solidFill>
                  </a:tcPr>
                </a:tc>
                <a:extLst>
                  <a:ext uri="{0D108BD9-81ED-4DB2-BD59-A6C34878D82A}">
                    <a16:rowId xmlns:a16="http://schemas.microsoft.com/office/drawing/2014/main" val="2772448480"/>
                  </a:ext>
                </a:extLst>
              </a:tr>
              <a:tr h="739196">
                <a:tc>
                  <a:txBody>
                    <a:bodyPr/>
                    <a:lstStyle/>
                    <a:p>
                      <a:pPr algn="ctr"/>
                      <a:r>
                        <a:rPr lang="es-MX" sz="1400" dirty="0">
                          <a:latin typeface="Century Gothic" panose="020B0502020202020204" pitchFamily="34" charset="0"/>
                        </a:rPr>
                        <a:t>Reproduciendo Figuras</a:t>
                      </a:r>
                    </a:p>
                  </a:txBody>
                  <a:tcPr/>
                </a:tc>
                <a:tc>
                  <a:txBody>
                    <a:bodyPr/>
                    <a:lstStyle/>
                    <a:p>
                      <a:pPr algn="ctr"/>
                      <a:r>
                        <a:rPr lang="es-MX" sz="1400" dirty="0">
                          <a:latin typeface="Century Gothic" panose="020B0502020202020204" pitchFamily="34" charset="0"/>
                        </a:rPr>
                        <a:t>¿Qué figura tiene?</a:t>
                      </a:r>
                    </a:p>
                  </a:txBody>
                  <a:tcPr/>
                </a:tc>
                <a:tc>
                  <a:txBody>
                    <a:bodyPr/>
                    <a:lstStyle/>
                    <a:p>
                      <a:pPr algn="ctr"/>
                      <a:r>
                        <a:rPr lang="es-MX" sz="1400" dirty="0">
                          <a:latin typeface="Century Gothic" panose="020B0502020202020204" pitchFamily="34" charset="0"/>
                        </a:rPr>
                        <a:t>Descubriendo Figuras</a:t>
                      </a:r>
                    </a:p>
                  </a:txBody>
                  <a:tcPr/>
                </a:tc>
                <a:tc>
                  <a:txBody>
                    <a:bodyPr/>
                    <a:lstStyle/>
                    <a:p>
                      <a:pPr algn="ctr"/>
                      <a:r>
                        <a:rPr lang="es-MX" sz="1400" dirty="0">
                          <a:latin typeface="Century Gothic" panose="020B0502020202020204" pitchFamily="34" charset="0"/>
                        </a:rPr>
                        <a:t>Manos a la reproducción.</a:t>
                      </a:r>
                    </a:p>
                  </a:txBody>
                  <a:tcPr/>
                </a:tc>
                <a:extLst>
                  <a:ext uri="{0D108BD9-81ED-4DB2-BD59-A6C34878D82A}">
                    <a16:rowId xmlns:a16="http://schemas.microsoft.com/office/drawing/2014/main" val="3305432713"/>
                  </a:ext>
                </a:extLst>
              </a:tr>
            </a:tbl>
          </a:graphicData>
        </a:graphic>
      </p:graphicFrame>
    </p:spTree>
    <p:extLst>
      <p:ext uri="{BB962C8B-B14F-4D97-AF65-F5344CB8AC3E}">
        <p14:creationId xmlns:p14="http://schemas.microsoft.com/office/powerpoint/2010/main" val="4206118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aphicFrame>
        <p:nvGraphicFramePr>
          <p:cNvPr id="3" name="Tabla 2"/>
          <p:cNvGraphicFramePr>
            <a:graphicFrameLocks noGrp="1"/>
          </p:cNvGraphicFramePr>
          <p:nvPr>
            <p:extLst>
              <p:ext uri="{D42A27DB-BD31-4B8C-83A1-F6EECF244321}">
                <p14:modId xmlns:p14="http://schemas.microsoft.com/office/powerpoint/2010/main" val="3646731959"/>
              </p:ext>
            </p:extLst>
          </p:nvPr>
        </p:nvGraphicFramePr>
        <p:xfrm>
          <a:off x="211016" y="334218"/>
          <a:ext cx="8468750" cy="5680893"/>
        </p:xfrm>
        <a:graphic>
          <a:graphicData uri="http://schemas.openxmlformats.org/drawingml/2006/table">
            <a:tbl>
              <a:tblPr firstRow="1" bandRow="1">
                <a:tableStyleId>{5C22544A-7EE6-4342-B048-85BDC9FD1C3A}</a:tableStyleId>
              </a:tblPr>
              <a:tblGrid>
                <a:gridCol w="5712647">
                  <a:extLst>
                    <a:ext uri="{9D8B030D-6E8A-4147-A177-3AD203B41FA5}">
                      <a16:colId xmlns:a16="http://schemas.microsoft.com/office/drawing/2014/main" val="4070265232"/>
                    </a:ext>
                  </a:extLst>
                </a:gridCol>
                <a:gridCol w="2756103">
                  <a:extLst>
                    <a:ext uri="{9D8B030D-6E8A-4147-A177-3AD203B41FA5}">
                      <a16:colId xmlns:a16="http://schemas.microsoft.com/office/drawing/2014/main" val="1155814432"/>
                    </a:ext>
                  </a:extLst>
                </a:gridCol>
              </a:tblGrid>
              <a:tr h="362839">
                <a:tc gridSpan="2">
                  <a:txBody>
                    <a:bodyPr/>
                    <a:lstStyle/>
                    <a:p>
                      <a:pPr algn="ctr"/>
                      <a:r>
                        <a:rPr lang="es-ES" sz="1300" b="0" dirty="0">
                          <a:solidFill>
                            <a:schemeClr val="tx1"/>
                          </a:solidFill>
                          <a:latin typeface="Comic Sans MS" panose="030F0702030302020204" pitchFamily="66" charset="0"/>
                        </a:rPr>
                        <a:t>Día</a:t>
                      </a:r>
                      <a:r>
                        <a:rPr lang="es-ES" sz="1300" dirty="0">
                          <a:solidFill>
                            <a:schemeClr val="tx1"/>
                          </a:solidFill>
                          <a:latin typeface="Comic Sans MS" panose="030F0702030302020204" pitchFamily="66" charset="0"/>
                        </a:rPr>
                        <a:t>:</a:t>
                      </a:r>
                      <a:r>
                        <a:rPr lang="es-ES" sz="1300" baseline="0" dirty="0">
                          <a:solidFill>
                            <a:schemeClr val="tx1"/>
                          </a:solidFill>
                          <a:latin typeface="Comic Sans MS" panose="030F0702030302020204" pitchFamily="66" charset="0"/>
                        </a:rPr>
                        <a:t> </a:t>
                      </a:r>
                      <a:r>
                        <a:rPr lang="es-ES" sz="1300" b="1" baseline="0" dirty="0">
                          <a:solidFill>
                            <a:schemeClr val="tx1"/>
                          </a:solidFill>
                          <a:latin typeface="Comic Sans MS" panose="030F0702030302020204" pitchFamily="66" charset="0"/>
                        </a:rPr>
                        <a:t>Viernes 17 de marzo</a:t>
                      </a:r>
                      <a:endParaRPr lang="es-MX" sz="1300" b="1" dirty="0">
                        <a:solidFill>
                          <a:schemeClr val="tx1"/>
                        </a:solidFill>
                        <a:latin typeface="Comic Sans MS" panose="030F0702030302020204" pitchFamily="66" charset="0"/>
                      </a:endParaRPr>
                    </a:p>
                  </a:txBody>
                  <a:tcPr>
                    <a:lnL w="19050" cap="flat" cmpd="sng" algn="ctr">
                      <a:solidFill>
                        <a:srgbClr val="FF3399"/>
                      </a:solidFill>
                      <a:prstDash val="dash"/>
                      <a:round/>
                      <a:headEnd type="none" w="med" len="med"/>
                      <a:tailEnd type="none" w="med" len="med"/>
                    </a:lnL>
                    <a:lnR w="19050" cap="flat" cmpd="sng" algn="ctr">
                      <a:solidFill>
                        <a:srgbClr val="FF3399"/>
                      </a:solidFill>
                      <a:prstDash val="dash"/>
                      <a:round/>
                      <a:headEnd type="none" w="med" len="med"/>
                      <a:tailEnd type="none" w="med" len="med"/>
                    </a:lnR>
                    <a:lnT w="19050" cap="flat" cmpd="sng" algn="ctr">
                      <a:solidFill>
                        <a:srgbClr val="FF3399"/>
                      </a:solidFill>
                      <a:prstDash val="dash"/>
                      <a:round/>
                      <a:headEnd type="none" w="med" len="med"/>
                      <a:tailEnd type="none" w="med" len="med"/>
                    </a:lnT>
                    <a:lnB w="19050" cap="flat" cmpd="sng" algn="ctr">
                      <a:solidFill>
                        <a:srgbClr val="FF3399"/>
                      </a:solidFill>
                      <a:prstDash val="dash"/>
                      <a:round/>
                      <a:headEnd type="none" w="med" len="med"/>
                      <a:tailEnd type="none" w="med" len="med"/>
                    </a:lnB>
                    <a:solidFill>
                      <a:srgbClr val="92D050">
                        <a:alpha val="30980"/>
                      </a:srgbClr>
                    </a:solidFill>
                  </a:tcPr>
                </a:tc>
                <a:tc hMerge="1">
                  <a:txBody>
                    <a:bodyPr/>
                    <a:lstStyle/>
                    <a:p>
                      <a:endParaRPr lang="es-MX"/>
                    </a:p>
                  </a:txBody>
                  <a:tcPr/>
                </a:tc>
                <a:extLst>
                  <a:ext uri="{0D108BD9-81ED-4DB2-BD59-A6C34878D82A}">
                    <a16:rowId xmlns:a16="http://schemas.microsoft.com/office/drawing/2014/main" val="3906015707"/>
                  </a:ext>
                </a:extLst>
              </a:tr>
              <a:tr h="4114094">
                <a:tc gridSpan="2">
                  <a:txBody>
                    <a:bodyPr/>
                    <a:lstStyle/>
                    <a:p>
                      <a:pPr algn="just"/>
                      <a:r>
                        <a:rPr lang="es-ES" sz="1200" b="1" baseline="0" dirty="0">
                          <a:latin typeface="Century Gothic" panose="020B0502020202020204" pitchFamily="34" charset="0"/>
                        </a:rPr>
                        <a:t>Actividad 1: Descubriendo Figuras.</a:t>
                      </a:r>
                    </a:p>
                    <a:p>
                      <a:pPr algn="just"/>
                      <a:endParaRPr lang="es-ES" sz="1200" b="1" baseline="0" dirty="0">
                        <a:latin typeface="Century Gothic" panose="020B0502020202020204" pitchFamily="34" charset="0"/>
                      </a:endParaRPr>
                    </a:p>
                    <a:p>
                      <a:pPr algn="just"/>
                      <a:r>
                        <a:rPr lang="es-MX" sz="1200" dirty="0">
                          <a:latin typeface="Century Gothic" panose="020B0502020202020204" pitchFamily="34" charset="0"/>
                        </a:rPr>
                        <a:t>Inicio. - Se les entregar 6 lupas de diferentes figuras geométricas (circulo, triangulo, cuadrado, rectángulo, óvalo, pentágono), recortaran los alumnos a sus posibilidades la forma y la parte de en medio para que puedan observar a través de ella. Se les cuestionara con lo siguiente:  ¿Sabes cómo se llaman? ¿Cómo son o que forma tienen?  ¿Creen que encontremos objetos o cosas con esa forma? ¿Por qué? ¿Qué podemos observar que tenga esa forma? Nombre de la actividad: Descubriendo figuras </a:t>
                      </a:r>
                    </a:p>
                    <a:p>
                      <a:pPr algn="just"/>
                      <a:endParaRPr lang="es-MX" sz="1200" dirty="0">
                        <a:latin typeface="Century Gothic" panose="020B0502020202020204" pitchFamily="34" charset="0"/>
                      </a:endParaRPr>
                    </a:p>
                    <a:p>
                      <a:pPr algn="just"/>
                      <a:r>
                        <a:rPr lang="es-MX" sz="1200" dirty="0">
                          <a:latin typeface="Century Gothic" panose="020B0502020202020204" pitchFamily="34" charset="0"/>
                        </a:rPr>
                        <a:t>Desarrollo. - Con la forma que tiene su lupa (rectángulo cuadrado triangulo circulo), observarán lo que se encuentre a su alrededor, utilizarán cada una de las lupas y tendrán que recordar que objetos pudieron observar que se parece a las figuras geométricas. *Recuerda que cada lupa únicamente puede encontrar figuras de su forma, es decir, la lupa cuadrada, sólo podrá encontrar cuadrados. </a:t>
                      </a:r>
                    </a:p>
                    <a:p>
                      <a:pPr algn="just"/>
                      <a:endParaRPr lang="es-MX" sz="1200" dirty="0">
                        <a:latin typeface="Century Gothic" panose="020B0502020202020204" pitchFamily="34" charset="0"/>
                      </a:endParaRPr>
                    </a:p>
                    <a:p>
                      <a:pPr algn="just"/>
                      <a:r>
                        <a:rPr lang="es-MX" sz="1200" dirty="0">
                          <a:latin typeface="Century Gothic" panose="020B0502020202020204" pitchFamily="34" charset="0"/>
                        </a:rPr>
                        <a:t>CONSIGNA: Recortaremos nuestras lupas con cuidado, para después dar un recorrido a nuestro alrededor para buscar objetos o cosas con la forma que tiene nuestras lupas, después regresaremos a nuestro lugar donde estamos trabajando y tomaremos nuestra hoja de trabajo para dibujar todo lo que pudieron encontrar. </a:t>
                      </a:r>
                    </a:p>
                    <a:p>
                      <a:pPr algn="just"/>
                      <a:endParaRPr lang="es-MX" sz="1200" dirty="0">
                        <a:latin typeface="Century Gothic" panose="020B0502020202020204" pitchFamily="34" charset="0"/>
                      </a:endParaRPr>
                    </a:p>
                    <a:p>
                      <a:pPr algn="just"/>
                      <a:r>
                        <a:rPr lang="es-MX" sz="1200" dirty="0">
                          <a:latin typeface="Century Gothic" panose="020B0502020202020204" pitchFamily="34" charset="0"/>
                        </a:rPr>
                        <a:t>Cierre. - Para concluir utilizaremos la hoja de trabajo donde encontramos las figuras geométricas de nuestras lupas, en ella vamos a registrar los objetos encontrados con cada figura. se les dará una hoja de maquina donde tendrán que dibujar todo lo que pudieron observar con esa forma geométrica.</a:t>
                      </a:r>
                      <a:endParaRPr lang="es-ES" sz="1200" b="1" baseline="0" dirty="0">
                        <a:latin typeface="Century Gothic" panose="020B0502020202020204" pitchFamily="34" charset="0"/>
                      </a:endParaRPr>
                    </a:p>
                  </a:txBody>
                  <a:tcPr>
                    <a:lnL w="19050" cap="flat" cmpd="sng" algn="ctr">
                      <a:solidFill>
                        <a:srgbClr val="FF3399"/>
                      </a:solidFill>
                      <a:prstDash val="dash"/>
                      <a:round/>
                      <a:headEnd type="none" w="med" len="med"/>
                      <a:tailEnd type="none" w="med" len="med"/>
                    </a:lnL>
                    <a:lnR w="19050" cap="flat" cmpd="sng" algn="ctr">
                      <a:solidFill>
                        <a:srgbClr val="FF3399"/>
                      </a:solidFill>
                      <a:prstDash val="dash"/>
                      <a:round/>
                      <a:headEnd type="none" w="med" len="med"/>
                      <a:tailEnd type="none" w="med" len="med"/>
                    </a:lnR>
                    <a:lnT w="19050" cap="flat" cmpd="sng" algn="ctr">
                      <a:solidFill>
                        <a:srgbClr val="FF3399"/>
                      </a:solidFill>
                      <a:prstDash val="dash"/>
                      <a:round/>
                      <a:headEnd type="none" w="med" len="med"/>
                      <a:tailEnd type="none" w="med" len="med"/>
                    </a:lnT>
                    <a:lnB w="19050" cap="flat" cmpd="sng" algn="ctr">
                      <a:solidFill>
                        <a:srgbClr val="FF3399"/>
                      </a:solidFill>
                      <a:prstDash val="dash"/>
                      <a:round/>
                      <a:headEnd type="none" w="med" len="med"/>
                      <a:tailEnd type="none" w="med" len="med"/>
                    </a:lnB>
                    <a:solidFill>
                      <a:schemeClr val="bg1">
                        <a:lumMod val="95000"/>
                        <a:alpha val="31000"/>
                      </a:schemeClr>
                    </a:solidFill>
                  </a:tcPr>
                </a:tc>
                <a:tc hMerge="1">
                  <a:txBody>
                    <a:bodyPr/>
                    <a:lstStyle/>
                    <a:p>
                      <a:endParaRPr lang="es-MX"/>
                    </a:p>
                  </a:txBody>
                  <a:tcPr/>
                </a:tc>
                <a:extLst>
                  <a:ext uri="{0D108BD9-81ED-4DB2-BD59-A6C34878D82A}">
                    <a16:rowId xmlns:a16="http://schemas.microsoft.com/office/drawing/2014/main" val="3811784441"/>
                  </a:ext>
                </a:extLst>
              </a:tr>
              <a:tr h="1073170">
                <a:tc>
                  <a:txBody>
                    <a:bodyPr/>
                    <a:lstStyle/>
                    <a:p>
                      <a:r>
                        <a:rPr lang="es-ES" sz="1300" b="1" dirty="0">
                          <a:solidFill>
                            <a:srgbClr val="FF0066"/>
                          </a:solidFill>
                          <a:latin typeface="Comic Sans MS" panose="030F0702030302020204" pitchFamily="66" charset="0"/>
                          <a:cs typeface="Arial" panose="020B0604020202020204" pitchFamily="34" charset="0"/>
                        </a:rPr>
                        <a:t>        Materiales</a:t>
                      </a:r>
                    </a:p>
                    <a:p>
                      <a:pPr marL="285750" indent="-285750">
                        <a:buFont typeface="Arial" panose="020B0604020202020204" pitchFamily="34" charset="0"/>
                        <a:buChar char="•"/>
                      </a:pPr>
                      <a:r>
                        <a:rPr lang="es-MX" sz="1200" dirty="0">
                          <a:latin typeface="Century Gothic" panose="020B0502020202020204" pitchFamily="34" charset="0"/>
                        </a:rPr>
                        <a:t>Hoja donde se encuentran las lupas de figuras geométricas. </a:t>
                      </a:r>
                    </a:p>
                    <a:p>
                      <a:pPr marL="285750" indent="-285750">
                        <a:buFont typeface="Arial" panose="020B0604020202020204" pitchFamily="34" charset="0"/>
                        <a:buChar char="•"/>
                      </a:pPr>
                      <a:r>
                        <a:rPr lang="es-MX" sz="1200" dirty="0">
                          <a:latin typeface="Century Gothic" panose="020B0502020202020204" pitchFamily="34" charset="0"/>
                        </a:rPr>
                        <a:t>Hoja de registro </a:t>
                      </a:r>
                    </a:p>
                    <a:p>
                      <a:pPr marL="285750" indent="-285750">
                        <a:buFont typeface="Arial" panose="020B0604020202020204" pitchFamily="34" charset="0"/>
                        <a:buChar char="•"/>
                      </a:pPr>
                      <a:r>
                        <a:rPr lang="es-MX" sz="1200" dirty="0">
                          <a:latin typeface="Century Gothic" panose="020B0502020202020204" pitchFamily="34" charset="0"/>
                        </a:rPr>
                        <a:t>Tijeras</a:t>
                      </a:r>
                    </a:p>
                    <a:p>
                      <a:pPr marL="285750" indent="-285750">
                        <a:buFont typeface="Arial" panose="020B0604020202020204" pitchFamily="34" charset="0"/>
                        <a:buChar char="•"/>
                      </a:pPr>
                      <a:r>
                        <a:rPr lang="es-MX" sz="1200" dirty="0">
                          <a:latin typeface="Century Gothic" panose="020B0502020202020204" pitchFamily="34" charset="0"/>
                        </a:rPr>
                        <a:t> Colores Lápiz</a:t>
                      </a:r>
                      <a:endParaRPr lang="es-ES" sz="1200" b="1" dirty="0">
                        <a:latin typeface="Century Gothic" panose="020B0502020202020204" pitchFamily="34" charset="0"/>
                        <a:cs typeface="Arial" panose="020B0604020202020204" pitchFamily="34" charset="0"/>
                      </a:endParaRPr>
                    </a:p>
                    <a:p>
                      <a:r>
                        <a:rPr lang="es-ES" sz="1200" b="0" dirty="0">
                          <a:latin typeface="Arial" panose="020B0604020202020204" pitchFamily="34" charset="0"/>
                          <a:cs typeface="Arial" panose="020B0604020202020204" pitchFamily="34" charset="0"/>
                        </a:rPr>
                        <a:t>              </a:t>
                      </a:r>
                      <a:endParaRPr lang="es-ES" sz="1200" b="0" baseline="0" dirty="0">
                        <a:latin typeface="Arial" panose="020B0604020202020204" pitchFamily="34" charset="0"/>
                        <a:cs typeface="Arial" panose="020B0604020202020204" pitchFamily="34" charset="0"/>
                      </a:endParaRPr>
                    </a:p>
                  </a:txBody>
                  <a:tcPr>
                    <a:lnL w="19050" cap="flat" cmpd="sng" algn="ctr">
                      <a:solidFill>
                        <a:srgbClr val="FF3399"/>
                      </a:solidFill>
                      <a:prstDash val="dash"/>
                      <a:round/>
                      <a:headEnd type="none" w="med" len="med"/>
                      <a:tailEnd type="none" w="med" len="med"/>
                    </a:lnL>
                    <a:lnR w="19050" cap="flat" cmpd="sng" algn="ctr">
                      <a:solidFill>
                        <a:srgbClr val="FF3399"/>
                      </a:solidFill>
                      <a:prstDash val="dash"/>
                      <a:round/>
                      <a:headEnd type="none" w="med" len="med"/>
                      <a:tailEnd type="none" w="med" len="med"/>
                    </a:lnR>
                    <a:lnT w="19050" cap="flat" cmpd="sng" algn="ctr">
                      <a:solidFill>
                        <a:srgbClr val="FF3399"/>
                      </a:solidFill>
                      <a:prstDash val="dash"/>
                      <a:round/>
                      <a:headEnd type="none" w="med" len="med"/>
                      <a:tailEnd type="none" w="med" len="med"/>
                    </a:lnT>
                    <a:lnB w="19050" cap="flat" cmpd="sng" algn="ctr">
                      <a:solidFill>
                        <a:srgbClr val="FF3399"/>
                      </a:solidFill>
                      <a:prstDash val="dash"/>
                      <a:round/>
                      <a:headEnd type="none" w="med" len="med"/>
                      <a:tailEnd type="none" w="med" len="med"/>
                    </a:lnB>
                    <a:solidFill>
                      <a:schemeClr val="bg2">
                        <a:alpha val="31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br>
                        <a:rPr lang="es-ES" sz="1300" b="1" dirty="0">
                          <a:latin typeface="Comic Sans MS" panose="030F0702030302020204" pitchFamily="66" charset="0"/>
                          <a:cs typeface="Arial" panose="020B0604020202020204" pitchFamily="34" charset="0"/>
                        </a:rPr>
                      </a:br>
                      <a:r>
                        <a:rPr lang="es-ES" sz="1300" b="1" dirty="0">
                          <a:latin typeface="Comic Sans MS" panose="030F0702030302020204" pitchFamily="66" charset="0"/>
                          <a:cs typeface="Arial" panose="020B0604020202020204" pitchFamily="34" charset="0"/>
                        </a:rPr>
                        <a:t> Espacio: </a:t>
                      </a:r>
                      <a:r>
                        <a:rPr lang="es-ES" sz="1300" b="0" dirty="0">
                          <a:latin typeface="Comic Sans MS" panose="030F0702030302020204" pitchFamily="66" charset="0"/>
                          <a:cs typeface="Arial" panose="020B0604020202020204" pitchFamily="34" charset="0"/>
                        </a:rPr>
                        <a:t>Aula</a:t>
                      </a:r>
                      <a:endParaRPr lang="es-MX" sz="1300" b="0" dirty="0">
                        <a:latin typeface="Comic Sans MS" panose="030F0702030302020204" pitchFamily="66" charset="0"/>
                        <a:cs typeface="Arial" panose="020B0604020202020204" pitchFamily="34" charset="0"/>
                      </a:endParaRPr>
                    </a:p>
                    <a:p>
                      <a:endParaRPr lang="es-MX" sz="1300" b="1" dirty="0">
                        <a:latin typeface="Comic Sans MS" panose="030F0702030302020204" pitchFamily="66" charset="0"/>
                        <a:cs typeface="Arial" panose="020B0604020202020204" pitchFamily="34" charset="0"/>
                      </a:endParaRPr>
                    </a:p>
                  </a:txBody>
                  <a:tcPr>
                    <a:lnL w="19050" cap="flat" cmpd="sng" algn="ctr">
                      <a:solidFill>
                        <a:srgbClr val="FF3399"/>
                      </a:solidFill>
                      <a:prstDash val="dash"/>
                      <a:round/>
                      <a:headEnd type="none" w="med" len="med"/>
                      <a:tailEnd type="none" w="med" len="med"/>
                    </a:lnL>
                    <a:lnR w="19050" cap="flat" cmpd="sng" algn="ctr">
                      <a:solidFill>
                        <a:srgbClr val="FF3399"/>
                      </a:solidFill>
                      <a:prstDash val="dash"/>
                      <a:round/>
                      <a:headEnd type="none" w="med" len="med"/>
                      <a:tailEnd type="none" w="med" len="med"/>
                    </a:lnR>
                    <a:lnT w="19050" cap="flat" cmpd="sng" algn="ctr">
                      <a:solidFill>
                        <a:srgbClr val="FF3399"/>
                      </a:solidFill>
                      <a:prstDash val="dash"/>
                      <a:round/>
                      <a:headEnd type="none" w="med" len="med"/>
                      <a:tailEnd type="none" w="med" len="med"/>
                    </a:lnT>
                    <a:lnB w="19050" cap="flat" cmpd="sng" algn="ctr">
                      <a:solidFill>
                        <a:srgbClr val="FF3399"/>
                      </a:solidFill>
                      <a:prstDash val="dash"/>
                      <a:round/>
                      <a:headEnd type="none" w="med" len="med"/>
                      <a:tailEnd type="none" w="med" len="med"/>
                    </a:lnB>
                    <a:solidFill>
                      <a:schemeClr val="bg2">
                        <a:alpha val="31000"/>
                      </a:schemeClr>
                    </a:solidFill>
                  </a:tcPr>
                </a:tc>
                <a:extLst>
                  <a:ext uri="{0D108BD9-81ED-4DB2-BD59-A6C34878D82A}">
                    <a16:rowId xmlns:a16="http://schemas.microsoft.com/office/drawing/2014/main" val="1165827003"/>
                  </a:ext>
                </a:extLst>
              </a:tr>
            </a:tbl>
          </a:graphicData>
        </a:graphic>
      </p:graphicFrame>
    </p:spTree>
    <p:extLst>
      <p:ext uri="{BB962C8B-B14F-4D97-AF65-F5344CB8AC3E}">
        <p14:creationId xmlns:p14="http://schemas.microsoft.com/office/powerpoint/2010/main" val="3259998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0" y="0"/>
            <a:ext cx="9144000" cy="6858000"/>
          </a:xfrm>
          <a:prstGeom prst="rect">
            <a:avLst/>
          </a:prstGeom>
        </p:spPr>
      </p:pic>
      <p:graphicFrame>
        <p:nvGraphicFramePr>
          <p:cNvPr id="3" name="Tabla 2"/>
          <p:cNvGraphicFramePr>
            <a:graphicFrameLocks noGrp="1"/>
          </p:cNvGraphicFramePr>
          <p:nvPr>
            <p:extLst>
              <p:ext uri="{D42A27DB-BD31-4B8C-83A1-F6EECF244321}">
                <p14:modId xmlns:p14="http://schemas.microsoft.com/office/powerpoint/2010/main" val="2544208836"/>
              </p:ext>
            </p:extLst>
          </p:nvPr>
        </p:nvGraphicFramePr>
        <p:xfrm>
          <a:off x="329184" y="423200"/>
          <a:ext cx="8485632" cy="6194480"/>
        </p:xfrm>
        <a:graphic>
          <a:graphicData uri="http://schemas.openxmlformats.org/drawingml/2006/table">
            <a:tbl>
              <a:tblPr firstRow="1" bandRow="1">
                <a:tableStyleId>{5C22544A-7EE6-4342-B048-85BDC9FD1C3A}</a:tableStyleId>
              </a:tblPr>
              <a:tblGrid>
                <a:gridCol w="4935297">
                  <a:extLst>
                    <a:ext uri="{9D8B030D-6E8A-4147-A177-3AD203B41FA5}">
                      <a16:colId xmlns:a16="http://schemas.microsoft.com/office/drawing/2014/main" val="4070265232"/>
                    </a:ext>
                  </a:extLst>
                </a:gridCol>
                <a:gridCol w="3550335">
                  <a:extLst>
                    <a:ext uri="{9D8B030D-6E8A-4147-A177-3AD203B41FA5}">
                      <a16:colId xmlns:a16="http://schemas.microsoft.com/office/drawing/2014/main" val="1155814432"/>
                    </a:ext>
                  </a:extLst>
                </a:gridCol>
              </a:tblGrid>
              <a:tr h="327080">
                <a:tc gridSpan="2">
                  <a:txBody>
                    <a:bodyPr/>
                    <a:lstStyle/>
                    <a:p>
                      <a:pPr algn="ctr"/>
                      <a:r>
                        <a:rPr lang="es-ES" sz="1300" b="0" dirty="0">
                          <a:solidFill>
                            <a:schemeClr val="tx1"/>
                          </a:solidFill>
                          <a:latin typeface="Comic Sans MS" panose="030F0702030302020204" pitchFamily="66" charset="0"/>
                        </a:rPr>
                        <a:t>Día</a:t>
                      </a:r>
                      <a:r>
                        <a:rPr lang="es-ES" sz="1300" dirty="0">
                          <a:solidFill>
                            <a:schemeClr val="tx1"/>
                          </a:solidFill>
                          <a:latin typeface="Comic Sans MS" panose="030F0702030302020204" pitchFamily="66" charset="0"/>
                        </a:rPr>
                        <a:t>:</a:t>
                      </a:r>
                      <a:endParaRPr lang="es-MX" sz="1300" b="1" dirty="0">
                        <a:solidFill>
                          <a:schemeClr val="tx1"/>
                        </a:solidFill>
                        <a:latin typeface="Comic Sans MS" panose="030F0702030302020204" pitchFamily="66" charset="0"/>
                      </a:endParaRPr>
                    </a:p>
                  </a:txBody>
                  <a:tcPr>
                    <a:lnL w="19050" cap="flat" cmpd="sng" algn="ctr">
                      <a:solidFill>
                        <a:srgbClr val="FF3399"/>
                      </a:solidFill>
                      <a:prstDash val="dash"/>
                      <a:round/>
                      <a:headEnd type="none" w="med" len="med"/>
                      <a:tailEnd type="none" w="med" len="med"/>
                    </a:lnL>
                    <a:lnR w="19050" cap="flat" cmpd="sng" algn="ctr">
                      <a:solidFill>
                        <a:srgbClr val="FF3399"/>
                      </a:solidFill>
                      <a:prstDash val="dash"/>
                      <a:round/>
                      <a:headEnd type="none" w="med" len="med"/>
                      <a:tailEnd type="none" w="med" len="med"/>
                    </a:lnR>
                    <a:lnT w="19050" cap="flat" cmpd="sng" algn="ctr">
                      <a:solidFill>
                        <a:srgbClr val="FF3399"/>
                      </a:solidFill>
                      <a:prstDash val="dash"/>
                      <a:round/>
                      <a:headEnd type="none" w="med" len="med"/>
                      <a:tailEnd type="none" w="med" len="med"/>
                    </a:lnT>
                    <a:lnB w="19050" cap="flat" cmpd="sng" algn="ctr">
                      <a:solidFill>
                        <a:srgbClr val="FF3399"/>
                      </a:solidFill>
                      <a:prstDash val="dash"/>
                      <a:round/>
                      <a:headEnd type="none" w="med" len="med"/>
                      <a:tailEnd type="none" w="med" len="med"/>
                    </a:lnB>
                    <a:solidFill>
                      <a:srgbClr val="92D050">
                        <a:alpha val="30980"/>
                      </a:srgbClr>
                    </a:solidFill>
                  </a:tcPr>
                </a:tc>
                <a:tc hMerge="1">
                  <a:txBody>
                    <a:bodyPr/>
                    <a:lstStyle/>
                    <a:p>
                      <a:endParaRPr lang="es-MX"/>
                    </a:p>
                  </a:txBody>
                  <a:tcPr/>
                </a:tc>
                <a:extLst>
                  <a:ext uri="{0D108BD9-81ED-4DB2-BD59-A6C34878D82A}">
                    <a16:rowId xmlns:a16="http://schemas.microsoft.com/office/drawing/2014/main" val="3906015707"/>
                  </a:ext>
                </a:extLst>
              </a:tr>
              <a:tr h="4589856">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ES" sz="1200" b="1" baseline="0" dirty="0">
                          <a:latin typeface="Century Gothic" panose="020B0502020202020204" pitchFamily="34" charset="0"/>
                        </a:rPr>
                        <a:t>Actividad 1:  Manos a la Reproducción.</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s-ES" sz="1200" b="1" baseline="0" dirty="0">
                        <a:latin typeface="Century Gothic" panose="020B0502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s-MX" sz="1200" dirty="0">
                          <a:latin typeface="Century Gothic" panose="020B0502020202020204" pitchFamily="34" charset="0"/>
                        </a:rPr>
                        <a:t>Inicio. - Se comenzará con la proyección del video “Las formas geométricas” para reafirmar su conocimiento sobre éstas trabajado durante toda la semana, al finalizar de verlo se les harán los siguientes cuestionamientos: ¿Cuáles de todas las figuras qué aparecieron en el video ya conoces? Se pedirá que mencione una característica de su figura favorita. ¿Conoces otra figura que no haya aparecido en el video? ¿Cuál? Se le pedirá que la dibuje en su libreta. </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s-MX" sz="1200" dirty="0">
                        <a:latin typeface="Century Gothic" panose="020B0502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s-MX" sz="1200" dirty="0">
                          <a:latin typeface="Century Gothic" panose="020B0502020202020204" pitchFamily="34" charset="0"/>
                        </a:rPr>
                        <a:t>Desarrollo. - Se les invitará a hacer la reproducción de un modelo utilizando las figuras geométricas que se observaron en el video, primeramente, se les mostraran dos modelos diferentes (un robot o niños), cada alumno tendrá que elegir cuál es el que quiere reproducir, posteriormente recortaran las figuras geométricas que se van a emplear para la reproducción del modelo seleccionado. </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s-MX" sz="1200" dirty="0">
                        <a:latin typeface="Century Gothic" panose="020B0502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s-MX" sz="1200" dirty="0">
                          <a:latin typeface="Century Gothic" panose="020B0502020202020204" pitchFamily="34" charset="0"/>
                        </a:rPr>
                        <a:t>Consigna 1: Ahora que ya eligieron su imagen y tienen sus figuras geométricas listas, vamos a reproducirla, primero obsérvenla detenidamente y vean donde va cada figura, después ustedes con sus figuras geométricas van a ir reproduciéndola (copiándola), cuando su reproducción esté lista la pegaran en su hoja de su libreta.</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s-MX" sz="1200" dirty="0">
                        <a:latin typeface="Century Gothic" panose="020B0502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s-MX" sz="1200" dirty="0">
                          <a:latin typeface="Century Gothic" panose="020B0502020202020204" pitchFamily="34" charset="0"/>
                        </a:rPr>
                        <a:t>Consigna 2: Cuando ya hayan finalizado de hacer la reproducción de la imagen, van a contar cuántas figuras geométricas hay de cada una, cuántos cuadrados, cuántos círculos, rectángulos, triángulos y cuántas figuras hay en total, van a registrarlo debajo de donde pegaron su reproducción, pegaran cada figura y aun costado van a poner el número de cuantas hay de cada una.</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s-MX" sz="1200" dirty="0">
                        <a:latin typeface="Century Gothic" panose="020B0502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s-MX" sz="1200" dirty="0">
                          <a:latin typeface="Century Gothic" panose="020B0502020202020204" pitchFamily="34" charset="0"/>
                        </a:rPr>
                        <a:t>Cierre. – A modo de retroalimentación se les cuestionará con lo siguiente: ¿Qué te pareció la actividad?  ¿Fue muy difícil reproducir la imagen con las figuras geométricas? ¿Por qué?  ¿Tu reproducción quedo igual a la de la imagen o hay algo diferente? ¿Qué?</a:t>
                      </a:r>
                      <a:endParaRPr lang="es-ES" sz="1200" b="0" baseline="0" dirty="0">
                        <a:latin typeface="Century Gothic" panose="020B0502020202020204" pitchFamily="34" charset="0"/>
                      </a:endParaRPr>
                    </a:p>
                  </a:txBody>
                  <a:tcPr>
                    <a:lnL w="19050" cap="flat" cmpd="sng" algn="ctr">
                      <a:solidFill>
                        <a:srgbClr val="FF3399"/>
                      </a:solidFill>
                      <a:prstDash val="dash"/>
                      <a:round/>
                      <a:headEnd type="none" w="med" len="med"/>
                      <a:tailEnd type="none" w="med" len="med"/>
                    </a:lnL>
                    <a:lnR w="19050" cap="flat" cmpd="sng" algn="ctr">
                      <a:solidFill>
                        <a:srgbClr val="FF3399"/>
                      </a:solidFill>
                      <a:prstDash val="dash"/>
                      <a:round/>
                      <a:headEnd type="none" w="med" len="med"/>
                      <a:tailEnd type="none" w="med" len="med"/>
                    </a:lnR>
                    <a:lnT w="19050" cap="flat" cmpd="sng" algn="ctr">
                      <a:solidFill>
                        <a:srgbClr val="FF3399"/>
                      </a:solidFill>
                      <a:prstDash val="dash"/>
                      <a:round/>
                      <a:headEnd type="none" w="med" len="med"/>
                      <a:tailEnd type="none" w="med" len="med"/>
                    </a:lnT>
                    <a:lnB w="19050" cap="flat" cmpd="sng" algn="ctr">
                      <a:solidFill>
                        <a:srgbClr val="FF3399"/>
                      </a:solidFill>
                      <a:prstDash val="dash"/>
                      <a:round/>
                      <a:headEnd type="none" w="med" len="med"/>
                      <a:tailEnd type="none" w="med" len="med"/>
                    </a:lnB>
                    <a:solidFill>
                      <a:schemeClr val="bg1">
                        <a:lumMod val="95000"/>
                        <a:alpha val="31000"/>
                      </a:schemeClr>
                    </a:solidFill>
                  </a:tcPr>
                </a:tc>
                <a:tc hMerge="1">
                  <a:txBody>
                    <a:bodyPr/>
                    <a:lstStyle/>
                    <a:p>
                      <a:endParaRPr lang="es-MX"/>
                    </a:p>
                  </a:txBody>
                  <a:tcPr/>
                </a:tc>
                <a:extLst>
                  <a:ext uri="{0D108BD9-81ED-4DB2-BD59-A6C34878D82A}">
                    <a16:rowId xmlns:a16="http://schemas.microsoft.com/office/drawing/2014/main" val="3811784441"/>
                  </a:ext>
                </a:extLst>
              </a:tr>
              <a:tr h="1108347">
                <a:tc>
                  <a:txBody>
                    <a:bodyPr/>
                    <a:lstStyle/>
                    <a:p>
                      <a:r>
                        <a:rPr lang="es-ES" sz="1300" b="1" dirty="0">
                          <a:solidFill>
                            <a:srgbClr val="FF0066"/>
                          </a:solidFill>
                          <a:latin typeface="Comic Sans MS" panose="030F0702030302020204" pitchFamily="66" charset="0"/>
                          <a:cs typeface="Arial" panose="020B0604020202020204" pitchFamily="34" charset="0"/>
                        </a:rPr>
                        <a:t>        Materiales.</a:t>
                      </a:r>
                      <a:r>
                        <a:rPr lang="es-ES" sz="1200" b="0" dirty="0">
                          <a:latin typeface="Arial" panose="020B0604020202020204" pitchFamily="34" charset="0"/>
                          <a:cs typeface="Arial" panose="020B0604020202020204" pitchFamily="34" charset="0"/>
                        </a:rPr>
                        <a:t>    </a:t>
                      </a:r>
                    </a:p>
                    <a:p>
                      <a:r>
                        <a:rPr lang="es-MX" sz="1200" dirty="0">
                          <a:latin typeface="Century Gothic" panose="020B0502020202020204" pitchFamily="34" charset="0"/>
                        </a:rPr>
                        <a:t>Video “Las formas geométricas” https://www.youtube.com/watch?v=NooFRrvZ5vw </a:t>
                      </a:r>
                    </a:p>
                    <a:p>
                      <a:r>
                        <a:rPr lang="es-MX" sz="1200" dirty="0">
                          <a:latin typeface="Century Gothic" panose="020B0502020202020204" pitchFamily="34" charset="0"/>
                        </a:rPr>
                        <a:t>Hojas de trabajo (2) </a:t>
                      </a:r>
                    </a:p>
                    <a:p>
                      <a:r>
                        <a:rPr lang="es-MX" sz="1200" dirty="0">
                          <a:latin typeface="Century Gothic" panose="020B0502020202020204" pitchFamily="34" charset="0"/>
                        </a:rPr>
                        <a:t>Tijeras y pegamento </a:t>
                      </a:r>
                    </a:p>
                    <a:p>
                      <a:r>
                        <a:rPr lang="es-MX" sz="1200" dirty="0">
                          <a:latin typeface="Century Gothic" panose="020B0502020202020204" pitchFamily="34" charset="0"/>
                        </a:rPr>
                        <a:t>Lápiz y colores </a:t>
                      </a:r>
                      <a:endParaRPr lang="es-ES" sz="1200" b="0" baseline="0" dirty="0">
                        <a:latin typeface="Century Gothic" panose="020B0502020202020204" pitchFamily="34" charset="0"/>
                        <a:cs typeface="Arial" panose="020B0604020202020204" pitchFamily="34" charset="0"/>
                      </a:endParaRPr>
                    </a:p>
                  </a:txBody>
                  <a:tcPr>
                    <a:lnL w="19050" cap="flat" cmpd="sng" algn="ctr">
                      <a:solidFill>
                        <a:srgbClr val="FF3399"/>
                      </a:solidFill>
                      <a:prstDash val="dash"/>
                      <a:round/>
                      <a:headEnd type="none" w="med" len="med"/>
                      <a:tailEnd type="none" w="med" len="med"/>
                    </a:lnL>
                    <a:lnR w="19050" cap="flat" cmpd="sng" algn="ctr">
                      <a:solidFill>
                        <a:srgbClr val="FF3399"/>
                      </a:solidFill>
                      <a:prstDash val="dash"/>
                      <a:round/>
                      <a:headEnd type="none" w="med" len="med"/>
                      <a:tailEnd type="none" w="med" len="med"/>
                    </a:lnR>
                    <a:lnT w="19050" cap="flat" cmpd="sng" algn="ctr">
                      <a:solidFill>
                        <a:srgbClr val="FF3399"/>
                      </a:solidFill>
                      <a:prstDash val="dash"/>
                      <a:round/>
                      <a:headEnd type="none" w="med" len="med"/>
                      <a:tailEnd type="none" w="med" len="med"/>
                    </a:lnT>
                    <a:lnB w="19050" cap="flat" cmpd="sng" algn="ctr">
                      <a:solidFill>
                        <a:srgbClr val="FF3399"/>
                      </a:solidFill>
                      <a:prstDash val="dash"/>
                      <a:round/>
                      <a:headEnd type="none" w="med" len="med"/>
                      <a:tailEnd type="none" w="med" len="med"/>
                    </a:lnB>
                    <a:solidFill>
                      <a:schemeClr val="bg2">
                        <a:alpha val="31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br>
                        <a:rPr lang="es-ES" sz="1300" b="1" dirty="0">
                          <a:latin typeface="Comic Sans MS" panose="030F0702030302020204" pitchFamily="66" charset="0"/>
                          <a:cs typeface="Arial" panose="020B0604020202020204" pitchFamily="34" charset="0"/>
                        </a:rPr>
                      </a:br>
                      <a:r>
                        <a:rPr lang="es-ES" sz="1300" b="1" dirty="0">
                          <a:latin typeface="Comic Sans MS" panose="030F0702030302020204" pitchFamily="66" charset="0"/>
                          <a:cs typeface="Arial" panose="020B0604020202020204" pitchFamily="34" charset="0"/>
                        </a:rPr>
                        <a:t> Espacio: </a:t>
                      </a:r>
                      <a:r>
                        <a:rPr lang="es-ES" sz="1300" b="0" dirty="0">
                          <a:latin typeface="Comic Sans MS" panose="030F0702030302020204" pitchFamily="66" charset="0"/>
                          <a:cs typeface="Arial" panose="020B0604020202020204" pitchFamily="34" charset="0"/>
                        </a:rPr>
                        <a:t>Aula</a:t>
                      </a:r>
                      <a:endParaRPr lang="es-MX" sz="1300" b="0" dirty="0">
                        <a:latin typeface="Comic Sans MS" panose="030F0702030302020204" pitchFamily="66" charset="0"/>
                        <a:cs typeface="Arial" panose="020B0604020202020204" pitchFamily="34" charset="0"/>
                      </a:endParaRPr>
                    </a:p>
                    <a:p>
                      <a:endParaRPr lang="es-MX" sz="1300" b="1" dirty="0">
                        <a:latin typeface="Comic Sans MS" panose="030F0702030302020204" pitchFamily="66" charset="0"/>
                        <a:cs typeface="Arial" panose="020B0604020202020204" pitchFamily="34" charset="0"/>
                      </a:endParaRPr>
                    </a:p>
                  </a:txBody>
                  <a:tcPr>
                    <a:lnL w="19050" cap="flat" cmpd="sng" algn="ctr">
                      <a:solidFill>
                        <a:srgbClr val="FF3399"/>
                      </a:solidFill>
                      <a:prstDash val="dash"/>
                      <a:round/>
                      <a:headEnd type="none" w="med" len="med"/>
                      <a:tailEnd type="none" w="med" len="med"/>
                    </a:lnL>
                    <a:lnR w="19050" cap="flat" cmpd="sng" algn="ctr">
                      <a:solidFill>
                        <a:srgbClr val="FF3399"/>
                      </a:solidFill>
                      <a:prstDash val="dash"/>
                      <a:round/>
                      <a:headEnd type="none" w="med" len="med"/>
                      <a:tailEnd type="none" w="med" len="med"/>
                    </a:lnR>
                    <a:lnT w="19050" cap="flat" cmpd="sng" algn="ctr">
                      <a:solidFill>
                        <a:srgbClr val="FF3399"/>
                      </a:solidFill>
                      <a:prstDash val="dash"/>
                      <a:round/>
                      <a:headEnd type="none" w="med" len="med"/>
                      <a:tailEnd type="none" w="med" len="med"/>
                    </a:lnT>
                    <a:lnB w="19050" cap="flat" cmpd="sng" algn="ctr">
                      <a:solidFill>
                        <a:srgbClr val="FF3399"/>
                      </a:solidFill>
                      <a:prstDash val="dash"/>
                      <a:round/>
                      <a:headEnd type="none" w="med" len="med"/>
                      <a:tailEnd type="none" w="med" len="med"/>
                    </a:lnB>
                    <a:solidFill>
                      <a:schemeClr val="bg2">
                        <a:alpha val="31000"/>
                      </a:schemeClr>
                    </a:solidFill>
                  </a:tcPr>
                </a:tc>
                <a:extLst>
                  <a:ext uri="{0D108BD9-81ED-4DB2-BD59-A6C34878D82A}">
                    <a16:rowId xmlns:a16="http://schemas.microsoft.com/office/drawing/2014/main" val="1165827003"/>
                  </a:ext>
                </a:extLst>
              </a:tr>
            </a:tbl>
          </a:graphicData>
        </a:graphic>
      </p:graphicFrame>
    </p:spTree>
    <p:extLst>
      <p:ext uri="{BB962C8B-B14F-4D97-AF65-F5344CB8AC3E}">
        <p14:creationId xmlns:p14="http://schemas.microsoft.com/office/powerpoint/2010/main" val="2899956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stretch>
            <a:fillRect/>
          </a:stretch>
        </p:blipFill>
        <p:spPr>
          <a:xfrm>
            <a:off x="0" y="0"/>
            <a:ext cx="9144000" cy="6858000"/>
          </a:xfrm>
          <a:prstGeom prst="rect">
            <a:avLst/>
          </a:prstGeom>
        </p:spPr>
      </p:pic>
      <p:graphicFrame>
        <p:nvGraphicFramePr>
          <p:cNvPr id="3" name="Tabla 2">
            <a:extLst>
              <a:ext uri="{FF2B5EF4-FFF2-40B4-BE49-F238E27FC236}">
                <a16:creationId xmlns:a16="http://schemas.microsoft.com/office/drawing/2014/main" id="{ABC5C93B-B56B-F8D5-F0B0-8DB030E97FE8}"/>
              </a:ext>
            </a:extLst>
          </p:cNvPr>
          <p:cNvGraphicFramePr>
            <a:graphicFrameLocks noGrp="1"/>
          </p:cNvGraphicFramePr>
          <p:nvPr>
            <p:extLst>
              <p:ext uri="{D42A27DB-BD31-4B8C-83A1-F6EECF244321}">
                <p14:modId xmlns:p14="http://schemas.microsoft.com/office/powerpoint/2010/main" val="2779723170"/>
              </p:ext>
            </p:extLst>
          </p:nvPr>
        </p:nvGraphicFramePr>
        <p:xfrm>
          <a:off x="303935" y="282595"/>
          <a:ext cx="2673888" cy="3337560"/>
        </p:xfrm>
        <a:graphic>
          <a:graphicData uri="http://schemas.openxmlformats.org/drawingml/2006/table">
            <a:tbl>
              <a:tblPr firstRow="1" bandRow="1">
                <a:tableStyleId>{5C22544A-7EE6-4342-B048-85BDC9FD1C3A}</a:tableStyleId>
              </a:tblPr>
              <a:tblGrid>
                <a:gridCol w="2673888">
                  <a:extLst>
                    <a:ext uri="{9D8B030D-6E8A-4147-A177-3AD203B41FA5}">
                      <a16:colId xmlns:a16="http://schemas.microsoft.com/office/drawing/2014/main" val="4070265232"/>
                    </a:ext>
                  </a:extLst>
                </a:gridCol>
              </a:tblGrid>
              <a:tr h="207500">
                <a:tc>
                  <a:txBody>
                    <a:bodyPr/>
                    <a:lstStyle/>
                    <a:p>
                      <a:pPr algn="ctr"/>
                      <a:r>
                        <a:rPr lang="es-ES" sz="1300" b="0" dirty="0">
                          <a:solidFill>
                            <a:schemeClr val="tx1"/>
                          </a:solidFill>
                          <a:latin typeface="Comic Sans MS" panose="030F0702030302020204" pitchFamily="66" charset="0"/>
                        </a:rPr>
                        <a:t>H E R </a:t>
                      </a:r>
                      <a:r>
                        <a:rPr lang="es-ES" sz="1300" b="0" dirty="0" err="1">
                          <a:solidFill>
                            <a:schemeClr val="tx1"/>
                          </a:solidFill>
                          <a:latin typeface="Comic Sans MS" panose="030F0702030302020204" pitchFamily="66" charset="0"/>
                        </a:rPr>
                        <a:t>R</a:t>
                      </a:r>
                      <a:r>
                        <a:rPr lang="es-ES" sz="1300" b="0" dirty="0">
                          <a:solidFill>
                            <a:schemeClr val="tx1"/>
                          </a:solidFill>
                          <a:latin typeface="Comic Sans MS" panose="030F0702030302020204" pitchFamily="66" charset="0"/>
                        </a:rPr>
                        <a:t> A M I E N T A S  </a:t>
                      </a:r>
                    </a:p>
                    <a:p>
                      <a:pPr algn="ctr"/>
                      <a:r>
                        <a:rPr lang="es-ES" sz="1300" b="0" dirty="0">
                          <a:solidFill>
                            <a:schemeClr val="tx1"/>
                          </a:solidFill>
                          <a:latin typeface="Comic Sans MS" panose="030F0702030302020204" pitchFamily="66" charset="0"/>
                        </a:rPr>
                        <a:t>D E  </a:t>
                      </a:r>
                      <a:r>
                        <a:rPr lang="es-ES" sz="1300" b="0" dirty="0" err="1">
                          <a:solidFill>
                            <a:schemeClr val="tx1"/>
                          </a:solidFill>
                          <a:latin typeface="Comic Sans MS" panose="030F0702030302020204" pitchFamily="66" charset="0"/>
                        </a:rPr>
                        <a:t>E</a:t>
                      </a:r>
                      <a:r>
                        <a:rPr lang="es-ES" sz="1300" b="0" dirty="0">
                          <a:solidFill>
                            <a:schemeClr val="tx1"/>
                          </a:solidFill>
                          <a:latin typeface="Comic Sans MS" panose="030F0702030302020204" pitchFamily="66" charset="0"/>
                        </a:rPr>
                        <a:t> V A L U A C I O N:</a:t>
                      </a:r>
                      <a:endParaRPr lang="es-MX" sz="1300" b="1" dirty="0">
                        <a:solidFill>
                          <a:schemeClr val="tx1"/>
                        </a:solidFill>
                        <a:latin typeface="Comic Sans MS" panose="030F0702030302020204" pitchFamily="66" charset="0"/>
                      </a:endParaRPr>
                    </a:p>
                  </a:txBody>
                  <a:tcPr>
                    <a:lnL w="19050" cap="flat" cmpd="sng" algn="ctr">
                      <a:solidFill>
                        <a:srgbClr val="FF3399"/>
                      </a:solidFill>
                      <a:prstDash val="dash"/>
                      <a:round/>
                      <a:headEnd type="none" w="med" len="med"/>
                      <a:tailEnd type="none" w="med" len="med"/>
                    </a:lnL>
                    <a:lnR w="19050" cap="flat" cmpd="sng" algn="ctr">
                      <a:solidFill>
                        <a:srgbClr val="FF3399"/>
                      </a:solidFill>
                      <a:prstDash val="dash"/>
                      <a:round/>
                      <a:headEnd type="none" w="med" len="med"/>
                      <a:tailEnd type="none" w="med" len="med"/>
                    </a:lnR>
                    <a:lnT w="19050" cap="flat" cmpd="sng" algn="ctr">
                      <a:solidFill>
                        <a:srgbClr val="FF3399"/>
                      </a:solidFill>
                      <a:prstDash val="dash"/>
                      <a:round/>
                      <a:headEnd type="none" w="med" len="med"/>
                      <a:tailEnd type="none" w="med" len="med"/>
                    </a:lnT>
                    <a:lnB w="19050" cap="flat" cmpd="sng" algn="ctr">
                      <a:solidFill>
                        <a:srgbClr val="FF3399"/>
                      </a:solidFill>
                      <a:prstDash val="dash"/>
                      <a:round/>
                      <a:headEnd type="none" w="med" len="med"/>
                      <a:tailEnd type="none" w="med" len="med"/>
                    </a:lnB>
                    <a:solidFill>
                      <a:srgbClr val="DCB9FF"/>
                    </a:solidFill>
                  </a:tcPr>
                </a:tc>
                <a:extLst>
                  <a:ext uri="{0D108BD9-81ED-4DB2-BD59-A6C34878D82A}">
                    <a16:rowId xmlns:a16="http://schemas.microsoft.com/office/drawing/2014/main" val="3906015707"/>
                  </a:ext>
                </a:extLst>
              </a:tr>
              <a:tr h="2042235">
                <a:tc>
                  <a:txBody>
                    <a:bodyPr/>
                    <a:lstStyle/>
                    <a:p>
                      <a:pPr marL="449263" indent="-179388" algn="just">
                        <a:buFont typeface="Arial" panose="020B0604020202020204" pitchFamily="34" charset="0"/>
                        <a:buNone/>
                      </a:pPr>
                      <a:endParaRPr lang="es-MX" sz="1200" b="0" baseline="0" dirty="0">
                        <a:latin typeface="Century Gothic" panose="020B0502020202020204" pitchFamily="34" charset="0"/>
                        <a:cs typeface="Arial" panose="020B0604020202020204" pitchFamily="34" charset="0"/>
                      </a:endParaRPr>
                    </a:p>
                    <a:p>
                      <a:pPr marL="449263" indent="-179388" algn="just">
                        <a:buFont typeface="Arial" panose="020B0604020202020204" pitchFamily="34" charset="0"/>
                        <a:buChar char="•"/>
                      </a:pPr>
                      <a:r>
                        <a:rPr lang="es-MX" sz="1200" b="0" baseline="0" dirty="0">
                          <a:latin typeface="Century Gothic" panose="020B0502020202020204" pitchFamily="34" charset="0"/>
                          <a:cs typeface="Arial" panose="020B0604020202020204" pitchFamily="34" charset="0"/>
                        </a:rPr>
                        <a:t>Rúbrica</a:t>
                      </a:r>
                    </a:p>
                    <a:p>
                      <a:pPr marL="449263" indent="-179388" algn="just">
                        <a:buFont typeface="Arial" panose="020B0604020202020204" pitchFamily="34" charset="0"/>
                        <a:buChar char="•"/>
                      </a:pPr>
                      <a:r>
                        <a:rPr lang="es-MX" sz="1200" b="0" baseline="0" dirty="0">
                          <a:latin typeface="Century Gothic" panose="020B0502020202020204" pitchFamily="34" charset="0"/>
                          <a:cs typeface="Arial" panose="020B0604020202020204" pitchFamily="34" charset="0"/>
                        </a:rPr>
                        <a:t>Diario de la educadora</a:t>
                      </a:r>
                    </a:p>
                    <a:p>
                      <a:pPr marL="449263" indent="-179388" algn="just">
                        <a:buFont typeface="Arial" panose="020B0604020202020204" pitchFamily="34" charset="0"/>
                        <a:buChar char="•"/>
                      </a:pPr>
                      <a:r>
                        <a:rPr lang="es-MX" sz="1200" b="0" baseline="0" dirty="0">
                          <a:latin typeface="Century Gothic" panose="020B0502020202020204" pitchFamily="34" charset="0"/>
                          <a:cs typeface="Arial" panose="020B0604020202020204" pitchFamily="34" charset="0"/>
                        </a:rPr>
                        <a:t>Observación diaria</a:t>
                      </a:r>
                    </a:p>
                    <a:p>
                      <a:pPr marL="449263" indent="-179388" algn="just">
                        <a:buFont typeface="Arial" panose="020B0604020202020204" pitchFamily="34" charset="0"/>
                        <a:buChar char="•"/>
                      </a:pPr>
                      <a:r>
                        <a:rPr lang="es-MX" sz="1200" b="0" baseline="0" dirty="0">
                          <a:latin typeface="Century Gothic" panose="020B0502020202020204" pitchFamily="34" charset="0"/>
                          <a:cs typeface="Arial" panose="020B0604020202020204" pitchFamily="34" charset="0"/>
                        </a:rPr>
                        <a:t>Productos.</a:t>
                      </a:r>
                    </a:p>
                    <a:p>
                      <a:pPr marL="0" indent="0" algn="just">
                        <a:buFont typeface="+mj-lt"/>
                        <a:buNone/>
                      </a:pPr>
                      <a:endParaRPr lang="es-MX" sz="1200" b="0" baseline="0" dirty="0">
                        <a:latin typeface="Century Gothic" panose="020B0502020202020204" pitchFamily="34" charset="0"/>
                        <a:cs typeface="Arial" panose="020B0604020202020204" pitchFamily="34" charset="0"/>
                      </a:endParaRPr>
                    </a:p>
                    <a:p>
                      <a:pPr marL="0" indent="0" algn="just">
                        <a:buFont typeface="+mj-lt"/>
                        <a:buNone/>
                      </a:pPr>
                      <a:r>
                        <a:rPr lang="es-MX" sz="1300" b="0" kern="1200" dirty="0">
                          <a:solidFill>
                            <a:schemeClr val="tx1"/>
                          </a:solidFill>
                          <a:latin typeface="Century Gothic" panose="020B0502020202020204" pitchFamily="34" charset="0"/>
                          <a:ea typeface="+mn-ea"/>
                          <a:cs typeface="+mn-cs"/>
                        </a:rPr>
                        <a:t>ACTIVIDADES PERMANENTES:</a:t>
                      </a:r>
                    </a:p>
                    <a:p>
                      <a:pPr marL="0" indent="0" algn="just">
                        <a:buFont typeface="+mj-lt"/>
                        <a:buNone/>
                      </a:pPr>
                      <a:endParaRPr lang="es-MX" sz="1200" b="0" baseline="0" dirty="0">
                        <a:latin typeface="Century Gothic" panose="020B0502020202020204" pitchFamily="34" charset="0"/>
                        <a:cs typeface="Arial" panose="020B0604020202020204" pitchFamily="34" charset="0"/>
                      </a:endParaRPr>
                    </a:p>
                    <a:p>
                      <a:pPr marL="441325" indent="-171450" algn="just">
                        <a:buFont typeface="Arial" panose="020B0604020202020204" pitchFamily="34" charset="0"/>
                        <a:buChar char="•"/>
                      </a:pPr>
                      <a:r>
                        <a:rPr lang="es-MX" sz="1200" b="0" baseline="0" dirty="0">
                          <a:latin typeface="Century Gothic" panose="020B0502020202020204" pitchFamily="34" charset="0"/>
                          <a:cs typeface="Arial" panose="020B0604020202020204" pitchFamily="34" charset="0"/>
                        </a:rPr>
                        <a:t>Saludo.</a:t>
                      </a:r>
                    </a:p>
                    <a:p>
                      <a:pPr marL="441325" indent="-171450" algn="just">
                        <a:buFont typeface="Arial" panose="020B0604020202020204" pitchFamily="34" charset="0"/>
                        <a:buChar char="•"/>
                      </a:pPr>
                      <a:r>
                        <a:rPr lang="es-MX" sz="1200" b="0" baseline="0" dirty="0">
                          <a:latin typeface="Century Gothic" panose="020B0502020202020204" pitchFamily="34" charset="0"/>
                          <a:cs typeface="Arial" panose="020B0604020202020204" pitchFamily="34" charset="0"/>
                        </a:rPr>
                        <a:t>Asistencia diaria.</a:t>
                      </a:r>
                    </a:p>
                    <a:p>
                      <a:pPr marL="441325" indent="-171450" algn="just">
                        <a:buFont typeface="Arial" panose="020B0604020202020204" pitchFamily="34" charset="0"/>
                        <a:buChar char="•"/>
                      </a:pPr>
                      <a:r>
                        <a:rPr lang="es-MX" sz="1200" b="0" baseline="0" dirty="0">
                          <a:latin typeface="Century Gothic" panose="020B0502020202020204" pitchFamily="34" charset="0"/>
                          <a:cs typeface="Arial" panose="020B0604020202020204" pitchFamily="34" charset="0"/>
                        </a:rPr>
                        <a:t>Trabajo del día.</a:t>
                      </a:r>
                    </a:p>
                    <a:p>
                      <a:pPr marL="441325" indent="-171450" algn="just">
                        <a:buFont typeface="Arial" panose="020B0604020202020204" pitchFamily="34" charset="0"/>
                        <a:buChar char="•"/>
                      </a:pPr>
                      <a:r>
                        <a:rPr lang="es-MX" sz="1200" b="0" baseline="0" dirty="0">
                          <a:latin typeface="Century Gothic" panose="020B0502020202020204" pitchFamily="34" charset="0"/>
                          <a:cs typeface="Arial" panose="020B0604020202020204" pitchFamily="34" charset="0"/>
                        </a:rPr>
                        <a:t>Lavado de manos.</a:t>
                      </a:r>
                    </a:p>
                    <a:p>
                      <a:pPr marL="441325" indent="-171450" algn="just">
                        <a:buFont typeface="Arial" panose="020B0604020202020204" pitchFamily="34" charset="0"/>
                        <a:buChar char="•"/>
                      </a:pPr>
                      <a:r>
                        <a:rPr lang="es-MX" sz="1200" b="0" baseline="0" dirty="0">
                          <a:latin typeface="Century Gothic" panose="020B0502020202020204" pitchFamily="34" charset="0"/>
                          <a:cs typeface="Arial" panose="020B0604020202020204" pitchFamily="34" charset="0"/>
                        </a:rPr>
                        <a:t>Refrigerio.</a:t>
                      </a:r>
                    </a:p>
                    <a:p>
                      <a:pPr marL="441325" indent="-171450" algn="just">
                        <a:buFont typeface="Arial" panose="020B0604020202020204" pitchFamily="34" charset="0"/>
                        <a:buChar char="•"/>
                      </a:pPr>
                      <a:r>
                        <a:rPr lang="es-MX" sz="1200" b="0" baseline="0" dirty="0">
                          <a:latin typeface="Century Gothic" panose="020B0502020202020204" pitchFamily="34" charset="0"/>
                          <a:cs typeface="Arial" panose="020B0604020202020204" pitchFamily="34" charset="0"/>
                        </a:rPr>
                        <a:t>Recreo.</a:t>
                      </a:r>
                    </a:p>
                    <a:p>
                      <a:pPr marL="441325" indent="-171450" algn="just">
                        <a:buFont typeface="Arial" panose="020B0604020202020204" pitchFamily="34" charset="0"/>
                        <a:buChar char="•"/>
                      </a:pPr>
                      <a:r>
                        <a:rPr lang="es-MX" sz="1200" b="0" baseline="0" dirty="0">
                          <a:latin typeface="Century Gothic" panose="020B0502020202020204" pitchFamily="34" charset="0"/>
                          <a:cs typeface="Arial" panose="020B0604020202020204" pitchFamily="34" charset="0"/>
                        </a:rPr>
                        <a:t>Despedida.</a:t>
                      </a:r>
                    </a:p>
                  </a:txBody>
                  <a:tcPr>
                    <a:lnL w="19050" cap="flat" cmpd="sng" algn="ctr">
                      <a:solidFill>
                        <a:srgbClr val="FF3399"/>
                      </a:solidFill>
                      <a:prstDash val="dash"/>
                      <a:round/>
                      <a:headEnd type="none" w="med" len="med"/>
                      <a:tailEnd type="none" w="med" len="med"/>
                    </a:lnL>
                    <a:lnR w="19050" cap="flat" cmpd="sng" algn="ctr">
                      <a:solidFill>
                        <a:srgbClr val="FF3399"/>
                      </a:solidFill>
                      <a:prstDash val="dash"/>
                      <a:round/>
                      <a:headEnd type="none" w="med" len="med"/>
                      <a:tailEnd type="none" w="med" len="med"/>
                    </a:lnR>
                    <a:lnT w="19050" cap="flat" cmpd="sng" algn="ctr">
                      <a:solidFill>
                        <a:srgbClr val="FF3399"/>
                      </a:solidFill>
                      <a:prstDash val="dash"/>
                      <a:round/>
                      <a:headEnd type="none" w="med" len="med"/>
                      <a:tailEnd type="none" w="med" len="med"/>
                    </a:lnT>
                    <a:lnB w="19050" cap="flat" cmpd="sng" algn="ctr">
                      <a:solidFill>
                        <a:srgbClr val="FF3399"/>
                      </a:solidFill>
                      <a:prstDash val="dash"/>
                      <a:round/>
                      <a:headEnd type="none" w="med" len="med"/>
                      <a:tailEnd type="none" w="med" len="med"/>
                    </a:lnB>
                    <a:solidFill>
                      <a:schemeClr val="bg1"/>
                    </a:solidFill>
                  </a:tcPr>
                </a:tc>
                <a:extLst>
                  <a:ext uri="{0D108BD9-81ED-4DB2-BD59-A6C34878D82A}">
                    <a16:rowId xmlns:a16="http://schemas.microsoft.com/office/drawing/2014/main" val="3811784441"/>
                  </a:ext>
                </a:extLst>
              </a:tr>
            </a:tbl>
          </a:graphicData>
        </a:graphic>
      </p:graphicFrame>
      <p:graphicFrame>
        <p:nvGraphicFramePr>
          <p:cNvPr id="6" name="Tabla 5">
            <a:extLst>
              <a:ext uri="{FF2B5EF4-FFF2-40B4-BE49-F238E27FC236}">
                <a16:creationId xmlns:a16="http://schemas.microsoft.com/office/drawing/2014/main" id="{435CF165-6863-C7AC-AA5B-C2398FC5579F}"/>
              </a:ext>
            </a:extLst>
          </p:cNvPr>
          <p:cNvGraphicFramePr>
            <a:graphicFrameLocks noGrp="1"/>
          </p:cNvGraphicFramePr>
          <p:nvPr>
            <p:extLst>
              <p:ext uri="{D42A27DB-BD31-4B8C-83A1-F6EECF244321}">
                <p14:modId xmlns:p14="http://schemas.microsoft.com/office/powerpoint/2010/main" val="2385785655"/>
              </p:ext>
            </p:extLst>
          </p:nvPr>
        </p:nvGraphicFramePr>
        <p:xfrm>
          <a:off x="6212879" y="473749"/>
          <a:ext cx="2811116" cy="2225040"/>
        </p:xfrm>
        <a:graphic>
          <a:graphicData uri="http://schemas.openxmlformats.org/drawingml/2006/table">
            <a:tbl>
              <a:tblPr firstRow="1" bandRow="1">
                <a:tableStyleId>{5C22544A-7EE6-4342-B048-85BDC9FD1C3A}</a:tableStyleId>
              </a:tblPr>
              <a:tblGrid>
                <a:gridCol w="2811116">
                  <a:extLst>
                    <a:ext uri="{9D8B030D-6E8A-4147-A177-3AD203B41FA5}">
                      <a16:colId xmlns:a16="http://schemas.microsoft.com/office/drawing/2014/main" val="4070265232"/>
                    </a:ext>
                  </a:extLst>
                </a:gridCol>
              </a:tblGrid>
              <a:tr h="424129">
                <a:tc>
                  <a:txBody>
                    <a:bodyPr/>
                    <a:lstStyle/>
                    <a:p>
                      <a:pPr algn="ctr"/>
                      <a:r>
                        <a:rPr lang="es-MX" sz="1300" b="0" kern="1200" dirty="0">
                          <a:solidFill>
                            <a:schemeClr val="tx1"/>
                          </a:solidFill>
                          <a:latin typeface="Comic Sans MS" panose="030F0702030302020204" pitchFamily="66" charset="0"/>
                          <a:ea typeface="+mn-ea"/>
                          <a:cs typeface="+mn-cs"/>
                        </a:rPr>
                        <a:t>A C T I V I D A D E S  D E  APOYO/COMPLEMENTARIAS</a:t>
                      </a:r>
                    </a:p>
                  </a:txBody>
                  <a:tcPr>
                    <a:lnL w="19050" cap="flat" cmpd="sng" algn="ctr">
                      <a:solidFill>
                        <a:srgbClr val="FF3399"/>
                      </a:solidFill>
                      <a:prstDash val="dash"/>
                      <a:round/>
                      <a:headEnd type="none" w="med" len="med"/>
                      <a:tailEnd type="none" w="med" len="med"/>
                    </a:lnL>
                    <a:lnR w="19050" cap="flat" cmpd="sng" algn="ctr">
                      <a:solidFill>
                        <a:srgbClr val="FF3399"/>
                      </a:solidFill>
                      <a:prstDash val="dash"/>
                      <a:round/>
                      <a:headEnd type="none" w="med" len="med"/>
                      <a:tailEnd type="none" w="med" len="med"/>
                    </a:lnR>
                    <a:lnT w="19050" cap="flat" cmpd="sng" algn="ctr">
                      <a:solidFill>
                        <a:srgbClr val="FF3399"/>
                      </a:solidFill>
                      <a:prstDash val="dash"/>
                      <a:round/>
                      <a:headEnd type="none" w="med" len="med"/>
                      <a:tailEnd type="none" w="med" len="med"/>
                    </a:lnT>
                    <a:lnB w="19050" cap="flat" cmpd="sng" algn="ctr">
                      <a:solidFill>
                        <a:srgbClr val="FF3399"/>
                      </a:solidFill>
                      <a:prstDash val="dash"/>
                      <a:round/>
                      <a:headEnd type="none" w="med" len="med"/>
                      <a:tailEnd type="none" w="med" len="med"/>
                    </a:lnB>
                    <a:solidFill>
                      <a:srgbClr val="DCB9FF"/>
                    </a:solidFill>
                  </a:tcPr>
                </a:tc>
                <a:extLst>
                  <a:ext uri="{0D108BD9-81ED-4DB2-BD59-A6C34878D82A}">
                    <a16:rowId xmlns:a16="http://schemas.microsoft.com/office/drawing/2014/main" val="3906015707"/>
                  </a:ext>
                </a:extLst>
              </a:tr>
              <a:tr h="1239811">
                <a:tc>
                  <a:txBody>
                    <a:bodyPr/>
                    <a:lstStyle/>
                    <a:p>
                      <a:pPr marL="449263" indent="-179388" algn="just">
                        <a:buFont typeface="Arial" panose="020B0604020202020204" pitchFamily="34" charset="0"/>
                        <a:buChar char="•"/>
                      </a:pPr>
                      <a:r>
                        <a:rPr lang="es-MX" sz="1200" b="0" baseline="0" dirty="0">
                          <a:latin typeface="Century Gothic" panose="020B0502020202020204" pitchFamily="34" charset="0"/>
                          <a:cs typeface="Arial" panose="020B0604020202020204" pitchFamily="34" charset="0"/>
                        </a:rPr>
                        <a:t>Cantos, juegos y pausas activas.</a:t>
                      </a:r>
                    </a:p>
                    <a:p>
                      <a:pPr marL="449263" indent="-179388" algn="just">
                        <a:buFont typeface="Arial" panose="020B0604020202020204" pitchFamily="34" charset="0"/>
                        <a:buChar char="•"/>
                      </a:pPr>
                      <a:r>
                        <a:rPr lang="es-MX" sz="1200" b="0" baseline="0" dirty="0">
                          <a:latin typeface="Century Gothic" panose="020B0502020202020204" pitchFamily="34" charset="0"/>
                          <a:cs typeface="Arial" panose="020B0604020202020204" pitchFamily="34" charset="0"/>
                        </a:rPr>
                        <a:t>Activación.</a:t>
                      </a:r>
                    </a:p>
                    <a:p>
                      <a:pPr marL="449263" indent="-179388" algn="just">
                        <a:buFont typeface="Arial" panose="020B0604020202020204" pitchFamily="34" charset="0"/>
                        <a:buChar char="•"/>
                      </a:pPr>
                      <a:r>
                        <a:rPr lang="es-MX" sz="1200" b="0" baseline="0" dirty="0">
                          <a:latin typeface="Century Gothic" panose="020B0502020202020204" pitchFamily="34" charset="0"/>
                          <a:cs typeface="Arial" panose="020B0604020202020204" pitchFamily="34" charset="0"/>
                        </a:rPr>
                        <a:t>Cuentos/lectura.</a:t>
                      </a:r>
                    </a:p>
                    <a:p>
                      <a:pPr marL="449263" indent="-179388" algn="just">
                        <a:buFont typeface="Arial" panose="020B0604020202020204" pitchFamily="34" charset="0"/>
                        <a:buChar char="•"/>
                      </a:pPr>
                      <a:r>
                        <a:rPr lang="es-MX" sz="1200" b="0" baseline="0" dirty="0">
                          <a:latin typeface="Century Gothic" panose="020B0502020202020204" pitchFamily="34" charset="0"/>
                          <a:cs typeface="Arial" panose="020B0604020202020204" pitchFamily="34" charset="0"/>
                        </a:rPr>
                        <a:t>Juegos diversos (rompecabezas, memoramas, etc.)</a:t>
                      </a:r>
                    </a:p>
                    <a:p>
                      <a:pPr marL="449263" indent="-179388" algn="just">
                        <a:buFont typeface="Arial" panose="020B0604020202020204" pitchFamily="34" charset="0"/>
                        <a:buChar char="•"/>
                      </a:pPr>
                      <a:r>
                        <a:rPr lang="es-MX" sz="1200" b="0" baseline="0" dirty="0">
                          <a:latin typeface="Century Gothic" panose="020B0502020202020204" pitchFamily="34" charset="0"/>
                          <a:cs typeface="Arial" panose="020B0604020202020204" pitchFamily="34" charset="0"/>
                        </a:rPr>
                        <a:t>Juego en áreas.</a:t>
                      </a:r>
                    </a:p>
                    <a:p>
                      <a:pPr marL="449263" indent="-179388" algn="just">
                        <a:buFont typeface="Arial" panose="020B0604020202020204" pitchFamily="34" charset="0"/>
                        <a:buChar char="•"/>
                      </a:pPr>
                      <a:r>
                        <a:rPr lang="es-MX" sz="1200" b="0" baseline="0" dirty="0">
                          <a:latin typeface="Century Gothic" panose="020B0502020202020204" pitchFamily="34" charset="0"/>
                          <a:cs typeface="Arial" panose="020B0604020202020204" pitchFamily="34" charset="0"/>
                        </a:rPr>
                        <a:t>Fichas de trabajo. </a:t>
                      </a:r>
                    </a:p>
                  </a:txBody>
                  <a:tcPr>
                    <a:lnL w="19050" cap="flat" cmpd="sng" algn="ctr">
                      <a:solidFill>
                        <a:srgbClr val="FF3399"/>
                      </a:solidFill>
                      <a:prstDash val="dash"/>
                      <a:round/>
                      <a:headEnd type="none" w="med" len="med"/>
                      <a:tailEnd type="none" w="med" len="med"/>
                    </a:lnL>
                    <a:lnR w="19050" cap="flat" cmpd="sng" algn="ctr">
                      <a:solidFill>
                        <a:srgbClr val="FF3399"/>
                      </a:solidFill>
                      <a:prstDash val="dash"/>
                      <a:round/>
                      <a:headEnd type="none" w="med" len="med"/>
                      <a:tailEnd type="none" w="med" len="med"/>
                    </a:lnR>
                    <a:lnT w="19050" cap="flat" cmpd="sng" algn="ctr">
                      <a:solidFill>
                        <a:srgbClr val="FF3399"/>
                      </a:solidFill>
                      <a:prstDash val="dash"/>
                      <a:round/>
                      <a:headEnd type="none" w="med" len="med"/>
                      <a:tailEnd type="none" w="med" len="med"/>
                    </a:lnT>
                    <a:lnB w="19050" cap="flat" cmpd="sng" algn="ctr">
                      <a:solidFill>
                        <a:srgbClr val="FF3399"/>
                      </a:solidFill>
                      <a:prstDash val="dash"/>
                      <a:round/>
                      <a:headEnd type="none" w="med" len="med"/>
                      <a:tailEnd type="none" w="med" len="med"/>
                    </a:lnB>
                    <a:solidFill>
                      <a:schemeClr val="bg1"/>
                    </a:solidFill>
                  </a:tcPr>
                </a:tc>
                <a:extLst>
                  <a:ext uri="{0D108BD9-81ED-4DB2-BD59-A6C34878D82A}">
                    <a16:rowId xmlns:a16="http://schemas.microsoft.com/office/drawing/2014/main" val="3811784441"/>
                  </a:ext>
                </a:extLst>
              </a:tr>
            </a:tbl>
          </a:graphicData>
        </a:graphic>
      </p:graphicFrame>
      <p:graphicFrame>
        <p:nvGraphicFramePr>
          <p:cNvPr id="7" name="Tabla 6">
            <a:extLst>
              <a:ext uri="{FF2B5EF4-FFF2-40B4-BE49-F238E27FC236}">
                <a16:creationId xmlns:a16="http://schemas.microsoft.com/office/drawing/2014/main" id="{4BF69C88-BD35-8A12-B79E-764A4C363104}"/>
              </a:ext>
            </a:extLst>
          </p:cNvPr>
          <p:cNvGraphicFramePr>
            <a:graphicFrameLocks noGrp="1"/>
          </p:cNvGraphicFramePr>
          <p:nvPr>
            <p:extLst>
              <p:ext uri="{D42A27DB-BD31-4B8C-83A1-F6EECF244321}">
                <p14:modId xmlns:p14="http://schemas.microsoft.com/office/powerpoint/2010/main" val="1414649095"/>
              </p:ext>
            </p:extLst>
          </p:nvPr>
        </p:nvGraphicFramePr>
        <p:xfrm>
          <a:off x="217620" y="4060151"/>
          <a:ext cx="8806375" cy="2324100"/>
        </p:xfrm>
        <a:graphic>
          <a:graphicData uri="http://schemas.openxmlformats.org/drawingml/2006/table">
            <a:tbl>
              <a:tblPr firstRow="1" bandRow="1">
                <a:tableStyleId>{5C22544A-7EE6-4342-B048-85BDC9FD1C3A}</a:tableStyleId>
              </a:tblPr>
              <a:tblGrid>
                <a:gridCol w="8806375">
                  <a:extLst>
                    <a:ext uri="{9D8B030D-6E8A-4147-A177-3AD203B41FA5}">
                      <a16:colId xmlns:a16="http://schemas.microsoft.com/office/drawing/2014/main" val="4070265232"/>
                    </a:ext>
                  </a:extLst>
                </a:gridCol>
              </a:tblGrid>
              <a:tr h="332014">
                <a:tc>
                  <a:txBody>
                    <a:bodyPr/>
                    <a:lstStyle/>
                    <a:p>
                      <a:pPr algn="ctr"/>
                      <a:r>
                        <a:rPr lang="es-ES" sz="1300" b="0" dirty="0">
                          <a:solidFill>
                            <a:schemeClr val="tx1"/>
                          </a:solidFill>
                          <a:latin typeface="Comic Sans MS" panose="030F0702030302020204" pitchFamily="66" charset="0"/>
                        </a:rPr>
                        <a:t>A D E C U A C I O N E S:</a:t>
                      </a:r>
                      <a:endParaRPr lang="es-MX" sz="1300" b="1" dirty="0">
                        <a:solidFill>
                          <a:schemeClr val="tx1"/>
                        </a:solidFill>
                        <a:latin typeface="Comic Sans MS" panose="030F0702030302020204" pitchFamily="66" charset="0"/>
                      </a:endParaRPr>
                    </a:p>
                  </a:txBody>
                  <a:tcPr>
                    <a:lnL w="19050" cap="flat" cmpd="sng" algn="ctr">
                      <a:solidFill>
                        <a:srgbClr val="FF3399"/>
                      </a:solidFill>
                      <a:prstDash val="dash"/>
                      <a:round/>
                      <a:headEnd type="none" w="med" len="med"/>
                      <a:tailEnd type="none" w="med" len="med"/>
                    </a:lnL>
                    <a:lnR w="19050" cap="flat" cmpd="sng" algn="ctr">
                      <a:solidFill>
                        <a:srgbClr val="FF3399"/>
                      </a:solidFill>
                      <a:prstDash val="dash"/>
                      <a:round/>
                      <a:headEnd type="none" w="med" len="med"/>
                      <a:tailEnd type="none" w="med" len="med"/>
                    </a:lnR>
                    <a:lnT w="19050" cap="flat" cmpd="sng" algn="ctr">
                      <a:solidFill>
                        <a:srgbClr val="FF3399"/>
                      </a:solidFill>
                      <a:prstDash val="dash"/>
                      <a:round/>
                      <a:headEnd type="none" w="med" len="med"/>
                      <a:tailEnd type="none" w="med" len="med"/>
                    </a:lnT>
                    <a:lnB w="19050" cap="flat" cmpd="sng" algn="ctr">
                      <a:solidFill>
                        <a:srgbClr val="FF3399"/>
                      </a:solidFill>
                      <a:prstDash val="dash"/>
                      <a:round/>
                      <a:headEnd type="none" w="med" len="med"/>
                      <a:tailEnd type="none" w="med" len="med"/>
                    </a:lnB>
                    <a:solidFill>
                      <a:srgbClr val="DCB9FF"/>
                    </a:solidFill>
                  </a:tcPr>
                </a:tc>
                <a:extLst>
                  <a:ext uri="{0D108BD9-81ED-4DB2-BD59-A6C34878D82A}">
                    <a16:rowId xmlns:a16="http://schemas.microsoft.com/office/drawing/2014/main" val="3906015707"/>
                  </a:ext>
                </a:extLst>
              </a:tr>
              <a:tr h="1992086">
                <a:tc>
                  <a:txBody>
                    <a:bodyPr/>
                    <a:lstStyle/>
                    <a:p>
                      <a:pPr marL="441325" indent="-171450" algn="just" defTabSz="914400" rtl="0" eaLnBrk="1" latinLnBrk="0" hangingPunct="1">
                        <a:buFont typeface="Arial" panose="020B0604020202020204" pitchFamily="34" charset="0"/>
                        <a:buChar char="•"/>
                      </a:pPr>
                      <a:r>
                        <a:rPr lang="es-MX" sz="1200" b="0" kern="1200" baseline="0" dirty="0">
                          <a:solidFill>
                            <a:schemeClr val="dk1"/>
                          </a:solidFill>
                          <a:latin typeface="Century Gothic" panose="020B0502020202020204" pitchFamily="34" charset="0"/>
                          <a:ea typeface="+mn-ea"/>
                          <a:cs typeface="Arial" panose="020B0604020202020204" pitchFamily="34" charset="0"/>
                        </a:rPr>
                        <a:t>Organizar al grupo para tener la atención de todos al frente y sentar a los amigos por separado para que no se distraigan.</a:t>
                      </a:r>
                    </a:p>
                    <a:p>
                      <a:pPr marL="449263" indent="-179388" algn="just" defTabSz="914400" rtl="0" eaLnBrk="1" latinLnBrk="0" hangingPunct="1">
                        <a:buFont typeface="Arial" panose="020B0604020202020204" pitchFamily="34" charset="0"/>
                        <a:buChar char="•"/>
                      </a:pPr>
                      <a:r>
                        <a:rPr lang="es-MX" sz="1200" b="0" kern="1200" baseline="0" dirty="0">
                          <a:solidFill>
                            <a:schemeClr val="dk1"/>
                          </a:solidFill>
                          <a:latin typeface="Century Gothic" panose="020B0502020202020204" pitchFamily="34" charset="0"/>
                          <a:ea typeface="+mn-ea"/>
                          <a:cs typeface="Arial" panose="020B0604020202020204" pitchFamily="34" charset="0"/>
                        </a:rPr>
                        <a:t>Trataré de ceder la palabra  a los niños que menos participan, así como los niños con problemas de lenguaje.</a:t>
                      </a:r>
                    </a:p>
                    <a:p>
                      <a:pPr marL="449263" indent="-179388" algn="just" defTabSz="914400" rtl="0" eaLnBrk="1" latinLnBrk="0" hangingPunct="1">
                        <a:buFont typeface="Arial" panose="020B0604020202020204" pitchFamily="34" charset="0"/>
                        <a:buChar char="•"/>
                      </a:pPr>
                      <a:r>
                        <a:rPr lang="es-MX" sz="1200" b="0" kern="1200" baseline="0" dirty="0">
                          <a:solidFill>
                            <a:schemeClr val="dk1"/>
                          </a:solidFill>
                          <a:latin typeface="Century Gothic" panose="020B0502020202020204" pitchFamily="34" charset="0"/>
                          <a:ea typeface="+mn-ea"/>
                          <a:cs typeface="Arial" panose="020B0604020202020204" pitchFamily="34" charset="0"/>
                        </a:rPr>
                        <a:t>Si el tiempo es corto se rifará con papelitos a los niños que pasaran a exponer sus trabajos.</a:t>
                      </a:r>
                    </a:p>
                    <a:p>
                      <a:pPr marL="449263" indent="-179388" algn="just" defTabSz="914400" rtl="0" eaLnBrk="1" latinLnBrk="0" hangingPunct="1">
                        <a:buFont typeface="Arial" panose="020B0604020202020204" pitchFamily="34" charset="0"/>
                        <a:buChar char="•"/>
                      </a:pPr>
                      <a:r>
                        <a:rPr lang="es-MX" sz="1200" b="0" kern="1200" baseline="0" dirty="0">
                          <a:solidFill>
                            <a:schemeClr val="dk1"/>
                          </a:solidFill>
                          <a:latin typeface="Century Gothic" panose="020B0502020202020204" pitchFamily="34" charset="0"/>
                          <a:ea typeface="+mn-ea"/>
                          <a:cs typeface="Arial" panose="020B0604020202020204" pitchFamily="34" charset="0"/>
                        </a:rPr>
                        <a:t>Organizar los equipos con los niños mezclados de cada mesa para que se relacionen mas con quien no se sientan al lado.</a:t>
                      </a:r>
                    </a:p>
                    <a:p>
                      <a:pPr marL="449263" indent="-179388" algn="just" defTabSz="914400" rtl="0" eaLnBrk="1" latinLnBrk="0" hangingPunct="1">
                        <a:buFont typeface="Arial" panose="020B0604020202020204" pitchFamily="34" charset="0"/>
                        <a:buChar char="•"/>
                      </a:pPr>
                      <a:r>
                        <a:rPr lang="es-MX" sz="1200" b="0" kern="1200" baseline="0" dirty="0">
                          <a:solidFill>
                            <a:schemeClr val="dk1"/>
                          </a:solidFill>
                          <a:latin typeface="Century Gothic" panose="020B0502020202020204" pitchFamily="34" charset="0"/>
                          <a:ea typeface="+mn-ea"/>
                          <a:cs typeface="Arial" panose="020B0604020202020204" pitchFamily="34" charset="0"/>
                        </a:rPr>
                        <a:t>Dar las indicaciones con claridad para que los niños entiendan y sepan lo que harán con material durante las actividades propuestas.</a:t>
                      </a:r>
                    </a:p>
                    <a:p>
                      <a:pPr marL="449263" indent="-179388" algn="just" defTabSz="914400" rtl="0" eaLnBrk="1" latinLnBrk="0" hangingPunct="1">
                        <a:buFont typeface="Arial" panose="020B0604020202020204" pitchFamily="34" charset="0"/>
                        <a:buChar char="•"/>
                      </a:pPr>
                      <a:r>
                        <a:rPr lang="es-MX" sz="1200" b="0" kern="1200" baseline="0" dirty="0">
                          <a:solidFill>
                            <a:schemeClr val="dk1"/>
                          </a:solidFill>
                          <a:latin typeface="Century Gothic" panose="020B0502020202020204" pitchFamily="34" charset="0"/>
                          <a:ea typeface="+mn-ea"/>
                          <a:cs typeface="Arial" panose="020B0604020202020204" pitchFamily="34" charset="0"/>
                        </a:rPr>
                        <a:t>Tener un mayor acercamiento con José Luis, para ir identificando lo que puede realizar, (el animo que tenga durante el día influirá si quiere trabajar o no y si la actividad le llama la atención).</a:t>
                      </a:r>
                    </a:p>
                  </a:txBody>
                  <a:tcPr>
                    <a:lnL w="19050" cap="flat" cmpd="sng" algn="ctr">
                      <a:solidFill>
                        <a:srgbClr val="FF3399"/>
                      </a:solidFill>
                      <a:prstDash val="dash"/>
                      <a:round/>
                      <a:headEnd type="none" w="med" len="med"/>
                      <a:tailEnd type="none" w="med" len="med"/>
                    </a:lnL>
                    <a:lnR w="19050" cap="flat" cmpd="sng" algn="ctr">
                      <a:solidFill>
                        <a:srgbClr val="FF3399"/>
                      </a:solidFill>
                      <a:prstDash val="dash"/>
                      <a:round/>
                      <a:headEnd type="none" w="med" len="med"/>
                      <a:tailEnd type="none" w="med" len="med"/>
                    </a:lnR>
                    <a:lnT w="19050" cap="flat" cmpd="sng" algn="ctr">
                      <a:solidFill>
                        <a:srgbClr val="FF3399"/>
                      </a:solidFill>
                      <a:prstDash val="dash"/>
                      <a:round/>
                      <a:headEnd type="none" w="med" len="med"/>
                      <a:tailEnd type="none" w="med" len="med"/>
                    </a:lnT>
                    <a:lnB w="19050" cap="flat" cmpd="sng" algn="ctr">
                      <a:solidFill>
                        <a:srgbClr val="FF3399"/>
                      </a:solidFill>
                      <a:prstDash val="dash"/>
                      <a:round/>
                      <a:headEnd type="none" w="med" len="med"/>
                      <a:tailEnd type="none" w="med" len="med"/>
                    </a:lnB>
                    <a:solidFill>
                      <a:schemeClr val="bg1"/>
                    </a:solidFill>
                  </a:tcPr>
                </a:tc>
                <a:extLst>
                  <a:ext uri="{0D108BD9-81ED-4DB2-BD59-A6C34878D82A}">
                    <a16:rowId xmlns:a16="http://schemas.microsoft.com/office/drawing/2014/main" val="3811784441"/>
                  </a:ext>
                </a:extLst>
              </a:tr>
            </a:tbl>
          </a:graphicData>
        </a:graphic>
      </p:graphicFrame>
      <p:graphicFrame>
        <p:nvGraphicFramePr>
          <p:cNvPr id="8" name="Tabla 7">
            <a:extLst>
              <a:ext uri="{FF2B5EF4-FFF2-40B4-BE49-F238E27FC236}">
                <a16:creationId xmlns:a16="http://schemas.microsoft.com/office/drawing/2014/main" id="{FBABBEB6-80DF-A54C-4613-41F24C1DAD7E}"/>
              </a:ext>
            </a:extLst>
          </p:cNvPr>
          <p:cNvGraphicFramePr>
            <a:graphicFrameLocks noGrp="1"/>
          </p:cNvGraphicFramePr>
          <p:nvPr>
            <p:extLst>
              <p:ext uri="{D42A27DB-BD31-4B8C-83A1-F6EECF244321}">
                <p14:modId xmlns:p14="http://schemas.microsoft.com/office/powerpoint/2010/main" val="3924606189"/>
              </p:ext>
            </p:extLst>
          </p:nvPr>
        </p:nvGraphicFramePr>
        <p:xfrm>
          <a:off x="3235055" y="1453456"/>
          <a:ext cx="2673887" cy="2209800"/>
        </p:xfrm>
        <a:graphic>
          <a:graphicData uri="http://schemas.openxmlformats.org/drawingml/2006/table">
            <a:tbl>
              <a:tblPr firstRow="1" bandRow="1">
                <a:tableStyleId>{5C22544A-7EE6-4342-B048-85BDC9FD1C3A}</a:tableStyleId>
              </a:tblPr>
              <a:tblGrid>
                <a:gridCol w="2673887">
                  <a:extLst>
                    <a:ext uri="{9D8B030D-6E8A-4147-A177-3AD203B41FA5}">
                      <a16:colId xmlns:a16="http://schemas.microsoft.com/office/drawing/2014/main" val="63597448"/>
                    </a:ext>
                  </a:extLst>
                </a:gridCol>
              </a:tblGrid>
              <a:tr h="269224">
                <a:tc>
                  <a:txBody>
                    <a:bodyPr/>
                    <a:lstStyle/>
                    <a:p>
                      <a:pPr algn="ctr"/>
                      <a:r>
                        <a:rPr lang="es-MX" sz="1300" b="0" kern="1200" dirty="0">
                          <a:solidFill>
                            <a:schemeClr val="tx1"/>
                          </a:solidFill>
                          <a:latin typeface="Comic Sans MS" panose="030F0702030302020204" pitchFamily="66" charset="0"/>
                          <a:ea typeface="+mn-ea"/>
                          <a:cs typeface="+mn-cs"/>
                        </a:rPr>
                        <a:t>H O R A R I O S</a:t>
                      </a:r>
                    </a:p>
                  </a:txBody>
                  <a:tcPr>
                    <a:lnL w="19050" cap="flat" cmpd="sng" algn="ctr">
                      <a:solidFill>
                        <a:srgbClr val="FF3399"/>
                      </a:solidFill>
                      <a:prstDash val="dash"/>
                      <a:round/>
                      <a:headEnd type="none" w="med" len="med"/>
                      <a:tailEnd type="none" w="med" len="med"/>
                    </a:lnL>
                    <a:lnR w="19050" cap="flat" cmpd="sng" algn="ctr">
                      <a:solidFill>
                        <a:srgbClr val="FF3399"/>
                      </a:solidFill>
                      <a:prstDash val="dash"/>
                      <a:round/>
                      <a:headEnd type="none" w="med" len="med"/>
                      <a:tailEnd type="none" w="med" len="med"/>
                    </a:lnR>
                    <a:lnT w="19050" cap="flat" cmpd="sng" algn="ctr">
                      <a:solidFill>
                        <a:srgbClr val="FF3399"/>
                      </a:solidFill>
                      <a:prstDash val="dash"/>
                      <a:round/>
                      <a:headEnd type="none" w="med" len="med"/>
                      <a:tailEnd type="none" w="med" len="med"/>
                    </a:lnT>
                    <a:lnB w="19050" cap="flat" cmpd="sng" algn="ctr">
                      <a:solidFill>
                        <a:srgbClr val="FF3399"/>
                      </a:solidFill>
                      <a:prstDash val="dash"/>
                      <a:round/>
                      <a:headEnd type="none" w="med" len="med"/>
                      <a:tailEnd type="none" w="med" len="med"/>
                    </a:lnB>
                    <a:solidFill>
                      <a:srgbClr val="DCB9FF"/>
                    </a:solidFill>
                  </a:tcPr>
                </a:tc>
                <a:extLst>
                  <a:ext uri="{0D108BD9-81ED-4DB2-BD59-A6C34878D82A}">
                    <a16:rowId xmlns:a16="http://schemas.microsoft.com/office/drawing/2014/main" val="33312627"/>
                  </a:ext>
                </a:extLst>
              </a:tr>
              <a:tr h="1913633">
                <a:tc>
                  <a:txBody>
                    <a:bodyPr/>
                    <a:lstStyle/>
                    <a:p>
                      <a:pPr marL="449263" indent="-449263" algn="just">
                        <a:buFont typeface="Arial" panose="020B0604020202020204" pitchFamily="34" charset="0"/>
                        <a:buNone/>
                      </a:pPr>
                      <a:r>
                        <a:rPr lang="es-MX" sz="1200" b="0" baseline="0" dirty="0">
                          <a:latin typeface="Century Gothic" panose="020B0502020202020204" pitchFamily="34" charset="0"/>
                          <a:cs typeface="Arial" panose="020B0604020202020204" pitchFamily="34" charset="0"/>
                        </a:rPr>
                        <a:t>Días Lunes HONORES en el Jardín.</a:t>
                      </a:r>
                    </a:p>
                    <a:p>
                      <a:pPr marL="449263" indent="-179388" algn="just">
                        <a:buFont typeface="Arial" panose="020B0604020202020204" pitchFamily="34" charset="0"/>
                        <a:buNone/>
                      </a:pPr>
                      <a:endParaRPr lang="es-MX" sz="1200" b="0" baseline="0" dirty="0">
                        <a:latin typeface="Century Gothic" panose="020B0502020202020204" pitchFamily="34" charset="0"/>
                        <a:cs typeface="Arial" panose="020B0604020202020204" pitchFamily="34" charset="0"/>
                      </a:endParaRPr>
                    </a:p>
                    <a:p>
                      <a:pPr marL="449263" indent="-179388" algn="just">
                        <a:buFont typeface="Arial" panose="020B0604020202020204" pitchFamily="34" charset="0"/>
                        <a:buNone/>
                      </a:pPr>
                      <a:endParaRPr lang="es-MX" sz="1200" b="0" baseline="0" dirty="0">
                        <a:latin typeface="Century Gothic" panose="020B0502020202020204" pitchFamily="34" charset="0"/>
                        <a:cs typeface="Arial" panose="020B0604020202020204" pitchFamily="34" charset="0"/>
                      </a:endParaRPr>
                    </a:p>
                    <a:p>
                      <a:pPr marL="449263" indent="-179388" algn="just">
                        <a:buFont typeface="Arial" panose="020B0604020202020204" pitchFamily="34" charset="0"/>
                        <a:buNone/>
                      </a:pPr>
                      <a:r>
                        <a:rPr lang="es-MX" sz="1200" b="1" baseline="0" dirty="0">
                          <a:latin typeface="Century Gothic" panose="020B0502020202020204" pitchFamily="34" charset="0"/>
                          <a:cs typeface="Arial" panose="020B0604020202020204" pitchFamily="34" charset="0"/>
                        </a:rPr>
                        <a:t>Educación Física:</a:t>
                      </a:r>
                    </a:p>
                    <a:p>
                      <a:pPr marL="449263" indent="-179388" algn="just">
                        <a:buFont typeface="Arial" panose="020B0604020202020204" pitchFamily="34" charset="0"/>
                        <a:buNone/>
                      </a:pPr>
                      <a:endParaRPr lang="es-MX" sz="1200" b="0" baseline="0" dirty="0">
                        <a:latin typeface="Century Gothic" panose="020B0502020202020204" pitchFamily="34" charset="0"/>
                        <a:cs typeface="Arial" panose="020B0604020202020204" pitchFamily="34" charset="0"/>
                      </a:endParaRPr>
                    </a:p>
                    <a:p>
                      <a:pPr marL="984250" indent="-266700" algn="just">
                        <a:buFont typeface="Wingdings" panose="05000000000000000000" pitchFamily="2" charset="2"/>
                        <a:buChar char="ü"/>
                      </a:pPr>
                      <a:r>
                        <a:rPr lang="es-MX" sz="1200" b="0" baseline="0" dirty="0">
                          <a:latin typeface="Century Gothic" panose="020B0502020202020204" pitchFamily="34" charset="0"/>
                          <a:cs typeface="Arial" panose="020B0604020202020204" pitchFamily="34" charset="0"/>
                        </a:rPr>
                        <a:t>Martes y Jueves.</a:t>
                      </a:r>
                    </a:p>
                    <a:p>
                      <a:pPr marL="449263" indent="-179388" algn="just">
                        <a:buFont typeface="Arial" panose="020B0604020202020204" pitchFamily="34" charset="0"/>
                        <a:buNone/>
                      </a:pPr>
                      <a:endParaRPr lang="es-MX" sz="1200" b="0" baseline="0" dirty="0">
                        <a:latin typeface="Century Gothic" panose="020B0502020202020204" pitchFamily="34" charset="0"/>
                        <a:cs typeface="Arial" panose="020B0604020202020204" pitchFamily="34" charset="0"/>
                      </a:endParaRPr>
                    </a:p>
                    <a:p>
                      <a:pPr marL="449263" indent="-179388" algn="just">
                        <a:buFont typeface="Arial" panose="020B0604020202020204" pitchFamily="34" charset="0"/>
                        <a:buNone/>
                      </a:pPr>
                      <a:r>
                        <a:rPr lang="es-MX" sz="1200" b="1" baseline="0" dirty="0">
                          <a:latin typeface="Century Gothic" panose="020B0502020202020204" pitchFamily="34" charset="0"/>
                          <a:cs typeface="Arial" panose="020B0604020202020204" pitchFamily="34" charset="0"/>
                        </a:rPr>
                        <a:t>Educación Musical:</a:t>
                      </a:r>
                    </a:p>
                    <a:p>
                      <a:pPr marL="449263" indent="-179388" algn="just">
                        <a:buFont typeface="Arial" panose="020B0604020202020204" pitchFamily="34" charset="0"/>
                        <a:buNone/>
                      </a:pPr>
                      <a:endParaRPr lang="es-MX" sz="1200" b="0" baseline="0" dirty="0">
                        <a:latin typeface="Century Gothic" panose="020B0502020202020204" pitchFamily="34" charset="0"/>
                        <a:cs typeface="Arial" panose="020B0604020202020204" pitchFamily="34" charset="0"/>
                      </a:endParaRPr>
                    </a:p>
                    <a:p>
                      <a:pPr marL="984250" indent="-266700" algn="just">
                        <a:buFont typeface="Wingdings" panose="05000000000000000000" pitchFamily="2" charset="2"/>
                        <a:buChar char="ü"/>
                      </a:pPr>
                      <a:r>
                        <a:rPr lang="es-MX" sz="1200" b="0" baseline="0" dirty="0">
                          <a:latin typeface="Century Gothic" panose="020B0502020202020204" pitchFamily="34" charset="0"/>
                          <a:cs typeface="Arial" panose="020B0604020202020204" pitchFamily="34" charset="0"/>
                        </a:rPr>
                        <a:t>Miércoles y Viernes.</a:t>
                      </a:r>
                    </a:p>
                  </a:txBody>
                  <a:tcPr>
                    <a:lnL w="19050" cap="flat" cmpd="sng" algn="ctr">
                      <a:solidFill>
                        <a:srgbClr val="FF3399"/>
                      </a:solidFill>
                      <a:prstDash val="dash"/>
                      <a:round/>
                      <a:headEnd type="none" w="med" len="med"/>
                      <a:tailEnd type="none" w="med" len="med"/>
                    </a:lnL>
                    <a:lnR w="19050" cap="flat" cmpd="sng" algn="ctr">
                      <a:solidFill>
                        <a:srgbClr val="FF3399"/>
                      </a:solidFill>
                      <a:prstDash val="dash"/>
                      <a:round/>
                      <a:headEnd type="none" w="med" len="med"/>
                      <a:tailEnd type="none" w="med" len="med"/>
                    </a:lnR>
                    <a:lnT w="19050" cap="flat" cmpd="sng" algn="ctr">
                      <a:solidFill>
                        <a:srgbClr val="FF3399"/>
                      </a:solidFill>
                      <a:prstDash val="dash"/>
                      <a:round/>
                      <a:headEnd type="none" w="med" len="med"/>
                      <a:tailEnd type="none" w="med" len="med"/>
                    </a:lnT>
                    <a:lnB w="19050" cap="flat" cmpd="sng" algn="ctr">
                      <a:solidFill>
                        <a:srgbClr val="FF3399"/>
                      </a:solidFill>
                      <a:prstDash val="dash"/>
                      <a:round/>
                      <a:headEnd type="none" w="med" len="med"/>
                      <a:tailEnd type="none" w="med" len="med"/>
                    </a:lnB>
                    <a:solidFill>
                      <a:schemeClr val="bg1"/>
                    </a:solidFill>
                  </a:tcPr>
                </a:tc>
                <a:extLst>
                  <a:ext uri="{0D108BD9-81ED-4DB2-BD59-A6C34878D82A}">
                    <a16:rowId xmlns:a16="http://schemas.microsoft.com/office/drawing/2014/main" val="2512349507"/>
                  </a:ext>
                </a:extLst>
              </a:tr>
            </a:tbl>
          </a:graphicData>
        </a:graphic>
      </p:graphicFrame>
    </p:spTree>
    <p:extLst>
      <p:ext uri="{BB962C8B-B14F-4D97-AF65-F5344CB8AC3E}">
        <p14:creationId xmlns:p14="http://schemas.microsoft.com/office/powerpoint/2010/main" val="3323535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7552DD12-BBBB-2023-7B2A-D4510F5B11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aphicFrame>
        <p:nvGraphicFramePr>
          <p:cNvPr id="7" name="Tabla 6"/>
          <p:cNvGraphicFramePr>
            <a:graphicFrameLocks noGrp="1"/>
          </p:cNvGraphicFramePr>
          <p:nvPr>
            <p:extLst>
              <p:ext uri="{D42A27DB-BD31-4B8C-83A1-F6EECF244321}">
                <p14:modId xmlns:p14="http://schemas.microsoft.com/office/powerpoint/2010/main" val="4100931892"/>
              </p:ext>
            </p:extLst>
          </p:nvPr>
        </p:nvGraphicFramePr>
        <p:xfrm>
          <a:off x="480837" y="1039622"/>
          <a:ext cx="8182325" cy="4484475"/>
        </p:xfrm>
        <a:graphic>
          <a:graphicData uri="http://schemas.openxmlformats.org/drawingml/2006/table">
            <a:tbl>
              <a:tblPr firstRow="1" firstCol="1" bandRow="1">
                <a:tableStyleId>{5C22544A-7EE6-4342-B048-85BDC9FD1C3A}</a:tableStyleId>
              </a:tblPr>
              <a:tblGrid>
                <a:gridCol w="2756224">
                  <a:extLst>
                    <a:ext uri="{9D8B030D-6E8A-4147-A177-3AD203B41FA5}">
                      <a16:colId xmlns:a16="http://schemas.microsoft.com/office/drawing/2014/main" val="351108773"/>
                    </a:ext>
                  </a:extLst>
                </a:gridCol>
                <a:gridCol w="2765982">
                  <a:extLst>
                    <a:ext uri="{9D8B030D-6E8A-4147-A177-3AD203B41FA5}">
                      <a16:colId xmlns:a16="http://schemas.microsoft.com/office/drawing/2014/main" val="2221559922"/>
                    </a:ext>
                  </a:extLst>
                </a:gridCol>
                <a:gridCol w="2660119">
                  <a:extLst>
                    <a:ext uri="{9D8B030D-6E8A-4147-A177-3AD203B41FA5}">
                      <a16:colId xmlns:a16="http://schemas.microsoft.com/office/drawing/2014/main" val="2952689525"/>
                    </a:ext>
                  </a:extLst>
                </a:gridCol>
              </a:tblGrid>
              <a:tr h="362679">
                <a:tc gridSpan="3">
                  <a:txBody>
                    <a:bodyPr/>
                    <a:lstStyle/>
                    <a:p>
                      <a:pPr algn="ctr">
                        <a:lnSpc>
                          <a:spcPct val="107000"/>
                        </a:lnSpc>
                        <a:spcBef>
                          <a:spcPts val="1200"/>
                        </a:spcBef>
                        <a:spcAft>
                          <a:spcPts val="0"/>
                        </a:spcAft>
                      </a:pPr>
                      <a:r>
                        <a:rPr lang="es-MX" sz="1800" b="0" dirty="0">
                          <a:solidFill>
                            <a:schemeClr val="bg1"/>
                          </a:solidFill>
                          <a:effectLst/>
                          <a:latin typeface="Century Gothic" panose="020B0502020202020204" pitchFamily="34" charset="0"/>
                        </a:rPr>
                        <a:t> Rúbrica de Evaluación</a:t>
                      </a:r>
                      <a:endParaRPr lang="es-MX" sz="1000" b="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769" marR="54769" marT="54769" marB="5476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3399"/>
                    </a:solidFill>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2080302155"/>
                  </a:ext>
                </a:extLst>
              </a:tr>
              <a:tr h="360000">
                <a:tc>
                  <a:txBody>
                    <a:bodyPr/>
                    <a:lstStyle/>
                    <a:p>
                      <a:pPr algn="ctr">
                        <a:lnSpc>
                          <a:spcPct val="107000"/>
                        </a:lnSpc>
                        <a:spcAft>
                          <a:spcPts val="800"/>
                        </a:spcAft>
                      </a:pPr>
                      <a:r>
                        <a:rPr lang="es-MX" sz="1200" dirty="0">
                          <a:solidFill>
                            <a:schemeClr val="tx1"/>
                          </a:solidFill>
                          <a:effectLst/>
                          <a:latin typeface="Century Gothic" panose="020B0502020202020204" pitchFamily="34" charset="0"/>
                        </a:rPr>
                        <a:t>APRENDIZAJE ESPERADO:</a:t>
                      </a:r>
                      <a:endParaRPr lang="es-MX"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769" marR="54769" marT="54769" marB="5476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CB9FF"/>
                    </a:solidFill>
                  </a:tcPr>
                </a:tc>
                <a:tc gridSpan="2">
                  <a:txBody>
                    <a:bodyPr/>
                    <a:lstStyle/>
                    <a:p>
                      <a:pPr algn="ctr">
                        <a:lnSpc>
                          <a:spcPct val="107000"/>
                        </a:lnSpc>
                        <a:spcAft>
                          <a:spcPts val="800"/>
                        </a:spcAft>
                      </a:pPr>
                      <a:r>
                        <a:rPr lang="es-MX" sz="1200" dirty="0">
                          <a:latin typeface="Century Gothic" panose="020B0502020202020204" pitchFamily="34" charset="0"/>
                        </a:rPr>
                        <a:t>Reproduce modelos con formas, figuras y cuerpos geométricas. </a:t>
                      </a:r>
                      <a:endParaRPr lang="es-MX"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769" marR="54769" marT="54769" marB="5476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CB9FF"/>
                    </a:solidFill>
                  </a:tcPr>
                </a:tc>
                <a:tc hMerge="1">
                  <a:txBody>
                    <a:bodyPr/>
                    <a:lstStyle/>
                    <a:p>
                      <a:endParaRPr lang="es-MX"/>
                    </a:p>
                  </a:txBody>
                  <a:tcPr/>
                </a:tc>
                <a:extLst>
                  <a:ext uri="{0D108BD9-81ED-4DB2-BD59-A6C34878D82A}">
                    <a16:rowId xmlns:a16="http://schemas.microsoft.com/office/drawing/2014/main" val="3819263942"/>
                  </a:ext>
                </a:extLst>
              </a:tr>
              <a:tr h="306432">
                <a:tc>
                  <a:txBody>
                    <a:bodyPr/>
                    <a:lstStyle/>
                    <a:p>
                      <a:pPr algn="ctr">
                        <a:lnSpc>
                          <a:spcPct val="107000"/>
                        </a:lnSpc>
                        <a:spcAft>
                          <a:spcPts val="800"/>
                        </a:spcAft>
                      </a:pPr>
                      <a:r>
                        <a:rPr lang="es-MX" sz="1400" b="1" i="0" dirty="0">
                          <a:solidFill>
                            <a:schemeClr val="tx1"/>
                          </a:solidFill>
                          <a:effectLst/>
                          <a:latin typeface="Century Gothic" panose="020B0502020202020204" pitchFamily="34" charset="0"/>
                        </a:rPr>
                        <a:t>Destacado</a:t>
                      </a:r>
                      <a:endParaRPr lang="es-MX" sz="1000" b="1" i="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769" marR="54769" marT="54769" marB="5476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FF00"/>
                    </a:solidFill>
                  </a:tcPr>
                </a:tc>
                <a:tc>
                  <a:txBody>
                    <a:bodyPr/>
                    <a:lstStyle/>
                    <a:p>
                      <a:pPr algn="ctr">
                        <a:lnSpc>
                          <a:spcPct val="107000"/>
                        </a:lnSpc>
                        <a:spcAft>
                          <a:spcPts val="800"/>
                        </a:spcAft>
                      </a:pPr>
                      <a:r>
                        <a:rPr lang="es-MX" sz="1400" b="1" i="0" dirty="0">
                          <a:solidFill>
                            <a:schemeClr val="tx1"/>
                          </a:solidFill>
                          <a:effectLst/>
                          <a:latin typeface="Century Gothic" panose="020B0502020202020204" pitchFamily="34" charset="0"/>
                        </a:rPr>
                        <a:t>Bueno</a:t>
                      </a:r>
                      <a:endParaRPr lang="es-MX" sz="1000" b="1" i="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769" marR="54769" marT="54769" marB="5476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lnSpc>
                          <a:spcPct val="107000"/>
                        </a:lnSpc>
                        <a:spcAft>
                          <a:spcPts val="800"/>
                        </a:spcAft>
                      </a:pPr>
                      <a:r>
                        <a:rPr lang="es-MX" sz="1400" b="1" i="0" dirty="0">
                          <a:solidFill>
                            <a:schemeClr val="tx1"/>
                          </a:solidFill>
                          <a:effectLst/>
                          <a:latin typeface="Century Gothic" panose="020B0502020202020204" pitchFamily="34" charset="0"/>
                        </a:rPr>
                        <a:t>Regular</a:t>
                      </a:r>
                      <a:endParaRPr lang="es-MX" sz="1000" b="1" i="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769" marR="54769" marT="54769" marB="5476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8E1D"/>
                    </a:solidFill>
                  </a:tcPr>
                </a:tc>
                <a:extLst>
                  <a:ext uri="{0D108BD9-81ED-4DB2-BD59-A6C34878D82A}">
                    <a16:rowId xmlns:a16="http://schemas.microsoft.com/office/drawing/2014/main" val="3636041402"/>
                  </a:ext>
                </a:extLst>
              </a:tr>
              <a:tr h="1080000">
                <a:tc>
                  <a:txBody>
                    <a:bodyPr/>
                    <a:lstStyle/>
                    <a:p>
                      <a:pPr marR="18415" algn="just">
                        <a:lnSpc>
                          <a:spcPct val="115000"/>
                        </a:lnSpc>
                        <a:spcBef>
                          <a:spcPts val="1200"/>
                        </a:spcBef>
                        <a:spcAft>
                          <a:spcPts val="800"/>
                        </a:spcAft>
                      </a:pPr>
                      <a:r>
                        <a:rPr lang="es-MX" sz="1200" b="0" dirty="0">
                          <a:solidFill>
                            <a:schemeClr val="tx1"/>
                          </a:solidFill>
                          <a:latin typeface="Century Gothic" panose="020B0502020202020204" pitchFamily="34" charset="0"/>
                        </a:rPr>
                        <a:t>Identifica las figuras geométricas, sus características, las menciona y reproduce modelos con las figuras. </a:t>
                      </a:r>
                      <a:endParaRPr lang="es-MX" sz="1200" b="0" dirty="0">
                        <a:solidFill>
                          <a:schemeClr val="tx1"/>
                        </a:solidFill>
                        <a:effectLst/>
                        <a:latin typeface="Century Gothic" panose="020B0502020202020204" pitchFamily="34" charset="0"/>
                        <a:ea typeface="Calibri" panose="020F0502020204030204" pitchFamily="34" charset="0"/>
                        <a:cs typeface="Arial" panose="020B0604020202020204" pitchFamily="34" charset="0"/>
                      </a:endParaRPr>
                    </a:p>
                  </a:txBody>
                  <a:tcPr marL="54769" marR="54769" marT="54769" marB="5476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R="18415" algn="just">
                        <a:lnSpc>
                          <a:spcPct val="115000"/>
                        </a:lnSpc>
                        <a:spcBef>
                          <a:spcPts val="1200"/>
                        </a:spcBef>
                        <a:spcAft>
                          <a:spcPts val="800"/>
                        </a:spcAft>
                      </a:pPr>
                      <a:r>
                        <a:rPr lang="es-MX" sz="1200" dirty="0">
                          <a:latin typeface="Century Gothic" panose="020B0502020202020204" pitchFamily="34" charset="0"/>
                        </a:rPr>
                        <a:t>Identifica las figuras geométricas, menciona el nombre de cada una y reproduce modelos con las mismas.</a:t>
                      </a:r>
                      <a:endParaRPr lang="es-MX" sz="1200" b="0" dirty="0">
                        <a:solidFill>
                          <a:schemeClr val="tx1"/>
                        </a:solidFill>
                        <a:effectLst/>
                        <a:latin typeface="Century Gothic" panose="020B0502020202020204" pitchFamily="34" charset="0"/>
                        <a:ea typeface="Calibri" panose="020F0502020204030204" pitchFamily="34" charset="0"/>
                        <a:cs typeface="Arial" panose="020B0604020202020204" pitchFamily="34" charset="0"/>
                      </a:endParaRPr>
                    </a:p>
                  </a:txBody>
                  <a:tcPr marL="54769" marR="54769" marT="54769" marB="5476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R="17145" algn="just">
                        <a:lnSpc>
                          <a:spcPct val="115000"/>
                        </a:lnSpc>
                        <a:spcBef>
                          <a:spcPts val="1200"/>
                        </a:spcBef>
                        <a:spcAft>
                          <a:spcPts val="800"/>
                        </a:spcAft>
                      </a:pPr>
                      <a:r>
                        <a:rPr lang="es-MX" sz="1200" dirty="0">
                          <a:latin typeface="Century Gothic" panose="020B0502020202020204" pitchFamily="34" charset="0"/>
                        </a:rPr>
                        <a:t>Identifica las figuras, y las relaciona con objetos de su entorno; al momento de mencionar su nombre se confunde.</a:t>
                      </a:r>
                      <a:endParaRPr lang="es-MX" sz="1200" b="0" dirty="0">
                        <a:solidFill>
                          <a:schemeClr val="tx1"/>
                        </a:solidFill>
                        <a:effectLst/>
                        <a:latin typeface="Century Gothic" panose="020B0502020202020204" pitchFamily="34" charset="0"/>
                        <a:ea typeface="Calibri" panose="020F0502020204030204" pitchFamily="34" charset="0"/>
                        <a:cs typeface="Arial" panose="020B0604020202020204" pitchFamily="34" charset="0"/>
                      </a:endParaRPr>
                    </a:p>
                  </a:txBody>
                  <a:tcPr marL="54769" marR="54769" marT="54769" marB="5476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01727442"/>
                  </a:ext>
                </a:extLst>
              </a:tr>
              <a:tr h="540000">
                <a:tc>
                  <a:txBody>
                    <a:bodyPr/>
                    <a:lstStyle/>
                    <a:p>
                      <a:pPr algn="ctr">
                        <a:lnSpc>
                          <a:spcPct val="107000"/>
                        </a:lnSpc>
                        <a:spcAft>
                          <a:spcPts val="800"/>
                        </a:spcAft>
                      </a:pPr>
                      <a:r>
                        <a:rPr lang="es-MX" sz="1200" b="1" dirty="0">
                          <a:solidFill>
                            <a:schemeClr val="tx1"/>
                          </a:solidFill>
                          <a:effectLst/>
                          <a:latin typeface="Century Gothic" panose="020B0502020202020204" pitchFamily="34" charset="0"/>
                        </a:rPr>
                        <a:t>APRENDIZAJE ESPERADO:</a:t>
                      </a:r>
                      <a:endParaRPr lang="es-MX" sz="12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769" marR="54769" marT="54769" marB="5476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CB9FF"/>
                    </a:solidFill>
                  </a:tcPr>
                </a:tc>
                <a:tc gridSpan="2">
                  <a:txBody>
                    <a:bodyPr/>
                    <a:lstStyle/>
                    <a:p>
                      <a:pPr algn="ctr">
                        <a:lnSpc>
                          <a:spcPct val="107000"/>
                        </a:lnSpc>
                        <a:spcAft>
                          <a:spcPts val="800"/>
                        </a:spcAft>
                      </a:pPr>
                      <a:r>
                        <a:rPr lang="es-MX" sz="1200" dirty="0">
                          <a:latin typeface="Century Gothic" panose="020B0502020202020204" pitchFamily="34" charset="0"/>
                        </a:rPr>
                        <a:t>Resuelve problemas a través del conteo y con acciones sobre las colecciones.</a:t>
                      </a:r>
                      <a:endParaRPr lang="es-MX"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769" marR="54769" marT="54769" marB="5476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CB9FF"/>
                    </a:solidFill>
                  </a:tcPr>
                </a:tc>
                <a:tc hMerge="1">
                  <a:txBody>
                    <a:bodyPr/>
                    <a:lstStyle/>
                    <a:p>
                      <a:endParaRPr lang="es-MX"/>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0267878"/>
                  </a:ext>
                </a:extLst>
              </a:tr>
              <a:tr h="1742084">
                <a:tc>
                  <a:txBody>
                    <a:bodyPr/>
                    <a:lstStyle/>
                    <a:p>
                      <a:pPr marR="18415" algn="just">
                        <a:lnSpc>
                          <a:spcPct val="115000"/>
                        </a:lnSpc>
                        <a:spcBef>
                          <a:spcPts val="1200"/>
                        </a:spcBef>
                        <a:spcAft>
                          <a:spcPts val="800"/>
                        </a:spcAft>
                      </a:pPr>
                      <a:r>
                        <a:rPr lang="es-MX" sz="1200" b="0" dirty="0">
                          <a:solidFill>
                            <a:schemeClr val="tx1"/>
                          </a:solidFill>
                          <a:latin typeface="Century Gothic" panose="020B0502020202020204" pitchFamily="34" charset="0"/>
                        </a:rPr>
                        <a:t>Realiza actividades de conteo resolviendo problemas utilizando diversas colecciones del 1 al 20.</a:t>
                      </a:r>
                      <a:endParaRPr lang="es-MX" sz="1200" b="0" dirty="0">
                        <a:solidFill>
                          <a:schemeClr val="tx1"/>
                        </a:solidFill>
                        <a:effectLst/>
                        <a:latin typeface="Century Gothic" panose="020B0502020202020204" pitchFamily="34" charset="0"/>
                        <a:ea typeface="Calibri" panose="020F0502020204030204" pitchFamily="34" charset="0"/>
                        <a:cs typeface="Arial" panose="020B0604020202020204" pitchFamily="34" charset="0"/>
                      </a:endParaRPr>
                    </a:p>
                  </a:txBody>
                  <a:tcPr marL="54769" marR="54769" marT="54769" marB="5476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R="18415" algn="just">
                        <a:lnSpc>
                          <a:spcPct val="115000"/>
                        </a:lnSpc>
                        <a:spcBef>
                          <a:spcPts val="1200"/>
                        </a:spcBef>
                        <a:spcAft>
                          <a:spcPts val="800"/>
                        </a:spcAft>
                      </a:pPr>
                      <a:r>
                        <a:rPr lang="es-MX" sz="1200" dirty="0">
                          <a:latin typeface="Century Gothic" panose="020B0502020202020204" pitchFamily="34" charset="0"/>
                        </a:rPr>
                        <a:t>Utilizando algunas colecciones resuelve problemas del 1 al 10</a:t>
                      </a:r>
                      <a:endParaRPr lang="es-MX" sz="1200" b="0" dirty="0">
                        <a:solidFill>
                          <a:schemeClr val="tx1"/>
                        </a:solidFill>
                        <a:effectLst/>
                        <a:latin typeface="Century Gothic" panose="020B0502020202020204" pitchFamily="34" charset="0"/>
                        <a:ea typeface="Calibri" panose="020F0502020204030204" pitchFamily="34" charset="0"/>
                        <a:cs typeface="Arial" panose="020B0604020202020204" pitchFamily="34" charset="0"/>
                      </a:endParaRPr>
                    </a:p>
                  </a:txBody>
                  <a:tcPr marL="54769" marR="54769" marT="54769" marB="5476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R="17145" algn="just">
                        <a:lnSpc>
                          <a:spcPct val="115000"/>
                        </a:lnSpc>
                        <a:spcBef>
                          <a:spcPts val="1200"/>
                        </a:spcBef>
                        <a:spcAft>
                          <a:spcPts val="800"/>
                        </a:spcAft>
                      </a:pPr>
                      <a:r>
                        <a:rPr lang="es-MX" sz="1200" dirty="0">
                          <a:latin typeface="Century Gothic" panose="020B0502020202020204" pitchFamily="34" charset="0"/>
                        </a:rPr>
                        <a:t>Requiere apoyo para comprender problemas de conteo</a:t>
                      </a:r>
                      <a:endParaRPr lang="es-MX" sz="1200" b="0" dirty="0">
                        <a:solidFill>
                          <a:schemeClr val="tx1"/>
                        </a:solidFill>
                        <a:effectLst/>
                        <a:latin typeface="Century Gothic" panose="020B0502020202020204" pitchFamily="34" charset="0"/>
                        <a:ea typeface="Calibri" panose="020F0502020204030204" pitchFamily="34" charset="0"/>
                        <a:cs typeface="Arial" panose="020B0604020202020204" pitchFamily="34" charset="0"/>
                      </a:endParaRPr>
                    </a:p>
                  </a:txBody>
                  <a:tcPr marL="54769" marR="54769" marT="54769" marB="5476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19016244"/>
                  </a:ext>
                </a:extLst>
              </a:tr>
            </a:tbl>
          </a:graphicData>
        </a:graphic>
      </p:graphicFrame>
    </p:spTree>
    <p:extLst>
      <p:ext uri="{BB962C8B-B14F-4D97-AF65-F5344CB8AC3E}">
        <p14:creationId xmlns:p14="http://schemas.microsoft.com/office/powerpoint/2010/main" val="1317589395"/>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3541</TotalTime>
  <Words>1285</Words>
  <Application>Microsoft Office PowerPoint</Application>
  <PresentationFormat>Presentación en pantalla (4:3)</PresentationFormat>
  <Paragraphs>130</Paragraphs>
  <Slides>6</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6</vt:i4>
      </vt:variant>
    </vt:vector>
  </HeadingPairs>
  <TitlesOfParts>
    <vt:vector size="14" baseType="lpstr">
      <vt:lpstr>Arial</vt:lpstr>
      <vt:lpstr>Calibri</vt:lpstr>
      <vt:lpstr>Calibri Light</vt:lpstr>
      <vt:lpstr>Cambria</vt:lpstr>
      <vt:lpstr>Century Gothic</vt:lpstr>
      <vt:lpstr>Comic Sans MS</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Daniela Valdez</dc:creator>
  <cp:lastModifiedBy>Damariz Velazquez</cp:lastModifiedBy>
  <cp:revision>34</cp:revision>
  <cp:lastPrinted>2023-03-15T02:26:57Z</cp:lastPrinted>
  <dcterms:created xsi:type="dcterms:W3CDTF">2022-11-13T07:40:30Z</dcterms:created>
  <dcterms:modified xsi:type="dcterms:W3CDTF">2023-03-31T22:54:09Z</dcterms:modified>
</cp:coreProperties>
</file>