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4F63DF4-351C-458A-9B7C-7C826C0BEA0E}" type="datetimeFigureOut">
              <a:rPr lang="es-MX" smtClean="0"/>
              <a:t>10/03/2023</a:t>
            </a:fld>
            <a:endParaRPr lang="es-MX"/>
          </a:p>
        </p:txBody>
      </p:sp>
      <p:sp>
        <p:nvSpPr>
          <p:cNvPr id="5" name="Footer Placeholder 4"/>
          <p:cNvSpPr>
            <a:spLocks noGrp="1"/>
          </p:cNvSpPr>
          <p:nvPr>
            <p:ph type="ftr" sz="quarter" idx="11"/>
          </p:nvPr>
        </p:nvSpPr>
        <p:spPr>
          <a:xfrm>
            <a:off x="2692397" y="5037663"/>
            <a:ext cx="5214635" cy="279400"/>
          </a:xfrm>
        </p:spPr>
        <p:txBody>
          <a:bodyPr/>
          <a:lstStyle/>
          <a:p>
            <a:endParaRPr lang="es-MX"/>
          </a:p>
        </p:txBody>
      </p:sp>
      <p:sp>
        <p:nvSpPr>
          <p:cNvPr id="6" name="Slide Number Placeholder 5"/>
          <p:cNvSpPr>
            <a:spLocks noGrp="1"/>
          </p:cNvSpPr>
          <p:nvPr>
            <p:ph type="sldNum" sz="quarter" idx="12"/>
          </p:nvPr>
        </p:nvSpPr>
        <p:spPr>
          <a:xfrm>
            <a:off x="8956900" y="5037663"/>
            <a:ext cx="551167" cy="279400"/>
          </a:xfrm>
        </p:spPr>
        <p:txBody>
          <a:bodyPr/>
          <a:lstStyle/>
          <a:p>
            <a:fld id="{45784F40-AE61-4461-9BF2-D35730892866}" type="slidenum">
              <a:rPr lang="es-MX" smtClean="0"/>
              <a:t>‹Nº›</a:t>
            </a:fld>
            <a:endParaRPr lang="es-MX"/>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4472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4F63DF4-351C-458A-9B7C-7C826C0BEA0E}" type="datetimeFigureOut">
              <a:rPr lang="es-MX" smtClean="0"/>
              <a:t>10/03/2023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5784F40-AE61-4461-9BF2-D35730892866}" type="slidenum">
              <a:rPr lang="es-MX" smtClean="0"/>
              <a:t>‹Nº›</a:t>
            </a:fld>
            <a:endParaRPr lang="es-MX"/>
          </a:p>
        </p:txBody>
      </p:sp>
    </p:spTree>
    <p:extLst>
      <p:ext uri="{BB962C8B-B14F-4D97-AF65-F5344CB8AC3E}">
        <p14:creationId xmlns:p14="http://schemas.microsoft.com/office/powerpoint/2010/main" val="1182296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4F63DF4-351C-458A-9B7C-7C826C0BEA0E}" type="datetimeFigureOut">
              <a:rPr lang="es-MX" smtClean="0"/>
              <a:t>10/03/2023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784F40-AE61-4461-9BF2-D35730892866}" type="slidenum">
              <a:rPr lang="es-MX" smtClean="0"/>
              <a:t>‹Nº›</a:t>
            </a:fld>
            <a:endParaRPr lang="es-MX"/>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3801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4F63DF4-351C-458A-9B7C-7C826C0BEA0E}" type="datetimeFigureOut">
              <a:rPr lang="es-MX" smtClean="0"/>
              <a:t>10/03/2023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784F40-AE61-4461-9BF2-D35730892866}" type="slidenum">
              <a:rPr lang="es-MX" smtClean="0"/>
              <a:t>‹Nº›</a:t>
            </a:fld>
            <a:endParaRPr lang="es-MX"/>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690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4F63DF4-351C-458A-9B7C-7C826C0BEA0E}" type="datetimeFigureOut">
              <a:rPr lang="es-MX" smtClean="0"/>
              <a:t>10/03/2023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784F40-AE61-4461-9BF2-D35730892866}" type="slidenum">
              <a:rPr lang="es-MX" smtClean="0"/>
              <a:t>‹Nº›</a:t>
            </a:fld>
            <a:endParaRPr lang="es-MX"/>
          </a:p>
        </p:txBody>
      </p:sp>
    </p:spTree>
    <p:extLst>
      <p:ext uri="{BB962C8B-B14F-4D97-AF65-F5344CB8AC3E}">
        <p14:creationId xmlns:p14="http://schemas.microsoft.com/office/powerpoint/2010/main" val="2630138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4F63DF4-351C-458A-9B7C-7C826C0BEA0E}" type="datetimeFigureOut">
              <a:rPr lang="es-MX" smtClean="0"/>
              <a:t>10/03/2023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784F40-AE61-4461-9BF2-D35730892866}" type="slidenum">
              <a:rPr lang="es-MX" smtClean="0"/>
              <a:t>‹Nº›</a:t>
            </a:fld>
            <a:endParaRPr lang="es-MX"/>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5144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4F63DF4-351C-458A-9B7C-7C826C0BEA0E}" type="datetimeFigureOut">
              <a:rPr lang="es-MX" smtClean="0"/>
              <a:t>10/03/2023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784F40-AE61-4461-9BF2-D35730892866}" type="slidenum">
              <a:rPr lang="es-MX" smtClean="0"/>
              <a:t>‹Nº›</a:t>
            </a:fld>
            <a:endParaRPr lang="es-MX"/>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1219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4F63DF4-351C-458A-9B7C-7C826C0BEA0E}" type="datetimeFigureOut">
              <a:rPr lang="es-MX" smtClean="0"/>
              <a:t>10/03/2023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784F40-AE61-4461-9BF2-D35730892866}" type="slidenum">
              <a:rPr lang="es-MX" smtClean="0"/>
              <a:t>‹Nº›</a:t>
            </a:fld>
            <a:endParaRPr lang="es-MX"/>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429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4F63DF4-351C-458A-9B7C-7C826C0BEA0E}" type="datetimeFigureOut">
              <a:rPr lang="es-MX" smtClean="0"/>
              <a:t>10/03/2023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784F40-AE61-4461-9BF2-D35730892866}" type="slidenum">
              <a:rPr lang="es-MX" smtClean="0"/>
              <a:t>‹Nº›</a:t>
            </a:fld>
            <a:endParaRPr lang="es-MX"/>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973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4F63DF4-351C-458A-9B7C-7C826C0BEA0E}" type="datetimeFigureOut">
              <a:rPr lang="es-MX" smtClean="0"/>
              <a:t>10/03/2023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784F40-AE61-4461-9BF2-D35730892866}" type="slidenum">
              <a:rPr lang="es-MX" smtClean="0"/>
              <a:t>‹Nº›</a:t>
            </a:fld>
            <a:endParaRPr lang="es-MX"/>
          </a:p>
        </p:txBody>
      </p:sp>
    </p:spTree>
    <p:extLst>
      <p:ext uri="{BB962C8B-B14F-4D97-AF65-F5344CB8AC3E}">
        <p14:creationId xmlns:p14="http://schemas.microsoft.com/office/powerpoint/2010/main" val="4024830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4F63DF4-351C-458A-9B7C-7C826C0BEA0E}" type="datetimeFigureOut">
              <a:rPr lang="es-MX" smtClean="0"/>
              <a:t>10/03/2023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45784F40-AE61-4461-9BF2-D35730892866}" type="slidenum">
              <a:rPr lang="es-MX" smtClean="0"/>
              <a:t>‹Nº›</a:t>
            </a:fld>
            <a:endParaRPr lang="es-MX"/>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0393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4F63DF4-351C-458A-9B7C-7C826C0BEA0E}" type="datetimeFigureOut">
              <a:rPr lang="es-MX" smtClean="0"/>
              <a:t>10/03/2023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5784F40-AE61-4461-9BF2-D35730892866}" type="slidenum">
              <a:rPr lang="es-MX" smtClean="0"/>
              <a:t>‹Nº›</a:t>
            </a:fld>
            <a:endParaRPr lang="es-MX"/>
          </a:p>
        </p:txBody>
      </p:sp>
    </p:spTree>
    <p:extLst>
      <p:ext uri="{BB962C8B-B14F-4D97-AF65-F5344CB8AC3E}">
        <p14:creationId xmlns:p14="http://schemas.microsoft.com/office/powerpoint/2010/main" val="1084829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4F63DF4-351C-458A-9B7C-7C826C0BEA0E}" type="datetimeFigureOut">
              <a:rPr lang="es-MX" smtClean="0"/>
              <a:t>10/03/2023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45784F40-AE61-4461-9BF2-D35730892866}" type="slidenum">
              <a:rPr lang="es-MX" smtClean="0"/>
              <a:t>‹Nº›</a:t>
            </a:fld>
            <a:endParaRPr lang="es-MX"/>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312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4F63DF4-351C-458A-9B7C-7C826C0BEA0E}" type="datetimeFigureOut">
              <a:rPr lang="es-MX" smtClean="0"/>
              <a:t>10/03/2023</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45784F40-AE61-4461-9BF2-D35730892866}" type="slidenum">
              <a:rPr lang="es-MX" smtClean="0"/>
              <a:t>‹Nº›</a:t>
            </a:fld>
            <a:endParaRPr lang="es-MX"/>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0032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63DF4-351C-458A-9B7C-7C826C0BEA0E}" type="datetimeFigureOut">
              <a:rPr lang="es-MX" smtClean="0"/>
              <a:t>10/03/2023</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45784F40-AE61-4461-9BF2-D35730892866}" type="slidenum">
              <a:rPr lang="es-MX" smtClean="0"/>
              <a:t>‹Nº›</a:t>
            </a:fld>
            <a:endParaRPr lang="es-MX"/>
          </a:p>
        </p:txBody>
      </p:sp>
    </p:spTree>
    <p:extLst>
      <p:ext uri="{BB962C8B-B14F-4D97-AF65-F5344CB8AC3E}">
        <p14:creationId xmlns:p14="http://schemas.microsoft.com/office/powerpoint/2010/main" val="108593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4F63DF4-351C-458A-9B7C-7C826C0BEA0E}" type="datetimeFigureOut">
              <a:rPr lang="es-MX" smtClean="0"/>
              <a:t>10/03/2023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5784F40-AE61-4461-9BF2-D35730892866}" type="slidenum">
              <a:rPr lang="es-MX" smtClean="0"/>
              <a:t>‹Nº›</a:t>
            </a:fld>
            <a:endParaRPr lang="es-MX"/>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6889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94F63DF4-351C-458A-9B7C-7C826C0BEA0E}" type="datetimeFigureOut">
              <a:rPr lang="es-MX" smtClean="0"/>
              <a:t>10/03/2023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45784F40-AE61-4461-9BF2-D35730892866}" type="slidenum">
              <a:rPr lang="es-MX" smtClean="0"/>
              <a:t>‹Nº›</a:t>
            </a:fld>
            <a:endParaRPr lang="es-MX"/>
          </a:p>
        </p:txBody>
      </p:sp>
    </p:spTree>
    <p:extLst>
      <p:ext uri="{BB962C8B-B14F-4D97-AF65-F5344CB8AC3E}">
        <p14:creationId xmlns:p14="http://schemas.microsoft.com/office/powerpoint/2010/main" val="218377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4F63DF4-351C-458A-9B7C-7C826C0BEA0E}" type="datetimeFigureOut">
              <a:rPr lang="es-MX" smtClean="0"/>
              <a:t>10/03/2023</a:t>
            </a:fld>
            <a:endParaRPr lang="es-MX"/>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MX"/>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5784F40-AE61-4461-9BF2-D35730892866}" type="slidenum">
              <a:rPr lang="es-MX" smtClean="0"/>
              <a:t>‹Nº›</a:t>
            </a:fld>
            <a:endParaRPr lang="es-MX"/>
          </a:p>
        </p:txBody>
      </p:sp>
    </p:spTree>
    <p:extLst>
      <p:ext uri="{BB962C8B-B14F-4D97-AF65-F5344CB8AC3E}">
        <p14:creationId xmlns:p14="http://schemas.microsoft.com/office/powerpoint/2010/main" val="297450831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microsoft.com/office/2007/relationships/media" Target="../media/media5.mp4"/><Relationship Id="rId7" Type="http://schemas.microsoft.com/office/2007/relationships/hdphoto" Target="../media/hdphoto2.wdp"/><Relationship Id="rId12" Type="http://schemas.openxmlformats.org/officeDocument/2006/relationships/image" Target="../media/image1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4.png"/><Relationship Id="rId11" Type="http://schemas.microsoft.com/office/2007/relationships/hdphoto" Target="../media/hdphoto4.wdp"/><Relationship Id="rId5"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video" Target="../media/media5.mp4"/><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ctrTitle"/>
          </p:nvPr>
        </p:nvSpPr>
        <p:spPr>
          <a:xfrm>
            <a:off x="787792" y="2166425"/>
            <a:ext cx="11099408" cy="2082018"/>
          </a:xfrm>
        </p:spPr>
        <p:txBody>
          <a:bodyPr/>
          <a:lstStyle/>
          <a:p>
            <a:r>
              <a:rPr lang="es-MX" sz="2400" b="1" dirty="0" smtClean="0"/>
              <a:t/>
            </a:r>
            <a:br>
              <a:rPr lang="es-MX" sz="2400" b="1" dirty="0" smtClean="0"/>
            </a:br>
            <a:r>
              <a:rPr lang="es-MX" sz="2400" b="1" dirty="0"/>
              <a:t/>
            </a:r>
            <a:br>
              <a:rPr lang="es-MX" sz="2400" b="1" dirty="0"/>
            </a:br>
            <a:r>
              <a:rPr lang="es-MX" sz="2400" b="1" dirty="0" smtClean="0"/>
              <a:t/>
            </a:r>
            <a:br>
              <a:rPr lang="es-MX" sz="2400" b="1" dirty="0" smtClean="0"/>
            </a:br>
            <a:r>
              <a:rPr lang="es-MX" sz="2400" b="1" dirty="0" smtClean="0"/>
              <a:t/>
            </a:r>
            <a:br>
              <a:rPr lang="es-MX" sz="2400" b="1" dirty="0" smtClean="0"/>
            </a:br>
            <a:r>
              <a:rPr lang="es-MX" sz="2400" b="1" dirty="0"/>
              <a:t/>
            </a:r>
            <a:br>
              <a:rPr lang="es-MX" sz="2400" b="1" dirty="0"/>
            </a:br>
            <a:r>
              <a:rPr lang="es-MX" sz="2400" b="1" dirty="0" smtClean="0">
                <a:latin typeface="Arial" panose="020B0604020202020204" pitchFamily="34" charset="0"/>
                <a:cs typeface="Arial" panose="020B0604020202020204" pitchFamily="34" charset="0"/>
              </a:rPr>
              <a:t>GOBIERNO </a:t>
            </a:r>
            <a:r>
              <a:rPr lang="es-MX" sz="2400" b="1" dirty="0">
                <a:latin typeface="Arial" panose="020B0604020202020204" pitchFamily="34" charset="0"/>
                <a:cs typeface="Arial" panose="020B0604020202020204" pitchFamily="34" charset="0"/>
              </a:rPr>
              <a:t>DEL ESTADO DE DURANGO</a:t>
            </a:r>
            <a:r>
              <a:rPr lang="es-MX" sz="2400" dirty="0">
                <a:latin typeface="Arial" panose="020B0604020202020204" pitchFamily="34" charset="0"/>
                <a:cs typeface="Arial" panose="020B0604020202020204" pitchFamily="34" charset="0"/>
              </a:rPr>
              <a:t/>
            </a:r>
            <a:br>
              <a:rPr lang="es-MX" sz="2400" dirty="0">
                <a:latin typeface="Arial" panose="020B0604020202020204" pitchFamily="34" charset="0"/>
                <a:cs typeface="Arial" panose="020B0604020202020204" pitchFamily="34" charset="0"/>
              </a:rPr>
            </a:br>
            <a:r>
              <a:rPr lang="es-MX" sz="2400" b="1" dirty="0">
                <a:latin typeface="Arial" panose="020B0604020202020204" pitchFamily="34" charset="0"/>
                <a:cs typeface="Arial" panose="020B0604020202020204" pitchFamily="34" charset="0"/>
              </a:rPr>
              <a:t>SECTOR N°  8  ZONA ESCOLAR N° </a:t>
            </a:r>
            <a:r>
              <a:rPr lang="es-MX" sz="2400" b="1" dirty="0" smtClean="0">
                <a:latin typeface="Arial" panose="020B0604020202020204" pitchFamily="34" charset="0"/>
                <a:cs typeface="Arial" panose="020B0604020202020204" pitchFamily="34" charset="0"/>
              </a:rPr>
              <a:t>9</a:t>
            </a:r>
            <a:r>
              <a:rPr lang="es-MX" dirty="0">
                <a:latin typeface="Arial" panose="020B0604020202020204" pitchFamily="34" charset="0"/>
                <a:cs typeface="Arial" panose="020B0604020202020204" pitchFamily="34" charset="0"/>
              </a:rPr>
              <a:t/>
            </a:r>
            <a:br>
              <a:rPr lang="es-MX" dirty="0">
                <a:latin typeface="Arial" panose="020B0604020202020204" pitchFamily="34" charset="0"/>
                <a:cs typeface="Arial" panose="020B0604020202020204" pitchFamily="34" charset="0"/>
              </a:rPr>
            </a:br>
            <a:r>
              <a:rPr lang="es-MX" sz="2400" b="1" dirty="0">
                <a:latin typeface="Arial" panose="020B0604020202020204" pitchFamily="34" charset="0"/>
                <a:cs typeface="Arial" panose="020B0604020202020204" pitchFamily="34" charset="0"/>
              </a:rPr>
              <a:t>ESCUELA PRIMARIA “FRANCISCO GÓMEZ PALACIO B”</a:t>
            </a:r>
            <a:r>
              <a:rPr lang="es-MX" sz="2400" dirty="0">
                <a:latin typeface="Arial" panose="020B0604020202020204" pitchFamily="34" charset="0"/>
                <a:cs typeface="Arial" panose="020B0604020202020204" pitchFamily="34" charset="0"/>
              </a:rPr>
              <a:t/>
            </a:r>
            <a:br>
              <a:rPr lang="es-MX" sz="2400" dirty="0">
                <a:latin typeface="Arial" panose="020B0604020202020204" pitchFamily="34" charset="0"/>
                <a:cs typeface="Arial" panose="020B0604020202020204" pitchFamily="34" charset="0"/>
              </a:rPr>
            </a:br>
            <a:r>
              <a:rPr lang="es-MX" sz="2400" b="1" dirty="0">
                <a:latin typeface="Arial" panose="020B0604020202020204" pitchFamily="34" charset="0"/>
                <a:cs typeface="Arial" panose="020B0604020202020204" pitchFamily="34" charset="0"/>
              </a:rPr>
              <a:t>CC.C.T. T.M </a:t>
            </a:r>
            <a:r>
              <a:rPr lang="es-MX" sz="2400" b="1" dirty="0" smtClean="0">
                <a:latin typeface="Arial" panose="020B0604020202020204" pitchFamily="34" charset="0"/>
                <a:cs typeface="Arial" panose="020B0604020202020204" pitchFamily="34" charset="0"/>
              </a:rPr>
              <a:t>10EPR0056E</a:t>
            </a:r>
            <a:r>
              <a:rPr lang="es-MX" sz="2400" b="1" dirty="0" smtClean="0"/>
              <a:t/>
            </a:r>
            <a:br>
              <a:rPr lang="es-MX" sz="2400" b="1" dirty="0" smtClean="0"/>
            </a:br>
            <a:r>
              <a:rPr lang="es-MX" sz="2400" b="1" dirty="0"/>
              <a:t/>
            </a:r>
            <a:br>
              <a:rPr lang="es-MX" sz="2400" b="1" dirty="0"/>
            </a:br>
            <a:r>
              <a:rPr lang="es-MX" sz="2400" b="1" dirty="0">
                <a:latin typeface="Arial" panose="020B0604020202020204" pitchFamily="34" charset="0"/>
                <a:cs typeface="Arial" panose="020B0604020202020204" pitchFamily="34" charset="0"/>
              </a:rPr>
              <a:t>E</a:t>
            </a:r>
            <a:r>
              <a:rPr lang="es-MX" sz="2400" b="1" dirty="0" smtClean="0">
                <a:latin typeface="Arial" panose="020B0604020202020204" pitchFamily="34" charset="0"/>
                <a:cs typeface="Arial" panose="020B0604020202020204" pitchFamily="34" charset="0"/>
              </a:rPr>
              <a:t>strategia PEMC exitosa realizada en la comunidad escolar </a:t>
            </a:r>
            <a:r>
              <a:rPr lang="es-MX" sz="2400" b="1" dirty="0" smtClean="0"/>
              <a:t/>
            </a:r>
            <a:br>
              <a:rPr lang="es-MX" sz="2400" b="1" dirty="0" smtClean="0"/>
            </a:br>
            <a:r>
              <a:rPr lang="es-MX" dirty="0"/>
              <a:t/>
            </a:r>
            <a:br>
              <a:rPr lang="es-MX" dirty="0"/>
            </a:br>
            <a:r>
              <a:rPr lang="es-MX" sz="3600" b="1" dirty="0" smtClean="0">
                <a:latin typeface="Arial" panose="020B0604020202020204" pitchFamily="34" charset="0"/>
                <a:cs typeface="Arial" panose="020B0604020202020204" pitchFamily="34" charset="0"/>
              </a:rPr>
              <a:t>“RALLY MATEMATICO”</a:t>
            </a:r>
            <a:endParaRPr lang="es-MX" sz="3600" b="1" dirty="0">
              <a:latin typeface="Arial" panose="020B0604020202020204" pitchFamily="34" charset="0"/>
              <a:cs typeface="Arial" panose="020B0604020202020204" pitchFamily="34" charset="0"/>
            </a:endParaRPr>
          </a:p>
        </p:txBody>
      </p:sp>
      <p:pic>
        <p:nvPicPr>
          <p:cNvPr id="1026" name="Imagen 13" descr="ap8_kids1 - cop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4855" y="3574167"/>
            <a:ext cx="3812345" cy="300795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037" y="3991712"/>
            <a:ext cx="3669579" cy="2752185"/>
          </a:xfrm>
          <a:prstGeom prst="rect">
            <a:avLst/>
          </a:prstGeom>
          <a:ln>
            <a:noFill/>
          </a:ln>
          <a:effectLst/>
        </p:spPr>
      </p:pic>
    </p:spTree>
    <p:extLst>
      <p:ext uri="{BB962C8B-B14F-4D97-AF65-F5344CB8AC3E}">
        <p14:creationId xmlns:p14="http://schemas.microsoft.com/office/powerpoint/2010/main" val="12571582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109935"/>
            <a:ext cx="9601196" cy="339777"/>
          </a:xfrm>
        </p:spPr>
        <p:txBody>
          <a:bodyPr>
            <a:normAutofit fontScale="90000"/>
          </a:bodyPr>
          <a:lstStyle/>
          <a:p>
            <a:r>
              <a:rPr lang="es-MX" dirty="0" smtClean="0"/>
              <a:t>Organización de actividad </a:t>
            </a:r>
            <a:endParaRPr lang="es-MX" dirty="0"/>
          </a:p>
        </p:txBody>
      </p:sp>
      <p:sp useBgFill="1">
        <p:nvSpPr>
          <p:cNvPr id="3" name="Marcador de contenido 2"/>
          <p:cNvSpPr>
            <a:spLocks noGrp="1"/>
          </p:cNvSpPr>
          <p:nvPr>
            <p:ph idx="1"/>
          </p:nvPr>
        </p:nvSpPr>
        <p:spPr>
          <a:xfrm>
            <a:off x="1070318" y="576774"/>
            <a:ext cx="9601196" cy="6147581"/>
          </a:xfrm>
        </p:spPr>
        <p:txBody>
          <a:bodyPr>
            <a:normAutofit/>
          </a:bodyPr>
          <a:lstStyle/>
          <a:p>
            <a:r>
              <a:rPr lang="es-MX" sz="2000" dirty="0" smtClean="0"/>
              <a:t>Con organización de 6 bases, coordinadas por los diferentes maestros(as) en las cuales cada equipo conformado equitativamente de diferentes grados de 1ro a 6to, denominados por: </a:t>
            </a:r>
          </a:p>
          <a:p>
            <a:r>
              <a:rPr lang="es-MX" dirty="0" smtClean="0"/>
              <a:t>Equipo ovalo </a:t>
            </a:r>
          </a:p>
          <a:p>
            <a:pPr marL="0" indent="0">
              <a:buNone/>
            </a:pPr>
            <a:r>
              <a:rPr lang="es-MX" dirty="0" smtClean="0"/>
              <a:t>                                   </a:t>
            </a:r>
          </a:p>
          <a:p>
            <a:r>
              <a:rPr lang="es-MX" dirty="0" smtClean="0"/>
              <a:t>Equipo cuadrado</a:t>
            </a:r>
          </a:p>
          <a:p>
            <a:endParaRPr lang="es-MX" dirty="0" smtClean="0"/>
          </a:p>
          <a:p>
            <a:r>
              <a:rPr lang="es-MX" dirty="0" smtClean="0"/>
              <a:t>Equipo triangulo </a:t>
            </a:r>
          </a:p>
          <a:p>
            <a:endParaRPr lang="es-MX" dirty="0"/>
          </a:p>
          <a:p>
            <a:r>
              <a:rPr lang="es-MX" dirty="0" smtClean="0"/>
              <a:t> Equipo rectángulo </a:t>
            </a:r>
          </a:p>
          <a:p>
            <a:r>
              <a:rPr lang="es-MX" dirty="0"/>
              <a:t>Equipo </a:t>
            </a:r>
            <a:r>
              <a:rPr lang="es-MX" dirty="0" smtClean="0"/>
              <a:t>circulo</a:t>
            </a:r>
          </a:p>
          <a:p>
            <a:r>
              <a:rPr lang="es-MX" dirty="0"/>
              <a:t>Equipo estrella </a:t>
            </a:r>
          </a:p>
          <a:p>
            <a:endParaRPr lang="es-MX" dirty="0"/>
          </a:p>
          <a:p>
            <a:endParaRPr lang="es-MX" dirty="0"/>
          </a:p>
        </p:txBody>
      </p:sp>
      <p:sp>
        <p:nvSpPr>
          <p:cNvPr id="4" name="Elipse 3"/>
          <p:cNvSpPr/>
          <p:nvPr/>
        </p:nvSpPr>
        <p:spPr>
          <a:xfrm>
            <a:off x="3375066" y="1253526"/>
            <a:ext cx="1055078" cy="60490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p:cNvSpPr/>
          <p:nvPr/>
        </p:nvSpPr>
        <p:spPr>
          <a:xfrm>
            <a:off x="3706242" y="2271380"/>
            <a:ext cx="661181" cy="64711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Triángulo isósceles 5"/>
          <p:cNvSpPr/>
          <p:nvPr/>
        </p:nvSpPr>
        <p:spPr>
          <a:xfrm>
            <a:off x="3706242" y="3187797"/>
            <a:ext cx="661181" cy="676553"/>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p:cNvSpPr/>
          <p:nvPr/>
        </p:nvSpPr>
        <p:spPr>
          <a:xfrm>
            <a:off x="4430144" y="4349395"/>
            <a:ext cx="1041013" cy="52181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ara sonriente 7"/>
          <p:cNvSpPr/>
          <p:nvPr/>
        </p:nvSpPr>
        <p:spPr>
          <a:xfrm>
            <a:off x="3634726" y="4930052"/>
            <a:ext cx="479479" cy="595530"/>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strella de 5 puntas 8"/>
          <p:cNvSpPr/>
          <p:nvPr/>
        </p:nvSpPr>
        <p:spPr>
          <a:xfrm>
            <a:off x="4697434" y="5227817"/>
            <a:ext cx="773723" cy="929248"/>
          </a:xfrm>
          <a:prstGeom prst="star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p:cNvPicPr>
            <a:picLocks noChangeAspect="1"/>
          </p:cNvPicPr>
          <p:nvPr/>
        </p:nvPicPr>
        <p:blipFill>
          <a:blip r:embed="rId2">
            <a:extLst>
              <a:ext uri="{BEBA8EAE-BF5A-486C-A8C5-ECC9F3942E4B}">
                <a14:imgProps xmlns:a14="http://schemas.microsoft.com/office/drawing/2010/main">
                  <a14:imgLayer r:embed="rId3">
                    <a14:imgEffect>
                      <a14:artisticPlasticWrap smoothness="3"/>
                    </a14:imgEffect>
                  </a14:imgLayer>
                </a14:imgProps>
              </a:ext>
              <a:ext uri="{28A0092B-C50C-407E-A947-70E740481C1C}">
                <a14:useLocalDpi xmlns:a14="http://schemas.microsoft.com/office/drawing/2010/main" val="0"/>
              </a:ext>
            </a:extLst>
          </a:blip>
          <a:stretch>
            <a:fillRect/>
          </a:stretch>
        </p:blipFill>
        <p:spPr>
          <a:xfrm>
            <a:off x="6095999" y="1858434"/>
            <a:ext cx="5990014" cy="3369383"/>
          </a:xfrm>
          <a:prstGeom prst="rect">
            <a:avLst/>
          </a:prstGeom>
        </p:spPr>
      </p:pic>
    </p:spTree>
    <p:extLst>
      <p:ext uri="{BB962C8B-B14F-4D97-AF65-F5344CB8AC3E}">
        <p14:creationId xmlns:p14="http://schemas.microsoft.com/office/powerpoint/2010/main" val="107389098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80">
                                          <p:stCondLst>
                                            <p:cond delay="0"/>
                                          </p:stCondLst>
                                        </p:cTn>
                                        <p:tgtEl>
                                          <p:spTgt spid="3">
                                            <p:txEl>
                                              <p:pRg st="0" end="0"/>
                                            </p:txEl>
                                          </p:spTgt>
                                        </p:tgtEl>
                                      </p:cBhvr>
                                    </p:animEffect>
                                    <p:anim calcmode="lin" valueType="num">
                                      <p:cBhvr>
                                        <p:cTn id="12"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3">
                                            <p:txEl>
                                              <p:pRg st="0" end="0"/>
                                            </p:txEl>
                                          </p:spTgt>
                                        </p:tgtEl>
                                      </p:cBhvr>
                                      <p:to x="100000" y="60000"/>
                                    </p:animScale>
                                    <p:animScale>
                                      <p:cBhvr>
                                        <p:cTn id="18" dur="166" decel="50000">
                                          <p:stCondLst>
                                            <p:cond delay="676"/>
                                          </p:stCondLst>
                                        </p:cTn>
                                        <p:tgtEl>
                                          <p:spTgt spid="3">
                                            <p:txEl>
                                              <p:pRg st="0" end="0"/>
                                            </p:txEl>
                                          </p:spTgt>
                                        </p:tgtEl>
                                      </p:cBhvr>
                                      <p:to x="100000" y="100000"/>
                                    </p:animScale>
                                    <p:animScale>
                                      <p:cBhvr>
                                        <p:cTn id="19" dur="26">
                                          <p:stCondLst>
                                            <p:cond delay="1312"/>
                                          </p:stCondLst>
                                        </p:cTn>
                                        <p:tgtEl>
                                          <p:spTgt spid="3">
                                            <p:txEl>
                                              <p:pRg st="0" end="0"/>
                                            </p:txEl>
                                          </p:spTgt>
                                        </p:tgtEl>
                                      </p:cBhvr>
                                      <p:to x="100000" y="80000"/>
                                    </p:animScale>
                                    <p:animScale>
                                      <p:cBhvr>
                                        <p:cTn id="20" dur="166" decel="50000">
                                          <p:stCondLst>
                                            <p:cond delay="1338"/>
                                          </p:stCondLst>
                                        </p:cTn>
                                        <p:tgtEl>
                                          <p:spTgt spid="3">
                                            <p:txEl>
                                              <p:pRg st="0" end="0"/>
                                            </p:txEl>
                                          </p:spTgt>
                                        </p:tgtEl>
                                      </p:cBhvr>
                                      <p:to x="100000" y="100000"/>
                                    </p:animScale>
                                    <p:animScale>
                                      <p:cBhvr>
                                        <p:cTn id="21" dur="26">
                                          <p:stCondLst>
                                            <p:cond delay="1642"/>
                                          </p:stCondLst>
                                        </p:cTn>
                                        <p:tgtEl>
                                          <p:spTgt spid="3">
                                            <p:txEl>
                                              <p:pRg st="0" end="0"/>
                                            </p:txEl>
                                          </p:spTgt>
                                        </p:tgtEl>
                                      </p:cBhvr>
                                      <p:to x="100000" y="90000"/>
                                    </p:animScale>
                                    <p:animScale>
                                      <p:cBhvr>
                                        <p:cTn id="22" dur="166" decel="50000">
                                          <p:stCondLst>
                                            <p:cond delay="1668"/>
                                          </p:stCondLst>
                                        </p:cTn>
                                        <p:tgtEl>
                                          <p:spTgt spid="3">
                                            <p:txEl>
                                              <p:pRg st="0" end="0"/>
                                            </p:txEl>
                                          </p:spTgt>
                                        </p:tgtEl>
                                      </p:cBhvr>
                                      <p:to x="100000" y="100000"/>
                                    </p:animScale>
                                    <p:animScale>
                                      <p:cBhvr>
                                        <p:cTn id="23" dur="26">
                                          <p:stCondLst>
                                            <p:cond delay="1808"/>
                                          </p:stCondLst>
                                        </p:cTn>
                                        <p:tgtEl>
                                          <p:spTgt spid="3">
                                            <p:txEl>
                                              <p:pRg st="0" end="0"/>
                                            </p:txEl>
                                          </p:spTgt>
                                        </p:tgtEl>
                                      </p:cBhvr>
                                      <p:to x="100000" y="95000"/>
                                    </p:animScale>
                                    <p:animScale>
                                      <p:cBhvr>
                                        <p:cTn id="24" dur="166" decel="50000">
                                          <p:stCondLst>
                                            <p:cond delay="1834"/>
                                          </p:stCondLst>
                                        </p:cTn>
                                        <p:tgtEl>
                                          <p:spTgt spid="3">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additive="base">
                                        <p:cTn id="2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barn(inVertical)">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ircle(in)">
                                      <p:cBhvr>
                                        <p:cTn id="47" dur="20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Effect transition="in" filter="wheel(1)">
                                      <p:cBhvr>
                                        <p:cTn id="52" dur="2000"/>
                                        <p:tgtEl>
                                          <p:spTgt spid="3">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randombar(horizontal)">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 calcmode="lin" valueType="num">
                                      <p:cBhvr>
                                        <p:cTn id="62"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3"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4"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5" dur="1000"/>
                                        <p:tgtEl>
                                          <p:spTgt spid="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2000"/>
                                        <p:tgtEl>
                                          <p:spTgt spid="7"/>
                                        </p:tgtEl>
                                      </p:cBhvr>
                                    </p:animEffect>
                                    <p:anim calcmode="lin" valueType="num">
                                      <p:cBhvr>
                                        <p:cTn id="71" dur="2000" fill="hold"/>
                                        <p:tgtEl>
                                          <p:spTgt spid="7"/>
                                        </p:tgtEl>
                                        <p:attrNameLst>
                                          <p:attrName>ppt_w</p:attrName>
                                        </p:attrNameLst>
                                      </p:cBhvr>
                                      <p:tavLst>
                                        <p:tav tm="0" fmla="#ppt_w*sin(2.5*pi*$)">
                                          <p:val>
                                            <p:fltVal val="0"/>
                                          </p:val>
                                        </p:tav>
                                        <p:tav tm="100000">
                                          <p:val>
                                            <p:fltVal val="1"/>
                                          </p:val>
                                        </p:tav>
                                      </p:tavLst>
                                    </p:anim>
                                    <p:anim calcmode="lin" valueType="num">
                                      <p:cBhvr>
                                        <p:cTn id="7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3">
                                            <p:txEl>
                                              <p:pRg st="8" end="8"/>
                                            </p:txEl>
                                          </p:spTgt>
                                        </p:tgtEl>
                                        <p:attrNameLst>
                                          <p:attrName>style.visibility</p:attrName>
                                        </p:attrNameLst>
                                      </p:cBhvr>
                                      <p:to>
                                        <p:strVal val="visible"/>
                                      </p:to>
                                    </p:set>
                                    <p:animEffect transition="in" filter="wipe(down)">
                                      <p:cBhvr>
                                        <p:cTn id="77" dur="580">
                                          <p:stCondLst>
                                            <p:cond delay="0"/>
                                          </p:stCondLst>
                                        </p:cTn>
                                        <p:tgtEl>
                                          <p:spTgt spid="3">
                                            <p:txEl>
                                              <p:pRg st="8" end="8"/>
                                            </p:txEl>
                                          </p:spTgt>
                                        </p:tgtEl>
                                      </p:cBhvr>
                                    </p:animEffect>
                                    <p:anim calcmode="lin" valueType="num">
                                      <p:cBhvr>
                                        <p:cTn id="78"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3">
                                            <p:txEl>
                                              <p:pRg st="8" end="8"/>
                                            </p:txEl>
                                          </p:spTgt>
                                        </p:tgtEl>
                                      </p:cBhvr>
                                      <p:to x="100000" y="60000"/>
                                    </p:animScale>
                                    <p:animScale>
                                      <p:cBhvr>
                                        <p:cTn id="84" dur="166" decel="50000">
                                          <p:stCondLst>
                                            <p:cond delay="676"/>
                                          </p:stCondLst>
                                        </p:cTn>
                                        <p:tgtEl>
                                          <p:spTgt spid="3">
                                            <p:txEl>
                                              <p:pRg st="8" end="8"/>
                                            </p:txEl>
                                          </p:spTgt>
                                        </p:tgtEl>
                                      </p:cBhvr>
                                      <p:to x="100000" y="100000"/>
                                    </p:animScale>
                                    <p:animScale>
                                      <p:cBhvr>
                                        <p:cTn id="85" dur="26">
                                          <p:stCondLst>
                                            <p:cond delay="1312"/>
                                          </p:stCondLst>
                                        </p:cTn>
                                        <p:tgtEl>
                                          <p:spTgt spid="3">
                                            <p:txEl>
                                              <p:pRg st="8" end="8"/>
                                            </p:txEl>
                                          </p:spTgt>
                                        </p:tgtEl>
                                      </p:cBhvr>
                                      <p:to x="100000" y="80000"/>
                                    </p:animScale>
                                    <p:animScale>
                                      <p:cBhvr>
                                        <p:cTn id="86" dur="166" decel="50000">
                                          <p:stCondLst>
                                            <p:cond delay="1338"/>
                                          </p:stCondLst>
                                        </p:cTn>
                                        <p:tgtEl>
                                          <p:spTgt spid="3">
                                            <p:txEl>
                                              <p:pRg st="8" end="8"/>
                                            </p:txEl>
                                          </p:spTgt>
                                        </p:tgtEl>
                                      </p:cBhvr>
                                      <p:to x="100000" y="100000"/>
                                    </p:animScale>
                                    <p:animScale>
                                      <p:cBhvr>
                                        <p:cTn id="87" dur="26">
                                          <p:stCondLst>
                                            <p:cond delay="1642"/>
                                          </p:stCondLst>
                                        </p:cTn>
                                        <p:tgtEl>
                                          <p:spTgt spid="3">
                                            <p:txEl>
                                              <p:pRg st="8" end="8"/>
                                            </p:txEl>
                                          </p:spTgt>
                                        </p:tgtEl>
                                      </p:cBhvr>
                                      <p:to x="100000" y="90000"/>
                                    </p:animScale>
                                    <p:animScale>
                                      <p:cBhvr>
                                        <p:cTn id="88" dur="166" decel="50000">
                                          <p:stCondLst>
                                            <p:cond delay="1668"/>
                                          </p:stCondLst>
                                        </p:cTn>
                                        <p:tgtEl>
                                          <p:spTgt spid="3">
                                            <p:txEl>
                                              <p:pRg st="8" end="8"/>
                                            </p:txEl>
                                          </p:spTgt>
                                        </p:tgtEl>
                                      </p:cBhvr>
                                      <p:to x="100000" y="100000"/>
                                    </p:animScale>
                                    <p:animScale>
                                      <p:cBhvr>
                                        <p:cTn id="89" dur="26">
                                          <p:stCondLst>
                                            <p:cond delay="1808"/>
                                          </p:stCondLst>
                                        </p:cTn>
                                        <p:tgtEl>
                                          <p:spTgt spid="3">
                                            <p:txEl>
                                              <p:pRg st="8" end="8"/>
                                            </p:txEl>
                                          </p:spTgt>
                                        </p:tgtEl>
                                      </p:cBhvr>
                                      <p:to x="100000" y="95000"/>
                                    </p:animScale>
                                    <p:animScale>
                                      <p:cBhvr>
                                        <p:cTn id="90" dur="166" decel="50000">
                                          <p:stCondLst>
                                            <p:cond delay="1834"/>
                                          </p:stCondLst>
                                        </p:cTn>
                                        <p:tgtEl>
                                          <p:spTgt spid="3">
                                            <p:txEl>
                                              <p:pRg st="8" end="8"/>
                                            </p:txEl>
                                          </p:spTgt>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8"/>
                                        </p:tgtEl>
                                      </p:cBhvr>
                                    </p:animEffect>
                                    <p:animScale>
                                      <p:cBhvr>
                                        <p:cTn id="95" dur="250" autoRev="1" fill="hold"/>
                                        <p:tgtEl>
                                          <p:spTgt spid="8"/>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27" presetClass="emph" presetSubtype="0" fill="remove" nodeType="clickEffect">
                                  <p:stCondLst>
                                    <p:cond delay="0"/>
                                  </p:stCondLst>
                                  <p:childTnLst>
                                    <p:animClr clrSpc="rgb" dir="cw">
                                      <p:cBhvr override="childStyle">
                                        <p:cTn id="99" dur="250" autoRev="1" fill="remove"/>
                                        <p:tgtEl>
                                          <p:spTgt spid="3">
                                            <p:txEl>
                                              <p:pRg st="9" end="9"/>
                                            </p:txEl>
                                          </p:spTgt>
                                        </p:tgtEl>
                                        <p:attrNameLst>
                                          <p:attrName>style.color</p:attrName>
                                        </p:attrNameLst>
                                      </p:cBhvr>
                                      <p:to>
                                        <a:schemeClr val="bg1"/>
                                      </p:to>
                                    </p:animClr>
                                    <p:animClr clrSpc="rgb" dir="cw">
                                      <p:cBhvr>
                                        <p:cTn id="100" dur="250" autoRev="1" fill="remove"/>
                                        <p:tgtEl>
                                          <p:spTgt spid="3">
                                            <p:txEl>
                                              <p:pRg st="9" end="9"/>
                                            </p:txEl>
                                          </p:spTgt>
                                        </p:tgtEl>
                                        <p:attrNameLst>
                                          <p:attrName>fillcolor</p:attrName>
                                        </p:attrNameLst>
                                      </p:cBhvr>
                                      <p:to>
                                        <a:schemeClr val="bg1"/>
                                      </p:to>
                                    </p:animClr>
                                    <p:set>
                                      <p:cBhvr>
                                        <p:cTn id="101" dur="250" autoRev="1" fill="remove"/>
                                        <p:tgtEl>
                                          <p:spTgt spid="3">
                                            <p:txEl>
                                              <p:pRg st="9" end="9"/>
                                            </p:txEl>
                                          </p:spTgt>
                                        </p:tgtEl>
                                        <p:attrNameLst>
                                          <p:attrName>fill.type</p:attrName>
                                        </p:attrNameLst>
                                      </p:cBhvr>
                                      <p:to>
                                        <p:strVal val="solid"/>
                                      </p:to>
                                    </p:set>
                                    <p:set>
                                      <p:cBhvr>
                                        <p:cTn id="102" dur="250" autoRev="1" fill="remove"/>
                                        <p:tgtEl>
                                          <p:spTgt spid="3">
                                            <p:txEl>
                                              <p:pRg st="9" end="9"/>
                                            </p:txEl>
                                          </p:spTgt>
                                        </p:tgtEl>
                                        <p:attrNameLst>
                                          <p:attrName>fill.on</p:attrName>
                                        </p:attrNameLst>
                                      </p:cBhvr>
                                      <p:to>
                                        <p:strVal val="tru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292817"/>
            <a:ext cx="9601196" cy="635652"/>
          </a:xfrm>
        </p:spPr>
        <p:txBody>
          <a:bodyPr>
            <a:normAutofit fontScale="90000"/>
          </a:bodyPr>
          <a:lstStyle/>
          <a:p>
            <a:r>
              <a:rPr lang="es-MX" b="1" dirty="0" smtClean="0"/>
              <a:t>FUNCIONAMIENTO DE BASES </a:t>
            </a:r>
            <a:endParaRPr lang="es-MX" b="1" dirty="0"/>
          </a:p>
        </p:txBody>
      </p:sp>
      <p:sp>
        <p:nvSpPr>
          <p:cNvPr id="3" name="Marcador de contenido 2"/>
          <p:cNvSpPr>
            <a:spLocks noGrp="1"/>
          </p:cNvSpPr>
          <p:nvPr>
            <p:ph idx="1"/>
          </p:nvPr>
        </p:nvSpPr>
        <p:spPr>
          <a:xfrm>
            <a:off x="1295401" y="899421"/>
            <a:ext cx="9601196" cy="3318936"/>
          </a:xfrm>
        </p:spPr>
        <p:txBody>
          <a:bodyPr/>
          <a:lstStyle/>
          <a:p>
            <a:r>
              <a:rPr lang="es-MX" dirty="0" smtClean="0"/>
              <a:t>Cada base estuvo a cargo de los diferentes maestros del plantel en los que los alumnos por medio de juegos y retos tenían que pasar y acreditar las estaciones con operaciones matemáticas, el equipo podía avanzar de base cuando el maestro indicaba y firmaba la hoja que el capitán de cada equipo traía en sus manos, al final el equipo para poder hacerse acreedor del triunfo tenia que pasar por la meta en la cual presentaría la hoja con las firmas correspondientes.</a:t>
            </a:r>
            <a:endParaRPr lang="es-MX"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27512"/>
            <a:ext cx="4016582" cy="3012437"/>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721" y="3627511"/>
            <a:ext cx="4003238" cy="3012437"/>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13818" y="3164249"/>
            <a:ext cx="2215665" cy="3938960"/>
          </a:xfrm>
          <a:prstGeom prst="rect">
            <a:avLst/>
          </a:prstGeom>
        </p:spPr>
      </p:pic>
    </p:spTree>
    <p:extLst>
      <p:ext uri="{BB962C8B-B14F-4D97-AF65-F5344CB8AC3E}">
        <p14:creationId xmlns:p14="http://schemas.microsoft.com/office/powerpoint/2010/main" val="1892401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quina doblada 3"/>
          <p:cNvSpPr/>
          <p:nvPr/>
        </p:nvSpPr>
        <p:spPr>
          <a:xfrm>
            <a:off x="126610" y="161777"/>
            <a:ext cx="4417256" cy="4114801"/>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endParaRPr lang="es-MX" sz="2800" b="1" dirty="0" smtClean="0">
              <a:latin typeface="Arial" panose="020B0604020202020204" pitchFamily="34" charset="0"/>
              <a:cs typeface="Arial" panose="020B0604020202020204" pitchFamily="34" charset="0"/>
            </a:endParaRPr>
          </a:p>
          <a:p>
            <a:r>
              <a:rPr lang="es-MX" sz="2800" b="1" dirty="0" smtClean="0">
                <a:latin typeface="Arial" panose="020B0604020202020204" pitchFamily="34" charset="0"/>
                <a:cs typeface="Arial" panose="020B0604020202020204" pitchFamily="34" charset="0"/>
              </a:rPr>
              <a:t>Con cada una de las actividades en las que se desempeño en cada base los alumnos hicieron uso de sus conocimientos matemáticos por medios juegos como desafíos</a:t>
            </a:r>
            <a:r>
              <a:rPr lang="es-MX" sz="2800" b="1" dirty="0" smtClean="0"/>
              <a:t>.</a:t>
            </a:r>
          </a:p>
        </p:txBody>
      </p:sp>
      <p:pic>
        <p:nvPicPr>
          <p:cNvPr id="7" name="VID-20230307-WA00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242560" y="161777"/>
            <a:ext cx="6096000" cy="3352800"/>
          </a:xfrm>
          <a:prstGeom prst="smileyFace">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8" name="VID-20230307-WA0018">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70473" y="3836258"/>
            <a:ext cx="5945945" cy="3270270"/>
          </a:xfrm>
          <a:prstGeom prst="foldedCorner">
            <a:avLst/>
          </a:prstGeom>
          <a:scene3d>
            <a:camera prst="obliqueTopLeft"/>
            <a:lightRig rig="threePt" dir="t"/>
          </a:scene3d>
        </p:spPr>
      </p:pic>
    </p:spTree>
    <p:extLst>
      <p:ext uri="{BB962C8B-B14F-4D97-AF65-F5344CB8AC3E}">
        <p14:creationId xmlns:p14="http://schemas.microsoft.com/office/powerpoint/2010/main" val="3513827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512" fill="hold"/>
                                        <p:tgtEl>
                                          <p:spTgt spid="7"/>
                                        </p:tgtEl>
                                      </p:cBhvr>
                                    </p:cmd>
                                  </p:childTnLst>
                                </p:cTn>
                              </p:par>
                            </p:childTnLst>
                          </p:cTn>
                        </p:par>
                        <p:par>
                          <p:cTn id="11" fill="hold">
                            <p:stCondLst>
                              <p:cond delay="17012"/>
                            </p:stCondLst>
                            <p:childTnLst>
                              <p:par>
                                <p:cTn id="12" presetID="1" presetClass="mediacall" presetSubtype="0" fill="hold" nodeType="afterEffect">
                                  <p:stCondLst>
                                    <p:cond delay="0"/>
                                  </p:stCondLst>
                                  <p:childTnLst>
                                    <p:cmd type="call" cmd="playFrom(0.0)">
                                      <p:cBhvr>
                                        <p:cTn id="13" dur="253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video>
              <p:cMediaNode vol="80000">
                <p:cTn id="20" fill="hold" display="0">
                  <p:stCondLst>
                    <p:cond delay="indefinite"/>
                  </p:stCondLst>
                </p:cTn>
                <p:tgtEl>
                  <p:spTgt spid="8"/>
                </p:tgtEl>
              </p:cMediaNode>
            </p:video>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redondeado 3"/>
          <p:cNvSpPr/>
          <p:nvPr/>
        </p:nvSpPr>
        <p:spPr>
          <a:xfrm>
            <a:off x="239151" y="209321"/>
            <a:ext cx="4670474" cy="32935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s-MX" sz="2800" b="1" dirty="0" smtClean="0">
                <a:latin typeface="Arial" panose="020B0604020202020204" pitchFamily="34" charset="0"/>
                <a:cs typeface="Arial" panose="020B0604020202020204" pitchFamily="34" charset="0"/>
              </a:rPr>
              <a:t>Esta actividad sirvió para fomentar la competencia limpia, habilidades y destrezas tanto matemáticas como deportivas y trabajo en equipo.  </a:t>
            </a:r>
          </a:p>
        </p:txBody>
      </p:sp>
      <p:pic>
        <p:nvPicPr>
          <p:cNvPr id="5" name="VID-20230307-WA000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84873" y="1051558"/>
            <a:ext cx="7620002" cy="4191001"/>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267655" y="2713500"/>
            <a:ext cx="2644727" cy="4701737"/>
          </a:xfrm>
          <a:prstGeom prst="rect">
            <a:avLst/>
          </a:prstGeom>
        </p:spPr>
      </p:pic>
    </p:spTree>
    <p:extLst>
      <p:ext uri="{BB962C8B-B14F-4D97-AF65-F5344CB8AC3E}">
        <p14:creationId xmlns:p14="http://schemas.microsoft.com/office/powerpoint/2010/main" val="1944064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84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6" cstate="print">
            <a:extLst>
              <a:ext uri="{BEBA8EAE-BF5A-486C-A8C5-ECC9F3942E4B}">
                <a14:imgProps xmlns:a14="http://schemas.microsoft.com/office/drawing/2010/main">
                  <a14:imgLayer r:embed="rId7">
                    <a14:imgEffect>
                      <a14:artisticPlasticWrap smoothness="1"/>
                    </a14:imgEffect>
                  </a14:imgLayer>
                </a14:imgProps>
              </a:ext>
              <a:ext uri="{28A0092B-C50C-407E-A947-70E740481C1C}">
                <a14:useLocalDpi xmlns:a14="http://schemas.microsoft.com/office/drawing/2010/main" val="0"/>
              </a:ext>
            </a:extLst>
          </a:blip>
          <a:stretch>
            <a:fillRect/>
          </a:stretch>
        </p:blipFill>
        <p:spPr>
          <a:xfrm rot="5400000">
            <a:off x="4800602" y="-861647"/>
            <a:ext cx="2215665" cy="3938960"/>
          </a:xfrm>
          <a:prstGeom prst="rect">
            <a:avLst/>
          </a:prstGeom>
        </p:spPr>
      </p:pic>
      <p:pic>
        <p:nvPicPr>
          <p:cNvPr id="5" name="Imagen 4"/>
          <p:cNvPicPr>
            <a:picLocks noChangeAspect="1"/>
          </p:cNvPicPr>
          <p:nvPr/>
        </p:nvPicPr>
        <p:blipFill>
          <a:blip r:embed="rId8" cstate="print">
            <a:extLst>
              <a:ext uri="{BEBA8EAE-BF5A-486C-A8C5-ECC9F3942E4B}">
                <a14:imgProps xmlns:a14="http://schemas.microsoft.com/office/drawing/2010/main">
                  <a14:imgLayer r:embed="rId9">
                    <a14:imgEffect>
                      <a14:artisticCement crackSpacing="100"/>
                    </a14:imgEffect>
                  </a14:imgLayer>
                </a14:imgProps>
              </a:ext>
              <a:ext uri="{28A0092B-C50C-407E-A947-70E740481C1C}">
                <a14:useLocalDpi xmlns:a14="http://schemas.microsoft.com/office/drawing/2010/main" val="0"/>
              </a:ext>
            </a:extLst>
          </a:blip>
          <a:stretch>
            <a:fillRect/>
          </a:stretch>
        </p:blipFill>
        <p:spPr>
          <a:xfrm>
            <a:off x="0" y="2215666"/>
            <a:ext cx="3938961" cy="2215666"/>
          </a:xfrm>
          <a:prstGeom prst="rect">
            <a:avLst/>
          </a:prstGeom>
        </p:spPr>
      </p:pic>
      <p:pic>
        <p:nvPicPr>
          <p:cNvPr id="6" name="Imagen 5"/>
          <p:cNvPicPr>
            <a:picLocks noChangeAspect="1"/>
          </p:cNvPicPr>
          <p:nvPr/>
        </p:nvPicPr>
        <p:blipFill>
          <a:blip r:embed="rId10" cstate="print">
            <a:extLst>
              <a:ext uri="{BEBA8EAE-BF5A-486C-A8C5-ECC9F3942E4B}">
                <a14:imgProps xmlns:a14="http://schemas.microsoft.com/office/drawing/2010/main">
                  <a14:imgLayer r:embed="rId11">
                    <a14:imgEffect>
                      <a14:artisticPlasticWrap smoothness="1"/>
                    </a14:imgEffect>
                  </a14:imgLayer>
                </a14:imgProps>
              </a:ext>
              <a:ext uri="{28A0092B-C50C-407E-A947-70E740481C1C}">
                <a14:useLocalDpi xmlns:a14="http://schemas.microsoft.com/office/drawing/2010/main" val="0"/>
              </a:ext>
            </a:extLst>
          </a:blip>
          <a:stretch>
            <a:fillRect/>
          </a:stretch>
        </p:blipFill>
        <p:spPr>
          <a:xfrm>
            <a:off x="8458124" y="590531"/>
            <a:ext cx="3733876" cy="4924004"/>
          </a:xfrm>
          <a:prstGeom prst="rect">
            <a:avLst/>
          </a:prstGeom>
        </p:spPr>
      </p:pic>
      <p:pic>
        <p:nvPicPr>
          <p:cNvPr id="7" name="VID-20230307-WA00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139102" y="4536841"/>
            <a:ext cx="3938961" cy="21664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VID-20230307-WA001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4257821" y="2377449"/>
            <a:ext cx="3440181" cy="18921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4844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par>
                          <p:cTn id="33" fill="hold">
                            <p:stCondLst>
                              <p:cond delay="2000"/>
                            </p:stCondLst>
                            <p:childTnLst>
                              <p:par>
                                <p:cTn id="34" presetID="1" presetClass="mediacall" presetSubtype="0" fill="hold" nodeType="afterEffect">
                                  <p:stCondLst>
                                    <p:cond delay="0"/>
                                  </p:stCondLst>
                                  <p:childTnLst>
                                    <p:cmd type="call" cmd="playFrom(0.0)">
                                      <p:cBhvr>
                                        <p:cTn id="35" dur="11669" fill="hold"/>
                                        <p:tgtEl>
                                          <p:spTgt spid="8"/>
                                        </p:tgtEl>
                                      </p:cBhvr>
                                    </p:cmd>
                                  </p:childTnLst>
                                </p:cTn>
                              </p:par>
                            </p:childTnLst>
                          </p:cTn>
                        </p:par>
                        <p:par>
                          <p:cTn id="36" fill="hold">
                            <p:stCondLst>
                              <p:cond delay="13669"/>
                            </p:stCondLst>
                            <p:childTnLst>
                              <p:par>
                                <p:cTn id="37" presetID="1" presetClass="mediacall" presetSubtype="0" fill="hold" nodeType="afterEffect">
                                  <p:stCondLst>
                                    <p:cond delay="0"/>
                                  </p:stCondLst>
                                  <p:childTnLst>
                                    <p:cmd type="call" cmd="playFrom(0.0)">
                                      <p:cBhvr>
                                        <p:cTn id="38" dur="122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8"/>
                </p:tgtEl>
              </p:cMediaNode>
            </p:video>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8"/>
                                        </p:tgtEl>
                                      </p:cBhvr>
                                    </p:cmd>
                                  </p:childTnLst>
                                </p:cTn>
                              </p:par>
                            </p:childTnLst>
                          </p:cTn>
                        </p:par>
                      </p:childTnLst>
                    </p:cTn>
                  </p:par>
                </p:childTnLst>
              </p:cTn>
              <p:nextCondLst>
                <p:cond evt="onClick" delay="0">
                  <p:tgtEl>
                    <p:spTgt spid="8"/>
                  </p:tgtEl>
                </p:cond>
              </p:nextCondLst>
            </p:seq>
            <p:video>
              <p:cMediaNode vol="80000">
                <p:cTn id="45" fill="hold" display="0">
                  <p:stCondLst>
                    <p:cond delay="indefinite"/>
                  </p:stCondLst>
                </p:cTn>
                <p:tgtEl>
                  <p:spTgt spid="7"/>
                </p:tgtEl>
              </p:cMediaNode>
            </p:video>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ángulo redondeado 3"/>
          <p:cNvSpPr/>
          <p:nvPr/>
        </p:nvSpPr>
        <p:spPr>
          <a:xfrm>
            <a:off x="126609" y="351692"/>
            <a:ext cx="4740813" cy="3249637"/>
          </a:xfrm>
          <a:prstGeom prst="roundRect">
            <a:avLst/>
          </a:prstGeom>
          <a:solidFill>
            <a:srgbClr val="00B05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s-MX" b="1" dirty="0" smtClean="0">
                <a:latin typeface="Arial" panose="020B0604020202020204" pitchFamily="34" charset="0"/>
                <a:cs typeface="Arial" panose="020B0604020202020204" pitchFamily="34" charset="0"/>
              </a:rPr>
              <a:t>por ultimo para causar la motivación a la participación de cada uno de los niños participantes se hizo entrega de un premio al equipo en llegar a la meta en primer lugar </a:t>
            </a:r>
            <a:endParaRPr lang="es-MX" b="1"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4" cstate="print">
            <a:extLst>
              <a:ext uri="{BEBA8EAE-BF5A-486C-A8C5-ECC9F3942E4B}">
                <a14:imgProps xmlns:a14="http://schemas.microsoft.com/office/drawing/2010/main">
                  <a14:imgLayer r:embed="rId5">
                    <a14:imgEffect>
                      <a14:artisticPlasticWrap/>
                    </a14:imgEffect>
                  </a14:imgLayer>
                </a14:imgProps>
              </a:ext>
              <a:ext uri="{28A0092B-C50C-407E-A947-70E740481C1C}">
                <a14:useLocalDpi xmlns:a14="http://schemas.microsoft.com/office/drawing/2010/main" val="0"/>
              </a:ext>
            </a:extLst>
          </a:blip>
          <a:stretch>
            <a:fillRect/>
          </a:stretch>
        </p:blipFill>
        <p:spPr>
          <a:xfrm>
            <a:off x="5970951" y="3073788"/>
            <a:ext cx="5764633" cy="3242606"/>
          </a:xfrm>
          <a:prstGeom prst="rect">
            <a:avLst/>
          </a:prstGeom>
        </p:spPr>
      </p:pic>
      <p:pic>
        <p:nvPicPr>
          <p:cNvPr id="7" name="VID-20230307-WA001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52711" y="170635"/>
            <a:ext cx="4984323" cy="2741377"/>
          </a:xfrm>
          <a:prstGeom prst="ellipse">
            <a:avLst/>
          </a:prstGeom>
          <a:ln>
            <a:noFill/>
          </a:ln>
          <a:effectLst>
            <a:softEdge rad="112500"/>
          </a:effectLst>
        </p:spPr>
      </p:pic>
    </p:spTree>
    <p:extLst>
      <p:ext uri="{BB962C8B-B14F-4D97-AF65-F5344CB8AC3E}">
        <p14:creationId xmlns:p14="http://schemas.microsoft.com/office/powerpoint/2010/main" val="33469898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8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159</TotalTime>
  <Words>216</Words>
  <Application>Microsoft Office PowerPoint</Application>
  <PresentationFormat>Panorámica</PresentationFormat>
  <Paragraphs>18</Paragraphs>
  <Slides>7</Slides>
  <Notes>0</Notes>
  <HiddenSlides>0</HiddenSlides>
  <MMClips>6</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7</vt:i4>
      </vt:variant>
    </vt:vector>
  </HeadingPairs>
  <TitlesOfParts>
    <vt:vector size="10" baseType="lpstr">
      <vt:lpstr>Arial</vt:lpstr>
      <vt:lpstr>Garamond</vt:lpstr>
      <vt:lpstr>Orgánico</vt:lpstr>
      <vt:lpstr>     GOBIERNO DEL ESTADO DE DURANGO SECTOR N°  8  ZONA ESCOLAR N° 9 ESCUELA PRIMARIA “FRANCISCO GÓMEZ PALACIO B” CC.C.T. T.M 10EPR0056E  Estrategia PEMC exitosa realizada en la comunidad escolar   “RALLY MATEMATICO”</vt:lpstr>
      <vt:lpstr>Organización de actividad </vt:lpstr>
      <vt:lpstr>FUNCIONAMIENTO DE BASES </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GOBIERNO DEL ESTADO DE DURANGO SECTOR N°  8  ZONA ESCOLAR N° 9 ESCUELA PRIMARIA “FRANCISCO GÓMEZ PALACIO B” CC.C.T. T.M 10EPR0056E  Estrategia PEMC exitosa realizada en la comunidad escolar</dc:title>
  <dc:creator>leiss</dc:creator>
  <cp:lastModifiedBy>leiss</cp:lastModifiedBy>
  <cp:revision>17</cp:revision>
  <dcterms:created xsi:type="dcterms:W3CDTF">2023-03-10T18:14:32Z</dcterms:created>
  <dcterms:modified xsi:type="dcterms:W3CDTF">2023-03-10T21:04:18Z</dcterms:modified>
</cp:coreProperties>
</file>