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2/28/2023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2/28/2023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2/28/2023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2/28/2023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2/28/2023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2/28/2023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2/28/2023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2/28/2023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2/28/2023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08068" y="707102"/>
            <a:ext cx="9448800" cy="989804"/>
          </a:xfrm>
        </p:spPr>
        <p:txBody>
          <a:bodyPr/>
          <a:lstStyle/>
          <a:p>
            <a:r>
              <a:rPr lang="es-MX" b="1" dirty="0">
                <a:solidFill>
                  <a:schemeClr val="accent3">
                    <a:lumMod val="75000"/>
                  </a:schemeClr>
                </a:solidFill>
                <a:latin typeface="Berlin Sans FB Demi" panose="020E0802020502020306" pitchFamily="34" charset="0"/>
              </a:rPr>
              <a:t>Proyecto las plantas</a:t>
            </a:r>
          </a:p>
        </p:txBody>
      </p:sp>
      <p:sp>
        <p:nvSpPr>
          <p:cNvPr id="3" name="Subtítulo 2"/>
          <p:cNvSpPr>
            <a:spLocks noGrp="1"/>
          </p:cNvSpPr>
          <p:nvPr>
            <p:ph type="subTitle" idx="1"/>
          </p:nvPr>
        </p:nvSpPr>
        <p:spPr>
          <a:xfrm>
            <a:off x="4036423" y="1977711"/>
            <a:ext cx="5630091" cy="987558"/>
          </a:xfrm>
        </p:spPr>
        <p:txBody>
          <a:bodyPr>
            <a:noAutofit/>
          </a:bodyPr>
          <a:lstStyle/>
          <a:p>
            <a:pPr algn="ctr"/>
            <a:r>
              <a:rPr lang="es-MX" sz="3600" b="1" dirty="0">
                <a:solidFill>
                  <a:schemeClr val="accent2">
                    <a:lumMod val="60000"/>
                    <a:lumOff val="40000"/>
                  </a:schemeClr>
                </a:solidFill>
                <a:latin typeface="Berlin Sans FB Demi" panose="020E0802020502020306" pitchFamily="34" charset="0"/>
              </a:rPr>
              <a:t>JARDIN DE NIÑOS JESUS GONZALEZ ORTEGA.</a:t>
            </a:r>
          </a:p>
        </p:txBody>
      </p:sp>
      <p:sp>
        <p:nvSpPr>
          <p:cNvPr id="4" name="CuadroTexto 3"/>
          <p:cNvSpPr txBox="1"/>
          <p:nvPr/>
        </p:nvSpPr>
        <p:spPr>
          <a:xfrm>
            <a:off x="5564775" y="3236017"/>
            <a:ext cx="1815737" cy="400110"/>
          </a:xfrm>
          <a:prstGeom prst="rect">
            <a:avLst/>
          </a:prstGeom>
          <a:noFill/>
        </p:spPr>
        <p:txBody>
          <a:bodyPr wrap="square" rtlCol="0">
            <a:spAutoFit/>
          </a:bodyPr>
          <a:lstStyle/>
          <a:p>
            <a:r>
              <a:rPr lang="es-MX" sz="2000" b="1" dirty="0">
                <a:latin typeface="Berlin Sans FB Demi" panose="020E0802020502020306" pitchFamily="34" charset="0"/>
              </a:rPr>
              <a:t>10DJN0001M</a:t>
            </a:r>
          </a:p>
        </p:txBody>
      </p:sp>
      <p:sp>
        <p:nvSpPr>
          <p:cNvPr id="5" name="CuadroTexto 4"/>
          <p:cNvSpPr txBox="1"/>
          <p:nvPr/>
        </p:nvSpPr>
        <p:spPr>
          <a:xfrm>
            <a:off x="3788226" y="3758691"/>
            <a:ext cx="5368836" cy="1200329"/>
          </a:xfrm>
          <a:prstGeom prst="rect">
            <a:avLst/>
          </a:prstGeom>
          <a:noFill/>
        </p:spPr>
        <p:txBody>
          <a:bodyPr wrap="square" rtlCol="0">
            <a:spAutoFit/>
          </a:bodyPr>
          <a:lstStyle/>
          <a:p>
            <a:pPr algn="ctr"/>
            <a:r>
              <a:rPr lang="es-MX" sz="2400" b="1" dirty="0">
                <a:solidFill>
                  <a:schemeClr val="accent5">
                    <a:lumMod val="75000"/>
                  </a:schemeClr>
                </a:solidFill>
                <a:latin typeface="Berlin Sans FB Demi" panose="020E0802020502020306" pitchFamily="34" charset="0"/>
              </a:rPr>
              <a:t>MAESTRAS: </a:t>
            </a:r>
          </a:p>
          <a:p>
            <a:r>
              <a:rPr lang="es-MX" sz="2400" b="1" dirty="0">
                <a:solidFill>
                  <a:schemeClr val="accent5">
                    <a:lumMod val="75000"/>
                  </a:schemeClr>
                </a:solidFill>
                <a:latin typeface="Berlin Sans FB Demi" panose="020E0802020502020306" pitchFamily="34" charset="0"/>
              </a:rPr>
              <a:t>MARISA SUSANA CALVA AGUIRRE.</a:t>
            </a:r>
          </a:p>
          <a:p>
            <a:r>
              <a:rPr lang="es-MX" sz="2400" b="1" dirty="0">
                <a:solidFill>
                  <a:schemeClr val="accent5">
                    <a:lumMod val="75000"/>
                  </a:schemeClr>
                </a:solidFill>
                <a:latin typeface="Berlin Sans FB Demi" panose="020E0802020502020306" pitchFamily="34" charset="0"/>
              </a:rPr>
              <a:t>AIDE MENDOZA LOMBERA. </a:t>
            </a:r>
          </a:p>
        </p:txBody>
      </p:sp>
    </p:spTree>
    <p:extLst>
      <p:ext uri="{BB962C8B-B14F-4D97-AF65-F5344CB8AC3E}">
        <p14:creationId xmlns:p14="http://schemas.microsoft.com/office/powerpoint/2010/main" val="3443934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0"/>
                                        <p:tgtEl>
                                          <p:spTgt spid="4"/>
                                        </p:tgtEl>
                                      </p:cBhvr>
                                    </p:animEffect>
                                    <p:anim calcmode="lin" valueType="num">
                                      <p:cBhvr>
                                        <p:cTn id="20" dur="5000" fill="hold"/>
                                        <p:tgtEl>
                                          <p:spTgt spid="4"/>
                                        </p:tgtEl>
                                        <p:attrNameLst>
                                          <p:attrName>ppt_x</p:attrName>
                                        </p:attrNameLst>
                                      </p:cBhvr>
                                      <p:tavLst>
                                        <p:tav tm="0">
                                          <p:val>
                                            <p:strVal val="#ppt_x"/>
                                          </p:val>
                                        </p:tav>
                                        <p:tav tm="100000">
                                          <p:val>
                                            <p:strVal val="#ppt_x"/>
                                          </p:val>
                                        </p:tav>
                                      </p:tavLst>
                                    </p:anim>
                                    <p:anim calcmode="lin" valueType="num">
                                      <p:cBhvr>
                                        <p:cTn id="21" dur="5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0" fill="hold"/>
                                        <p:tgtEl>
                                          <p:spTgt spid="5"/>
                                        </p:tgtEl>
                                        <p:attrNameLst>
                                          <p:attrName>ppt_x</p:attrName>
                                        </p:attrNameLst>
                                      </p:cBhvr>
                                      <p:tavLst>
                                        <p:tav tm="0">
                                          <p:val>
                                            <p:strVal val="#ppt_x"/>
                                          </p:val>
                                        </p:tav>
                                        <p:tav tm="100000">
                                          <p:val>
                                            <p:strVal val="#ppt_x"/>
                                          </p:val>
                                        </p:tav>
                                      </p:tavLst>
                                    </p:anim>
                                    <p:anim calcmode="lin" valueType="num">
                                      <p:cBhvr additive="base">
                                        <p:cTn id="27"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6022" y="4898571"/>
            <a:ext cx="10670177" cy="1320114"/>
          </a:xfrm>
          <a:solidFill>
            <a:schemeClr val="accent2">
              <a:lumMod val="60000"/>
              <a:lumOff val="40000"/>
            </a:schemeClr>
          </a:solidFill>
          <a:ln>
            <a:solidFill>
              <a:schemeClr val="accent2">
                <a:lumMod val="75000"/>
              </a:schemeClr>
            </a:solidFill>
          </a:ln>
          <a:effectLst>
            <a:glow rad="228600">
              <a:schemeClr val="accent2">
                <a:satMod val="175000"/>
                <a:alpha val="40000"/>
              </a:schemeClr>
            </a:glow>
            <a:innerShdw blurRad="114300">
              <a:prstClr val="black"/>
            </a:innerShdw>
          </a:effectLst>
        </p:spPr>
        <p:txBody>
          <a:bodyPr>
            <a:normAutofit fontScale="55000" lnSpcReduction="20000"/>
          </a:bodyPr>
          <a:lstStyle/>
          <a:p>
            <a:pPr marL="525960" lvl="0" indent="-228240" algn="just">
              <a:lnSpc>
                <a:spcPct val="101000"/>
              </a:lnSpc>
              <a:spcBef>
                <a:spcPts val="0"/>
              </a:spcBef>
              <a:buClr>
                <a:srgbClr val="000000"/>
              </a:buClr>
              <a:buSzPts val="1100"/>
              <a:buNone/>
            </a:pPr>
            <a:r>
              <a:rPr lang="es-MX" sz="2400" dirty="0">
                <a:solidFill>
                  <a:srgbClr val="000000"/>
                </a:solidFill>
                <a:latin typeface="Noto Sans Symbols"/>
                <a:ea typeface="Noto Sans Symbols"/>
                <a:cs typeface="Noto Sans Symbols"/>
                <a:sym typeface="Noto Sans Symbols"/>
              </a:rPr>
              <a:t>∙</a:t>
            </a:r>
            <a:r>
              <a:rPr lang="es-MX" sz="2400" dirty="0">
                <a:solidFill>
                  <a:srgbClr val="000000"/>
                </a:solidFill>
                <a:latin typeface="Times New Roman"/>
                <a:ea typeface="Times New Roman"/>
                <a:cs typeface="Times New Roman"/>
                <a:sym typeface="Times New Roman"/>
              </a:rPr>
              <a:t> </a:t>
            </a:r>
            <a:r>
              <a:rPr lang="es-MX" sz="2400" dirty="0">
                <a:solidFill>
                  <a:srgbClr val="000000"/>
                </a:solidFill>
                <a:latin typeface="Berlin Sans FB Demi" panose="020E0802020502020306" pitchFamily="34" charset="0"/>
                <a:ea typeface="Century Gothic"/>
                <a:cs typeface="Century Gothic"/>
                <a:sym typeface="Century Gothic"/>
              </a:rPr>
              <a:t>Que los niños identifiquen características de los seres vivos,  categorizando sus diferencias de los no vivos.</a:t>
            </a:r>
            <a:endParaRPr lang="es-MX" sz="2400" dirty="0">
              <a:latin typeface="Berlin Sans FB Demi" panose="020E0802020502020306" pitchFamily="34" charset="0"/>
            </a:endParaRPr>
          </a:p>
          <a:p>
            <a:pPr marL="525960" lvl="0" indent="-228240" algn="just">
              <a:lnSpc>
                <a:spcPct val="101000"/>
              </a:lnSpc>
              <a:spcBef>
                <a:spcPts val="20"/>
              </a:spcBef>
              <a:buClr>
                <a:srgbClr val="000000"/>
              </a:buClr>
              <a:buSzPts val="1100"/>
              <a:buNone/>
            </a:pPr>
            <a:r>
              <a:rPr lang="es-MX" sz="2400" dirty="0">
                <a:solidFill>
                  <a:srgbClr val="000000"/>
                </a:solidFill>
                <a:latin typeface="Berlin Sans FB Demi" panose="020E0802020502020306" pitchFamily="34" charset="0"/>
                <a:ea typeface="Noto Sans Symbols"/>
                <a:cs typeface="Noto Sans Symbols"/>
                <a:sym typeface="Noto Sans Symbols"/>
              </a:rPr>
              <a:t>∙</a:t>
            </a:r>
            <a:r>
              <a:rPr lang="es-MX" sz="2400" dirty="0">
                <a:solidFill>
                  <a:srgbClr val="000000"/>
                </a:solidFill>
                <a:latin typeface="Berlin Sans FB Demi" panose="020E0802020502020306" pitchFamily="34" charset="0"/>
                <a:ea typeface="Times New Roman"/>
                <a:cs typeface="Times New Roman"/>
                <a:sym typeface="Times New Roman"/>
              </a:rPr>
              <a:t> </a:t>
            </a:r>
            <a:r>
              <a:rPr lang="es-MX" sz="2400" dirty="0">
                <a:solidFill>
                  <a:srgbClr val="000000"/>
                </a:solidFill>
                <a:latin typeface="Berlin Sans FB Demi" panose="020E0802020502020306" pitchFamily="34" charset="0"/>
                <a:ea typeface="Century Gothic"/>
                <a:cs typeface="Century Gothic"/>
                <a:sym typeface="Century Gothic"/>
              </a:rPr>
              <a:t>Lograr que los niños comprendan los procesos de desarrollo de las  plantas, para que ubiquen el momento de desarrollo en el que se  encuentran.</a:t>
            </a:r>
            <a:endParaRPr lang="es-MX" sz="2400" dirty="0">
              <a:latin typeface="Berlin Sans FB Demi" panose="020E0802020502020306" pitchFamily="34" charset="0"/>
            </a:endParaRPr>
          </a:p>
          <a:p>
            <a:pPr marL="525960" lvl="0" indent="-228240">
              <a:lnSpc>
                <a:spcPct val="101000"/>
              </a:lnSpc>
              <a:spcBef>
                <a:spcPts val="26"/>
              </a:spcBef>
              <a:buClr>
                <a:srgbClr val="000000"/>
              </a:buClr>
              <a:buSzPts val="1100"/>
              <a:buNone/>
            </a:pPr>
            <a:r>
              <a:rPr lang="es-MX" sz="2400" dirty="0">
                <a:solidFill>
                  <a:srgbClr val="000000"/>
                </a:solidFill>
                <a:latin typeface="Berlin Sans FB Demi" panose="020E0802020502020306" pitchFamily="34" charset="0"/>
                <a:ea typeface="Noto Sans Symbols"/>
                <a:cs typeface="Noto Sans Symbols"/>
                <a:sym typeface="Noto Sans Symbols"/>
              </a:rPr>
              <a:t>∙</a:t>
            </a:r>
            <a:r>
              <a:rPr lang="es-MX" sz="2400" dirty="0">
                <a:solidFill>
                  <a:srgbClr val="000000"/>
                </a:solidFill>
                <a:latin typeface="Berlin Sans FB Demi" panose="020E0802020502020306" pitchFamily="34" charset="0"/>
                <a:ea typeface="Times New Roman"/>
                <a:cs typeface="Times New Roman"/>
                <a:sym typeface="Times New Roman"/>
              </a:rPr>
              <a:t>	</a:t>
            </a:r>
            <a:r>
              <a:rPr lang="es-MX" sz="2400" dirty="0">
                <a:solidFill>
                  <a:srgbClr val="000000"/>
                </a:solidFill>
                <a:latin typeface="Berlin Sans FB Demi" panose="020E0802020502020306" pitchFamily="34" charset="0"/>
                <a:ea typeface="Century Gothic"/>
                <a:cs typeface="Century Gothic"/>
                <a:sym typeface="Century Gothic"/>
              </a:rPr>
              <a:t>Que reconozcan, las partes de una planta, para que puedan  distinguirlas y compararlas con las de otros seres vivos.</a:t>
            </a:r>
            <a:endParaRPr lang="es-MX" sz="2400" dirty="0">
              <a:latin typeface="Berlin Sans FB Demi" panose="020E0802020502020306" pitchFamily="34" charset="0"/>
            </a:endParaRPr>
          </a:p>
          <a:p>
            <a:pPr marL="525960" lvl="0" indent="-228240">
              <a:lnSpc>
                <a:spcPct val="101000"/>
              </a:lnSpc>
              <a:spcBef>
                <a:spcPts val="20"/>
              </a:spcBef>
              <a:buClr>
                <a:srgbClr val="000000"/>
              </a:buClr>
              <a:buSzPts val="1100"/>
              <a:buNone/>
            </a:pPr>
            <a:r>
              <a:rPr lang="es-MX" sz="2400" dirty="0">
                <a:solidFill>
                  <a:srgbClr val="000000"/>
                </a:solidFill>
                <a:latin typeface="Berlin Sans FB Demi" panose="020E0802020502020306" pitchFamily="34" charset="0"/>
                <a:ea typeface="Noto Sans Symbols"/>
                <a:cs typeface="Noto Sans Symbols"/>
                <a:sym typeface="Noto Sans Symbols"/>
              </a:rPr>
              <a:t>∙</a:t>
            </a:r>
            <a:r>
              <a:rPr lang="es-MX" sz="2400" dirty="0">
                <a:solidFill>
                  <a:srgbClr val="000000"/>
                </a:solidFill>
                <a:latin typeface="Berlin Sans FB Demi" panose="020E0802020502020306" pitchFamily="34" charset="0"/>
                <a:ea typeface="Times New Roman"/>
                <a:cs typeface="Times New Roman"/>
                <a:sym typeface="Times New Roman"/>
              </a:rPr>
              <a:t>	</a:t>
            </a:r>
            <a:r>
              <a:rPr lang="es-MX" sz="2400" dirty="0">
                <a:solidFill>
                  <a:srgbClr val="000000"/>
                </a:solidFill>
                <a:latin typeface="Berlin Sans FB Demi" panose="020E0802020502020306" pitchFamily="34" charset="0"/>
                <a:ea typeface="Century Gothic"/>
                <a:cs typeface="Century Gothic"/>
                <a:sym typeface="Century Gothic"/>
              </a:rPr>
              <a:t>Mediante la discriminación de características, que los niños  reconozcan los tipos de plantas y puedan diferenciarlas.</a:t>
            </a:r>
            <a:endParaRPr lang="es-MX" sz="2400" dirty="0">
              <a:latin typeface="Berlin Sans FB Demi" panose="020E0802020502020306" pitchFamily="34" charset="0"/>
            </a:endParaRPr>
          </a:p>
          <a:p>
            <a:pPr marL="525960" lvl="0" indent="-228240">
              <a:lnSpc>
                <a:spcPct val="101000"/>
              </a:lnSpc>
              <a:spcBef>
                <a:spcPts val="0"/>
              </a:spcBef>
              <a:buClr>
                <a:srgbClr val="000000"/>
              </a:buClr>
              <a:buSzPts val="1100"/>
              <a:buNone/>
            </a:pPr>
            <a:r>
              <a:rPr lang="es-MX" sz="2400" dirty="0">
                <a:solidFill>
                  <a:srgbClr val="000000"/>
                </a:solidFill>
                <a:latin typeface="Berlin Sans FB Demi" panose="020E0802020502020306" pitchFamily="34" charset="0"/>
                <a:ea typeface="Noto Sans Symbols"/>
                <a:cs typeface="Noto Sans Symbols"/>
                <a:sym typeface="Noto Sans Symbols"/>
              </a:rPr>
              <a:t>∙</a:t>
            </a:r>
            <a:r>
              <a:rPr lang="es-MX" sz="2400" dirty="0">
                <a:solidFill>
                  <a:srgbClr val="000000"/>
                </a:solidFill>
                <a:latin typeface="Berlin Sans FB Demi" panose="020E0802020502020306" pitchFamily="34" charset="0"/>
                <a:ea typeface="Times New Roman"/>
                <a:cs typeface="Times New Roman"/>
                <a:sym typeface="Times New Roman"/>
              </a:rPr>
              <a:t>	</a:t>
            </a:r>
            <a:r>
              <a:rPr lang="es-MX" sz="2400" dirty="0">
                <a:solidFill>
                  <a:srgbClr val="000000"/>
                </a:solidFill>
                <a:latin typeface="Berlin Sans FB Demi" panose="020E0802020502020306" pitchFamily="34" charset="0"/>
                <a:ea typeface="Century Gothic"/>
                <a:cs typeface="Century Gothic"/>
                <a:sym typeface="Century Gothic"/>
              </a:rPr>
              <a:t>Que los niños demuestren, mediante la práctica, los conocimientos  que adquirieron sobre el apropiado cuidado de las plantas.</a:t>
            </a:r>
            <a:endParaRPr lang="es-MX" dirty="0">
              <a:latin typeface="Berlin Sans FB Demi" panose="020E0802020502020306" pitchFamily="34" charset="0"/>
            </a:endParaRPr>
          </a:p>
        </p:txBody>
      </p:sp>
      <p:sp>
        <p:nvSpPr>
          <p:cNvPr id="4" name="Elipse 3"/>
          <p:cNvSpPr/>
          <p:nvPr/>
        </p:nvSpPr>
        <p:spPr>
          <a:xfrm>
            <a:off x="3696789" y="73152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Elipse 4"/>
          <p:cNvSpPr/>
          <p:nvPr/>
        </p:nvSpPr>
        <p:spPr>
          <a:xfrm>
            <a:off x="1734092" y="1267106"/>
            <a:ext cx="2717076" cy="1149531"/>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040" lvl="0" algn="just">
              <a:lnSpc>
                <a:spcPct val="102000"/>
              </a:lnSpc>
              <a:buClr>
                <a:srgbClr val="000000"/>
              </a:buClr>
              <a:buSzPts val="1100"/>
            </a:pPr>
            <a:r>
              <a:rPr lang="es-MX" b="1" dirty="0">
                <a:latin typeface="Berlin Sans FB Demi" panose="020E0802020502020306" pitchFamily="34" charset="0"/>
              </a:rPr>
              <a:t>JUSTIFICACION:</a:t>
            </a:r>
          </a:p>
        </p:txBody>
      </p:sp>
      <p:sp>
        <p:nvSpPr>
          <p:cNvPr id="8" name="CuadroTexto 7"/>
          <p:cNvSpPr txBox="1"/>
          <p:nvPr/>
        </p:nvSpPr>
        <p:spPr>
          <a:xfrm>
            <a:off x="5871754" y="305839"/>
            <a:ext cx="5969725" cy="3671646"/>
          </a:xfrm>
          <a:prstGeom prst="rect">
            <a:avLst/>
          </a:prstGeom>
          <a:solidFill>
            <a:schemeClr val="accent4">
              <a:lumMod val="60000"/>
              <a:lumOff val="40000"/>
            </a:schemeClr>
          </a:solidFill>
          <a:ln>
            <a:solidFill>
              <a:schemeClr val="accent3">
                <a:lumMod val="60000"/>
                <a:lumOff val="40000"/>
              </a:schemeClr>
            </a:solidFill>
          </a:ln>
          <a:effectLst>
            <a:glow rad="228600">
              <a:schemeClr val="accent3">
                <a:satMod val="175000"/>
                <a:alpha val="40000"/>
              </a:schemeClr>
            </a:glow>
            <a:innerShdw blurRad="114300">
              <a:prstClr val="black"/>
            </a:inn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68040" lvl="0" algn="just">
              <a:lnSpc>
                <a:spcPct val="102000"/>
              </a:lnSpc>
              <a:buClr>
                <a:srgbClr val="000000"/>
              </a:buClr>
              <a:buSzPts val="1100"/>
            </a:pPr>
            <a:r>
              <a:rPr lang="es-MX" sz="1200" b="1" dirty="0">
                <a:solidFill>
                  <a:srgbClr val="000000"/>
                </a:solidFill>
                <a:latin typeface="Berlin Sans FB Demi" panose="020E0802020502020306" pitchFamily="34" charset="0"/>
                <a:ea typeface="Century Gothic"/>
                <a:cs typeface="Century Gothic"/>
                <a:sym typeface="Century Gothic"/>
              </a:rPr>
              <a:t>Las plantas en preescolar es un tema muy enriquecedor con el cual los niños  pueden poner en juego diversas habilidades que les permiten desarrollarse  cognitivamente. Con las actividades planeadas en este proyecto se pretende  lograr que el niño ponga en práctica el método científico, mismo  que le dará las oportunidades necesarias para acrecentar su curiosidad y  gusto por la investigación.</a:t>
            </a:r>
          </a:p>
          <a:p>
            <a:pPr marL="68040" lvl="0" algn="just">
              <a:lnSpc>
                <a:spcPct val="102000"/>
              </a:lnSpc>
              <a:buClr>
                <a:srgbClr val="000000"/>
              </a:buClr>
              <a:buSzPts val="1100"/>
            </a:pPr>
            <a:endParaRPr lang="es-MX" sz="1200" b="1" dirty="0">
              <a:latin typeface="Berlin Sans FB Demi" panose="020E0802020502020306" pitchFamily="34" charset="0"/>
            </a:endParaRPr>
          </a:p>
          <a:p>
            <a:pPr marL="68040" lvl="0" algn="just">
              <a:lnSpc>
                <a:spcPct val="102000"/>
              </a:lnSpc>
              <a:spcBef>
                <a:spcPts val="14"/>
              </a:spcBef>
              <a:buClr>
                <a:srgbClr val="000000"/>
              </a:buClr>
              <a:buSzPts val="1100"/>
            </a:pPr>
            <a:r>
              <a:rPr lang="es-MX" sz="1200" b="1" dirty="0">
                <a:solidFill>
                  <a:srgbClr val="000000"/>
                </a:solidFill>
                <a:latin typeface="Berlin Sans FB Demi" panose="020E0802020502020306" pitchFamily="34" charset="0"/>
                <a:ea typeface="Century Gothic"/>
                <a:cs typeface="Century Gothic"/>
                <a:sym typeface="Century Gothic"/>
              </a:rPr>
              <a:t>La importancia de conocer sobre las plantas, surge de la interacción  constante de los niños con su entorno, debido a que son curiosos y gustan de  saber las razones por las cuales su medio cambia; este proyecto llevó a los  niños a: reconocer diferencias entre seres vivos y no vivos; identificar  características de las plantas y las partes que la conforman; comprender el  momento de desarrollo en el que se encuentra una planta; diferenciar los tipos de plantas que existen; cuidar  de las plantas que lo rodean, de manera adecuada, así como a vivir la  experiencia del crecimiento de una mata sembrada y cuidada por ellos.</a:t>
            </a:r>
          </a:p>
          <a:p>
            <a:pPr marL="68040" lvl="0" algn="just">
              <a:lnSpc>
                <a:spcPct val="102000"/>
              </a:lnSpc>
              <a:spcBef>
                <a:spcPts val="14"/>
              </a:spcBef>
              <a:buClr>
                <a:srgbClr val="000000"/>
              </a:buClr>
              <a:buSzPts val="1100"/>
            </a:pPr>
            <a:endParaRPr lang="es-MX" sz="1200" b="1" dirty="0">
              <a:latin typeface="Berlin Sans FB Demi" panose="020E0802020502020306" pitchFamily="34" charset="0"/>
            </a:endParaRPr>
          </a:p>
          <a:p>
            <a:pPr marL="68040" lvl="0" algn="just">
              <a:lnSpc>
                <a:spcPct val="102000"/>
              </a:lnSpc>
              <a:buClr>
                <a:srgbClr val="000000"/>
              </a:buClr>
              <a:buSzPts val="1100"/>
            </a:pPr>
            <a:r>
              <a:rPr lang="es-MX" sz="1200" b="1" dirty="0">
                <a:solidFill>
                  <a:srgbClr val="000000"/>
                </a:solidFill>
                <a:latin typeface="Berlin Sans FB Demi" panose="020E0802020502020306" pitchFamily="34" charset="0"/>
                <a:ea typeface="Century Gothic"/>
                <a:cs typeface="Century Gothic"/>
                <a:sym typeface="Century Gothic"/>
              </a:rPr>
              <a:t>La planeación de dicho proyecto se plasmaron actividades que captaron la atención e interés de los niños y que a su vez  permitieron atender los distintos estilos de aprendizaje que se presentan dentro  del aula, lo que permitió una adquisición general del conocimiento.</a:t>
            </a:r>
            <a:endParaRPr lang="es-MX" sz="1200" b="1" dirty="0">
              <a:latin typeface="Berlin Sans FB Demi" panose="020E0802020502020306" pitchFamily="34" charset="0"/>
            </a:endParaRPr>
          </a:p>
        </p:txBody>
      </p:sp>
      <p:sp>
        <p:nvSpPr>
          <p:cNvPr id="9" name="Elipse 8"/>
          <p:cNvSpPr/>
          <p:nvPr/>
        </p:nvSpPr>
        <p:spPr>
          <a:xfrm>
            <a:off x="1645920" y="2573390"/>
            <a:ext cx="2468880" cy="1247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OBJETIVOS</a:t>
            </a:r>
          </a:p>
        </p:txBody>
      </p:sp>
      <p:sp>
        <p:nvSpPr>
          <p:cNvPr id="10" name="Flecha derecha 9"/>
          <p:cNvSpPr/>
          <p:nvPr/>
        </p:nvSpPr>
        <p:spPr>
          <a:xfrm>
            <a:off x="4859383" y="1698172"/>
            <a:ext cx="888274" cy="4310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abajo 10"/>
          <p:cNvSpPr/>
          <p:nvPr/>
        </p:nvSpPr>
        <p:spPr>
          <a:xfrm>
            <a:off x="2704011" y="3845344"/>
            <a:ext cx="535577" cy="921307"/>
          </a:xfrm>
          <a:prstGeom prst="downArrow">
            <a:avLst/>
          </a:prstGeom>
          <a:solidFill>
            <a:schemeClr val="accent3">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72434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0" fill="hold"/>
                                        <p:tgtEl>
                                          <p:spTgt spid="10"/>
                                        </p:tgtEl>
                                        <p:attrNameLst>
                                          <p:attrName>ppt_x</p:attrName>
                                        </p:attrNameLst>
                                      </p:cBhvr>
                                      <p:tavLst>
                                        <p:tav tm="0">
                                          <p:val>
                                            <p:strVal val="#ppt_x"/>
                                          </p:val>
                                        </p:tav>
                                        <p:tav tm="100000">
                                          <p:val>
                                            <p:strVal val="#ppt_x"/>
                                          </p:val>
                                        </p:tav>
                                      </p:tavLst>
                                    </p:anim>
                                    <p:anim calcmode="lin" valueType="num">
                                      <p:cBhvr additive="base">
                                        <p:cTn id="14"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0" fill="hold"/>
                                        <p:tgtEl>
                                          <p:spTgt spid="8"/>
                                        </p:tgtEl>
                                        <p:attrNameLst>
                                          <p:attrName>ppt_x</p:attrName>
                                        </p:attrNameLst>
                                      </p:cBhvr>
                                      <p:tavLst>
                                        <p:tav tm="0">
                                          <p:val>
                                            <p:strVal val="#ppt_x"/>
                                          </p:val>
                                        </p:tav>
                                        <p:tav tm="100000">
                                          <p:val>
                                            <p:strVal val="#ppt_x"/>
                                          </p:val>
                                        </p:tav>
                                      </p:tavLst>
                                    </p:anim>
                                    <p:anim calcmode="lin" valueType="num">
                                      <p:cBhvr additive="base">
                                        <p:cTn id="20"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0" fill="hold"/>
                                        <p:tgtEl>
                                          <p:spTgt spid="9"/>
                                        </p:tgtEl>
                                        <p:attrNameLst>
                                          <p:attrName>ppt_x</p:attrName>
                                        </p:attrNameLst>
                                      </p:cBhvr>
                                      <p:tavLst>
                                        <p:tav tm="0">
                                          <p:val>
                                            <p:strVal val="#ppt_x"/>
                                          </p:val>
                                        </p:tav>
                                        <p:tav tm="100000">
                                          <p:val>
                                            <p:strVal val="#ppt_x"/>
                                          </p:val>
                                        </p:tav>
                                      </p:tavLst>
                                    </p:anim>
                                    <p:anim calcmode="lin" valueType="num">
                                      <p:cBhvr additive="base">
                                        <p:cTn id="26"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0" fill="hold"/>
                                        <p:tgtEl>
                                          <p:spTgt spid="11"/>
                                        </p:tgtEl>
                                        <p:attrNameLst>
                                          <p:attrName>ppt_x</p:attrName>
                                        </p:attrNameLst>
                                      </p:cBhvr>
                                      <p:tavLst>
                                        <p:tav tm="0">
                                          <p:val>
                                            <p:strVal val="#ppt_x"/>
                                          </p:val>
                                        </p:tav>
                                        <p:tav tm="100000">
                                          <p:val>
                                            <p:strVal val="#ppt_x"/>
                                          </p:val>
                                        </p:tav>
                                      </p:tavLst>
                                    </p:anim>
                                    <p:anim calcmode="lin" valueType="num">
                                      <p:cBhvr additive="base">
                                        <p:cTn id="32"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bg/>
                                          </p:spTgt>
                                        </p:tgtEl>
                                        <p:attrNameLst>
                                          <p:attrName>style.visibility</p:attrName>
                                        </p:attrNameLst>
                                      </p:cBhvr>
                                      <p:to>
                                        <p:strVal val="visible"/>
                                      </p:to>
                                    </p:set>
                                    <p:anim calcmode="lin" valueType="num">
                                      <p:cBhvr additive="base">
                                        <p:cTn id="37" dur="5000" fill="hold"/>
                                        <p:tgtEl>
                                          <p:spTgt spid="3">
                                            <p:bg/>
                                          </p:spTgt>
                                        </p:tgtEl>
                                        <p:attrNameLst>
                                          <p:attrName>ppt_x</p:attrName>
                                        </p:attrNameLst>
                                      </p:cBhvr>
                                      <p:tavLst>
                                        <p:tav tm="0">
                                          <p:val>
                                            <p:strVal val="#ppt_x"/>
                                          </p:val>
                                        </p:tav>
                                        <p:tav tm="100000">
                                          <p:val>
                                            <p:strVal val="#ppt_x"/>
                                          </p:val>
                                        </p:tav>
                                      </p:tavLst>
                                    </p:anim>
                                    <p:anim calcmode="lin" valueType="num">
                                      <p:cBhvr additive="base">
                                        <p:cTn id="38" dur="5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 calcmode="lin" valueType="num">
                                      <p:cBhvr additive="base">
                                        <p:cTn id="49"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0"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 calcmode="lin" valueType="num">
                                      <p:cBhvr additive="base">
                                        <p:cTn id="55"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6"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 calcmode="lin" valueType="num">
                                      <p:cBhvr additive="base">
                                        <p:cTn id="61"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2"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additive="base">
                                        <p:cTn id="67"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8"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003867" y="280023"/>
            <a:ext cx="4582886" cy="2560320"/>
          </a:xfrm>
          <a:prstGeom prst="roundRect">
            <a:avLst/>
          </a:prstGeom>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1702795" y="1252583"/>
            <a:ext cx="3864429" cy="1293028"/>
          </a:xfrm>
          <a:solidFill>
            <a:schemeClr val="accent3">
              <a:lumMod val="20000"/>
              <a:lumOff val="80000"/>
            </a:schemeClr>
          </a:solidFill>
          <a:ln>
            <a:solidFill>
              <a:schemeClr val="accent4">
                <a:lumMod val="20000"/>
                <a:lumOff val="80000"/>
              </a:schemeClr>
            </a:solidFill>
          </a:ln>
          <a:effectLst>
            <a:glow rad="139700">
              <a:schemeClr val="accent2">
                <a:satMod val="175000"/>
                <a:alpha val="40000"/>
              </a:schemeClr>
            </a:glow>
          </a:effectLst>
        </p:spPr>
        <p:txBody>
          <a:bodyPr/>
          <a:lstStyle/>
          <a:p>
            <a:r>
              <a:rPr lang="es-MX" b="1" dirty="0">
                <a:solidFill>
                  <a:srgbClr val="00B050"/>
                </a:solidFill>
                <a:latin typeface="Berlin Sans FB Demi" panose="020E0802020502020306" pitchFamily="34" charset="0"/>
              </a:rPr>
              <a:t>APRENDIZAJES FAVORECIDOS</a:t>
            </a:r>
          </a:p>
        </p:txBody>
      </p:sp>
      <p:sp>
        <p:nvSpPr>
          <p:cNvPr id="5" name="Flecha derecha 4"/>
          <p:cNvSpPr/>
          <p:nvPr/>
        </p:nvSpPr>
        <p:spPr>
          <a:xfrm>
            <a:off x="5804805" y="1432663"/>
            <a:ext cx="1053195" cy="53655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p:cNvSpPr txBox="1"/>
          <p:nvPr/>
        </p:nvSpPr>
        <p:spPr>
          <a:xfrm>
            <a:off x="862148" y="3579797"/>
            <a:ext cx="4023360" cy="646331"/>
          </a:xfrm>
          <a:prstGeom prst="rect">
            <a:avLst/>
          </a:prstGeom>
          <a:solidFill>
            <a:schemeClr val="accent1">
              <a:lumMod val="20000"/>
              <a:lumOff val="80000"/>
            </a:schemeClr>
          </a:solidFill>
          <a:ln>
            <a:solidFill>
              <a:schemeClr val="accent1">
                <a:lumMod val="75000"/>
              </a:schemeClr>
            </a:solidFill>
          </a:ln>
          <a:effectLst>
            <a:glow rad="139700">
              <a:schemeClr val="accent3">
                <a:satMod val="175000"/>
                <a:alpha val="40000"/>
              </a:schemeClr>
            </a:glow>
          </a:effectLst>
        </p:spPr>
        <p:txBody>
          <a:bodyPr wrap="square" rtlCol="0">
            <a:spAutoFit/>
          </a:bodyPr>
          <a:lstStyle/>
          <a:p>
            <a:r>
              <a:rPr lang="es-MX" b="1" dirty="0">
                <a:solidFill>
                  <a:schemeClr val="accent5">
                    <a:lumMod val="75000"/>
                  </a:schemeClr>
                </a:solidFill>
                <a:latin typeface="Berlin Sans FB Demi" panose="020E0802020502020306" pitchFamily="34" charset="0"/>
              </a:rPr>
              <a:t>RETOS COGNITIVOS</a:t>
            </a:r>
          </a:p>
          <a:p>
            <a:r>
              <a:rPr lang="es-MX" b="1" dirty="0">
                <a:solidFill>
                  <a:schemeClr val="accent5">
                    <a:lumMod val="75000"/>
                  </a:schemeClr>
                </a:solidFill>
                <a:latin typeface="Berlin Sans FB Demi" panose="020E0802020502020306" pitchFamily="34" charset="0"/>
              </a:rPr>
              <a:t>HABILIDADES Y DESTRESAS</a:t>
            </a:r>
          </a:p>
        </p:txBody>
      </p:sp>
      <p:sp>
        <p:nvSpPr>
          <p:cNvPr id="8" name="Flecha derecha 7"/>
          <p:cNvSpPr/>
          <p:nvPr/>
        </p:nvSpPr>
        <p:spPr>
          <a:xfrm>
            <a:off x="5042264" y="3658619"/>
            <a:ext cx="1049921" cy="524301"/>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1319350" y="5336178"/>
            <a:ext cx="3722914" cy="646331"/>
          </a:xfrm>
          <a:prstGeom prst="rect">
            <a:avLst/>
          </a:prstGeom>
          <a:solidFill>
            <a:schemeClr val="accent5">
              <a:lumMod val="20000"/>
              <a:lumOff val="80000"/>
            </a:schemeClr>
          </a:solidFill>
          <a:ln>
            <a:solidFill>
              <a:schemeClr val="accent3">
                <a:lumMod val="75000"/>
              </a:schemeClr>
            </a:solidFill>
          </a:ln>
          <a:effectLst>
            <a:glow rad="101600">
              <a:schemeClr val="accent5">
                <a:satMod val="175000"/>
                <a:alpha val="40000"/>
              </a:schemeClr>
            </a:glow>
          </a:effectLst>
        </p:spPr>
        <p:txBody>
          <a:bodyPr wrap="square" rtlCol="0">
            <a:spAutoFit/>
          </a:bodyPr>
          <a:lstStyle/>
          <a:p>
            <a:r>
              <a:rPr lang="es-MX" b="1" dirty="0">
                <a:solidFill>
                  <a:schemeClr val="accent2">
                    <a:lumMod val="75000"/>
                  </a:schemeClr>
                </a:solidFill>
                <a:latin typeface="Berlin Sans FB Demi" panose="020E0802020502020306" pitchFamily="34" charset="0"/>
              </a:rPr>
              <a:t>DE QUE MANERA SE INVOLUCRO A LA FAMILIA</a:t>
            </a:r>
          </a:p>
        </p:txBody>
      </p:sp>
      <p:sp>
        <p:nvSpPr>
          <p:cNvPr id="10" name="Flecha derecha 9"/>
          <p:cNvSpPr/>
          <p:nvPr/>
        </p:nvSpPr>
        <p:spPr>
          <a:xfrm>
            <a:off x="5460274" y="5417680"/>
            <a:ext cx="908957" cy="483326"/>
          </a:xfrm>
          <a:prstGeom prst="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p:cNvSpPr txBox="1"/>
          <p:nvPr/>
        </p:nvSpPr>
        <p:spPr>
          <a:xfrm>
            <a:off x="6682194" y="4871984"/>
            <a:ext cx="4245429" cy="1754326"/>
          </a:xfrm>
          <a:prstGeom prst="rect">
            <a:avLst/>
          </a:prstGeom>
          <a:solidFill>
            <a:schemeClr val="accent1">
              <a:lumMod val="60000"/>
              <a:lumOff val="40000"/>
            </a:schemeClr>
          </a:solidFill>
          <a:effectLst>
            <a:glow rad="139700">
              <a:schemeClr val="accent6">
                <a:satMod val="175000"/>
                <a:alpha val="40000"/>
              </a:schemeClr>
            </a:glow>
          </a:effectLst>
        </p:spPr>
        <p:txBody>
          <a:bodyPr wrap="square" rtlCol="0">
            <a:spAutoFit/>
          </a:bodyPr>
          <a:lstStyle/>
          <a:p>
            <a:r>
              <a:rPr lang="es-MX" dirty="0">
                <a:latin typeface="Berlin Sans FB Demi" panose="020E0802020502020306" pitchFamily="34" charset="0"/>
              </a:rPr>
              <a:t>Se les invito a las mamas a participar en la explicación del tema de como ellas cuidan sus plantas y al apoyar en casa en el cuidado del germinador, para que los niños aprendan a cuidar y respetarlas</a:t>
            </a:r>
          </a:p>
        </p:txBody>
      </p:sp>
      <p:sp>
        <p:nvSpPr>
          <p:cNvPr id="13" name="CuadroTexto 12"/>
          <p:cNvSpPr txBox="1"/>
          <p:nvPr/>
        </p:nvSpPr>
        <p:spPr>
          <a:xfrm>
            <a:off x="7324993" y="620516"/>
            <a:ext cx="4407627" cy="2160848"/>
          </a:xfrm>
          <a:prstGeom prst="rect">
            <a:avLst/>
          </a:prstGeom>
          <a:noFill/>
        </p:spPr>
        <p:txBody>
          <a:bodyPr wrap="square" rtlCol="0">
            <a:spAutoFit/>
          </a:bodyPr>
          <a:lstStyle/>
          <a:p>
            <a:pPr marR="51435" lvl="0">
              <a:lnSpc>
                <a:spcPct val="96000"/>
              </a:lnSpc>
              <a:tabLst>
                <a:tab pos="525145" algn="l"/>
                <a:tab pos="525780" algn="l"/>
              </a:tabLst>
            </a:pPr>
            <a:r>
              <a:rPr lang="es-ES" sz="1400" dirty="0">
                <a:solidFill>
                  <a:srgbClr val="002060"/>
                </a:solidFill>
                <a:latin typeface="Berlin Sans FB Demi" panose="020E0802020502020306" pitchFamily="34" charset="0"/>
              </a:rPr>
              <a:t>Exploración del mundo natural y social</a:t>
            </a:r>
          </a:p>
          <a:p>
            <a:pPr marL="342900" marR="51435" lvl="0" indent="-342900">
              <a:lnSpc>
                <a:spcPct val="96000"/>
              </a:lnSpc>
              <a:spcAft>
                <a:spcPts val="0"/>
              </a:spcAft>
              <a:buFont typeface="Wingdings" panose="05000000000000000000" pitchFamily="2" charset="2"/>
              <a:buChar char=""/>
              <a:tabLst>
                <a:tab pos="525145" algn="l"/>
                <a:tab pos="525780" algn="l"/>
              </a:tabLst>
            </a:pPr>
            <a:r>
              <a:rPr lang="es-ES" sz="1400" dirty="0">
                <a:solidFill>
                  <a:schemeClr val="bg1"/>
                </a:solidFill>
                <a:latin typeface="Berlin Sans FB Demi" panose="020E0802020502020306" pitchFamily="34" charset="0"/>
              </a:rPr>
              <a:t>Indaga acciones para favorecer el cuidado del medio ambiente.</a:t>
            </a:r>
          </a:p>
          <a:p>
            <a:pPr marR="51435" lvl="0">
              <a:lnSpc>
                <a:spcPct val="96000"/>
              </a:lnSpc>
              <a:tabLst>
                <a:tab pos="525145" algn="l"/>
                <a:tab pos="525780" algn="l"/>
              </a:tabLst>
            </a:pPr>
            <a:r>
              <a:rPr lang="es-ES" sz="1400" dirty="0">
                <a:solidFill>
                  <a:srgbClr val="002060"/>
                </a:solidFill>
                <a:latin typeface="Berlin Sans FB Demi" panose="020E0802020502020306" pitchFamily="34" charset="0"/>
              </a:rPr>
              <a:t>Pensamiento </a:t>
            </a:r>
            <a:r>
              <a:rPr lang="es-ES" sz="1400" dirty="0" err="1">
                <a:solidFill>
                  <a:srgbClr val="002060"/>
                </a:solidFill>
                <a:latin typeface="Berlin Sans FB Demi" panose="020E0802020502020306" pitchFamily="34" charset="0"/>
              </a:rPr>
              <a:t>Matematico</a:t>
            </a:r>
            <a:endParaRPr lang="es-ES" sz="1400" dirty="0">
              <a:solidFill>
                <a:srgbClr val="002060"/>
              </a:solidFill>
              <a:latin typeface="Berlin Sans FB Demi" panose="020E0802020502020306" pitchFamily="34" charset="0"/>
            </a:endParaRPr>
          </a:p>
          <a:p>
            <a:pPr marL="342900" marR="51435" lvl="0" indent="-342900">
              <a:lnSpc>
                <a:spcPct val="96000"/>
              </a:lnSpc>
              <a:spcAft>
                <a:spcPts val="0"/>
              </a:spcAft>
              <a:buFont typeface="Wingdings" panose="05000000000000000000" pitchFamily="2" charset="2"/>
              <a:buChar char=""/>
              <a:tabLst>
                <a:tab pos="525145" algn="l"/>
                <a:tab pos="525780" algn="l"/>
              </a:tabLst>
            </a:pPr>
            <a:r>
              <a:rPr lang="es-MX" sz="1400" b="1" dirty="0">
                <a:solidFill>
                  <a:schemeClr val="lt1"/>
                </a:solidFill>
              </a:rPr>
              <a:t>Utiliza los números en situaciones variadas que  implican poner  en práctica los  principios del  conteo. </a:t>
            </a:r>
          </a:p>
          <a:p>
            <a:pPr marR="51435" lvl="0">
              <a:lnSpc>
                <a:spcPct val="96000"/>
              </a:lnSpc>
              <a:tabLst>
                <a:tab pos="525145" algn="l"/>
                <a:tab pos="525780" algn="l"/>
              </a:tabLst>
            </a:pPr>
            <a:r>
              <a:rPr lang="es-MX" sz="1400" b="1" dirty="0">
                <a:solidFill>
                  <a:srgbClr val="002060"/>
                </a:solidFill>
              </a:rPr>
              <a:t>Educación Artísticas:</a:t>
            </a:r>
          </a:p>
          <a:p>
            <a:pPr marL="342900" marR="51435" lvl="0" indent="-342900">
              <a:lnSpc>
                <a:spcPct val="96000"/>
              </a:lnSpc>
              <a:spcAft>
                <a:spcPts val="0"/>
              </a:spcAft>
              <a:buFont typeface="Wingdings" panose="05000000000000000000" pitchFamily="2" charset="2"/>
              <a:buChar char=""/>
              <a:tabLst>
                <a:tab pos="525145" algn="l"/>
                <a:tab pos="525780" algn="l"/>
              </a:tabLst>
            </a:pPr>
            <a:r>
              <a:rPr lang="es-MX" sz="1400" b="1" dirty="0">
                <a:solidFill>
                  <a:schemeClr val="lt1"/>
                </a:solidFill>
              </a:rPr>
              <a:t>Escucha, canta canciones y participa en juegos y rondas.</a:t>
            </a:r>
          </a:p>
        </p:txBody>
      </p:sp>
      <p:sp>
        <p:nvSpPr>
          <p:cNvPr id="14" name="Rectángulo redondeado 13"/>
          <p:cNvSpPr/>
          <p:nvPr/>
        </p:nvSpPr>
        <p:spPr>
          <a:xfrm>
            <a:off x="6369231" y="3122476"/>
            <a:ext cx="5531032" cy="1476319"/>
          </a:xfrm>
          <a:prstGeom prst="roundRect">
            <a:avLst/>
          </a:prstGeom>
          <a:solidFill>
            <a:srgbClr val="00B0F0"/>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Los retos a los que nos enfrentamos fueron a trabajar en equipo, al compartir material, a formular preguntas, describir las diferentes plantas y hacer comparaciones, responsabilidad de cuidar su germinador.</a:t>
            </a:r>
          </a:p>
        </p:txBody>
      </p:sp>
    </p:spTree>
    <p:extLst>
      <p:ext uri="{BB962C8B-B14F-4D97-AF65-F5344CB8AC3E}">
        <p14:creationId xmlns:p14="http://schemas.microsoft.com/office/powerpoint/2010/main" val="2379217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anim calcmode="lin" valueType="num">
                                      <p:cBhvr>
                                        <p:cTn id="8" dur="5000" fill="hold"/>
                                        <p:tgtEl>
                                          <p:spTgt spid="2"/>
                                        </p:tgtEl>
                                        <p:attrNameLst>
                                          <p:attrName>ppt_x</p:attrName>
                                        </p:attrNameLst>
                                      </p:cBhvr>
                                      <p:tavLst>
                                        <p:tav tm="0">
                                          <p:val>
                                            <p:strVal val="#ppt_x"/>
                                          </p:val>
                                        </p:tav>
                                        <p:tav tm="100000">
                                          <p:val>
                                            <p:strVal val="#ppt_x"/>
                                          </p:val>
                                        </p:tav>
                                      </p:tavLst>
                                    </p:anim>
                                    <p:anim calcmode="lin" valueType="num">
                                      <p:cBhvr>
                                        <p:cTn id="9" dur="5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0"/>
                                        <p:tgtEl>
                                          <p:spTgt spid="5"/>
                                        </p:tgtEl>
                                      </p:cBhvr>
                                    </p:animEffect>
                                    <p:anim calcmode="lin" valueType="num">
                                      <p:cBhvr>
                                        <p:cTn id="15" dur="5000" fill="hold"/>
                                        <p:tgtEl>
                                          <p:spTgt spid="5"/>
                                        </p:tgtEl>
                                        <p:attrNameLst>
                                          <p:attrName>ppt_x</p:attrName>
                                        </p:attrNameLst>
                                      </p:cBhvr>
                                      <p:tavLst>
                                        <p:tav tm="0">
                                          <p:val>
                                            <p:strVal val="#ppt_x"/>
                                          </p:val>
                                        </p:tav>
                                        <p:tav tm="100000">
                                          <p:val>
                                            <p:strVal val="#ppt_x"/>
                                          </p:val>
                                        </p:tav>
                                      </p:tavLst>
                                    </p:anim>
                                    <p:anim calcmode="lin" valueType="num">
                                      <p:cBhvr>
                                        <p:cTn id="16" dur="5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0"/>
                                        <p:tgtEl>
                                          <p:spTgt spid="3"/>
                                        </p:tgtEl>
                                      </p:cBhvr>
                                    </p:animEffect>
                                    <p:anim calcmode="lin" valueType="num">
                                      <p:cBhvr>
                                        <p:cTn id="22" dur="5000" fill="hold"/>
                                        <p:tgtEl>
                                          <p:spTgt spid="3"/>
                                        </p:tgtEl>
                                        <p:attrNameLst>
                                          <p:attrName>ppt_x</p:attrName>
                                        </p:attrNameLst>
                                      </p:cBhvr>
                                      <p:tavLst>
                                        <p:tav tm="0">
                                          <p:val>
                                            <p:strVal val="#ppt_x"/>
                                          </p:val>
                                        </p:tav>
                                        <p:tav tm="100000">
                                          <p:val>
                                            <p:strVal val="#ppt_x"/>
                                          </p:val>
                                        </p:tav>
                                      </p:tavLst>
                                    </p:anim>
                                    <p:anim calcmode="lin" valueType="num">
                                      <p:cBhvr>
                                        <p:cTn id="23" dur="5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0"/>
                                        <p:tgtEl>
                                          <p:spTgt spid="13"/>
                                        </p:tgtEl>
                                      </p:cBhvr>
                                    </p:animEffect>
                                    <p:anim calcmode="lin" valueType="num">
                                      <p:cBhvr>
                                        <p:cTn id="29" dur="5000" fill="hold"/>
                                        <p:tgtEl>
                                          <p:spTgt spid="13"/>
                                        </p:tgtEl>
                                        <p:attrNameLst>
                                          <p:attrName>ppt_x</p:attrName>
                                        </p:attrNameLst>
                                      </p:cBhvr>
                                      <p:tavLst>
                                        <p:tav tm="0">
                                          <p:val>
                                            <p:strVal val="#ppt_x"/>
                                          </p:val>
                                        </p:tav>
                                        <p:tav tm="100000">
                                          <p:val>
                                            <p:strVal val="#ppt_x"/>
                                          </p:val>
                                        </p:tav>
                                      </p:tavLst>
                                    </p:anim>
                                    <p:anim calcmode="lin" valueType="num">
                                      <p:cBhvr>
                                        <p:cTn id="30" dur="5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0"/>
                                        <p:tgtEl>
                                          <p:spTgt spid="6"/>
                                        </p:tgtEl>
                                      </p:cBhvr>
                                    </p:animEffect>
                                    <p:anim calcmode="lin" valueType="num">
                                      <p:cBhvr>
                                        <p:cTn id="36" dur="5000" fill="hold"/>
                                        <p:tgtEl>
                                          <p:spTgt spid="6"/>
                                        </p:tgtEl>
                                        <p:attrNameLst>
                                          <p:attrName>ppt_x</p:attrName>
                                        </p:attrNameLst>
                                      </p:cBhvr>
                                      <p:tavLst>
                                        <p:tav tm="0">
                                          <p:val>
                                            <p:strVal val="#ppt_x"/>
                                          </p:val>
                                        </p:tav>
                                        <p:tav tm="100000">
                                          <p:val>
                                            <p:strVal val="#ppt_x"/>
                                          </p:val>
                                        </p:tav>
                                      </p:tavLst>
                                    </p:anim>
                                    <p:anim calcmode="lin" valueType="num">
                                      <p:cBhvr>
                                        <p:cTn id="37" dur="5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0" fill="hold"/>
                                        <p:tgtEl>
                                          <p:spTgt spid="8"/>
                                        </p:tgtEl>
                                        <p:attrNameLst>
                                          <p:attrName>ppt_x</p:attrName>
                                        </p:attrNameLst>
                                      </p:cBhvr>
                                      <p:tavLst>
                                        <p:tav tm="0">
                                          <p:val>
                                            <p:strVal val="#ppt_x"/>
                                          </p:val>
                                        </p:tav>
                                        <p:tav tm="100000">
                                          <p:val>
                                            <p:strVal val="#ppt_x"/>
                                          </p:val>
                                        </p:tav>
                                      </p:tavLst>
                                    </p:anim>
                                    <p:anim calcmode="lin" valueType="num">
                                      <p:cBhvr additive="base">
                                        <p:cTn id="43"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0" fill="hold"/>
                                        <p:tgtEl>
                                          <p:spTgt spid="14"/>
                                        </p:tgtEl>
                                        <p:attrNameLst>
                                          <p:attrName>ppt_x</p:attrName>
                                        </p:attrNameLst>
                                      </p:cBhvr>
                                      <p:tavLst>
                                        <p:tav tm="0">
                                          <p:val>
                                            <p:strVal val="#ppt_x"/>
                                          </p:val>
                                        </p:tav>
                                        <p:tav tm="100000">
                                          <p:val>
                                            <p:strVal val="#ppt_x"/>
                                          </p:val>
                                        </p:tav>
                                      </p:tavLst>
                                    </p:anim>
                                    <p:anim calcmode="lin" valueType="num">
                                      <p:cBhvr additive="base">
                                        <p:cTn id="49"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0" fill="hold"/>
                                        <p:tgtEl>
                                          <p:spTgt spid="9"/>
                                        </p:tgtEl>
                                        <p:attrNameLst>
                                          <p:attrName>ppt_x</p:attrName>
                                        </p:attrNameLst>
                                      </p:cBhvr>
                                      <p:tavLst>
                                        <p:tav tm="0">
                                          <p:val>
                                            <p:strVal val="#ppt_x"/>
                                          </p:val>
                                        </p:tav>
                                        <p:tav tm="100000">
                                          <p:val>
                                            <p:strVal val="#ppt_x"/>
                                          </p:val>
                                        </p:tav>
                                      </p:tavLst>
                                    </p:anim>
                                    <p:anim calcmode="lin" valueType="num">
                                      <p:cBhvr additive="base">
                                        <p:cTn id="55"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0" fill="hold"/>
                                        <p:tgtEl>
                                          <p:spTgt spid="10"/>
                                        </p:tgtEl>
                                        <p:attrNameLst>
                                          <p:attrName>ppt_x</p:attrName>
                                        </p:attrNameLst>
                                      </p:cBhvr>
                                      <p:tavLst>
                                        <p:tav tm="0">
                                          <p:val>
                                            <p:strVal val="#ppt_x"/>
                                          </p:val>
                                        </p:tav>
                                        <p:tav tm="100000">
                                          <p:val>
                                            <p:strVal val="#ppt_x"/>
                                          </p:val>
                                        </p:tav>
                                      </p:tavLst>
                                    </p:anim>
                                    <p:anim calcmode="lin" valueType="num">
                                      <p:cBhvr additive="base">
                                        <p:cTn id="61"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0" fill="hold"/>
                                        <p:tgtEl>
                                          <p:spTgt spid="11"/>
                                        </p:tgtEl>
                                        <p:attrNameLst>
                                          <p:attrName>ppt_x</p:attrName>
                                        </p:attrNameLst>
                                      </p:cBhvr>
                                      <p:tavLst>
                                        <p:tav tm="0">
                                          <p:val>
                                            <p:strVal val="#ppt_x"/>
                                          </p:val>
                                        </p:tav>
                                        <p:tav tm="100000">
                                          <p:val>
                                            <p:strVal val="#ppt_x"/>
                                          </p:val>
                                        </p:tav>
                                      </p:tavLst>
                                    </p:anim>
                                    <p:anim calcmode="lin" valueType="num">
                                      <p:cBhvr additive="base">
                                        <p:cTn id="67"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P spid="6" grpId="0" animBg="1"/>
      <p:bldP spid="8" grpId="0" animBg="1"/>
      <p:bldP spid="9" grpId="0" animBg="1"/>
      <p:bldP spid="10" grpId="0" animBg="1"/>
      <p:bldP spid="11" grpId="0" animBg="1"/>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92337" y="450865"/>
            <a:ext cx="6413863" cy="1293028"/>
          </a:xfrm>
          <a:solidFill>
            <a:schemeClr val="accent5">
              <a:lumMod val="60000"/>
              <a:lumOff val="40000"/>
            </a:schemeClr>
          </a:solidFill>
          <a:ln>
            <a:solidFill>
              <a:schemeClr val="accent3">
                <a:lumMod val="75000"/>
              </a:schemeClr>
            </a:solidFill>
          </a:ln>
          <a:effectLst>
            <a:glow rad="101600">
              <a:schemeClr val="accent2">
                <a:satMod val="175000"/>
                <a:alpha val="40000"/>
              </a:schemeClr>
            </a:glow>
          </a:effectLst>
        </p:spPr>
        <p:txBody>
          <a:bodyPr>
            <a:normAutofit/>
          </a:bodyPr>
          <a:lstStyle/>
          <a:p>
            <a:r>
              <a:rPr lang="es-MX" b="1" dirty="0">
                <a:latin typeface="Berlin Sans FB Demi" panose="020E0802020502020306" pitchFamily="34" charset="0"/>
              </a:rPr>
              <a:t>ACCIONES Y EVIDENCIAS</a:t>
            </a:r>
          </a:p>
        </p:txBody>
      </p:sp>
      <p:pic>
        <p:nvPicPr>
          <p:cNvPr id="3" name="Imagen 2"/>
          <p:cNvPicPr>
            <a:picLocks noChangeAspect="1"/>
          </p:cNvPicPr>
          <p:nvPr/>
        </p:nvPicPr>
        <p:blipFill>
          <a:blip r:embed="rId2"/>
          <a:stretch>
            <a:fillRect/>
          </a:stretch>
        </p:blipFill>
        <p:spPr>
          <a:xfrm>
            <a:off x="3146633" y="483635"/>
            <a:ext cx="2457434" cy="2181496"/>
          </a:xfrm>
          <a:prstGeom prst="rect">
            <a:avLst/>
          </a:prstGeom>
        </p:spPr>
      </p:pic>
      <p:pic>
        <p:nvPicPr>
          <p:cNvPr id="5" name="Imagen 4"/>
          <p:cNvPicPr>
            <a:picLocks noChangeAspect="1"/>
          </p:cNvPicPr>
          <p:nvPr/>
        </p:nvPicPr>
        <p:blipFill>
          <a:blip r:embed="rId3"/>
          <a:stretch>
            <a:fillRect/>
          </a:stretch>
        </p:blipFill>
        <p:spPr>
          <a:xfrm>
            <a:off x="5663624" y="4571775"/>
            <a:ext cx="3310052" cy="2181496"/>
          </a:xfrm>
          <a:prstGeom prst="rect">
            <a:avLst/>
          </a:prstGeom>
        </p:spPr>
      </p:pic>
      <p:pic>
        <p:nvPicPr>
          <p:cNvPr id="6" name="Imagen 5"/>
          <p:cNvPicPr>
            <a:picLocks noChangeAspect="1"/>
          </p:cNvPicPr>
          <p:nvPr/>
        </p:nvPicPr>
        <p:blipFill>
          <a:blip r:embed="rId4"/>
          <a:stretch>
            <a:fillRect/>
          </a:stretch>
        </p:blipFill>
        <p:spPr>
          <a:xfrm>
            <a:off x="5663624" y="1332912"/>
            <a:ext cx="3310052" cy="2187916"/>
          </a:xfrm>
          <a:prstGeom prst="rect">
            <a:avLst/>
          </a:prstGeom>
        </p:spPr>
      </p:pic>
      <p:pic>
        <p:nvPicPr>
          <p:cNvPr id="8" name="Imagen 7"/>
          <p:cNvPicPr>
            <a:picLocks noChangeAspect="1"/>
          </p:cNvPicPr>
          <p:nvPr/>
        </p:nvPicPr>
        <p:blipFill>
          <a:blip r:embed="rId5"/>
          <a:stretch>
            <a:fillRect/>
          </a:stretch>
        </p:blipFill>
        <p:spPr>
          <a:xfrm>
            <a:off x="9082127" y="1365683"/>
            <a:ext cx="2732810" cy="2220686"/>
          </a:xfrm>
          <a:prstGeom prst="rect">
            <a:avLst/>
          </a:prstGeom>
        </p:spPr>
      </p:pic>
      <p:pic>
        <p:nvPicPr>
          <p:cNvPr id="9" name="Imagen 8"/>
          <p:cNvPicPr>
            <a:picLocks noChangeAspect="1"/>
          </p:cNvPicPr>
          <p:nvPr/>
        </p:nvPicPr>
        <p:blipFill>
          <a:blip r:embed="rId6"/>
          <a:stretch>
            <a:fillRect/>
          </a:stretch>
        </p:blipFill>
        <p:spPr>
          <a:xfrm>
            <a:off x="3146633" y="2652296"/>
            <a:ext cx="2426060" cy="2070268"/>
          </a:xfrm>
          <a:prstGeom prst="rect">
            <a:avLst/>
          </a:prstGeom>
        </p:spPr>
      </p:pic>
      <p:pic>
        <p:nvPicPr>
          <p:cNvPr id="12" name="Imagen 11"/>
          <p:cNvPicPr>
            <a:picLocks noChangeAspect="1"/>
          </p:cNvPicPr>
          <p:nvPr/>
        </p:nvPicPr>
        <p:blipFill>
          <a:blip r:embed="rId7"/>
          <a:stretch>
            <a:fillRect/>
          </a:stretch>
        </p:blipFill>
        <p:spPr>
          <a:xfrm>
            <a:off x="134103" y="4722564"/>
            <a:ext cx="2921599" cy="2030707"/>
          </a:xfrm>
          <a:prstGeom prst="rect">
            <a:avLst/>
          </a:prstGeom>
        </p:spPr>
      </p:pic>
      <p:pic>
        <p:nvPicPr>
          <p:cNvPr id="13" name="Imagen 12"/>
          <p:cNvPicPr>
            <a:picLocks noChangeAspect="1"/>
          </p:cNvPicPr>
          <p:nvPr/>
        </p:nvPicPr>
        <p:blipFill>
          <a:blip r:embed="rId8"/>
          <a:stretch>
            <a:fillRect/>
          </a:stretch>
        </p:blipFill>
        <p:spPr>
          <a:xfrm>
            <a:off x="3146634" y="4846319"/>
            <a:ext cx="2426060" cy="1906952"/>
          </a:xfrm>
          <a:prstGeom prst="rect">
            <a:avLst/>
          </a:prstGeom>
        </p:spPr>
      </p:pic>
      <p:pic>
        <p:nvPicPr>
          <p:cNvPr id="10" name="Imagen 9"/>
          <p:cNvPicPr>
            <a:picLocks noChangeAspect="1"/>
          </p:cNvPicPr>
          <p:nvPr/>
        </p:nvPicPr>
        <p:blipFill>
          <a:blip r:embed="rId9"/>
          <a:stretch>
            <a:fillRect/>
          </a:stretch>
        </p:blipFill>
        <p:spPr>
          <a:xfrm>
            <a:off x="5604067" y="3521749"/>
            <a:ext cx="3369609" cy="2057729"/>
          </a:xfrm>
          <a:prstGeom prst="rect">
            <a:avLst/>
          </a:prstGeom>
        </p:spPr>
      </p:pic>
      <p:pic>
        <p:nvPicPr>
          <p:cNvPr id="11" name="Imagen 10"/>
          <p:cNvPicPr>
            <a:picLocks noChangeAspect="1"/>
          </p:cNvPicPr>
          <p:nvPr/>
        </p:nvPicPr>
        <p:blipFill>
          <a:blip r:embed="rId10"/>
          <a:stretch>
            <a:fillRect/>
          </a:stretch>
        </p:blipFill>
        <p:spPr>
          <a:xfrm>
            <a:off x="9082127" y="3520828"/>
            <a:ext cx="2830042" cy="3232443"/>
          </a:xfrm>
          <a:prstGeom prst="rect">
            <a:avLst/>
          </a:prstGeom>
        </p:spPr>
      </p:pic>
      <p:sp>
        <p:nvSpPr>
          <p:cNvPr id="16" name="CuadroTexto 15"/>
          <p:cNvSpPr txBox="1"/>
          <p:nvPr/>
        </p:nvSpPr>
        <p:spPr>
          <a:xfrm>
            <a:off x="118415" y="483635"/>
            <a:ext cx="2952973" cy="3970318"/>
          </a:xfrm>
          <a:prstGeom prst="rect">
            <a:avLst/>
          </a:prstGeom>
          <a:noFill/>
        </p:spPr>
        <p:txBody>
          <a:bodyPr wrap="square" rtlCol="0">
            <a:spAutoFit/>
          </a:bodyPr>
          <a:lstStyle/>
          <a:p>
            <a:pPr marL="285750" indent="-285750">
              <a:buFont typeface="Wingdings" panose="05000000000000000000" pitchFamily="2" charset="2"/>
              <a:buChar char="v"/>
            </a:pPr>
            <a:r>
              <a:rPr lang="es-MX" dirty="0"/>
              <a:t>Se expuso las características de las plantas.</a:t>
            </a:r>
          </a:p>
          <a:p>
            <a:pPr marL="285750" indent="-285750">
              <a:buFont typeface="Wingdings" panose="05000000000000000000" pitchFamily="2" charset="2"/>
              <a:buChar char="v"/>
            </a:pPr>
            <a:r>
              <a:rPr lang="es-MX" dirty="0"/>
              <a:t>Exposición de la galería las plantas.</a:t>
            </a:r>
          </a:p>
          <a:p>
            <a:pPr marL="285750" indent="-285750">
              <a:buFont typeface="Wingdings" panose="05000000000000000000" pitchFamily="2" charset="2"/>
              <a:buChar char="v"/>
            </a:pPr>
            <a:r>
              <a:rPr lang="es-MX" dirty="0"/>
              <a:t>Germinador.</a:t>
            </a:r>
          </a:p>
          <a:p>
            <a:pPr marL="285750" indent="-285750">
              <a:buFont typeface="Wingdings" panose="05000000000000000000" pitchFamily="2" charset="2"/>
              <a:buChar char="v"/>
            </a:pPr>
            <a:r>
              <a:rPr lang="es-MX" dirty="0"/>
              <a:t>Sembrando y decorando en una maceta.</a:t>
            </a:r>
          </a:p>
          <a:p>
            <a:pPr marL="285750" indent="-285750">
              <a:buFont typeface="Wingdings" panose="05000000000000000000" pitchFamily="2" charset="2"/>
              <a:buChar char="v"/>
            </a:pPr>
            <a:r>
              <a:rPr lang="es-MX" dirty="0"/>
              <a:t>Exposición de una madre de familia sobre el cuidado de una planta</a:t>
            </a:r>
          </a:p>
          <a:p>
            <a:endParaRPr lang="es-MX" dirty="0"/>
          </a:p>
        </p:txBody>
      </p:sp>
    </p:spTree>
    <p:extLst>
      <p:ext uri="{BB962C8B-B14F-4D97-AF65-F5344CB8AC3E}">
        <p14:creationId xmlns:p14="http://schemas.microsoft.com/office/powerpoint/2010/main" val="429682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1000"/>
                                        <p:tgtEl>
                                          <p:spTgt spid="5"/>
                                        </p:tgtEl>
                                      </p:cBhvr>
                                    </p:animEffect>
                                    <p:anim calcmode="lin" valueType="num">
                                      <p:cBhvr>
                                        <p:cTn id="76" dur="1000" fill="hold"/>
                                        <p:tgtEl>
                                          <p:spTgt spid="5"/>
                                        </p:tgtEl>
                                        <p:attrNameLst>
                                          <p:attrName>ppt_x</p:attrName>
                                        </p:attrNameLst>
                                      </p:cBhvr>
                                      <p:tavLst>
                                        <p:tav tm="0">
                                          <p:val>
                                            <p:strVal val="#ppt_x"/>
                                          </p:val>
                                        </p:tav>
                                        <p:tav tm="100000">
                                          <p:val>
                                            <p:strVal val="#ppt_x"/>
                                          </p:val>
                                        </p:tav>
                                      </p:tavLst>
                                    </p:anim>
                                    <p:anim calcmode="lin" valueType="num">
                                      <p:cBhvr>
                                        <p:cTn id="7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72445" y="607619"/>
            <a:ext cx="3354977" cy="1293028"/>
          </a:xfrm>
          <a:solidFill>
            <a:schemeClr val="accent4">
              <a:lumMod val="60000"/>
              <a:lumOff val="40000"/>
            </a:schemeClr>
          </a:solidFill>
          <a:ln>
            <a:solidFill>
              <a:srgbClr val="0070C0"/>
            </a:solidFill>
          </a:ln>
          <a:effectLst>
            <a:glow rad="139700">
              <a:schemeClr val="accent6">
                <a:satMod val="175000"/>
                <a:alpha val="40000"/>
              </a:schemeClr>
            </a:glow>
          </a:effectLst>
        </p:spPr>
        <p:txBody>
          <a:bodyPr/>
          <a:lstStyle/>
          <a:p>
            <a:r>
              <a:rPr lang="es-MX" b="1" dirty="0">
                <a:latin typeface="Berlin Sans FB Demi" panose="020E0802020502020306" pitchFamily="34" charset="0"/>
              </a:rPr>
              <a:t>resultados</a:t>
            </a:r>
          </a:p>
        </p:txBody>
      </p:sp>
      <p:sp>
        <p:nvSpPr>
          <p:cNvPr id="3" name="Marcador de contenido 2"/>
          <p:cNvSpPr>
            <a:spLocks noGrp="1"/>
          </p:cNvSpPr>
          <p:nvPr>
            <p:ph idx="1"/>
          </p:nvPr>
        </p:nvSpPr>
        <p:spPr>
          <a:xfrm>
            <a:off x="738051" y="3409406"/>
            <a:ext cx="10820400" cy="2416629"/>
          </a:xfrm>
          <a:solidFill>
            <a:schemeClr val="accent2">
              <a:lumMod val="20000"/>
              <a:lumOff val="80000"/>
            </a:schemeClr>
          </a:solidFill>
          <a:ln>
            <a:solidFill>
              <a:schemeClr val="accent2">
                <a:lumMod val="75000"/>
              </a:schemeClr>
            </a:solidFill>
          </a:ln>
          <a:effectLst>
            <a:glow rad="228600">
              <a:schemeClr val="accent1">
                <a:satMod val="175000"/>
                <a:alpha val="40000"/>
              </a:schemeClr>
            </a:glow>
          </a:effectLst>
        </p:spPr>
        <p:txBody>
          <a:bodyPr/>
          <a:lstStyle/>
          <a:p>
            <a:pPr marL="68040" lvl="0" algn="just">
              <a:lnSpc>
                <a:spcPct val="101000"/>
              </a:lnSpc>
              <a:spcBef>
                <a:spcPts val="14"/>
              </a:spcBef>
              <a:buClr>
                <a:srgbClr val="000000"/>
              </a:buClr>
              <a:buSzPts val="1100"/>
            </a:pPr>
            <a:r>
              <a:rPr lang="es-MX" sz="2400" b="1" dirty="0">
                <a:solidFill>
                  <a:srgbClr val="000000"/>
                </a:solidFill>
                <a:latin typeface="Berlin Sans FB Demi" panose="020E0802020502020306" pitchFamily="34" charset="0"/>
                <a:ea typeface="Century Gothic"/>
                <a:cs typeface="Century Gothic"/>
                <a:sym typeface="Century Gothic"/>
              </a:rPr>
              <a:t>Los niños lograron identificar a los seres vivos, comprender algunas de sus características, y el  cuidado de los mismos; observar, preguntar, expresar opiniones, experimentar,  escuchar, analizar, predecir, comprobar, crear hipótesis, manipular, registrar;  son algunas de las habilidades que los niños </a:t>
            </a:r>
            <a:r>
              <a:rPr lang="es-MX" sz="2400" b="1" dirty="0">
                <a:latin typeface="Berlin Sans FB Demi" panose="020E0802020502020306" pitchFamily="34" charset="0"/>
                <a:ea typeface="Century Gothic"/>
                <a:cs typeface="Century Gothic"/>
                <a:sym typeface="Century Gothic"/>
              </a:rPr>
              <a:t>movilizaron</a:t>
            </a:r>
            <a:r>
              <a:rPr lang="es-MX" sz="2400" b="1" dirty="0">
                <a:solidFill>
                  <a:srgbClr val="000000"/>
                </a:solidFill>
                <a:latin typeface="Berlin Sans FB Demi" panose="020E0802020502020306" pitchFamily="34" charset="0"/>
                <a:ea typeface="Century Gothic"/>
                <a:cs typeface="Century Gothic"/>
                <a:sym typeface="Century Gothic"/>
              </a:rPr>
              <a:t> durante la aplicación  de dicho proyecto.</a:t>
            </a:r>
            <a:endParaRPr lang="es-MX" sz="2400" b="1" dirty="0">
              <a:latin typeface="Berlin Sans FB Demi" panose="020E0802020502020306" pitchFamily="34" charset="0"/>
            </a:endParaRPr>
          </a:p>
        </p:txBody>
      </p:sp>
      <p:sp>
        <p:nvSpPr>
          <p:cNvPr id="4" name="Flecha abajo 3"/>
          <p:cNvSpPr/>
          <p:nvPr/>
        </p:nvSpPr>
        <p:spPr>
          <a:xfrm>
            <a:off x="6148251" y="2155371"/>
            <a:ext cx="722812" cy="1045029"/>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p:cNvPicPr>
            <a:picLocks noChangeAspect="1"/>
          </p:cNvPicPr>
          <p:nvPr/>
        </p:nvPicPr>
        <p:blipFill>
          <a:blip r:embed="rId2"/>
          <a:stretch>
            <a:fillRect/>
          </a:stretch>
        </p:blipFill>
        <p:spPr>
          <a:xfrm>
            <a:off x="738051" y="1099715"/>
            <a:ext cx="2736669" cy="2048434"/>
          </a:xfrm>
          <a:prstGeom prst="rect">
            <a:avLst/>
          </a:prstGeom>
        </p:spPr>
      </p:pic>
      <p:pic>
        <p:nvPicPr>
          <p:cNvPr id="6" name="Imagen 5"/>
          <p:cNvPicPr>
            <a:picLocks noChangeAspect="1"/>
          </p:cNvPicPr>
          <p:nvPr/>
        </p:nvPicPr>
        <p:blipFill>
          <a:blip r:embed="rId3"/>
          <a:stretch>
            <a:fillRect/>
          </a:stretch>
        </p:blipFill>
        <p:spPr>
          <a:xfrm>
            <a:off x="8623956" y="1099715"/>
            <a:ext cx="3117375" cy="2048434"/>
          </a:xfrm>
          <a:prstGeom prst="rect">
            <a:avLst/>
          </a:prstGeom>
        </p:spPr>
      </p:pic>
    </p:spTree>
    <p:extLst>
      <p:ext uri="{BB962C8B-B14F-4D97-AF65-F5344CB8AC3E}">
        <p14:creationId xmlns:p14="http://schemas.microsoft.com/office/powerpoint/2010/main" val="2543331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bg/>
                                          </p:spTgt>
                                        </p:tgtEl>
                                        <p:attrNameLst>
                                          <p:attrName>style.visibility</p:attrName>
                                        </p:attrNameLst>
                                      </p:cBhvr>
                                      <p:to>
                                        <p:strVal val="visible"/>
                                      </p:to>
                                    </p:set>
                                    <p:animEffect transition="in" filter="fade">
                                      <p:cBhvr>
                                        <p:cTn id="20" dur="1000"/>
                                        <p:tgtEl>
                                          <p:spTgt spid="3">
                                            <p:bg/>
                                          </p:spTgt>
                                        </p:tgtEl>
                                      </p:cBhvr>
                                    </p:animEffect>
                                    <p:anim calcmode="lin" valueType="num">
                                      <p:cBhvr>
                                        <p:cTn id="21" dur="1000" fill="hold"/>
                                        <p:tgtEl>
                                          <p:spTgt spid="3">
                                            <p:bg/>
                                          </p:spTgt>
                                        </p:tgtEl>
                                        <p:attrNameLst>
                                          <p:attrName>ppt_x</p:attrName>
                                        </p:attrNameLst>
                                      </p:cBhvr>
                                      <p:tavLst>
                                        <p:tav tm="0">
                                          <p:val>
                                            <p:strVal val="#ppt_x"/>
                                          </p:val>
                                        </p:tav>
                                        <p:tav tm="100000">
                                          <p:val>
                                            <p:strVal val="#ppt_x"/>
                                          </p:val>
                                        </p:tav>
                                      </p:tavLst>
                                    </p:anim>
                                    <p:anim calcmode="lin" valueType="num">
                                      <p:cBhvr>
                                        <p:cTn id="22"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theme/theme1.xml><?xml version="1.0" encoding="utf-8"?>
<a:theme xmlns:a="http://schemas.openxmlformats.org/drawingml/2006/main" name="Estela de condensación">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TM04033937[[fn=Estela de condensación]]</Template>
  <TotalTime>300</TotalTime>
  <Words>602</Words>
  <Application>Microsoft Office PowerPoint</Application>
  <PresentationFormat>Panorámica</PresentationFormat>
  <Paragraphs>38</Paragraphs>
  <Slides>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vt:i4>
      </vt:variant>
    </vt:vector>
  </HeadingPairs>
  <TitlesOfParts>
    <vt:vector size="12" baseType="lpstr">
      <vt:lpstr>Arial</vt:lpstr>
      <vt:lpstr>Berlin Sans FB Demi</vt:lpstr>
      <vt:lpstr>Century Gothic</vt:lpstr>
      <vt:lpstr>Noto Sans Symbols</vt:lpstr>
      <vt:lpstr>Times New Roman</vt:lpstr>
      <vt:lpstr>Wingdings</vt:lpstr>
      <vt:lpstr>Estela de condensación</vt:lpstr>
      <vt:lpstr>Proyecto las plantas</vt:lpstr>
      <vt:lpstr>Presentación de PowerPoint</vt:lpstr>
      <vt:lpstr>APRENDIZAJES FAVORECIDOS</vt:lpstr>
      <vt:lpstr>ACCIONES Y EVIDENCIAS</vt:lpstr>
      <vt:lpstr>resultados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las plantas</dc:title>
  <dc:creator>Direccion</dc:creator>
  <cp:lastModifiedBy>aide mendoza lombera</cp:lastModifiedBy>
  <cp:revision>28</cp:revision>
  <dcterms:created xsi:type="dcterms:W3CDTF">2023-02-22T00:06:58Z</dcterms:created>
  <dcterms:modified xsi:type="dcterms:W3CDTF">2023-03-01T01:00:29Z</dcterms:modified>
</cp:coreProperties>
</file>