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Hatton Light Bold" panose="020B0604020202020204" charset="0"/>
      <p:regular r:id="rId7"/>
    </p:embeddedFont>
    <p:embeddedFont>
      <p:font typeface="Nunito Bold" panose="020B0604020202020204" charset="0"/>
      <p:regular r:id="rId8"/>
    </p:embeddedFont>
    <p:embeddedFont>
      <p:font typeface="Open Sans Bold" panose="020B0604020202020204" charset="0"/>
      <p:regular r:id="rId9"/>
    </p:embeddedFont>
    <p:embeddedFont>
      <p:font typeface="Buffalo" panose="020B0604020202020204" charset="0"/>
      <p:regular r:id="rId10"/>
    </p:embeddedFont>
    <p:embeddedFont>
      <p:font typeface="Monotype Corsiva" panose="03010101010201010101" pitchFamily="66" charset="0"/>
      <p: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Hatton Light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23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41.svg"/><Relationship Id="rId3" Type="http://schemas.openxmlformats.org/officeDocument/2006/relationships/image" Target="../media/image26.svg"/><Relationship Id="rId21" Type="http://schemas.openxmlformats.org/officeDocument/2006/relationships/image" Target="../media/image44.svg"/><Relationship Id="rId7" Type="http://schemas.openxmlformats.org/officeDocument/2006/relationships/image" Target="../media/image19.gif"/><Relationship Id="rId12" Type="http://schemas.openxmlformats.org/officeDocument/2006/relationships/image" Target="../media/image22.gif"/><Relationship Id="rId17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openxmlformats.org/officeDocument/2006/relationships/image" Target="../media/image39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23" Type="http://schemas.openxmlformats.org/officeDocument/2006/relationships/image" Target="../media/image46.svg"/><Relationship Id="rId10" Type="http://schemas.openxmlformats.org/officeDocument/2006/relationships/image" Target="../media/image21.png"/><Relationship Id="rId19" Type="http://schemas.openxmlformats.org/officeDocument/2006/relationships/image" Target="../media/image26.gif"/><Relationship Id="rId4" Type="http://schemas.openxmlformats.org/officeDocument/2006/relationships/image" Target="../media/image17.gif"/><Relationship Id="rId9" Type="http://schemas.openxmlformats.org/officeDocument/2006/relationships/image" Target="../media/image32.svg"/><Relationship Id="rId14" Type="http://schemas.openxmlformats.org/officeDocument/2006/relationships/image" Target="../media/image37.sv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12444">
            <a:off x="208488" y="10981613"/>
            <a:ext cx="6637692" cy="41274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8839"/>
          <a:stretch>
            <a:fillRect/>
          </a:stretch>
        </p:blipFill>
        <p:spPr>
          <a:xfrm>
            <a:off x="12265775" y="0"/>
            <a:ext cx="6319694" cy="102953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7024" b="320"/>
          <a:stretch>
            <a:fillRect/>
          </a:stretch>
        </p:blipFill>
        <p:spPr>
          <a:xfrm>
            <a:off x="14842445" y="6010145"/>
            <a:ext cx="2799212" cy="13855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302444" y="1725338"/>
            <a:ext cx="1518680" cy="22666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0971" y="9258300"/>
            <a:ext cx="746672" cy="5932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725104" y="6150726"/>
            <a:ext cx="3460838" cy="340420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70971" y="2239687"/>
            <a:ext cx="6669240" cy="632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8"/>
              </a:lnSpc>
            </a:pPr>
            <a:r>
              <a:rPr lang="en-US" sz="5652" dirty="0">
                <a:solidFill>
                  <a:srgbClr val="5CE1E6"/>
                </a:solidFill>
                <a:latin typeface="Hatton Light Bold"/>
              </a:rPr>
              <a:t> </a:t>
            </a:r>
            <a:r>
              <a:rPr lang="en-US" sz="5652" b="1" dirty="0">
                <a:solidFill>
                  <a:srgbClr val="5CE1E6"/>
                </a:solidFill>
                <a:latin typeface="Hatton Light Bold"/>
              </a:rPr>
              <a:t>¿</a:t>
            </a:r>
            <a:r>
              <a:rPr lang="en-US" sz="5652" b="1" dirty="0" err="1">
                <a:solidFill>
                  <a:srgbClr val="5CE1E6"/>
                </a:solidFill>
                <a:latin typeface="Hatton Light Bold"/>
              </a:rPr>
              <a:t>Cómo</a:t>
            </a:r>
            <a:r>
              <a:rPr lang="en-US" sz="5652" b="1" dirty="0">
                <a:solidFill>
                  <a:srgbClr val="5CE1E6"/>
                </a:solidFill>
                <a:latin typeface="Hatton Light Bold"/>
              </a:rPr>
              <a:t> </a:t>
            </a:r>
            <a:r>
              <a:rPr lang="en-US" sz="5652" b="1" dirty="0" err="1">
                <a:solidFill>
                  <a:srgbClr val="5CE1E6"/>
                </a:solidFill>
                <a:latin typeface="Hatton Light Bold"/>
              </a:rPr>
              <a:t>consideran</a:t>
            </a:r>
            <a:r>
              <a:rPr lang="en-US" sz="5652" b="1" dirty="0">
                <a:solidFill>
                  <a:srgbClr val="5CE1E6"/>
                </a:solidFill>
                <a:latin typeface="Hatton Light Bold"/>
              </a:rPr>
              <a:t> que se </a:t>
            </a:r>
            <a:r>
              <a:rPr lang="en-US" sz="5652" b="1" dirty="0" err="1">
                <a:solidFill>
                  <a:srgbClr val="5CE1E6"/>
                </a:solidFill>
                <a:latin typeface="Hatton Light Bold"/>
              </a:rPr>
              <a:t>aborda</a:t>
            </a:r>
            <a:r>
              <a:rPr lang="en-US" sz="5652" b="1" dirty="0">
                <a:solidFill>
                  <a:srgbClr val="5CE1E6"/>
                </a:solidFill>
                <a:latin typeface="Hatton Light Bold"/>
              </a:rPr>
              <a:t> la </a:t>
            </a:r>
            <a:r>
              <a:rPr lang="en-US" sz="5652" b="1" dirty="0" err="1">
                <a:solidFill>
                  <a:srgbClr val="5CE1E6"/>
                </a:solidFill>
                <a:latin typeface="Hatton Light Bold"/>
              </a:rPr>
              <a:t>diversidad</a:t>
            </a:r>
            <a:r>
              <a:rPr lang="en-US" sz="5652" b="1" dirty="0">
                <a:solidFill>
                  <a:srgbClr val="5CE1E6"/>
                </a:solidFill>
                <a:latin typeface="Hatton Light Bold"/>
              </a:rPr>
              <a:t> </a:t>
            </a:r>
            <a:r>
              <a:rPr lang="en-US" sz="5652" b="1" dirty="0" err="1">
                <a:solidFill>
                  <a:srgbClr val="5CE1E6"/>
                </a:solidFill>
                <a:latin typeface="Hatton Light Bold"/>
              </a:rPr>
              <a:t>sociolingüística</a:t>
            </a:r>
            <a:r>
              <a:rPr lang="en-US" sz="5652" b="1" dirty="0">
                <a:solidFill>
                  <a:srgbClr val="5CE1E6"/>
                </a:solidFill>
                <a:latin typeface="Hatton Light Bold"/>
              </a:rPr>
              <a:t> de </a:t>
            </a:r>
            <a:r>
              <a:rPr lang="en-US" sz="5652" b="1" dirty="0" err="1">
                <a:solidFill>
                  <a:srgbClr val="5CE1E6"/>
                </a:solidFill>
                <a:latin typeface="Hatton Light Bold"/>
              </a:rPr>
              <a:t>acuerdo</a:t>
            </a:r>
            <a:endParaRPr lang="en-US" sz="5652" b="1" dirty="0">
              <a:solidFill>
                <a:srgbClr val="5CE1E6"/>
              </a:solidFill>
              <a:latin typeface="Hatton Light Bold"/>
            </a:endParaRPr>
          </a:p>
          <a:p>
            <a:pPr>
              <a:lnSpc>
                <a:spcPts val="6218"/>
              </a:lnSpc>
            </a:pPr>
            <a:r>
              <a:rPr lang="en-US" sz="5652" b="1" dirty="0">
                <a:solidFill>
                  <a:srgbClr val="5CE1E6"/>
                </a:solidFill>
                <a:latin typeface="Hatton Light Bold"/>
              </a:rPr>
              <a:t>con el Campo </a:t>
            </a:r>
            <a:r>
              <a:rPr lang="en-US" sz="5652" b="1" dirty="0" err="1">
                <a:solidFill>
                  <a:srgbClr val="5CE1E6"/>
                </a:solidFill>
                <a:latin typeface="Hatton Light Bold"/>
              </a:rPr>
              <a:t>formativo</a:t>
            </a:r>
            <a:r>
              <a:rPr lang="en-US" sz="5652" b="1" dirty="0">
                <a:solidFill>
                  <a:srgbClr val="5CE1E6"/>
                </a:solidFill>
                <a:latin typeface="Hatton Light Bold"/>
              </a:rPr>
              <a:t> </a:t>
            </a:r>
            <a:r>
              <a:rPr lang="en-US" sz="5652" b="1" dirty="0" err="1">
                <a:solidFill>
                  <a:srgbClr val="5CE1E6"/>
                </a:solidFill>
                <a:latin typeface="Hatton Light Bold"/>
              </a:rPr>
              <a:t>Lenguajes</a:t>
            </a:r>
            <a:r>
              <a:rPr lang="en-US" sz="5652" b="1" dirty="0">
                <a:solidFill>
                  <a:srgbClr val="5CE1E6"/>
                </a:solidFill>
                <a:latin typeface="Hatton Light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14856" y="649325"/>
            <a:ext cx="7906268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dirty="0" err="1">
                <a:solidFill>
                  <a:srgbClr val="0CC0DF"/>
                </a:solidFill>
                <a:latin typeface="Monotype Corsiva" panose="03010101010201010101" pitchFamily="66" charset="0"/>
              </a:rPr>
              <a:t>Presentación</a:t>
            </a:r>
            <a:r>
              <a:rPr lang="en-US" sz="3799" dirty="0">
                <a:solidFill>
                  <a:srgbClr val="0CC0DF"/>
                </a:solidFill>
                <a:latin typeface="Monotype Corsiva" panose="03010101010201010101" pitchFamily="66" charset="0"/>
              </a:rPr>
              <a:t> de las </a:t>
            </a:r>
            <a:r>
              <a:rPr lang="en-US" sz="3799" dirty="0" err="1">
                <a:solidFill>
                  <a:srgbClr val="0CC0DF"/>
                </a:solidFill>
                <a:latin typeface="Monotype Corsiva" panose="03010101010201010101" pitchFamily="66" charset="0"/>
              </a:rPr>
              <a:t>especificidades</a:t>
            </a:r>
            <a:endParaRPr lang="en-US" sz="3799" dirty="0">
              <a:solidFill>
                <a:srgbClr val="0CC0D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185942" y="7609014"/>
            <a:ext cx="5102058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3"/>
              </a:lnSpc>
            </a:pPr>
            <a:r>
              <a:rPr lang="en-US" sz="3437" dirty="0">
                <a:solidFill>
                  <a:srgbClr val="0CC0DF"/>
                </a:solidFill>
                <a:latin typeface="Monotype Corsiva" panose="03010101010201010101" pitchFamily="66" charset="0"/>
              </a:rPr>
              <a:t>69 - </a:t>
            </a:r>
            <a:r>
              <a:rPr lang="en-US" sz="3437" dirty="0" err="1">
                <a:solidFill>
                  <a:srgbClr val="0CC0DF"/>
                </a:solidFill>
                <a:latin typeface="Monotype Corsiva" panose="03010101010201010101" pitchFamily="66" charset="0"/>
              </a:rPr>
              <a:t>Indígenas</a:t>
            </a:r>
            <a:endParaRPr lang="en-US" sz="3437" dirty="0">
              <a:solidFill>
                <a:srgbClr val="0CC0DF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ts val="4813"/>
              </a:lnSpc>
            </a:pPr>
            <a:r>
              <a:rPr lang="en-US" sz="3437" dirty="0">
                <a:solidFill>
                  <a:srgbClr val="0CC0DF"/>
                </a:solidFill>
                <a:latin typeface="Monotype Corsiva" panose="03010101010201010101" pitchFamily="66" charset="0"/>
              </a:rPr>
              <a:t>1 - </a:t>
            </a:r>
            <a:r>
              <a:rPr lang="en-US" sz="3437" dirty="0" err="1">
                <a:solidFill>
                  <a:srgbClr val="0CC0DF"/>
                </a:solidFill>
                <a:latin typeface="Monotype Corsiva" panose="03010101010201010101" pitchFamily="66" charset="0"/>
              </a:rPr>
              <a:t>Español</a:t>
            </a:r>
            <a:endParaRPr lang="en-US" sz="3437" dirty="0">
              <a:solidFill>
                <a:srgbClr val="0CC0DF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ts val="4813"/>
              </a:lnSpc>
            </a:pPr>
            <a:r>
              <a:rPr lang="en-US" sz="3437" dirty="0">
                <a:solidFill>
                  <a:srgbClr val="0CC0DF"/>
                </a:solidFill>
                <a:latin typeface="Monotype Corsiva" panose="03010101010201010101" pitchFamily="66" charset="0"/>
              </a:rPr>
              <a:t>1- </a:t>
            </a:r>
            <a:r>
              <a:rPr lang="en-US" sz="3437" dirty="0" err="1">
                <a:solidFill>
                  <a:srgbClr val="0CC0DF"/>
                </a:solidFill>
                <a:latin typeface="Monotype Corsiva" panose="03010101010201010101" pitchFamily="66" charset="0"/>
              </a:rPr>
              <a:t>Lenguaje</a:t>
            </a:r>
            <a:r>
              <a:rPr lang="en-US" sz="3437" dirty="0">
                <a:solidFill>
                  <a:srgbClr val="0CC0DF"/>
                </a:solidFill>
                <a:latin typeface="Monotype Corsiva" panose="03010101010201010101" pitchFamily="66" charset="0"/>
              </a:rPr>
              <a:t> de </a:t>
            </a:r>
            <a:r>
              <a:rPr lang="en-US" sz="3437" dirty="0" err="1">
                <a:solidFill>
                  <a:srgbClr val="0CC0DF"/>
                </a:solidFill>
                <a:latin typeface="Monotype Corsiva" panose="03010101010201010101" pitchFamily="66" charset="0"/>
              </a:rPr>
              <a:t>señas</a:t>
            </a:r>
            <a:endParaRPr lang="en-US" sz="3437" dirty="0">
              <a:solidFill>
                <a:srgbClr val="0CC0D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63857" y="2409173"/>
            <a:ext cx="2195644" cy="1914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790198" y="4674367"/>
            <a:ext cx="6665365" cy="81829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66324" y="788077"/>
            <a:ext cx="1377435" cy="14767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4209" y="449380"/>
            <a:ext cx="1464316" cy="1158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42484" y="7086145"/>
            <a:ext cx="3872082" cy="25265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382508" y="7121974"/>
            <a:ext cx="4296383" cy="25241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52377" y="1028700"/>
            <a:ext cx="10099976" cy="278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572"/>
              </a:lnSpc>
              <a:spcBef>
                <a:spcPct val="0"/>
              </a:spcBef>
            </a:pPr>
            <a:r>
              <a:rPr lang="en-US" sz="9611" dirty="0" err="1">
                <a:solidFill>
                  <a:srgbClr val="00B0F0"/>
                </a:solidFill>
                <a:latin typeface="Hatton Light Bold"/>
              </a:rPr>
              <a:t>Reconocemos</a:t>
            </a:r>
            <a:r>
              <a:rPr lang="en-US" sz="9611" dirty="0">
                <a:solidFill>
                  <a:srgbClr val="00B0F0"/>
                </a:solidFill>
                <a:latin typeface="Hatton Light Bold"/>
              </a:rPr>
              <a:t> y </a:t>
            </a:r>
            <a:r>
              <a:rPr lang="en-US" sz="9611" dirty="0" err="1">
                <a:solidFill>
                  <a:srgbClr val="00B0F0"/>
                </a:solidFill>
                <a:latin typeface="Hatton Light Bold"/>
              </a:rPr>
              <a:t>valoramos</a:t>
            </a:r>
            <a:r>
              <a:rPr lang="en-US" sz="9611" dirty="0">
                <a:solidFill>
                  <a:srgbClr val="00B0F0"/>
                </a:solidFill>
                <a:latin typeface="Hatton Light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20150" y="7346746"/>
            <a:ext cx="1364770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59"/>
              </a:lnSpc>
            </a:pPr>
            <a:r>
              <a:rPr lang="en-US" sz="2899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Obras</a:t>
            </a:r>
            <a:r>
              <a:rPr lang="en-US" sz="2899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en-US" sz="2899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literarias</a:t>
            </a:r>
            <a:endParaRPr lang="en-US" sz="2899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pPr marL="0" lvl="0" indent="0" algn="r"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00B0F0"/>
                </a:solidFill>
                <a:latin typeface="Monotype Corsiva" panose="03010101010201010101" pitchFamily="66" charset="0"/>
              </a:rPr>
              <a:t> (</a:t>
            </a:r>
            <a:r>
              <a:rPr lang="en-US" sz="29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Distintas</a:t>
            </a:r>
            <a:r>
              <a:rPr lang="en-US" sz="29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en-US" sz="29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culturas</a:t>
            </a:r>
            <a:r>
              <a:rPr lang="en-US" sz="2900" dirty="0">
                <a:solidFill>
                  <a:srgbClr val="00B0F0"/>
                </a:solidFill>
                <a:latin typeface="Monotype Corsiva" panose="03010101010201010101" pitchFamily="66" charset="0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55041" y="5474149"/>
            <a:ext cx="1406782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Evitando</a:t>
            </a:r>
            <a:r>
              <a:rPr lang="en-US" sz="3000" dirty="0">
                <a:solidFill>
                  <a:srgbClr val="00B0F0"/>
                </a:solidFill>
                <a:latin typeface="Monotype Corsiva" panose="03010101010201010101" pitchFamily="66" charset="0"/>
              </a:rPr>
              <a:t> la </a:t>
            </a:r>
            <a:r>
              <a:rPr lang="en-US" sz="30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discriminación</a:t>
            </a:r>
            <a:endParaRPr lang="en-US" sz="3000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Vehículo</a:t>
            </a:r>
            <a:r>
              <a:rPr lang="en-US" sz="3000" dirty="0">
                <a:solidFill>
                  <a:srgbClr val="00B0F0"/>
                </a:solidFill>
                <a:latin typeface="Monotype Corsiva" panose="03010101010201010101" pitchFamily="66" charset="0"/>
              </a:rPr>
              <a:t> de </a:t>
            </a:r>
            <a:r>
              <a:rPr lang="en-US" sz="30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comunicación</a:t>
            </a:r>
            <a:r>
              <a:rPr lang="en-US" sz="3000" dirty="0">
                <a:solidFill>
                  <a:srgbClr val="00B0F0"/>
                </a:solidFill>
                <a:latin typeface="Monotype Corsiva" panose="03010101010201010101" pitchFamily="66" charset="0"/>
              </a:rPr>
              <a:t> para </a:t>
            </a:r>
            <a:r>
              <a:rPr lang="en-US" sz="30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expresar</a:t>
            </a:r>
            <a:r>
              <a:rPr lang="en-US" sz="3000" dirty="0">
                <a:solidFill>
                  <a:srgbClr val="00B0F0"/>
                </a:solidFill>
                <a:latin typeface="Monotype Corsiva" panose="03010101010201010101" pitchFamily="66" charset="0"/>
              </a:rPr>
              <a:t> ideas, </a:t>
            </a:r>
            <a:r>
              <a:rPr lang="en-US" sz="30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intereses</a:t>
            </a:r>
            <a:r>
              <a:rPr lang="en-US" sz="3000" dirty="0">
                <a:solidFill>
                  <a:srgbClr val="00B0F0"/>
                </a:solidFill>
                <a:latin typeface="Monotype Corsiva" panose="03010101010201010101" pitchFamily="66" charset="0"/>
              </a:rPr>
              <a:t> etc.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1253642" y="4350834"/>
            <a:ext cx="1406782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Diagnóstico</a:t>
            </a:r>
            <a:r>
              <a:rPr lang="en-US" sz="3399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en-US" sz="3399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sociolingüistico</a:t>
            </a:r>
            <a:r>
              <a:rPr lang="en-US" sz="3399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en-US" sz="3399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como</a:t>
            </a:r>
            <a:r>
              <a:rPr lang="en-US" sz="3399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en-US" sz="3399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herramienta</a:t>
            </a:r>
            <a:endParaRPr lang="en-US" sz="3399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1158806" y="-970885"/>
            <a:ext cx="5621091" cy="79520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376064" y="4857008"/>
            <a:ext cx="5983495" cy="42482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382650" y="4644662"/>
            <a:ext cx="3965533" cy="39655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10729" y="380865"/>
            <a:ext cx="4674908" cy="2334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960"/>
              </a:lnSpc>
              <a:spcBef>
                <a:spcPct val="0"/>
              </a:spcBef>
            </a:pPr>
            <a:r>
              <a:rPr lang="en-US" sz="5418">
                <a:solidFill>
                  <a:srgbClr val="F4F3F1"/>
                </a:solidFill>
                <a:latin typeface="Hatton Light"/>
              </a:rPr>
              <a:t>Abordar la sociedad sociolingüistica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966931" y="2639456"/>
            <a:ext cx="11442791" cy="65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64"/>
              </a:lnSpc>
              <a:spcBef>
                <a:spcPct val="0"/>
              </a:spcBef>
            </a:pPr>
            <a:r>
              <a:rPr lang="en-US" sz="3831">
                <a:solidFill>
                  <a:srgbClr val="0CC0DF"/>
                </a:solidFill>
                <a:latin typeface="Nunito Bold"/>
              </a:rPr>
              <a:t>DOCENTE                            ALUMNO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09477" y="2453359"/>
            <a:ext cx="6034757" cy="6012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25316" y="1176406"/>
            <a:ext cx="1495775" cy="13387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010399" y="3788225"/>
            <a:ext cx="3540574" cy="32355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15792" y="3533445"/>
            <a:ext cx="1508725" cy="19108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085726" y="1440603"/>
            <a:ext cx="1563434" cy="15399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613225" y="7685827"/>
            <a:ext cx="1041029" cy="856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994310" y="4488890"/>
            <a:ext cx="2183199" cy="20631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341607" y="8269148"/>
            <a:ext cx="1556292" cy="1598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237962" y="8273065"/>
            <a:ext cx="996009" cy="11272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941565" y="7623338"/>
            <a:ext cx="2203862" cy="18374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148030" y="1454023"/>
            <a:ext cx="1501170" cy="14146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083146" y="734103"/>
            <a:ext cx="1630898" cy="15167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3443394" y="6570648"/>
            <a:ext cx="2166083" cy="180055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635584" y="7849576"/>
            <a:ext cx="317946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dirty="0" smtClean="0">
                <a:solidFill>
                  <a:srgbClr val="0CC0DF"/>
                </a:solidFill>
                <a:latin typeface="Open Sans Bold"/>
              </a:rPr>
              <a:t>APOYADOS DE DIFERENTES LENGUAJES:</a:t>
            </a:r>
            <a:endParaRPr lang="en-US" sz="3000" dirty="0">
              <a:solidFill>
                <a:srgbClr val="0CC0D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6618" y="3846782"/>
            <a:ext cx="13403169" cy="197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99"/>
              </a:lnSpc>
              <a:spcBef>
                <a:spcPct val="0"/>
              </a:spcBef>
            </a:pPr>
            <a:r>
              <a:rPr lang="en-US" sz="12999" dirty="0">
                <a:solidFill>
                  <a:srgbClr val="F4F3F1"/>
                </a:solidFill>
                <a:latin typeface="Hatton Light Bold"/>
              </a:rPr>
              <a:t>Gracias!!!!!!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57" b="52108"/>
          <a:stretch>
            <a:fillRect/>
          </a:stretch>
        </p:blipFill>
        <p:spPr>
          <a:xfrm>
            <a:off x="4632750" y="723900"/>
            <a:ext cx="10974764" cy="2756572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21162" y="1954657"/>
            <a:ext cx="2020899" cy="16596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56618" y="1185175"/>
            <a:ext cx="1413713" cy="10508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3496" y="4821547"/>
            <a:ext cx="3103122" cy="256007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801600" y="6667500"/>
            <a:ext cx="428707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smtClean="0">
                <a:solidFill>
                  <a:srgbClr val="0CC0DF"/>
                </a:solidFill>
                <a:latin typeface="Buffalo"/>
              </a:rPr>
              <a:t>Edgar Ramos</a:t>
            </a:r>
            <a:endParaRPr lang="en-US" sz="6000" dirty="0">
              <a:solidFill>
                <a:srgbClr val="0CC0DF"/>
              </a:solidFill>
              <a:latin typeface="Buffalo"/>
            </a:endParaRPr>
          </a:p>
          <a:p>
            <a:pPr algn="ctr">
              <a:lnSpc>
                <a:spcPts val="8400"/>
              </a:lnSpc>
            </a:pPr>
            <a:r>
              <a:rPr lang="en-US" sz="6000" dirty="0" smtClean="0">
                <a:solidFill>
                  <a:srgbClr val="0CC0DF"/>
                </a:solidFill>
                <a:latin typeface="Buffalo"/>
              </a:rPr>
              <a:t>Roberto Tovar</a:t>
            </a:r>
            <a:endParaRPr lang="en-US" sz="6000" dirty="0">
              <a:solidFill>
                <a:srgbClr val="0CC0DF"/>
              </a:solidFill>
              <a:latin typeface="Buffalo"/>
            </a:endParaRPr>
          </a:p>
          <a:p>
            <a:pPr algn="ctr">
              <a:lnSpc>
                <a:spcPts val="8400"/>
              </a:lnSpc>
            </a:pPr>
            <a:r>
              <a:rPr lang="en-US" sz="6000" dirty="0" smtClean="0">
                <a:solidFill>
                  <a:srgbClr val="0CC0DF"/>
                </a:solidFill>
                <a:latin typeface="Buffalo"/>
              </a:rPr>
              <a:t>Gaby Lozano</a:t>
            </a:r>
            <a:endParaRPr lang="en-US" sz="6000" dirty="0">
              <a:solidFill>
                <a:srgbClr val="0CC0DF"/>
              </a:solidFill>
              <a:latin typeface="Buffal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9128" y="6324383"/>
            <a:ext cx="510954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smtClean="0">
                <a:solidFill>
                  <a:srgbClr val="0CC0DF"/>
                </a:solidFill>
                <a:latin typeface="Buffalo"/>
              </a:rPr>
              <a:t>Zona #25</a:t>
            </a:r>
          </a:p>
          <a:p>
            <a:pPr algn="ctr"/>
            <a:r>
              <a:rPr lang="en-US" sz="4800" dirty="0" smtClean="0">
                <a:solidFill>
                  <a:srgbClr val="0CC0DF"/>
                </a:solidFill>
                <a:latin typeface="Buffalo"/>
              </a:rPr>
              <a:t>4ta SESION</a:t>
            </a:r>
            <a:endParaRPr lang="en-US" sz="4800" dirty="0">
              <a:solidFill>
                <a:srgbClr val="0CC0DF"/>
              </a:solidFill>
              <a:latin typeface="Buffalo"/>
            </a:endParaRPr>
          </a:p>
          <a:p>
            <a:pPr algn="ctr"/>
            <a:r>
              <a:rPr lang="en-US" sz="4800" dirty="0" smtClean="0">
                <a:solidFill>
                  <a:srgbClr val="0CC0DF"/>
                </a:solidFill>
                <a:latin typeface="Buffalo"/>
              </a:rPr>
              <a:t>CTE  MULTIGRADO</a:t>
            </a:r>
            <a:endParaRPr lang="en-US" sz="4800" dirty="0">
              <a:solidFill>
                <a:srgbClr val="0CC0DF"/>
              </a:solidFill>
              <a:latin typeface="Buffalo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565281" y="8801100"/>
            <a:ext cx="332091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2800" dirty="0" smtClean="0">
                <a:solidFill>
                  <a:srgbClr val="0CC0DF"/>
                </a:solidFill>
                <a:latin typeface="Buffalo"/>
              </a:rPr>
              <a:t>24- FEBRERO-2023</a:t>
            </a:r>
            <a:endParaRPr lang="en-US" sz="2800" dirty="0">
              <a:solidFill>
                <a:srgbClr val="0CC0DF"/>
              </a:solidFill>
              <a:latin typeface="Buffal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87</Words>
  <Application>Microsoft Office PowerPoint</Application>
  <PresentationFormat>Personalizado</PresentationFormat>
  <Paragraphs>23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4" baseType="lpstr">
      <vt:lpstr>Hatton Light Bold</vt:lpstr>
      <vt:lpstr>Arial</vt:lpstr>
      <vt:lpstr>Nunito Bold</vt:lpstr>
      <vt:lpstr>Open Sans Bold</vt:lpstr>
      <vt:lpstr>Buffalo</vt:lpstr>
      <vt:lpstr>Monotype Corsiva</vt:lpstr>
      <vt:lpstr>Calibri</vt:lpstr>
      <vt:lpstr>Hatton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consideran que se aborda la diversidad sociolingüística de acuerdo con el Campo formativo Lenguajes?</dc:title>
  <cp:lastModifiedBy>Rom Lozano</cp:lastModifiedBy>
  <cp:revision>3</cp:revision>
  <dcterms:created xsi:type="dcterms:W3CDTF">2006-08-16T00:00:00Z</dcterms:created>
  <dcterms:modified xsi:type="dcterms:W3CDTF">2023-02-24T18:17:14Z</dcterms:modified>
  <dc:identifier>DAFbgAyDlJ4</dc:identifier>
</cp:coreProperties>
</file>