
<file path=[Content_Types].xml><?xml version="1.0" encoding="utf-8"?>
<Types xmlns="http://schemas.openxmlformats.org/package/2006/content-types">
  <Default Extension="png" ContentType="image/png"/>
  <Default Extension="jfif" ContentType="image/jpe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72" r:id="rId9"/>
    <p:sldId id="264" r:id="rId10"/>
    <p:sldId id="273" r:id="rId11"/>
    <p:sldId id="274" r:id="rId12"/>
    <p:sldId id="275" r:id="rId13"/>
    <p:sldId id="284" r:id="rId14"/>
    <p:sldId id="265" r:id="rId15"/>
    <p:sldId id="276" r:id="rId16"/>
    <p:sldId id="277" r:id="rId17"/>
    <p:sldId id="266" r:id="rId18"/>
    <p:sldId id="267" r:id="rId19"/>
    <p:sldId id="278" r:id="rId20"/>
    <p:sldId id="279" r:id="rId21"/>
    <p:sldId id="268" r:id="rId22"/>
    <p:sldId id="280" r:id="rId23"/>
    <p:sldId id="269" r:id="rId24"/>
    <p:sldId id="281" r:id="rId25"/>
    <p:sldId id="282" r:id="rId26"/>
    <p:sldId id="270" r:id="rId27"/>
    <p:sldId id="271" r:id="rId28"/>
    <p:sldId id="285" r:id="rId29"/>
    <p:sldId id="286" r:id="rId30"/>
    <p:sldId id="287" r:id="rId31"/>
    <p:sldId id="288" r:id="rId32"/>
    <p:sldId id="290" r:id="rId33"/>
    <p:sldId id="289" r:id="rId3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DA80527-8304-4CB7-8AE3-0AC190646057}" type="datetimeFigureOut">
              <a:rPr lang="es-MX" smtClean="0"/>
              <a:t>29/11/2022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DA80527-8304-4CB7-8AE3-0AC190646057}" type="datetimeFigureOut">
              <a:rPr lang="es-MX" smtClean="0"/>
              <a:t>29/11/2022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DA80527-8304-4CB7-8AE3-0AC190646057}" type="datetimeFigureOut">
              <a:rPr lang="es-MX" smtClean="0"/>
              <a:t>29/11/2022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A80527-8304-4CB7-8AE3-0AC190646057}" type="datetimeFigureOut">
              <a:rPr lang="es-MX" smtClean="0"/>
              <a:t>29/11/2022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4" name="Date Placeholder 3"/>
          <p:cNvSpPr>
            <a:spLocks noGrp="1"/>
          </p:cNvSpPr>
          <p:nvPr>
            <p:ph type="dt" sz="half" idx="10"/>
          </p:nvPr>
        </p:nvSpPr>
        <p:spPr/>
        <p:txBody>
          <a:bodyPr/>
          <a:lstStyle/>
          <a:p>
            <a:fld id="{1DA80527-8304-4CB7-8AE3-0AC190646057}" type="datetimeFigureOut">
              <a:rPr lang="es-MX" smtClean="0"/>
              <a:t>29/11/2022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DA80527-8304-4CB7-8AE3-0AC190646057}" type="datetimeFigureOut">
              <a:rPr lang="es-MX" smtClean="0"/>
              <a:t>29/11/2022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59FD70C-CB7B-4CFE-8566-CBED046390A2}" type="slidenum">
              <a:rPr lang="es-MX" smtClean="0"/>
              <a:t>‹Nº›</a:t>
            </a:fld>
            <a:endParaRPr lang="es-MX"/>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DA80527-8304-4CB7-8AE3-0AC190646057}" type="datetimeFigureOut">
              <a:rPr lang="es-MX" smtClean="0"/>
              <a:t>29/11/2022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DA80527-8304-4CB7-8AE3-0AC190646057}" type="datetimeFigureOut">
              <a:rPr lang="es-MX" smtClean="0"/>
              <a:t>29/11/2022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80527-8304-4CB7-8AE3-0AC190646057}" type="datetimeFigureOut">
              <a:rPr lang="es-MX" smtClean="0"/>
              <a:t>29/11/2022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5" name="Date Placeholder 4"/>
          <p:cNvSpPr>
            <a:spLocks noGrp="1"/>
          </p:cNvSpPr>
          <p:nvPr>
            <p:ph type="dt" sz="half" idx="10"/>
          </p:nvPr>
        </p:nvSpPr>
        <p:spPr/>
        <p:txBody>
          <a:bodyPr/>
          <a:lstStyle/>
          <a:p>
            <a:fld id="{1DA80527-8304-4CB7-8AE3-0AC190646057}" type="datetimeFigureOut">
              <a:rPr lang="es-MX" smtClean="0"/>
              <a:t>29/11/2022</a:t>
            </a:fld>
            <a:endParaRPr lang="es-MX"/>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s-MX"/>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s-ES" smtClean="0"/>
              <a:t>Haga clic en el icono para agregar una imagen</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DA80527-8304-4CB7-8AE3-0AC190646057}" type="datetimeFigureOut">
              <a:rPr lang="es-MX" smtClean="0"/>
              <a:t>29/11/2022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59FD70C-CB7B-4CFE-8566-CBED046390A2}" type="slidenum">
              <a:rPr lang="es-MX" smtClean="0"/>
              <a:t>‹Nº›</a:t>
            </a:fld>
            <a:endParaRPr lang="es-MX"/>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DA80527-8304-4CB7-8AE3-0AC190646057}" type="datetimeFigureOut">
              <a:rPr lang="es-MX" smtClean="0"/>
              <a:t>29/11/2022</a:t>
            </a:fld>
            <a:endParaRPr lang="es-MX"/>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s-MX"/>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459FD70C-CB7B-4CFE-8566-CBED046390A2}"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MX" dirty="0">
              <a:latin typeface="Ancherr Personal Use" pitchFamily="66" charset="0"/>
            </a:endParaRPr>
          </a:p>
        </p:txBody>
      </p:sp>
      <p:sp>
        <p:nvSpPr>
          <p:cNvPr id="3" name="2 Subtítulo"/>
          <p:cNvSpPr>
            <a:spLocks noGrp="1"/>
          </p:cNvSpPr>
          <p:nvPr>
            <p:ph type="subTitle" idx="1"/>
          </p:nvPr>
        </p:nvSpPr>
        <p:spPr/>
        <p:txBody>
          <a:bodyPr/>
          <a:lstStyle/>
          <a:p>
            <a:endParaRPr lang="es-MX" dirty="0"/>
          </a:p>
        </p:txBody>
      </p:sp>
      <p:sp>
        <p:nvSpPr>
          <p:cNvPr id="6" name="5 Rectángulo"/>
          <p:cNvSpPr/>
          <p:nvPr/>
        </p:nvSpPr>
        <p:spPr>
          <a:xfrm>
            <a:off x="2286000" y="3105835"/>
            <a:ext cx="4572000" cy="646331"/>
          </a:xfrm>
          <a:prstGeom prst="rect">
            <a:avLst/>
          </a:prstGeom>
        </p:spPr>
        <p:txBody>
          <a:bodyPr>
            <a:spAutoFit/>
          </a:bodyPr>
          <a:lstStyle/>
          <a:p>
            <a:r>
              <a:rPr lang="es-MX" dirty="0"/>
              <a:t/>
            </a:r>
            <a:br>
              <a:rPr lang="es-MX" dirty="0"/>
            </a:br>
            <a:endParaRPr lang="es-MX" dirty="0"/>
          </a:p>
        </p:txBody>
      </p:sp>
      <p:pic>
        <p:nvPicPr>
          <p:cNvPr id="1026" name="Picture 2" descr="Día De Muertos Día Verde De Fondo Muerto | Marcos dia 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10560"/>
            <a:ext cx="8389067" cy="5998760"/>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115616" y="1628800"/>
            <a:ext cx="8766331" cy="769441"/>
          </a:xfrm>
          <a:prstGeom prst="rect">
            <a:avLst/>
          </a:prstGeom>
          <a:noFill/>
        </p:spPr>
        <p:txBody>
          <a:bodyPr wrap="square" rtlCol="0">
            <a:spAutoFit/>
          </a:bodyPr>
          <a:lstStyle/>
          <a:p>
            <a:r>
              <a:rPr lang="es-MX" sz="4400" dirty="0" smtClean="0">
                <a:latin typeface="Blood Lust" pitchFamily="2" charset="0"/>
              </a:rPr>
              <a:t>CARTELERA LECTORA DE NOVIEMBRE</a:t>
            </a:r>
            <a:endParaRPr lang="es-MX" sz="4400" dirty="0">
              <a:latin typeface="Blood Lust" pitchFamily="2" charset="0"/>
            </a:endParaRPr>
          </a:p>
        </p:txBody>
      </p:sp>
      <p:sp>
        <p:nvSpPr>
          <p:cNvPr id="8" name="7 CuadroTexto"/>
          <p:cNvSpPr txBox="1"/>
          <p:nvPr/>
        </p:nvSpPr>
        <p:spPr>
          <a:xfrm>
            <a:off x="1115616" y="3105835"/>
            <a:ext cx="5082426" cy="1200329"/>
          </a:xfrm>
          <a:prstGeom prst="rect">
            <a:avLst/>
          </a:prstGeom>
          <a:noFill/>
        </p:spPr>
        <p:txBody>
          <a:bodyPr wrap="square" rtlCol="0">
            <a:spAutoFit/>
          </a:bodyPr>
          <a:lstStyle/>
          <a:p>
            <a:pPr algn="ctr"/>
            <a:r>
              <a:rPr lang="es-MX" sz="3600" dirty="0" smtClean="0">
                <a:latin typeface="Blood Lust" pitchFamily="2" charset="0"/>
              </a:rPr>
              <a:t>J. DE N. “ GABRIELA MISTRAL</a:t>
            </a:r>
            <a:r>
              <a:rPr lang="es-MX" sz="3600" dirty="0" smtClean="0">
                <a:latin typeface="Blood Lust" pitchFamily="2" charset="0"/>
              </a:rPr>
              <a:t> “.</a:t>
            </a:r>
            <a:endParaRPr lang="es-MX" sz="3600" dirty="0">
              <a:latin typeface="Blood Lust" pitchFamily="2" charset="0"/>
            </a:endParaRPr>
          </a:p>
        </p:txBody>
      </p:sp>
    </p:spTree>
    <p:extLst>
      <p:ext uri="{BB962C8B-B14F-4D97-AF65-F5344CB8AC3E}">
        <p14:creationId xmlns:p14="http://schemas.microsoft.com/office/powerpoint/2010/main" val="36734512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484784"/>
            <a:ext cx="2966079" cy="222456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26744" y="625481"/>
            <a:ext cx="2918657" cy="2188992"/>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3933056"/>
            <a:ext cx="2792554" cy="2094416"/>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172157" y="3900695"/>
            <a:ext cx="2752470" cy="2064353"/>
          </a:xfrm>
          <a:prstGeom prst="rect">
            <a:avLst/>
          </a:prstGeom>
        </p:spPr>
      </p:pic>
      <p:sp>
        <p:nvSpPr>
          <p:cNvPr id="6" name="CuadroTexto 5"/>
          <p:cNvSpPr txBox="1"/>
          <p:nvPr/>
        </p:nvSpPr>
        <p:spPr>
          <a:xfrm>
            <a:off x="467544" y="692696"/>
            <a:ext cx="5805584" cy="369332"/>
          </a:xfrm>
          <a:prstGeom prst="rect">
            <a:avLst/>
          </a:prstGeom>
          <a:noFill/>
        </p:spPr>
        <p:txBody>
          <a:bodyPr wrap="square" rtlCol="0">
            <a:spAutoFit/>
          </a:bodyPr>
          <a:lstStyle/>
          <a:p>
            <a:r>
              <a:rPr lang="es-MX" b="1" dirty="0" smtClean="0"/>
              <a:t>EXPLORACION DE LIBROS DE LA BIBLIOTECA GRUPO 2 “C”</a:t>
            </a:r>
            <a:endParaRPr lang="es-MX" b="1" dirty="0"/>
          </a:p>
        </p:txBody>
      </p:sp>
    </p:spTree>
    <p:extLst>
      <p:ext uri="{BB962C8B-B14F-4D97-AF65-F5344CB8AC3E}">
        <p14:creationId xmlns:p14="http://schemas.microsoft.com/office/powerpoint/2010/main" val="37178651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484784"/>
            <a:ext cx="2966079" cy="222456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26744" y="625481"/>
            <a:ext cx="2918657" cy="2188992"/>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3933056"/>
            <a:ext cx="2792554" cy="2094416"/>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172157" y="3900695"/>
            <a:ext cx="2752470" cy="2064353"/>
          </a:xfrm>
          <a:prstGeom prst="rect">
            <a:avLst/>
          </a:prstGeom>
        </p:spPr>
      </p:pic>
      <p:sp>
        <p:nvSpPr>
          <p:cNvPr id="6" name="CuadroTexto 5"/>
          <p:cNvSpPr txBox="1"/>
          <p:nvPr/>
        </p:nvSpPr>
        <p:spPr>
          <a:xfrm>
            <a:off x="467544" y="692696"/>
            <a:ext cx="5805584" cy="369332"/>
          </a:xfrm>
          <a:prstGeom prst="rect">
            <a:avLst/>
          </a:prstGeom>
          <a:noFill/>
        </p:spPr>
        <p:txBody>
          <a:bodyPr wrap="square" rtlCol="0">
            <a:spAutoFit/>
          </a:bodyPr>
          <a:lstStyle/>
          <a:p>
            <a:r>
              <a:rPr lang="es-MX" b="1" dirty="0" smtClean="0"/>
              <a:t>EXPLORACION DE LIBROS DE LA BIBLIOTECA GRUPO 2 “C”</a:t>
            </a:r>
            <a:endParaRPr lang="es-MX" b="1" dirty="0"/>
          </a:p>
        </p:txBody>
      </p:sp>
    </p:spTree>
    <p:extLst>
      <p:ext uri="{BB962C8B-B14F-4D97-AF65-F5344CB8AC3E}">
        <p14:creationId xmlns:p14="http://schemas.microsoft.com/office/powerpoint/2010/main" val="232545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5" y="116632"/>
            <a:ext cx="7416824" cy="6741368"/>
          </a:xfrm>
          <a:prstGeom prst="rect">
            <a:avLst/>
          </a:prstGeom>
        </p:spPr>
      </p:pic>
    </p:spTree>
    <p:extLst>
      <p:ext uri="{BB962C8B-B14F-4D97-AF65-F5344CB8AC3E}">
        <p14:creationId xmlns:p14="http://schemas.microsoft.com/office/powerpoint/2010/main" val="280779855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903679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36712"/>
            <a:ext cx="7416824"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195736" y="260648"/>
            <a:ext cx="5079532" cy="461665"/>
          </a:xfrm>
          <a:prstGeom prst="rect">
            <a:avLst/>
          </a:prstGeom>
          <a:noFill/>
        </p:spPr>
        <p:txBody>
          <a:bodyPr wrap="none" rtlCol="0">
            <a:spAutoFit/>
          </a:bodyPr>
          <a:lstStyle/>
          <a:p>
            <a:r>
              <a:rPr lang="es-MX" sz="2400" b="1" dirty="0" smtClean="0">
                <a:latin typeface="+mj-lt"/>
              </a:rPr>
              <a:t>ACTIVIDAD « DE PASEO POR MEXICO»</a:t>
            </a:r>
            <a:endParaRPr lang="es-MX" sz="2400" b="1" dirty="0">
              <a:latin typeface="+mj-lt"/>
            </a:endParaRPr>
          </a:p>
        </p:txBody>
      </p:sp>
    </p:spTree>
    <p:extLst>
      <p:ext uri="{BB962C8B-B14F-4D97-AF65-F5344CB8AC3E}">
        <p14:creationId xmlns:p14="http://schemas.microsoft.com/office/powerpoint/2010/main" val="40111966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67544" y="1370105"/>
            <a:ext cx="2576752" cy="2585341"/>
          </a:xfrm>
          <a:prstGeom prst="rect">
            <a:avLst/>
          </a:prstGeom>
        </p:spPr>
      </p:pic>
      <p:pic>
        <p:nvPicPr>
          <p:cNvPr id="3" name="Imagen 2"/>
          <p:cNvPicPr>
            <a:picLocks noChangeAspect="1"/>
          </p:cNvPicPr>
          <p:nvPr/>
        </p:nvPicPr>
        <p:blipFill>
          <a:blip r:embed="rId3"/>
          <a:stretch>
            <a:fillRect/>
          </a:stretch>
        </p:blipFill>
        <p:spPr>
          <a:xfrm>
            <a:off x="307902" y="4221088"/>
            <a:ext cx="4222662" cy="2449132"/>
          </a:xfrm>
          <a:prstGeom prst="rect">
            <a:avLst/>
          </a:prstGeom>
        </p:spPr>
      </p:pic>
      <p:pic>
        <p:nvPicPr>
          <p:cNvPr id="4" name="Imagen 3"/>
          <p:cNvPicPr>
            <a:picLocks noChangeAspect="1"/>
          </p:cNvPicPr>
          <p:nvPr/>
        </p:nvPicPr>
        <p:blipFill>
          <a:blip r:embed="rId4"/>
          <a:stretch>
            <a:fillRect/>
          </a:stretch>
        </p:blipFill>
        <p:spPr>
          <a:xfrm>
            <a:off x="5796136" y="1628800"/>
            <a:ext cx="2622807" cy="1967105"/>
          </a:xfrm>
          <a:prstGeom prst="rect">
            <a:avLst/>
          </a:prstGeom>
        </p:spPr>
      </p:pic>
      <p:sp>
        <p:nvSpPr>
          <p:cNvPr id="5" name="CuadroTexto 4"/>
          <p:cNvSpPr txBox="1"/>
          <p:nvPr/>
        </p:nvSpPr>
        <p:spPr>
          <a:xfrm>
            <a:off x="1139536" y="875763"/>
            <a:ext cx="6744832" cy="369332"/>
          </a:xfrm>
          <a:prstGeom prst="rect">
            <a:avLst/>
          </a:prstGeom>
          <a:solidFill>
            <a:srgbClr val="FFFF00"/>
          </a:solidFill>
          <a:ln>
            <a:solidFill>
              <a:srgbClr val="FF0000"/>
            </a:solidFill>
          </a:ln>
        </p:spPr>
        <p:txBody>
          <a:bodyPr wrap="square" rtlCol="0">
            <a:spAutoFit/>
          </a:bodyPr>
          <a:lstStyle/>
          <a:p>
            <a:pPr algn="ctr"/>
            <a:r>
              <a:rPr lang="es-MX" dirty="0" smtClean="0"/>
              <a:t>LECTURA DE CALAVERITAS</a:t>
            </a:r>
            <a:endParaRPr lang="es-MX" dirty="0"/>
          </a:p>
        </p:txBody>
      </p:sp>
      <p:pic>
        <p:nvPicPr>
          <p:cNvPr id="6" name="Imagen 5"/>
          <p:cNvPicPr>
            <a:picLocks noChangeAspect="1"/>
          </p:cNvPicPr>
          <p:nvPr/>
        </p:nvPicPr>
        <p:blipFill>
          <a:blip r:embed="rId5"/>
          <a:stretch>
            <a:fillRect/>
          </a:stretch>
        </p:blipFill>
        <p:spPr>
          <a:xfrm>
            <a:off x="6041573" y="3827646"/>
            <a:ext cx="2131931" cy="2842574"/>
          </a:xfrm>
          <a:prstGeom prst="rect">
            <a:avLst/>
          </a:prstGeom>
        </p:spPr>
      </p:pic>
    </p:spTree>
    <p:extLst>
      <p:ext uri="{BB962C8B-B14F-4D97-AF65-F5344CB8AC3E}">
        <p14:creationId xmlns:p14="http://schemas.microsoft.com/office/powerpoint/2010/main" val="42540432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Imagen" descr="C:\Users\dell\Desktop\Collage_20221103_23212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188640"/>
            <a:ext cx="8424937" cy="5616624"/>
          </a:xfrm>
          <a:prstGeom prst="rect">
            <a:avLst/>
          </a:prstGeom>
          <a:noFill/>
          <a:ln>
            <a:noFill/>
          </a:ln>
        </p:spPr>
      </p:pic>
      <p:pic>
        <p:nvPicPr>
          <p:cNvPr id="3" name="3 Imagen" descr="C:\Users\dell\Desktop\Collage_20221103_2322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04664"/>
            <a:ext cx="5324498" cy="2376264"/>
          </a:xfrm>
          <a:prstGeom prst="rect">
            <a:avLst/>
          </a:prstGeom>
          <a:noFill/>
          <a:ln>
            <a:noFill/>
          </a:ln>
        </p:spPr>
      </p:pic>
    </p:spTree>
    <p:extLst>
      <p:ext uri="{BB962C8B-B14F-4D97-AF65-F5344CB8AC3E}">
        <p14:creationId xmlns:p14="http://schemas.microsoft.com/office/powerpoint/2010/main" val="37650469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806489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611560" y="332656"/>
            <a:ext cx="7848872" cy="707886"/>
          </a:xfrm>
          <a:prstGeom prst="rect">
            <a:avLst/>
          </a:prstGeom>
          <a:noFill/>
        </p:spPr>
        <p:txBody>
          <a:bodyPr wrap="square" rtlCol="0">
            <a:spAutoFit/>
          </a:bodyPr>
          <a:lstStyle/>
          <a:p>
            <a:pPr algn="ctr"/>
            <a:r>
              <a:rPr lang="es-MX" sz="2000" b="1" dirty="0" smtClean="0">
                <a:latin typeface="+mj-lt"/>
              </a:rPr>
              <a:t>PRESENTACION DE EXPOSICIONES SOBRE EL ESTADO  ELEGIDO EN </a:t>
            </a:r>
            <a:r>
              <a:rPr lang="es-MX" sz="2000" b="1" dirty="0" smtClean="0">
                <a:latin typeface="+mj-lt"/>
              </a:rPr>
              <a:t>FAMILIA GRUPO 3 “B” PARTE I</a:t>
            </a:r>
            <a:endParaRPr lang="es-MX" sz="2000" b="1" dirty="0">
              <a:latin typeface="+mj-lt"/>
            </a:endParaRPr>
          </a:p>
        </p:txBody>
      </p:sp>
    </p:spTree>
    <p:extLst>
      <p:ext uri="{BB962C8B-B14F-4D97-AF65-F5344CB8AC3E}">
        <p14:creationId xmlns:p14="http://schemas.microsoft.com/office/powerpoint/2010/main" val="14857314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80728"/>
            <a:ext cx="7920880" cy="498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699792" y="476672"/>
            <a:ext cx="4411400" cy="584775"/>
          </a:xfrm>
          <a:prstGeom prst="rect">
            <a:avLst/>
          </a:prstGeom>
          <a:noFill/>
        </p:spPr>
        <p:txBody>
          <a:bodyPr wrap="none" rtlCol="0">
            <a:spAutoFit/>
          </a:bodyPr>
          <a:lstStyle/>
          <a:p>
            <a:r>
              <a:rPr lang="es-MX" sz="3200" b="1" dirty="0" smtClean="0">
                <a:latin typeface="+mj-lt"/>
              </a:rPr>
              <a:t>EXPOSICIONES PARTE II</a:t>
            </a:r>
            <a:endParaRPr lang="es-MX" sz="3200" b="1" dirty="0">
              <a:latin typeface="+mj-lt"/>
            </a:endParaRPr>
          </a:p>
        </p:txBody>
      </p:sp>
    </p:spTree>
    <p:extLst>
      <p:ext uri="{BB962C8B-B14F-4D97-AF65-F5344CB8AC3E}">
        <p14:creationId xmlns:p14="http://schemas.microsoft.com/office/powerpoint/2010/main" val="29925132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764704"/>
            <a:ext cx="4578197" cy="3419341"/>
          </a:xfrm>
          <a:prstGeom prst="rect">
            <a:avLst/>
          </a:prstGeom>
        </p:spPr>
      </p:pic>
      <p:pic>
        <p:nvPicPr>
          <p:cNvPr id="3" name="Imagen 2"/>
          <p:cNvPicPr>
            <a:picLocks noChangeAspect="1"/>
          </p:cNvPicPr>
          <p:nvPr/>
        </p:nvPicPr>
        <p:blipFill>
          <a:blip r:embed="rId3"/>
          <a:stretch>
            <a:fillRect/>
          </a:stretch>
        </p:blipFill>
        <p:spPr>
          <a:xfrm>
            <a:off x="5436096" y="188640"/>
            <a:ext cx="3637068" cy="2727801"/>
          </a:xfrm>
          <a:prstGeom prst="rect">
            <a:avLst/>
          </a:prstGeom>
        </p:spPr>
      </p:pic>
      <p:pic>
        <p:nvPicPr>
          <p:cNvPr id="4" name="Imagen 3"/>
          <p:cNvPicPr>
            <a:picLocks noChangeAspect="1"/>
          </p:cNvPicPr>
          <p:nvPr/>
        </p:nvPicPr>
        <p:blipFill>
          <a:blip r:embed="rId4"/>
          <a:stretch>
            <a:fillRect/>
          </a:stretch>
        </p:blipFill>
        <p:spPr>
          <a:xfrm>
            <a:off x="3981200" y="3789040"/>
            <a:ext cx="5152811" cy="3036168"/>
          </a:xfrm>
          <a:prstGeom prst="rect">
            <a:avLst/>
          </a:prstGeom>
        </p:spPr>
      </p:pic>
      <p:sp>
        <p:nvSpPr>
          <p:cNvPr id="5" name="CuadroTexto 4"/>
          <p:cNvSpPr txBox="1"/>
          <p:nvPr/>
        </p:nvSpPr>
        <p:spPr>
          <a:xfrm>
            <a:off x="539552" y="0"/>
            <a:ext cx="4792302" cy="646331"/>
          </a:xfrm>
          <a:prstGeom prst="rect">
            <a:avLst/>
          </a:prstGeom>
          <a:solidFill>
            <a:srgbClr val="FFFF00"/>
          </a:solidFill>
          <a:ln>
            <a:solidFill>
              <a:srgbClr val="FF0000"/>
            </a:solidFill>
          </a:ln>
        </p:spPr>
        <p:txBody>
          <a:bodyPr wrap="square" rtlCol="0">
            <a:spAutoFit/>
          </a:bodyPr>
          <a:lstStyle/>
          <a:p>
            <a:r>
              <a:rPr lang="es-MX" dirty="0" smtClean="0"/>
              <a:t>VESTIR </a:t>
            </a:r>
            <a:r>
              <a:rPr lang="es-MX" dirty="0" smtClean="0"/>
              <a:t>CATRINAS Y NIÑOS DE CATRINES GRUPO 3 “A”</a:t>
            </a:r>
            <a:endParaRPr lang="es-MX" dirty="0"/>
          </a:p>
        </p:txBody>
      </p:sp>
    </p:spTree>
    <p:extLst>
      <p:ext uri="{BB962C8B-B14F-4D97-AF65-F5344CB8AC3E}">
        <p14:creationId xmlns:p14="http://schemas.microsoft.com/office/powerpoint/2010/main" val="25757322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sz="5400" dirty="0" err="1" smtClean="0">
                <a:latin typeface="Blood Lust" pitchFamily="2" charset="0"/>
              </a:rPr>
              <a:t>propositos</a:t>
            </a:r>
            <a:endParaRPr lang="es-MX" sz="5400" dirty="0">
              <a:latin typeface="Blood Lust" pitchFamily="2" charset="0"/>
            </a:endParaRPr>
          </a:p>
        </p:txBody>
      </p:sp>
      <p:sp>
        <p:nvSpPr>
          <p:cNvPr id="5" name="4 Rectángulo"/>
          <p:cNvSpPr/>
          <p:nvPr/>
        </p:nvSpPr>
        <p:spPr>
          <a:xfrm>
            <a:off x="4211960" y="1582341"/>
            <a:ext cx="4680520" cy="3970318"/>
          </a:xfrm>
          <a:prstGeom prst="rect">
            <a:avLst/>
          </a:prstGeom>
        </p:spPr>
        <p:txBody>
          <a:bodyPr wrap="square">
            <a:spAutoFit/>
          </a:bodyPr>
          <a:lstStyle/>
          <a:p>
            <a:pPr marL="285750" indent="-285750">
              <a:buFont typeface="Arial" pitchFamily="34" charset="0"/>
              <a:buChar char="•"/>
            </a:pPr>
            <a:r>
              <a:rPr lang="es-MX" dirty="0" smtClean="0">
                <a:latin typeface="+mj-lt"/>
              </a:rPr>
              <a:t>Propiciar el establecimiento de ambientes de aprendizaje que estimulen el gusto por la lectura y la escritura en los alumnos, maestros y padres de familia. • Contribuir al fortalecimiento de la lectura y la escritura de los alumnos con estrategias diseñadas a partir del Programa de Educación Preescolar. </a:t>
            </a:r>
          </a:p>
          <a:p>
            <a:pPr marL="285750" indent="-285750">
              <a:buFont typeface="Arial" pitchFamily="34" charset="0"/>
              <a:buChar char="•"/>
            </a:pPr>
            <a:r>
              <a:rPr lang="es-MX" dirty="0" smtClean="0">
                <a:latin typeface="+mj-lt"/>
              </a:rPr>
              <a:t>• Fortalecer el proceso de formación de lectores y escritores desde el ámbito familiar, mediante actividades que alienten la convivencia y el desarrollo integral de los alumnos con interacción de los docentes y padres de familia.</a:t>
            </a:r>
            <a:endParaRPr lang="es-MX" dirty="0">
              <a:latin typeface="+mj-lt"/>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268760"/>
            <a:ext cx="3456384"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4919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589240"/>
          </a:xfrm>
          <a:prstGeom prst="rect">
            <a:avLst/>
          </a:prstGeom>
        </p:spPr>
      </p:pic>
    </p:spTree>
    <p:extLst>
      <p:ext uri="{BB962C8B-B14F-4D97-AF65-F5344CB8AC3E}">
        <p14:creationId xmlns:p14="http://schemas.microsoft.com/office/powerpoint/2010/main" val="8810960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8352928" cy="479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2270143" y="548680"/>
            <a:ext cx="4030049" cy="830997"/>
          </a:xfrm>
          <a:prstGeom prst="rect">
            <a:avLst/>
          </a:prstGeom>
          <a:noFill/>
        </p:spPr>
        <p:txBody>
          <a:bodyPr wrap="square" rtlCol="0">
            <a:spAutoFit/>
          </a:bodyPr>
          <a:lstStyle/>
          <a:p>
            <a:r>
              <a:rPr lang="es-MX" sz="2400" b="1" dirty="0" smtClean="0">
                <a:latin typeface="+mj-lt"/>
              </a:rPr>
              <a:t>JUEGOS TRADICIONALES</a:t>
            </a:r>
          </a:p>
          <a:p>
            <a:pPr marL="342900" indent="-342900">
              <a:buFont typeface="Wingdings" pitchFamily="2" charset="2"/>
              <a:buChar char="Ø"/>
            </a:pPr>
            <a:r>
              <a:rPr lang="es-MX" sz="2400" b="1" dirty="0" smtClean="0">
                <a:latin typeface="+mj-lt"/>
              </a:rPr>
              <a:t>TOMA </a:t>
            </a:r>
            <a:r>
              <a:rPr lang="es-MX" sz="2400" b="1" dirty="0" smtClean="0">
                <a:latin typeface="+mj-lt"/>
              </a:rPr>
              <a:t>TODO GRUPO 3 “B”</a:t>
            </a:r>
            <a:endParaRPr lang="es-MX" sz="2400" b="1" dirty="0">
              <a:latin typeface="+mj-lt"/>
            </a:endParaRPr>
          </a:p>
        </p:txBody>
      </p:sp>
    </p:spTree>
    <p:extLst>
      <p:ext uri="{BB962C8B-B14F-4D97-AF65-F5344CB8AC3E}">
        <p14:creationId xmlns:p14="http://schemas.microsoft.com/office/powerpoint/2010/main" val="38022065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rot="20359592">
            <a:off x="378386" y="921451"/>
            <a:ext cx="4519907" cy="3013271"/>
          </a:xfrm>
          <a:prstGeom prst="rect">
            <a:avLst/>
          </a:prstGeom>
        </p:spPr>
      </p:pic>
      <p:pic>
        <p:nvPicPr>
          <p:cNvPr id="3" name="Imagen 2"/>
          <p:cNvPicPr>
            <a:picLocks noChangeAspect="1"/>
          </p:cNvPicPr>
          <p:nvPr/>
        </p:nvPicPr>
        <p:blipFill>
          <a:blip r:embed="rId3"/>
          <a:stretch>
            <a:fillRect/>
          </a:stretch>
        </p:blipFill>
        <p:spPr>
          <a:xfrm>
            <a:off x="3851920" y="3717032"/>
            <a:ext cx="4403188" cy="2907590"/>
          </a:xfrm>
          <a:prstGeom prst="rect">
            <a:avLst/>
          </a:prstGeom>
        </p:spPr>
      </p:pic>
      <p:sp>
        <p:nvSpPr>
          <p:cNvPr id="5" name="CuadroTexto 4"/>
          <p:cNvSpPr txBox="1"/>
          <p:nvPr/>
        </p:nvSpPr>
        <p:spPr>
          <a:xfrm>
            <a:off x="5652120" y="2204864"/>
            <a:ext cx="2808312" cy="646331"/>
          </a:xfrm>
          <a:prstGeom prst="rect">
            <a:avLst/>
          </a:prstGeom>
          <a:solidFill>
            <a:srgbClr val="FFFF00"/>
          </a:solidFill>
          <a:ln>
            <a:solidFill>
              <a:srgbClr val="FF0000"/>
            </a:solidFill>
          </a:ln>
        </p:spPr>
        <p:txBody>
          <a:bodyPr wrap="square" rtlCol="0">
            <a:spAutoFit/>
          </a:bodyPr>
          <a:lstStyle/>
          <a:p>
            <a:pPr algn="ctr"/>
            <a:r>
              <a:rPr lang="es-MX" dirty="0" smtClean="0"/>
              <a:t>ELABORAR CALAVERITAS DE AZÚCAR O PLASTILINA</a:t>
            </a:r>
            <a:endParaRPr lang="es-MX" dirty="0"/>
          </a:p>
        </p:txBody>
      </p:sp>
      <p:sp>
        <p:nvSpPr>
          <p:cNvPr id="6" name="CuadroTexto 5"/>
          <p:cNvSpPr txBox="1"/>
          <p:nvPr/>
        </p:nvSpPr>
        <p:spPr>
          <a:xfrm>
            <a:off x="251521" y="220609"/>
            <a:ext cx="2520280" cy="646331"/>
          </a:xfrm>
          <a:prstGeom prst="rect">
            <a:avLst/>
          </a:prstGeom>
          <a:solidFill>
            <a:srgbClr val="FFFF00"/>
          </a:solidFill>
          <a:ln>
            <a:solidFill>
              <a:srgbClr val="FF0000"/>
            </a:solidFill>
          </a:ln>
        </p:spPr>
        <p:txBody>
          <a:bodyPr wrap="square" rtlCol="0">
            <a:spAutoFit/>
          </a:bodyPr>
          <a:lstStyle/>
          <a:p>
            <a:pPr algn="ctr"/>
            <a:r>
              <a:rPr lang="es-MX" dirty="0" smtClean="0"/>
              <a:t>UTILIZAR JUEGOS EDUCATIVOS</a:t>
            </a:r>
            <a:endParaRPr lang="es-MX" dirty="0"/>
          </a:p>
        </p:txBody>
      </p:sp>
    </p:spTree>
    <p:extLst>
      <p:ext uri="{BB962C8B-B14F-4D97-AF65-F5344CB8AC3E}">
        <p14:creationId xmlns:p14="http://schemas.microsoft.com/office/powerpoint/2010/main" val="338971239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1268761"/>
            <a:ext cx="7704856" cy="520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115616" y="476672"/>
            <a:ext cx="7911692" cy="461665"/>
          </a:xfrm>
          <a:prstGeom prst="rect">
            <a:avLst/>
          </a:prstGeom>
          <a:noFill/>
        </p:spPr>
        <p:txBody>
          <a:bodyPr wrap="square" rtlCol="0">
            <a:spAutoFit/>
          </a:bodyPr>
          <a:lstStyle/>
          <a:p>
            <a:r>
              <a:rPr lang="es-MX" sz="2400" b="1" dirty="0" smtClean="0">
                <a:latin typeface="+mj-lt"/>
              </a:rPr>
              <a:t>LOTERIA … TEMATICA,  DIA DE </a:t>
            </a:r>
            <a:r>
              <a:rPr lang="es-MX" sz="2400" b="1" dirty="0" smtClean="0">
                <a:latin typeface="+mj-lt"/>
              </a:rPr>
              <a:t>MUERTOS GRUPO  3”B”</a:t>
            </a:r>
            <a:endParaRPr lang="es-MX" sz="2400" b="1" dirty="0">
              <a:latin typeface="+mj-lt"/>
            </a:endParaRPr>
          </a:p>
        </p:txBody>
      </p:sp>
    </p:spTree>
    <p:extLst>
      <p:ext uri="{BB962C8B-B14F-4D97-AF65-F5344CB8AC3E}">
        <p14:creationId xmlns:p14="http://schemas.microsoft.com/office/powerpoint/2010/main" val="1812263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234708">
            <a:off x="667135" y="930187"/>
            <a:ext cx="3630305" cy="2722729"/>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83427" y="2685526"/>
            <a:ext cx="4493359" cy="2667943"/>
          </a:xfrm>
          <a:prstGeom prst="rect">
            <a:avLst/>
          </a:prstGeom>
        </p:spPr>
      </p:pic>
      <p:sp>
        <p:nvSpPr>
          <p:cNvPr id="4" name="CuadroTexto 3"/>
          <p:cNvSpPr txBox="1"/>
          <p:nvPr/>
        </p:nvSpPr>
        <p:spPr>
          <a:xfrm>
            <a:off x="5796134" y="908720"/>
            <a:ext cx="2448273" cy="369332"/>
          </a:xfrm>
          <a:prstGeom prst="rect">
            <a:avLst/>
          </a:prstGeom>
          <a:noFill/>
        </p:spPr>
        <p:txBody>
          <a:bodyPr wrap="square" rtlCol="0">
            <a:spAutoFit/>
          </a:bodyPr>
          <a:lstStyle/>
          <a:p>
            <a:pPr algn="ctr"/>
            <a:r>
              <a:rPr lang="es-MX" b="1" dirty="0" smtClean="0"/>
              <a:t>GRUPO 2 “C”</a:t>
            </a:r>
            <a:endParaRPr lang="es-MX" b="1" dirty="0"/>
          </a:p>
        </p:txBody>
      </p:sp>
    </p:spTree>
    <p:extLst>
      <p:ext uri="{BB962C8B-B14F-4D97-AF65-F5344CB8AC3E}">
        <p14:creationId xmlns:p14="http://schemas.microsoft.com/office/powerpoint/2010/main" val="13904638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ell\Desktop\Collage_20221127_1545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678" y="1100814"/>
            <a:ext cx="8771810" cy="456043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4">
            <a:extLst>
              <a:ext uri="{FF2B5EF4-FFF2-40B4-BE49-F238E27FC236}">
                <a16:creationId xmlns:a16="http://schemas.microsoft.com/office/drawing/2014/main" id="{5E9A3614-38E9-4BDC-958F-456BCC73293B}"/>
              </a:ext>
            </a:extLst>
          </p:cNvPr>
          <p:cNvSpPr txBox="1"/>
          <p:nvPr/>
        </p:nvSpPr>
        <p:spPr>
          <a:xfrm>
            <a:off x="395536" y="733841"/>
            <a:ext cx="8568952" cy="707886"/>
          </a:xfrm>
          <a:prstGeom prst="rect">
            <a:avLst/>
          </a:prstGeom>
          <a:solidFill>
            <a:srgbClr val="FFFF99"/>
          </a:solidFill>
        </p:spPr>
        <p:txBody>
          <a:bodyPr wrap="square">
            <a:spAutoFit/>
          </a:bodyPr>
          <a:lstStyle/>
          <a:p>
            <a:pPr algn="just"/>
            <a:r>
              <a:rPr lang="es-MX" sz="2000" dirty="0">
                <a:latin typeface="Britannic Bold" panose="020B0903060703020204" pitchFamily="34" charset="0"/>
              </a:rPr>
              <a:t>EVIDENCIAS</a:t>
            </a:r>
            <a:r>
              <a:rPr lang="es-MX" sz="2000" dirty="0" smtClean="0">
                <a:latin typeface="Britannic Bold" panose="020B0903060703020204" pitchFamily="34" charset="0"/>
              </a:rPr>
              <a:t>: </a:t>
            </a:r>
            <a:r>
              <a:rPr lang="es-MX" sz="2000" dirty="0"/>
              <a:t>J</a:t>
            </a:r>
            <a:r>
              <a:rPr lang="es-MX" sz="2000" dirty="0" smtClean="0"/>
              <a:t>uego de la lotería de los elementos del día de </a:t>
            </a:r>
            <a:r>
              <a:rPr lang="es-MX" sz="2000" dirty="0" smtClean="0"/>
              <a:t>muertos GRUPO 2 “B”.</a:t>
            </a:r>
            <a:endParaRPr lang="es-MX" sz="2000" dirty="0"/>
          </a:p>
        </p:txBody>
      </p:sp>
    </p:spTree>
    <p:extLst>
      <p:ext uri="{BB962C8B-B14F-4D97-AF65-F5344CB8AC3E}">
        <p14:creationId xmlns:p14="http://schemas.microsoft.com/office/powerpoint/2010/main" val="180020454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736"/>
            <a:ext cx="7416824" cy="551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699792" y="548680"/>
            <a:ext cx="5256584" cy="584775"/>
          </a:xfrm>
          <a:prstGeom prst="rect">
            <a:avLst/>
          </a:prstGeom>
          <a:noFill/>
        </p:spPr>
        <p:txBody>
          <a:bodyPr wrap="square" rtlCol="0">
            <a:spAutoFit/>
          </a:bodyPr>
          <a:lstStyle/>
          <a:p>
            <a:r>
              <a:rPr lang="es-MX" sz="3200" b="1" dirty="0" smtClean="0">
                <a:latin typeface="+mj-lt"/>
              </a:rPr>
              <a:t>JUEGO « EL AVION</a:t>
            </a:r>
            <a:r>
              <a:rPr lang="es-MX" dirty="0" smtClean="0"/>
              <a:t>»  </a:t>
            </a:r>
            <a:r>
              <a:rPr lang="es-MX" b="1" dirty="0" smtClean="0"/>
              <a:t>GRUPO 3 “B”</a:t>
            </a:r>
            <a:endParaRPr lang="es-MX" b="1" dirty="0"/>
          </a:p>
        </p:txBody>
      </p:sp>
    </p:spTree>
    <p:extLst>
      <p:ext uri="{BB962C8B-B14F-4D97-AF65-F5344CB8AC3E}">
        <p14:creationId xmlns:p14="http://schemas.microsoft.com/office/powerpoint/2010/main" val="38694080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653560">
            <a:off x="2574965" y="-123218"/>
            <a:ext cx="3986545" cy="781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339752" y="764704"/>
            <a:ext cx="2496068" cy="769441"/>
          </a:xfrm>
          <a:prstGeom prst="rect">
            <a:avLst/>
          </a:prstGeom>
          <a:noFill/>
        </p:spPr>
        <p:txBody>
          <a:bodyPr wrap="none" rtlCol="0">
            <a:spAutoFit/>
          </a:bodyPr>
          <a:lstStyle/>
          <a:p>
            <a:r>
              <a:rPr lang="es-MX" sz="4400" b="1" dirty="0" smtClean="0">
                <a:latin typeface="+mj-lt"/>
              </a:rPr>
              <a:t>BALEROS</a:t>
            </a:r>
            <a:endParaRPr lang="es-MX" sz="4400" b="1" dirty="0">
              <a:latin typeface="+mj-lt"/>
            </a:endParaRPr>
          </a:p>
        </p:txBody>
      </p:sp>
    </p:spTree>
    <p:extLst>
      <p:ext uri="{BB962C8B-B14F-4D97-AF65-F5344CB8AC3E}">
        <p14:creationId xmlns:p14="http://schemas.microsoft.com/office/powerpoint/2010/main" val="22313832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descr="C:\Users\dell\Desktop\Collage_20221103_2318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919" y="1544598"/>
            <a:ext cx="8712967" cy="4404682"/>
          </a:xfrm>
          <a:prstGeom prst="rect">
            <a:avLst/>
          </a:prstGeom>
          <a:noFill/>
          <a:ln>
            <a:noFill/>
          </a:ln>
        </p:spPr>
      </p:pic>
      <p:sp>
        <p:nvSpPr>
          <p:cNvPr id="3" name="CuadroTexto 2">
            <a:extLst>
              <a:ext uri="{FF2B5EF4-FFF2-40B4-BE49-F238E27FC236}">
                <a16:creationId xmlns:a16="http://schemas.microsoft.com/office/drawing/2014/main" id="{5E9A3614-38E9-4BDC-958F-456BCC73293B}"/>
              </a:ext>
            </a:extLst>
          </p:cNvPr>
          <p:cNvSpPr txBox="1"/>
          <p:nvPr/>
        </p:nvSpPr>
        <p:spPr>
          <a:xfrm>
            <a:off x="251520" y="836712"/>
            <a:ext cx="8640960" cy="707886"/>
          </a:xfrm>
          <a:prstGeom prst="rect">
            <a:avLst/>
          </a:prstGeom>
          <a:solidFill>
            <a:srgbClr val="FFFF99"/>
          </a:solidFill>
        </p:spPr>
        <p:txBody>
          <a:bodyPr wrap="square">
            <a:spAutoFit/>
          </a:bodyPr>
          <a:lstStyle/>
          <a:p>
            <a:pPr algn="just"/>
            <a:r>
              <a:rPr lang="es-MX" sz="2000" dirty="0">
                <a:latin typeface="Britannic Bold" panose="020B0903060703020204" pitchFamily="34" charset="0"/>
              </a:rPr>
              <a:t>EVIDENCIAS</a:t>
            </a:r>
            <a:r>
              <a:rPr lang="es-MX" sz="2000" dirty="0" smtClean="0">
                <a:latin typeface="Britannic Bold" panose="020B0903060703020204" pitchFamily="34" charset="0"/>
              </a:rPr>
              <a:t>: </a:t>
            </a:r>
            <a:r>
              <a:rPr lang="es-MX" sz="2000" dirty="0"/>
              <a:t>Tradiciones mexicanas, celebración del día de muertos, explicación del significado de los elementos del día de muertos</a:t>
            </a:r>
            <a:r>
              <a:rPr lang="es-MX" sz="2000" dirty="0" smtClean="0"/>
              <a:t>. GRUPO 2 B”</a:t>
            </a:r>
            <a:endParaRPr lang="es-MX" sz="2000" dirty="0"/>
          </a:p>
        </p:txBody>
      </p:sp>
    </p:spTree>
    <p:extLst>
      <p:ext uri="{BB962C8B-B14F-4D97-AF65-F5344CB8AC3E}">
        <p14:creationId xmlns:p14="http://schemas.microsoft.com/office/powerpoint/2010/main" val="4319748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descr="C:\Users\dell\Desktop\Collage_20221103_23172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13820"/>
            <a:ext cx="8784976" cy="4507468"/>
          </a:xfrm>
          <a:prstGeom prst="rect">
            <a:avLst/>
          </a:prstGeom>
          <a:noFill/>
          <a:ln>
            <a:noFill/>
          </a:ln>
        </p:spPr>
      </p:pic>
      <p:sp>
        <p:nvSpPr>
          <p:cNvPr id="3" name="CuadroTexto 2">
            <a:extLst>
              <a:ext uri="{FF2B5EF4-FFF2-40B4-BE49-F238E27FC236}">
                <a16:creationId xmlns:a16="http://schemas.microsoft.com/office/drawing/2014/main" id="{5E9A3614-38E9-4BDC-958F-456BCC73293B}"/>
              </a:ext>
            </a:extLst>
          </p:cNvPr>
          <p:cNvSpPr txBox="1"/>
          <p:nvPr/>
        </p:nvSpPr>
        <p:spPr>
          <a:xfrm>
            <a:off x="179512" y="836712"/>
            <a:ext cx="8784976" cy="677108"/>
          </a:xfrm>
          <a:prstGeom prst="rect">
            <a:avLst/>
          </a:prstGeom>
          <a:solidFill>
            <a:srgbClr val="FFFF99"/>
          </a:solidFill>
        </p:spPr>
        <p:txBody>
          <a:bodyPr wrap="square">
            <a:spAutoFit/>
          </a:bodyPr>
          <a:lstStyle/>
          <a:p>
            <a:pPr algn="just"/>
            <a:r>
              <a:rPr lang="es-MX" sz="2000" dirty="0">
                <a:latin typeface="Britannic Bold" panose="020B0903060703020204" pitchFamily="34" charset="0"/>
              </a:rPr>
              <a:t>EVIDENCIAS</a:t>
            </a:r>
            <a:r>
              <a:rPr lang="es-MX" sz="2000" dirty="0" smtClean="0">
                <a:latin typeface="Britannic Bold" panose="020B0903060703020204" pitchFamily="34" charset="0"/>
              </a:rPr>
              <a:t>: </a:t>
            </a:r>
            <a:r>
              <a:rPr lang="es-MX" dirty="0"/>
              <a:t>Organización y elaboración del altar de </a:t>
            </a:r>
            <a:r>
              <a:rPr lang="es-MX" dirty="0" smtClean="0"/>
              <a:t>muertos observando y poniendo los elementos mencionados de un altar de muertos así como su identificación.</a:t>
            </a:r>
            <a:endParaRPr lang="es-MX" dirty="0"/>
          </a:p>
        </p:txBody>
      </p:sp>
    </p:spTree>
    <p:extLst>
      <p:ext uri="{BB962C8B-B14F-4D97-AF65-F5344CB8AC3E}">
        <p14:creationId xmlns:p14="http://schemas.microsoft.com/office/powerpoint/2010/main" val="2005985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sz="4400" dirty="0" smtClean="0">
                <a:latin typeface="Blood Lust" pitchFamily="2" charset="0"/>
              </a:rPr>
              <a:t>LINEAS DE ACCION</a:t>
            </a:r>
            <a:endParaRPr lang="es-MX" sz="4400" dirty="0">
              <a:latin typeface="Blood Lust" pitchFamily="2" charset="0"/>
            </a:endParaRPr>
          </a:p>
        </p:txBody>
      </p:sp>
      <p:pic>
        <p:nvPicPr>
          <p:cNvPr id="1027" name="Picture 3" descr="C:\Program Files (x86)\Microsoft Office\MEDIA\CAGCAT10\j0297707.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8908" y="2852936"/>
            <a:ext cx="504056" cy="576064"/>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3287149" y="2874804"/>
            <a:ext cx="1314271" cy="646331"/>
          </a:xfrm>
          <a:prstGeom prst="rect">
            <a:avLst/>
          </a:prstGeom>
          <a:noFill/>
        </p:spPr>
        <p:txBody>
          <a:bodyPr wrap="none" rtlCol="0">
            <a:spAutoFit/>
          </a:bodyPr>
          <a:lstStyle/>
          <a:p>
            <a:r>
              <a:rPr lang="es-MX" dirty="0" smtClean="0"/>
              <a:t>EN EL AULA</a:t>
            </a:r>
          </a:p>
          <a:p>
            <a:endParaRPr lang="es-MX" dirty="0"/>
          </a:p>
        </p:txBody>
      </p:sp>
      <p:pic>
        <p:nvPicPr>
          <p:cNvPr id="11" name="Picture 3" descr="C:\Program Files (x86)\Microsoft Office\MEDIA\CAGCAT10\j0297707.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2749570"/>
            <a:ext cx="504056" cy="576064"/>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5652120" y="2749570"/>
            <a:ext cx="1591144" cy="369332"/>
          </a:xfrm>
          <a:prstGeom prst="rect">
            <a:avLst/>
          </a:prstGeom>
          <a:noFill/>
        </p:spPr>
        <p:txBody>
          <a:bodyPr wrap="square" rtlCol="0">
            <a:spAutoFit/>
          </a:bodyPr>
          <a:lstStyle/>
          <a:p>
            <a:r>
              <a:rPr lang="es-MX" dirty="0" smtClean="0"/>
              <a:t>NO OLVIDAR</a:t>
            </a:r>
            <a:endParaRPr lang="es-MX"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3482" y="1328946"/>
            <a:ext cx="6095876" cy="438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2915816" y="3037602"/>
            <a:ext cx="3528392" cy="1077218"/>
          </a:xfrm>
          <a:prstGeom prst="rect">
            <a:avLst/>
          </a:prstGeom>
          <a:noFill/>
        </p:spPr>
        <p:txBody>
          <a:bodyPr wrap="square" rtlCol="0">
            <a:spAutoFit/>
          </a:bodyPr>
          <a:lstStyle/>
          <a:p>
            <a:pPr marL="685800" indent="-685800">
              <a:buFont typeface="Wingdings" pitchFamily="2" charset="2"/>
              <a:buChar char="Ø"/>
            </a:pPr>
            <a:r>
              <a:rPr lang="es-MX" sz="3200" dirty="0" smtClean="0">
                <a:solidFill>
                  <a:schemeClr val="bg1"/>
                </a:solidFill>
                <a:latin typeface="Blood Lust" pitchFamily="2" charset="0"/>
              </a:rPr>
              <a:t>EN EL AULA</a:t>
            </a:r>
          </a:p>
          <a:p>
            <a:pPr marL="685800" indent="-685800">
              <a:buFont typeface="Wingdings" pitchFamily="2" charset="2"/>
              <a:buChar char="Ø"/>
            </a:pPr>
            <a:r>
              <a:rPr lang="es-MX" sz="3200" dirty="0" smtClean="0">
                <a:solidFill>
                  <a:schemeClr val="bg1"/>
                </a:solidFill>
                <a:latin typeface="Blood Lust" pitchFamily="2" charset="0"/>
              </a:rPr>
              <a:t>NO OLVIDAR</a:t>
            </a:r>
            <a:endParaRPr lang="es-MX" sz="3200" dirty="0">
              <a:solidFill>
                <a:schemeClr val="bg1"/>
              </a:solidFill>
              <a:latin typeface="Blood Lust" pitchFamily="2" charset="0"/>
            </a:endParaRPr>
          </a:p>
        </p:txBody>
      </p:sp>
    </p:spTree>
    <p:extLst>
      <p:ext uri="{BB962C8B-B14F-4D97-AF65-F5344CB8AC3E}">
        <p14:creationId xmlns:p14="http://schemas.microsoft.com/office/powerpoint/2010/main" val="324600064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descr="C:\Users\dell\Desktop\Collage_20221103_2318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919" y="1052736"/>
            <a:ext cx="8712967" cy="4896544"/>
          </a:xfrm>
          <a:prstGeom prst="rect">
            <a:avLst/>
          </a:prstGeom>
          <a:noFill/>
          <a:ln>
            <a:noFill/>
          </a:ln>
        </p:spPr>
      </p:pic>
      <p:sp>
        <p:nvSpPr>
          <p:cNvPr id="3" name="CuadroTexto 2">
            <a:extLst>
              <a:ext uri="{FF2B5EF4-FFF2-40B4-BE49-F238E27FC236}">
                <a16:creationId xmlns:a16="http://schemas.microsoft.com/office/drawing/2014/main" id="{5E9A3614-38E9-4BDC-958F-456BCC73293B}"/>
              </a:ext>
            </a:extLst>
          </p:cNvPr>
          <p:cNvSpPr txBox="1"/>
          <p:nvPr/>
        </p:nvSpPr>
        <p:spPr>
          <a:xfrm>
            <a:off x="251520" y="836712"/>
            <a:ext cx="8640960" cy="707886"/>
          </a:xfrm>
          <a:prstGeom prst="rect">
            <a:avLst/>
          </a:prstGeom>
          <a:solidFill>
            <a:srgbClr val="FFFF99"/>
          </a:solidFill>
        </p:spPr>
        <p:txBody>
          <a:bodyPr wrap="square">
            <a:spAutoFit/>
          </a:bodyPr>
          <a:lstStyle/>
          <a:p>
            <a:pPr algn="just"/>
            <a:r>
              <a:rPr lang="es-MX" sz="2000" dirty="0">
                <a:latin typeface="Britannic Bold" panose="020B0903060703020204" pitchFamily="34" charset="0"/>
              </a:rPr>
              <a:t>EVIDENCIAS</a:t>
            </a:r>
            <a:r>
              <a:rPr lang="es-MX" sz="2000" dirty="0" smtClean="0">
                <a:latin typeface="Britannic Bold" panose="020B0903060703020204" pitchFamily="34" charset="0"/>
              </a:rPr>
              <a:t>: </a:t>
            </a:r>
            <a:r>
              <a:rPr lang="es-MX" sz="2000" dirty="0"/>
              <a:t>Tradiciones mexicanas, celebración del día de muertos, explicación del significado de los elementos del día de muertos</a:t>
            </a:r>
            <a:r>
              <a:rPr lang="es-MX" sz="2000" dirty="0" smtClean="0"/>
              <a:t>.</a:t>
            </a:r>
            <a:endParaRPr lang="es-MX" sz="2000" dirty="0"/>
          </a:p>
        </p:txBody>
      </p:sp>
    </p:spTree>
    <p:extLst>
      <p:ext uri="{BB962C8B-B14F-4D97-AF65-F5344CB8AC3E}">
        <p14:creationId xmlns:p14="http://schemas.microsoft.com/office/powerpoint/2010/main" val="37190409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ell\Desktop\Collage_20221127_1601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84784"/>
            <a:ext cx="9067604" cy="410445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E9A3614-38E9-4BDC-958F-456BCC73293B}"/>
              </a:ext>
            </a:extLst>
          </p:cNvPr>
          <p:cNvSpPr txBox="1"/>
          <p:nvPr/>
        </p:nvSpPr>
        <p:spPr>
          <a:xfrm>
            <a:off x="179512" y="724621"/>
            <a:ext cx="8712968" cy="677108"/>
          </a:xfrm>
          <a:prstGeom prst="rect">
            <a:avLst/>
          </a:prstGeom>
          <a:solidFill>
            <a:srgbClr val="FFFF99"/>
          </a:solidFill>
        </p:spPr>
        <p:txBody>
          <a:bodyPr wrap="square">
            <a:spAutoFit/>
          </a:bodyPr>
          <a:lstStyle/>
          <a:p>
            <a:pPr algn="just"/>
            <a:r>
              <a:rPr lang="es-MX" sz="2000" dirty="0">
                <a:latin typeface="Britannic Bold" panose="020B0903060703020204" pitchFamily="34" charset="0"/>
              </a:rPr>
              <a:t>EVIDENCIAS</a:t>
            </a:r>
            <a:r>
              <a:rPr lang="es-MX" sz="2000" dirty="0" smtClean="0">
                <a:latin typeface="Britannic Bold" panose="020B0903060703020204" pitchFamily="34" charset="0"/>
              </a:rPr>
              <a:t>: </a:t>
            </a:r>
            <a:r>
              <a:rPr lang="es-MX" dirty="0" smtClean="0"/>
              <a:t>Organización y preparativos para el desfile de la comunidad manejando la revolución mexicana y su participación en la comunidad.</a:t>
            </a:r>
            <a:endParaRPr lang="es-MX" dirty="0">
              <a:latin typeface="Britannic Bold" panose="020B0903060703020204" pitchFamily="34" charset="0"/>
            </a:endParaRPr>
          </a:p>
        </p:txBody>
      </p:sp>
    </p:spTree>
    <p:extLst>
      <p:ext uri="{BB962C8B-B14F-4D97-AF65-F5344CB8AC3E}">
        <p14:creationId xmlns:p14="http://schemas.microsoft.com/office/powerpoint/2010/main" val="16385430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ell\Desktop\Collage_20221127_162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9472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dell\Desktop\Collage_20221127_162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8879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sz="3200" dirty="0" smtClean="0">
                <a:latin typeface="Blood Lust" pitchFamily="2" charset="0"/>
              </a:rPr>
              <a:t>ACCIONES A IMPLEMENTAR « EN EL AULA</a:t>
            </a:r>
            <a:r>
              <a:rPr lang="es-MX" sz="3200" dirty="0" smtClean="0"/>
              <a:t>»</a:t>
            </a:r>
            <a:endParaRPr lang="es-MX" sz="3200" dirty="0"/>
          </a:p>
        </p:txBody>
      </p:sp>
      <p:sp>
        <p:nvSpPr>
          <p:cNvPr id="3" name="2 Marcador de contenido"/>
          <p:cNvSpPr>
            <a:spLocks noGrp="1"/>
          </p:cNvSpPr>
          <p:nvPr>
            <p:ph idx="1"/>
          </p:nvPr>
        </p:nvSpPr>
        <p:spPr/>
        <p:txBody>
          <a:bodyPr>
            <a:normAutofit/>
          </a:bodyPr>
          <a:lstStyle/>
          <a:p>
            <a:pPr>
              <a:buFont typeface="Wingdings" pitchFamily="2" charset="2"/>
              <a:buChar char="v"/>
            </a:pPr>
            <a:r>
              <a:rPr lang="es-MX" dirty="0" smtClean="0"/>
              <a:t>DAR CONTINUIDAD AL ACONDICIONAMIENTO DEL ESPACIO PARA LA BIBLIOTECA</a:t>
            </a:r>
          </a:p>
          <a:p>
            <a:pPr>
              <a:buFont typeface="Wingdings" pitchFamily="2" charset="2"/>
              <a:buChar char="v"/>
            </a:pPr>
            <a:r>
              <a:rPr lang="es-MX" dirty="0" smtClean="0"/>
              <a:t>ACERCAMIENTO AL TEXTO (MOTIVACION)  LIBRO MI ALBUM   PAGINA </a:t>
            </a:r>
            <a:r>
              <a:rPr lang="es-MX" dirty="0" smtClean="0"/>
              <a:t>39</a:t>
            </a:r>
          </a:p>
          <a:p>
            <a:pPr>
              <a:buFont typeface="Wingdings" pitchFamily="2" charset="2"/>
              <a:buChar char="v"/>
            </a:pPr>
            <a:r>
              <a:rPr lang="es-MX" dirty="0">
                <a:latin typeface="Arial" panose="020B0604020202020204" pitchFamily="34" charset="0"/>
                <a:cs typeface="Arial" panose="020B0604020202020204" pitchFamily="34" charset="0"/>
              </a:rPr>
              <a:t>-ELABORAR ANTIFAZ DE </a:t>
            </a:r>
            <a:r>
              <a:rPr lang="es-MX" dirty="0" smtClean="0">
                <a:latin typeface="Arial" panose="020B0604020202020204" pitchFamily="34" charset="0"/>
                <a:cs typeface="Arial" panose="020B0604020202020204" pitchFamily="34" charset="0"/>
              </a:rPr>
              <a:t>CALAVERAS.</a:t>
            </a:r>
          </a:p>
          <a:p>
            <a:pPr>
              <a:buFont typeface="Wingdings" pitchFamily="2" charset="2"/>
              <a:buChar char="v"/>
            </a:pPr>
            <a:r>
              <a:rPr lang="es-MX" dirty="0" smtClean="0">
                <a:latin typeface="Arial" panose="020B0604020202020204" pitchFamily="34" charset="0"/>
                <a:cs typeface="Arial" panose="020B0604020202020204" pitchFamily="34" charset="0"/>
              </a:rPr>
              <a:t>ELABORAR </a:t>
            </a:r>
            <a:r>
              <a:rPr lang="es-MX" dirty="0">
                <a:latin typeface="Arial" panose="020B0604020202020204" pitchFamily="34" charset="0"/>
                <a:cs typeface="Arial" panose="020B0604020202020204" pitchFamily="34" charset="0"/>
              </a:rPr>
              <a:t>CALAVERITAS DE </a:t>
            </a:r>
            <a:r>
              <a:rPr lang="es-MX" dirty="0" smtClean="0">
                <a:latin typeface="Arial" panose="020B0604020202020204" pitchFamily="34" charset="0"/>
                <a:cs typeface="Arial" panose="020B0604020202020204" pitchFamily="34" charset="0"/>
              </a:rPr>
              <a:t>AZUCAR</a:t>
            </a:r>
          </a:p>
          <a:p>
            <a:pPr>
              <a:buFont typeface="Wingdings" pitchFamily="2" charset="2"/>
              <a:buChar char="v"/>
            </a:pPr>
            <a:r>
              <a:rPr lang="es-MX" dirty="0" smtClean="0">
                <a:latin typeface="Arial" panose="020B0604020202020204" pitchFamily="34" charset="0"/>
                <a:cs typeface="Arial" panose="020B0604020202020204" pitchFamily="34" charset="0"/>
              </a:rPr>
              <a:t>LECTURA </a:t>
            </a:r>
            <a:r>
              <a:rPr lang="es-MX" dirty="0">
                <a:latin typeface="Arial" panose="020B0604020202020204" pitchFamily="34" charset="0"/>
                <a:cs typeface="Arial" panose="020B0604020202020204" pitchFamily="34" charset="0"/>
              </a:rPr>
              <a:t>DE CALAVERITAS POR PARTE DE MADRES DE </a:t>
            </a:r>
            <a:r>
              <a:rPr lang="es-MX" dirty="0" smtClean="0">
                <a:latin typeface="Arial" panose="020B0604020202020204" pitchFamily="34" charset="0"/>
                <a:cs typeface="Arial" panose="020B0604020202020204" pitchFamily="34" charset="0"/>
              </a:rPr>
              <a:t>FAMILIA</a:t>
            </a:r>
          </a:p>
          <a:p>
            <a:pPr>
              <a:buFont typeface="Wingdings" pitchFamily="2" charset="2"/>
              <a:buChar char="v"/>
            </a:pPr>
            <a:r>
              <a:rPr lang="es-MX" dirty="0" smtClean="0">
                <a:latin typeface="Arial" panose="020B0604020202020204" pitchFamily="34" charset="0"/>
                <a:cs typeface="Arial" panose="020B0604020202020204" pitchFamily="34" charset="0"/>
              </a:rPr>
              <a:t>UTILIZAR </a:t>
            </a:r>
            <a:r>
              <a:rPr lang="es-MX" dirty="0">
                <a:latin typeface="Arial" panose="020B0604020202020204" pitchFamily="34" charset="0"/>
                <a:cs typeface="Arial" panose="020B0604020202020204" pitchFamily="34" charset="0"/>
              </a:rPr>
              <a:t>JUEGOS EDUCATIVOS DEL DIA DE MUERTOS</a:t>
            </a:r>
            <a:r>
              <a:rPr lang="es-MX" dirty="0" smtClean="0">
                <a:latin typeface="Arial" panose="020B0604020202020204" pitchFamily="34" charset="0"/>
                <a:cs typeface="Arial" panose="020B0604020202020204" pitchFamily="34" charset="0"/>
              </a:rPr>
              <a:t>.</a:t>
            </a:r>
          </a:p>
          <a:p>
            <a:pPr>
              <a:buFont typeface="Wingdings" pitchFamily="2" charset="2"/>
              <a:buChar char="v"/>
            </a:pPr>
            <a:r>
              <a:rPr lang="es-MX" dirty="0" smtClean="0">
                <a:latin typeface="Arial" panose="020B0604020202020204" pitchFamily="34" charset="0"/>
                <a:cs typeface="Arial" panose="020B0604020202020204" pitchFamily="34" charset="0"/>
              </a:rPr>
              <a:t>MONTAR ALTAR DE MUERTOS</a:t>
            </a:r>
          </a:p>
          <a:p>
            <a:pPr>
              <a:buFont typeface="Wingdings" pitchFamily="2" charset="2"/>
              <a:buChar char="v"/>
            </a:pPr>
            <a:endParaRPr lang="es-MX" dirty="0" smtClean="0">
              <a:latin typeface="Arial" panose="020B0604020202020204" pitchFamily="34" charset="0"/>
              <a:cs typeface="Arial" panose="020B0604020202020204" pitchFamily="34" charset="0"/>
            </a:endParaRPr>
          </a:p>
          <a:p>
            <a:pPr>
              <a:buFont typeface="Wingdings" pitchFamily="2" charset="2"/>
              <a:buChar char="v"/>
            </a:pPr>
            <a:endParaRPr lang="es-MX" dirty="0">
              <a:latin typeface="Arial" panose="020B0604020202020204" pitchFamily="34" charset="0"/>
              <a:cs typeface="Arial" panose="020B0604020202020204" pitchFamily="34" charset="0"/>
            </a:endParaRPr>
          </a:p>
          <a:p>
            <a:pPr>
              <a:buFont typeface="Wingdings" pitchFamily="2" charset="2"/>
              <a:buChar char="v"/>
            </a:pPr>
            <a:endParaRPr lang="es-MX" dirty="0" smtClean="0"/>
          </a:p>
          <a:p>
            <a:pPr marL="0" indent="0"/>
            <a:endParaRPr lang="es-MX" dirty="0" smtClean="0"/>
          </a:p>
          <a:p>
            <a:pPr marL="0" indent="0"/>
            <a:endParaRPr lang="es-MX" dirty="0" smtClean="0"/>
          </a:p>
        </p:txBody>
      </p:sp>
    </p:spTree>
    <p:extLst>
      <p:ext uri="{BB962C8B-B14F-4D97-AF65-F5344CB8AC3E}">
        <p14:creationId xmlns:p14="http://schemas.microsoft.com/office/powerpoint/2010/main" val="39492757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600" dirty="0" smtClean="0">
                <a:latin typeface="Blood Lust" pitchFamily="2" charset="0"/>
              </a:rPr>
              <a:t>ACCIONES A IMPLEMENTAR «NO OLVIDAR»</a:t>
            </a:r>
            <a:endParaRPr lang="es-MX" sz="3600" dirty="0">
              <a:latin typeface="Blood Lust" pitchFamily="2" charset="0"/>
            </a:endParaRPr>
          </a:p>
        </p:txBody>
      </p:sp>
      <p:sp>
        <p:nvSpPr>
          <p:cNvPr id="3" name="2 Marcador de contenido"/>
          <p:cNvSpPr>
            <a:spLocks noGrp="1"/>
          </p:cNvSpPr>
          <p:nvPr>
            <p:ph idx="1"/>
          </p:nvPr>
        </p:nvSpPr>
        <p:spPr/>
        <p:txBody>
          <a:bodyPr/>
          <a:lstStyle/>
          <a:p>
            <a:pPr>
              <a:buFont typeface="Wingdings" pitchFamily="2" charset="2"/>
              <a:buChar char="v"/>
            </a:pPr>
            <a:r>
              <a:rPr lang="es-MX" dirty="0" smtClean="0"/>
              <a:t>LA AVENTURA DE LA BIBLIOTECA… EXPLORANDO OTROS MUNDOS</a:t>
            </a:r>
          </a:p>
          <a:p>
            <a:pPr>
              <a:buFont typeface="Wingdings" pitchFamily="2" charset="2"/>
              <a:buChar char="v"/>
            </a:pPr>
            <a:r>
              <a:rPr lang="es-MX" dirty="0" smtClean="0"/>
              <a:t>UN PASEO POR MEXICO… CADA FAMILIA ELEGIRA UN ESTADO DE LA REPUBLICA MEXICANA PARA REPRESENTARLO A TRAVES DE UNA INVESTIGACION SOBRE PLATILLOS TIPICO, LUGARES TURISTICOS Y PRESENTACION DEL VESTUARIO TIPICO</a:t>
            </a:r>
          </a:p>
          <a:p>
            <a:pPr>
              <a:buFont typeface="Wingdings" pitchFamily="2" charset="2"/>
              <a:buChar char="v"/>
            </a:pPr>
            <a:r>
              <a:rPr lang="es-MX" dirty="0" smtClean="0"/>
              <a:t>LLEVAREMOS A CABO ALGUNOS JUEGOS TRADICIONALES COMO LOTERIA, MATATENA, BALERO, TOMATODO</a:t>
            </a:r>
          </a:p>
          <a:p>
            <a:pPr>
              <a:buFont typeface="Wingdings" pitchFamily="2" charset="2"/>
              <a:buChar char="v"/>
            </a:pPr>
            <a:r>
              <a:rPr lang="es-MX" dirty="0" smtClean="0"/>
              <a:t>PARTICIPACION EN EL DESFILE Y FESTIVAL X ANIVERASTO DE LA COMUNIDAD</a:t>
            </a:r>
            <a:endParaRPr lang="es-MX" dirty="0" smtClean="0"/>
          </a:p>
          <a:p>
            <a:pPr>
              <a:buFont typeface="Wingdings" pitchFamily="2" charset="2"/>
              <a:buChar char="v"/>
            </a:pPr>
            <a:endParaRPr lang="es-MX" dirty="0"/>
          </a:p>
        </p:txBody>
      </p:sp>
    </p:spTree>
    <p:extLst>
      <p:ext uri="{BB962C8B-B14F-4D97-AF65-F5344CB8AC3E}">
        <p14:creationId xmlns:p14="http://schemas.microsoft.com/office/powerpoint/2010/main" val="13389633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2960" y="404664"/>
            <a:ext cx="7520940" cy="509736"/>
          </a:xfrm>
        </p:spPr>
        <p:txBody>
          <a:bodyPr/>
          <a:lstStyle/>
          <a:p>
            <a:pPr algn="ctr"/>
            <a:r>
              <a:rPr lang="es-MX" sz="4400" dirty="0" smtClean="0">
                <a:latin typeface="Blood Lust" pitchFamily="2" charset="0"/>
              </a:rPr>
              <a:t>VALORACION</a:t>
            </a:r>
            <a:endParaRPr lang="es-MX" sz="4400" dirty="0">
              <a:latin typeface="Blood Lust" pitchFamily="2" charset="0"/>
            </a:endParaRPr>
          </a:p>
        </p:txBody>
      </p:sp>
      <p:sp>
        <p:nvSpPr>
          <p:cNvPr id="3" name="2 Marcador de contenido"/>
          <p:cNvSpPr>
            <a:spLocks noGrp="1"/>
          </p:cNvSpPr>
          <p:nvPr>
            <p:ph idx="1"/>
          </p:nvPr>
        </p:nvSpPr>
        <p:spPr/>
        <p:txBody>
          <a:bodyPr>
            <a:normAutofit/>
          </a:bodyPr>
          <a:lstStyle/>
          <a:p>
            <a:endParaRPr lang="es-MX" sz="2800" dirty="0">
              <a:latin typeface="Britannic Bold" panose="020B0903060703020204" pitchFamily="34" charset="0"/>
            </a:endParaRPr>
          </a:p>
          <a:p>
            <a:pPr algn="just">
              <a:buFont typeface="Wingdings" panose="05000000000000000000" pitchFamily="2" charset="2"/>
              <a:buChar char="q"/>
            </a:pPr>
            <a:r>
              <a:rPr lang="es-MX" sz="1500" dirty="0" smtClean="0">
                <a:latin typeface="Calibri" panose="020F0502020204030204" pitchFamily="34" charset="0"/>
                <a:cs typeface="Calibri" panose="020F0502020204030204" pitchFamily="34" charset="0"/>
              </a:rPr>
              <a:t>SE FAVORECIERON AMBIENTES DE APRENDIZAJE</a:t>
            </a:r>
          </a:p>
          <a:p>
            <a:pPr algn="just">
              <a:buFont typeface="Wingdings" panose="05000000000000000000" pitchFamily="2" charset="2"/>
              <a:buChar char="q"/>
            </a:pPr>
            <a:r>
              <a:rPr lang="es-MX" sz="1500" dirty="0" smtClean="0">
                <a:latin typeface="Calibri" panose="020F0502020204030204" pitchFamily="34" charset="0"/>
                <a:cs typeface="Calibri" panose="020F0502020204030204" pitchFamily="34" charset="0"/>
              </a:rPr>
              <a:t>SE ACRECENTÓ EL GUSTO POR LA LECTURA Y LA ESCRITURA EN LOS ALUMNOS, MAESTROS Y PADRES DE FAMILIA. </a:t>
            </a:r>
          </a:p>
          <a:p>
            <a:pPr algn="just">
              <a:buFont typeface="Wingdings" panose="05000000000000000000" pitchFamily="2" charset="2"/>
              <a:buChar char="q"/>
            </a:pPr>
            <a:r>
              <a:rPr lang="es-MX" sz="1500" dirty="0" smtClean="0">
                <a:latin typeface="Calibri" panose="020F0502020204030204" pitchFamily="34" charset="0"/>
                <a:cs typeface="Calibri" panose="020F0502020204030204" pitchFamily="34" charset="0"/>
              </a:rPr>
              <a:t>SE FAVORECIÓ AL FORTALECIMIENTO DE LA LECTURA Y LA ESCRITURA DE LOS ALUMNOS CON ESTRATEGIAS DISEÑADAS A PARTIR DEL PROGRAMA DE EDUCACIÓN PREESCOLAR EN COORDINACIÓN DE LA CARTELERA LECTORA DEL MES DE NOVIEMBRE. </a:t>
            </a:r>
          </a:p>
          <a:p>
            <a:pPr algn="just">
              <a:buFont typeface="Wingdings" panose="05000000000000000000" pitchFamily="2" charset="2"/>
              <a:buChar char="q"/>
            </a:pPr>
            <a:r>
              <a:rPr lang="es-MX" sz="1500" dirty="0" smtClean="0">
                <a:latin typeface="Calibri" panose="020F0502020204030204" pitchFamily="34" charset="0"/>
                <a:cs typeface="Calibri" panose="020F0502020204030204" pitchFamily="34" charset="0"/>
              </a:rPr>
              <a:t>FORTALECIÓ EL PROCESO DE FORMACIÓN DE LECTORES Y ESCRITORES DESDE EL ÁMBITO FAMILIAR, MEDIANTE ACTIVIDADES QUE ALENTARON LA CONVIVENCIA Y EL DESARROLLO INTEGRAL DE LOS ALUMNOS CON INTERACCIÓN DE LOS DOCENTES Y PADRES DE FAMILIA Y COMUNIDAD.</a:t>
            </a:r>
          </a:p>
          <a:p>
            <a:pPr algn="just">
              <a:buFont typeface="Wingdings" panose="05000000000000000000" pitchFamily="2" charset="2"/>
              <a:buChar char="q"/>
            </a:pPr>
            <a:r>
              <a:rPr lang="es-MX" sz="1500" dirty="0" smtClean="0">
                <a:latin typeface="Calibri" panose="020F0502020204030204" pitchFamily="34" charset="0"/>
                <a:cs typeface="Calibri" panose="020F0502020204030204" pitchFamily="34" charset="0"/>
              </a:rPr>
              <a:t>CONTROL DE PARTICIPACION DE ALUMNOS Y PADRES DE FAMILIA</a:t>
            </a:r>
          </a:p>
          <a:p>
            <a:pPr marL="0" indent="0"/>
            <a:endParaRPr lang="es-MX"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4846404"/>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breeze.wav"/>
          </p:stSnd>
        </p:sndAc>
      </p:transition>
    </mc:Choice>
    <mc:Fallback xmlns="">
      <p:transition spd="slow">
        <p:fade/>
        <p:sndAc>
          <p:stSnd>
            <p:snd r:embed="rId3" name="breeze.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15566"/>
            <a:ext cx="6840760" cy="476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755576" y="188640"/>
            <a:ext cx="7481881" cy="677108"/>
          </a:xfrm>
          <a:prstGeom prst="rect">
            <a:avLst/>
          </a:prstGeom>
          <a:noFill/>
        </p:spPr>
        <p:txBody>
          <a:bodyPr wrap="square" rtlCol="0">
            <a:spAutoFit/>
          </a:bodyPr>
          <a:lstStyle/>
          <a:p>
            <a:r>
              <a:rPr lang="es-MX" sz="2000" b="1" dirty="0" smtClean="0">
                <a:latin typeface="+mj-lt"/>
              </a:rPr>
              <a:t>LIBRO MI ALBUM… LAMINA « LA FLOR DE CEMPASÚCHITL</a:t>
            </a:r>
            <a:r>
              <a:rPr lang="es-MX" b="1" dirty="0" smtClean="0"/>
              <a:t>» GRUPO 3 “B”</a:t>
            </a:r>
            <a:endParaRPr lang="es-MX" b="1" dirty="0"/>
          </a:p>
        </p:txBody>
      </p:sp>
    </p:spTree>
    <p:extLst>
      <p:ext uri="{BB962C8B-B14F-4D97-AF65-F5344CB8AC3E}">
        <p14:creationId xmlns:p14="http://schemas.microsoft.com/office/powerpoint/2010/main" val="24329228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descr="C:\Users\dell\Desktop\Collage_20221103_23225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483042"/>
            <a:ext cx="8784975" cy="4250213"/>
          </a:xfrm>
          <a:prstGeom prst="rect">
            <a:avLst/>
          </a:prstGeom>
          <a:noFill/>
          <a:ln>
            <a:noFill/>
          </a:ln>
        </p:spPr>
      </p:pic>
      <p:sp>
        <p:nvSpPr>
          <p:cNvPr id="3" name="Rectángulo 2"/>
          <p:cNvSpPr/>
          <p:nvPr/>
        </p:nvSpPr>
        <p:spPr>
          <a:xfrm>
            <a:off x="1403648" y="260648"/>
            <a:ext cx="5454352" cy="1200329"/>
          </a:xfrm>
          <a:prstGeom prst="rect">
            <a:avLst/>
          </a:prstGeom>
        </p:spPr>
        <p:txBody>
          <a:bodyPr wrap="square">
            <a:spAutoFit/>
          </a:bodyPr>
          <a:lstStyle/>
          <a:p>
            <a:pPr algn="just"/>
            <a:r>
              <a:rPr lang="es-MX" dirty="0"/>
              <a:t>Respuestas de las preguntas de la cartelera sobe como celebras el día de muertos con tu familia, has elaborado un altar, conoces el significado de los elementos de un altar, etc</a:t>
            </a:r>
            <a:r>
              <a:rPr lang="es-MX" dirty="0" smtClean="0"/>
              <a:t>. GRUPO 2 “B”</a:t>
            </a:r>
            <a:endParaRPr lang="es-MX" dirty="0"/>
          </a:p>
        </p:txBody>
      </p:sp>
    </p:spTree>
    <p:extLst>
      <p:ext uri="{BB962C8B-B14F-4D97-AF65-F5344CB8AC3E}">
        <p14:creationId xmlns:p14="http://schemas.microsoft.com/office/powerpoint/2010/main" val="16057487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620688"/>
            <a:ext cx="6300192" cy="488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267744" y="6021288"/>
            <a:ext cx="6189195" cy="830997"/>
          </a:xfrm>
          <a:prstGeom prst="rect">
            <a:avLst/>
          </a:prstGeom>
          <a:noFill/>
        </p:spPr>
        <p:txBody>
          <a:bodyPr wrap="none" rtlCol="0">
            <a:spAutoFit/>
          </a:bodyPr>
          <a:lstStyle/>
          <a:p>
            <a:r>
              <a:rPr lang="es-MX" sz="2400" b="1" dirty="0" smtClean="0">
                <a:latin typeface="+mj-lt"/>
              </a:rPr>
              <a:t>PRODUCCIONES LIBRO MI ALBUM PAGINA </a:t>
            </a:r>
            <a:r>
              <a:rPr lang="es-MX" sz="2400" b="1" dirty="0" smtClean="0">
                <a:latin typeface="+mj-lt"/>
              </a:rPr>
              <a:t>39</a:t>
            </a:r>
          </a:p>
          <a:p>
            <a:r>
              <a:rPr lang="es-MX" sz="2400" b="1" dirty="0" smtClean="0">
                <a:latin typeface="+mj-lt"/>
              </a:rPr>
              <a:t>GRUPO 3 “B”</a:t>
            </a:r>
            <a:endParaRPr lang="es-MX" sz="2400" b="1" dirty="0">
              <a:latin typeface="+mj-lt"/>
            </a:endParaRPr>
          </a:p>
        </p:txBody>
      </p:sp>
    </p:spTree>
    <p:extLst>
      <p:ext uri="{BB962C8B-B14F-4D97-AF65-F5344CB8AC3E}">
        <p14:creationId xmlns:p14="http://schemas.microsoft.com/office/powerpoint/2010/main" val="26209063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290</TotalTime>
  <Words>642</Words>
  <Application>Microsoft Office PowerPoint</Application>
  <PresentationFormat>Presentación en pantalla (4:3)</PresentationFormat>
  <Paragraphs>58</Paragraphs>
  <Slides>33</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33</vt:i4>
      </vt:variant>
    </vt:vector>
  </HeadingPairs>
  <TitlesOfParts>
    <vt:vector size="43" baseType="lpstr">
      <vt:lpstr>Ancherr Personal Use</vt:lpstr>
      <vt:lpstr>Arial</vt:lpstr>
      <vt:lpstr>Blood Lust</vt:lpstr>
      <vt:lpstr>Britannic Bold</vt:lpstr>
      <vt:lpstr>Calibri</vt:lpstr>
      <vt:lpstr>Franklin Gothic Book</vt:lpstr>
      <vt:lpstr>Franklin Gothic Medium</vt:lpstr>
      <vt:lpstr>Tunga</vt:lpstr>
      <vt:lpstr>Wingdings</vt:lpstr>
      <vt:lpstr>Ángulos</vt:lpstr>
      <vt:lpstr>Presentación de PowerPoint</vt:lpstr>
      <vt:lpstr>propositos</vt:lpstr>
      <vt:lpstr>LINEAS DE ACCION</vt:lpstr>
      <vt:lpstr>ACCIONES A IMPLEMENTAR « EN EL AULA»</vt:lpstr>
      <vt:lpstr>ACCIONES A IMPLEMENTAR «NO OLVIDAR»</vt:lpstr>
      <vt:lpstr>VALORACION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dc:creator>
  <cp:lastModifiedBy>Personal</cp:lastModifiedBy>
  <cp:revision>26</cp:revision>
  <dcterms:created xsi:type="dcterms:W3CDTF">2022-10-18T23:58:13Z</dcterms:created>
  <dcterms:modified xsi:type="dcterms:W3CDTF">2022-11-30T01:05:29Z</dcterms:modified>
</cp:coreProperties>
</file>