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78" r:id="rId4"/>
    <p:sldId id="265" r:id="rId5"/>
    <p:sldId id="292" r:id="rId6"/>
    <p:sldId id="258" r:id="rId7"/>
    <p:sldId id="267" r:id="rId8"/>
    <p:sldId id="275" r:id="rId9"/>
    <p:sldId id="294" r:id="rId10"/>
    <p:sldId id="293" r:id="rId11"/>
    <p:sldId id="295" r:id="rId12"/>
    <p:sldId id="296" r:id="rId13"/>
    <p:sldId id="290" r:id="rId14"/>
    <p:sldId id="291" r:id="rId15"/>
    <p:sldId id="280" r:id="rId16"/>
    <p:sldId id="315" r:id="rId17"/>
    <p:sldId id="317" r:id="rId18"/>
    <p:sldId id="316" r:id="rId19"/>
    <p:sldId id="297" r:id="rId20"/>
    <p:sldId id="298" r:id="rId21"/>
    <p:sldId id="279" r:id="rId22"/>
    <p:sldId id="282" r:id="rId23"/>
    <p:sldId id="283" r:id="rId24"/>
    <p:sldId id="284" r:id="rId25"/>
    <p:sldId id="285" r:id="rId26"/>
    <p:sldId id="286" r:id="rId27"/>
    <p:sldId id="288" r:id="rId28"/>
    <p:sldId id="287" r:id="rId29"/>
    <p:sldId id="300" r:id="rId30"/>
    <p:sldId id="302" r:id="rId31"/>
    <p:sldId id="301" r:id="rId32"/>
    <p:sldId id="318" r:id="rId33"/>
    <p:sldId id="303" r:id="rId34"/>
    <p:sldId id="305" r:id="rId35"/>
    <p:sldId id="306" r:id="rId36"/>
    <p:sldId id="307" r:id="rId37"/>
    <p:sldId id="308" r:id="rId38"/>
    <p:sldId id="311" r:id="rId39"/>
    <p:sldId id="312" r:id="rId40"/>
    <p:sldId id="313" r:id="rId4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752FF-7672-466A-AD19-8AC52F1654C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B289A-EB4E-4AEC-9108-EE74EE64064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276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633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7076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19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9133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20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48152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21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633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22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633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23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633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24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633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25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633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26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633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27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633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633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28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633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8633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25076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71387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35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09428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92858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289A-EB4E-4AEC-9108-EE74EE640647}" type="slidenum">
              <a:rPr lang="es-MX" smtClean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2102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9183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28783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014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5154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3403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9441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2834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269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3921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4691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2114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E8F8D-AC89-4415-AE54-162F876D102A}" type="datetimeFigureOut">
              <a:rPr lang="es-MX" smtClean="0"/>
              <a:t>10/11/2022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03162-B0FE-4C4C-B366-286BA1C1E22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7983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1"/>
          <a:stretch/>
        </p:blipFill>
        <p:spPr>
          <a:xfrm>
            <a:off x="0" y="16327"/>
            <a:ext cx="9121396" cy="684167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8DB581E-4E85-DF7C-2703-E5A2B8923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2132856"/>
            <a:ext cx="5982417" cy="3528392"/>
          </a:xfrm>
        </p:spPr>
        <p:txBody>
          <a:bodyPr>
            <a:noAutofit/>
          </a:bodyPr>
          <a:lstStyle/>
          <a:p>
            <a:r>
              <a:rPr lang="es-MX" sz="5000" dirty="0"/>
              <a:t/>
            </a:r>
            <a:br>
              <a:rPr lang="es-MX" sz="5000" dirty="0"/>
            </a:br>
            <a:r>
              <a:rPr lang="es-MX" sz="5000" dirty="0" smtClean="0"/>
              <a:t/>
            </a:r>
            <a:br>
              <a:rPr lang="es-MX" sz="5000" dirty="0" smtClean="0"/>
            </a:br>
            <a:r>
              <a:rPr lang="es-MX" sz="5000" dirty="0"/>
              <a:t/>
            </a:r>
            <a:br>
              <a:rPr lang="es-MX" sz="5000" dirty="0"/>
            </a:br>
            <a:r>
              <a:rPr lang="es-MX" sz="5000" dirty="0" smtClean="0"/>
              <a:t/>
            </a:r>
            <a:br>
              <a:rPr lang="es-MX" sz="5000" dirty="0" smtClean="0"/>
            </a:br>
            <a:r>
              <a:rPr lang="es-MX" sz="2800" dirty="0" smtClean="0">
                <a:solidFill>
                  <a:srgbClr val="00B050"/>
                </a:solidFill>
                <a:latin typeface="Bubble Bobble" pitchFamily="50" charset="0"/>
              </a:rPr>
              <a:t>JARDIN </a:t>
            </a:r>
            <a:r>
              <a:rPr lang="es-MX" sz="2800" dirty="0">
                <a:solidFill>
                  <a:srgbClr val="00B050"/>
                </a:solidFill>
                <a:latin typeface="Bubble Bobble" pitchFamily="50" charset="0"/>
              </a:rPr>
              <a:t>DE </a:t>
            </a:r>
            <a:r>
              <a:rPr lang="es-MX" sz="2800" dirty="0" smtClean="0">
                <a:solidFill>
                  <a:srgbClr val="00B050"/>
                </a:solidFill>
                <a:latin typeface="Bubble Bobble" pitchFamily="50" charset="0"/>
              </a:rPr>
              <a:t>NIÑOS</a:t>
            </a:r>
            <a:r>
              <a:rPr lang="es-MX" sz="2800" dirty="0">
                <a:solidFill>
                  <a:srgbClr val="00B050"/>
                </a:solidFill>
                <a:latin typeface="Bubble Bobble" pitchFamily="50" charset="0"/>
              </a:rPr>
              <a:t/>
            </a:r>
            <a:br>
              <a:rPr lang="es-MX" sz="2800" dirty="0">
                <a:solidFill>
                  <a:srgbClr val="00B050"/>
                </a:solidFill>
                <a:latin typeface="Bubble Bobble" pitchFamily="50" charset="0"/>
              </a:rPr>
            </a:br>
            <a:r>
              <a:rPr lang="es-MX" sz="2800" dirty="0" smtClean="0">
                <a:solidFill>
                  <a:srgbClr val="FF0000"/>
                </a:solidFill>
                <a:latin typeface="Bubble Bobble" pitchFamily="50" charset="0"/>
              </a:rPr>
              <a:t>GABRIELA MISTRAL</a:t>
            </a:r>
            <a:r>
              <a:rPr lang="es-MX" sz="2800" dirty="0">
                <a:latin typeface="Bubble Bobble" pitchFamily="50" charset="0"/>
              </a:rPr>
              <a:t/>
            </a:r>
            <a:br>
              <a:rPr lang="es-MX" sz="2800" dirty="0">
                <a:latin typeface="Bubble Bobble" pitchFamily="50" charset="0"/>
              </a:rPr>
            </a:br>
            <a:r>
              <a:rPr lang="es-MX" sz="2800" dirty="0" smtClean="0">
                <a:solidFill>
                  <a:srgbClr val="7030A0"/>
                </a:solidFill>
                <a:latin typeface="Bubble Bobble" pitchFamily="50" charset="0"/>
              </a:rPr>
              <a:t>CLAVE:10DJN0108E</a:t>
            </a:r>
            <a:r>
              <a:rPr lang="es-MX" sz="2800" dirty="0">
                <a:latin typeface="Bubble Bobble" pitchFamily="50" charset="0"/>
              </a:rPr>
              <a:t/>
            </a:r>
            <a:br>
              <a:rPr lang="es-MX" sz="2800" dirty="0">
                <a:latin typeface="Bubble Bobble" pitchFamily="50" charset="0"/>
              </a:rPr>
            </a:br>
            <a:r>
              <a:rPr lang="es-MX" sz="28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Bubble Bobble" pitchFamily="50" charset="0"/>
              </a:rPr>
              <a:t>CARTELERA </a:t>
            </a:r>
            <a:r>
              <a:rPr lang="es-MX" sz="2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Bubble Bobble" pitchFamily="50" charset="0"/>
              </a:rPr>
              <a:t>LECTORA OCTUBRE</a:t>
            </a:r>
            <a:r>
              <a:rPr lang="es-MX" sz="2800" dirty="0">
                <a:latin typeface="Bubble Bobble" pitchFamily="50" charset="0"/>
              </a:rPr>
              <a:t/>
            </a:r>
            <a:br>
              <a:rPr lang="es-MX" sz="2800" dirty="0">
                <a:latin typeface="Bubble Bobble" pitchFamily="50" charset="0"/>
              </a:rPr>
            </a:br>
            <a:r>
              <a:rPr lang="es-MX" sz="2800" dirty="0" smtClean="0">
                <a:solidFill>
                  <a:schemeClr val="accent2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DIRECTORA: OLIVE ALICIA PEREZ CHAVEZ</a:t>
            </a:r>
            <a:br>
              <a:rPr lang="es-MX" sz="2800" dirty="0" smtClean="0">
                <a:solidFill>
                  <a:schemeClr val="accent2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MX" sz="2800" dirty="0" smtClean="0">
                <a:solidFill>
                  <a:srgbClr val="00B0F0"/>
                </a:solidFill>
                <a:latin typeface="Bubble Bobble" pitchFamily="50" charset="0"/>
              </a:rPr>
              <a:t>CICLO ESCOLAR </a:t>
            </a:r>
            <a:br>
              <a:rPr lang="es-MX" sz="2800" dirty="0" smtClean="0">
                <a:solidFill>
                  <a:srgbClr val="00B0F0"/>
                </a:solidFill>
                <a:latin typeface="Bubble Bobble" pitchFamily="50" charset="0"/>
              </a:rPr>
            </a:br>
            <a:r>
              <a:rPr lang="es-MX" sz="2800" dirty="0" smtClean="0">
                <a:solidFill>
                  <a:srgbClr val="00B0F0"/>
                </a:solidFill>
                <a:latin typeface="Bubble Bobble" pitchFamily="50" charset="0"/>
              </a:rPr>
              <a:t>2022-2023</a:t>
            </a:r>
            <a:r>
              <a:rPr lang="es-MX" sz="2800" dirty="0" smtClean="0">
                <a:solidFill>
                  <a:schemeClr val="tx2">
                    <a:lumMod val="75000"/>
                  </a:schemeClr>
                </a:solidFill>
                <a:latin typeface="Bubble Bobble" pitchFamily="50" charset="0"/>
              </a:rPr>
              <a:t/>
            </a:r>
            <a:br>
              <a:rPr lang="es-MX" sz="2800" dirty="0" smtClean="0">
                <a:solidFill>
                  <a:schemeClr val="tx2">
                    <a:lumMod val="75000"/>
                  </a:schemeClr>
                </a:solidFill>
                <a:latin typeface="Bubble Bobble" pitchFamily="50" charset="0"/>
              </a:rPr>
            </a:br>
            <a:r>
              <a:rPr lang="es-MX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s-MX" sz="36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s-MX" sz="3600" dirty="0" smtClean="0">
                <a:latin typeface="Bubble Bobble" pitchFamily="50" charset="0"/>
              </a:rPr>
              <a:t/>
            </a:r>
            <a:br>
              <a:rPr lang="es-MX" sz="3600" dirty="0" smtClean="0">
                <a:latin typeface="Bubble Bobble" pitchFamily="50" charset="0"/>
              </a:rPr>
            </a:br>
            <a:r>
              <a:rPr lang="es-MX" sz="3600" dirty="0"/>
              <a:t/>
            </a:r>
            <a:br>
              <a:rPr lang="es-MX" sz="3600" dirty="0"/>
            </a:br>
            <a:endParaRPr lang="es-MX" sz="5000" dirty="0"/>
          </a:p>
        </p:txBody>
      </p:sp>
    </p:spTree>
    <p:extLst>
      <p:ext uri="{BB962C8B-B14F-4D97-AF65-F5344CB8AC3E}">
        <p14:creationId xmlns:p14="http://schemas.microsoft.com/office/powerpoint/2010/main" val="447123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05" y="3347712"/>
            <a:ext cx="2403583" cy="347752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5" b="100000" l="2979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80" y="1598836"/>
            <a:ext cx="7045836" cy="5157192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259632" y="1238109"/>
            <a:ext cx="587261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es-MX" sz="3600" b="1" dirty="0" smtClean="0">
                <a:latin typeface="Pop Art" pitchFamily="2" charset="0"/>
              </a:rPr>
              <a:t>ACTIVIDADES A REALIZAR</a:t>
            </a:r>
          </a:p>
        </p:txBody>
      </p:sp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Octubre </a:t>
            </a:r>
          </a:p>
          <a:p>
            <a:pPr lvl="0" algn="ctr"/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33304" y="2492896"/>
            <a:ext cx="597500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 smtClean="0"/>
              <a:t>2º “B”</a:t>
            </a:r>
          </a:p>
          <a:p>
            <a:pPr algn="just"/>
            <a:r>
              <a:rPr lang="es-MX" sz="1600" dirty="0" smtClean="0"/>
              <a:t>1</a:t>
            </a:r>
            <a:r>
              <a:rPr lang="es-MX" sz="1600" dirty="0"/>
              <a:t>. </a:t>
            </a:r>
            <a:r>
              <a:rPr lang="es-MX" sz="1600" dirty="0" smtClean="0"/>
              <a:t>Hacer el inventario del aula del salón y tenerlo en físico </a:t>
            </a:r>
          </a:p>
          <a:p>
            <a:pPr algn="just"/>
            <a:r>
              <a:rPr lang="es-MX" sz="1600" dirty="0" smtClean="0"/>
              <a:t>2. Los </a:t>
            </a:r>
            <a:r>
              <a:rPr lang="es-MX" sz="1600" dirty="0"/>
              <a:t>días que se prestarán los libros. </a:t>
            </a:r>
          </a:p>
          <a:p>
            <a:pPr algn="just"/>
            <a:r>
              <a:rPr lang="es-MX" sz="1600" dirty="0"/>
              <a:t>3</a:t>
            </a:r>
            <a:r>
              <a:rPr lang="es-MX" sz="1600" dirty="0" smtClean="0"/>
              <a:t>. </a:t>
            </a:r>
            <a:r>
              <a:rPr lang="es-MX" sz="1600" dirty="0"/>
              <a:t>La manera en que todos se responsabilizarán del cuidado de los libros. </a:t>
            </a:r>
          </a:p>
          <a:p>
            <a:pPr algn="just"/>
            <a:r>
              <a:rPr lang="es-MX" sz="1600" dirty="0"/>
              <a:t>4</a:t>
            </a:r>
            <a:r>
              <a:rPr lang="es-MX" sz="1600" dirty="0" smtClean="0"/>
              <a:t>. </a:t>
            </a:r>
            <a:r>
              <a:rPr lang="es-MX" sz="1600" dirty="0"/>
              <a:t>Doctores que revisen cada semana el estado físico de los libros y tener un lugar donde colocar los que estén en mal estado, para que los padres de familia los restauren. </a:t>
            </a:r>
          </a:p>
          <a:p>
            <a:pPr algn="just"/>
            <a:r>
              <a:rPr lang="es-MX" sz="1600" dirty="0"/>
              <a:t>5</a:t>
            </a:r>
            <a:r>
              <a:rPr lang="es-MX" sz="1600" dirty="0" smtClean="0"/>
              <a:t>. Elaborar un listado de los libros de préstamo para llevar el control </a:t>
            </a:r>
            <a:r>
              <a:rPr lang="es-MX" sz="1600" dirty="0"/>
              <a:t>de préstamos. </a:t>
            </a:r>
          </a:p>
          <a:p>
            <a:pPr algn="just"/>
            <a:r>
              <a:rPr lang="es-MX" sz="1600" dirty="0" smtClean="0"/>
              <a:t>6. Invitar </a:t>
            </a:r>
            <a:r>
              <a:rPr lang="es-MX" sz="1600" dirty="0"/>
              <a:t>a los padres de familia para que exploren los libros de la biblioteca y puedan llevar a su casa para leer ellos o a su familia. Aclare que los libros que el niño seleccione para llevar a casa se respetarán, también comente la estrategia que se trabajará durante todo el ciclo escolar. </a:t>
            </a:r>
            <a:endParaRPr lang="es-MX" sz="1600" dirty="0" smtClean="0"/>
          </a:p>
          <a:p>
            <a:pPr algn="just"/>
            <a:r>
              <a:rPr lang="es-MX" sz="1600" dirty="0" smtClean="0"/>
              <a:t>7. Invitar a los padres de familia para dar lectura de cuentos en el aula.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998735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05" y="3347712"/>
            <a:ext cx="2403583" cy="347752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5" b="100000" l="2979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80" y="1598836"/>
            <a:ext cx="7045836" cy="5157192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259632" y="1238109"/>
            <a:ext cx="587261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es-MX" sz="3600" b="1" dirty="0" smtClean="0">
                <a:latin typeface="Pop Art" pitchFamily="2" charset="0"/>
              </a:rPr>
              <a:t>ACTIVIDADES A REALIZAR</a:t>
            </a:r>
          </a:p>
        </p:txBody>
      </p:sp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Octubre </a:t>
            </a:r>
          </a:p>
          <a:p>
            <a:pPr lvl="0" algn="ctr"/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33304" y="2492896"/>
            <a:ext cx="5975001" cy="321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 smtClean="0"/>
              <a:t>2º “C”</a:t>
            </a:r>
          </a:p>
          <a:p>
            <a:pPr>
              <a:lnSpc>
                <a:spcPct val="107000"/>
              </a:lnSpc>
            </a:pPr>
            <a:r>
              <a:rPr lang="es-MX" sz="1600" dirty="0" err="1"/>
              <a:t>Camilón</a:t>
            </a:r>
            <a:r>
              <a:rPr lang="es-MX" sz="1600" dirty="0"/>
              <a:t> (presentar a los alumnos un cerdito puede ser una alcancía, un peluche pequeño o la imagen que viene en el anexo 1), es un cerdito glotón y perezoso que prefiere pedir la comida a los demás a conseguirla él. Está acostumbrado a que sus amigos siempre le salven de pasar hambre, y cuando consigue un montón de comida piensa que podría hacer algo distinto… ¿Ustedes que creen que está planeando hacer </a:t>
            </a:r>
            <a:r>
              <a:rPr lang="es-MX" sz="1600" dirty="0" err="1"/>
              <a:t>Camilón</a:t>
            </a:r>
            <a:r>
              <a:rPr lang="es-MX" sz="1600" dirty="0"/>
              <a:t>? ver el video del cuento o escuchar la lectura del mismo. </a:t>
            </a:r>
            <a:endParaRPr lang="es-MX" sz="1400" dirty="0"/>
          </a:p>
          <a:p>
            <a:pPr>
              <a:lnSpc>
                <a:spcPct val="107000"/>
              </a:lnSpc>
            </a:pPr>
            <a:r>
              <a:rPr lang="es-MX" sz="1600" dirty="0"/>
              <a:t>*reflexionar sobre la lectura del cuento y realizar una pequeña ilustración sobre lo que rescataron.</a:t>
            </a:r>
            <a:endParaRPr lang="es-MX" sz="1400" dirty="0"/>
          </a:p>
          <a:p>
            <a:pPr algn="ctr"/>
            <a:endParaRPr lang="es-MX" sz="1600" dirty="0" smtClean="0"/>
          </a:p>
        </p:txBody>
      </p:sp>
    </p:spTree>
    <p:extLst>
      <p:ext uri="{BB962C8B-B14F-4D97-AF65-F5344CB8AC3E}">
        <p14:creationId xmlns:p14="http://schemas.microsoft.com/office/powerpoint/2010/main" val="920786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05" y="3347712"/>
            <a:ext cx="2403583" cy="347752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5" b="100000" l="2979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80" y="1598836"/>
            <a:ext cx="7045836" cy="5157192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259632" y="1238109"/>
            <a:ext cx="587261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es-MX" sz="3600" b="1" dirty="0" smtClean="0">
                <a:latin typeface="Pop Art" pitchFamily="2" charset="0"/>
              </a:rPr>
              <a:t>ACTIVIDADES A REALIZAR</a:t>
            </a:r>
          </a:p>
        </p:txBody>
      </p:sp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Octubre </a:t>
            </a:r>
          </a:p>
          <a:p>
            <a:pPr lvl="0" algn="ctr"/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33304" y="2492896"/>
            <a:ext cx="5975001" cy="3482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 smtClean="0"/>
              <a:t>2º “C”</a:t>
            </a:r>
          </a:p>
          <a:p>
            <a:pPr marL="285750" indent="-285750" algn="just" fontAlgn="base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s-MX" sz="1600" dirty="0"/>
              <a:t>Hacer equipos con los alumnos (la cantidad de integrantes por equipo será a consideración de la docente), proporcionarle a cada equipo un dado ya sea de puntos o con los números escritos; además de una tabla para graficar (incluida al final) y por último proporcionarles fichas, frijoles, piedras, </a:t>
            </a:r>
            <a:r>
              <a:rPr lang="es-MX" sz="1600" dirty="0" err="1"/>
              <a:t>etc</a:t>
            </a:r>
            <a:r>
              <a:rPr lang="es-MX" sz="1600" dirty="0"/>
              <a:t>; para que vayan realizando su </a:t>
            </a:r>
            <a:r>
              <a:rPr lang="es-MX" sz="1600" dirty="0" smtClean="0"/>
              <a:t>registro.</a:t>
            </a:r>
            <a:endParaRPr lang="es-MX" sz="1400" dirty="0" smtClean="0"/>
          </a:p>
          <a:p>
            <a:pPr marL="285750" indent="-285750" algn="just" fontAlgn="base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s-MX" sz="1600" dirty="0" smtClean="0"/>
              <a:t>Cada </a:t>
            </a:r>
            <a:r>
              <a:rPr lang="es-MX" sz="1600" dirty="0"/>
              <a:t>alumno lanzará el dado irá registrando en su tabla la cantidad de alimentos que llevará </a:t>
            </a:r>
            <a:r>
              <a:rPr lang="es-MX" sz="1600" dirty="0" err="1"/>
              <a:t>Camilón</a:t>
            </a:r>
            <a:r>
              <a:rPr lang="es-MX" sz="1600" dirty="0"/>
              <a:t>; cada alumno tendrá 6 </a:t>
            </a:r>
            <a:r>
              <a:rPr lang="es-MX" sz="1600" dirty="0" smtClean="0"/>
              <a:t>turnos.</a:t>
            </a:r>
            <a:endParaRPr lang="es-MX" sz="1400" dirty="0" smtClean="0"/>
          </a:p>
          <a:p>
            <a:pPr marL="285750" indent="-285750" algn="just" fontAlgn="base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s-MX" sz="1600" dirty="0" smtClean="0"/>
              <a:t>Al </a:t>
            </a:r>
            <a:r>
              <a:rPr lang="es-MX" sz="1600" dirty="0"/>
              <a:t>término de los registros, se comparan entre ellos la cantidad que registrarán en cada alimento, ¿Quién registró más frascos de miel?,¿Quién registró menos zanahorias?</a:t>
            </a:r>
            <a:endParaRPr lang="es-MX" sz="1400" dirty="0"/>
          </a:p>
          <a:p>
            <a:pPr algn="ctr"/>
            <a:endParaRPr lang="es-MX" sz="1600" dirty="0" smtClean="0"/>
          </a:p>
        </p:txBody>
      </p:sp>
    </p:spTree>
    <p:extLst>
      <p:ext uri="{BB962C8B-B14F-4D97-AF65-F5344CB8AC3E}">
        <p14:creationId xmlns:p14="http://schemas.microsoft.com/office/powerpoint/2010/main" val="2969867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05" y="3347712"/>
            <a:ext cx="2403583" cy="347752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5" b="100000" l="2979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80" y="1598836"/>
            <a:ext cx="7045836" cy="5157192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259632" y="1238109"/>
            <a:ext cx="587261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es-MX" sz="3600" b="1" dirty="0" smtClean="0">
                <a:latin typeface="Pop Art" pitchFamily="2" charset="0"/>
              </a:rPr>
              <a:t>ACTIVIDADES A REALIZAR</a:t>
            </a:r>
          </a:p>
        </p:txBody>
      </p:sp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Octubre </a:t>
            </a:r>
          </a:p>
          <a:p>
            <a:pPr lvl="0" algn="ctr"/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33304" y="2492896"/>
            <a:ext cx="597500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/>
              <a:t>3</a:t>
            </a:r>
            <a:r>
              <a:rPr lang="es-MX" sz="1600" dirty="0" smtClean="0"/>
              <a:t>º “A”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ELABORACIÓN DE ANTIFAZ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CALAVERAS.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UTILIZAR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LIBRO MI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ALBUM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ELABORAR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CALAVERITAS DE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AZUCAR Y / O PLASTILINA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LECTURA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CALAVERITAS POR PARTE DE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LOS PADRES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FAMILIA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UTILIZAR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JUEGOS EDUCATIVOS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DEL DIA DE MUERTOS ( LOTERÍAS , MEMORAMAS).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220049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05" y="3347712"/>
            <a:ext cx="2403583" cy="347752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5" b="100000" l="2979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80" y="1598836"/>
            <a:ext cx="7045836" cy="5157192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259632" y="1238109"/>
            <a:ext cx="587261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es-MX" sz="3600" b="1" dirty="0" smtClean="0">
                <a:latin typeface="Pop Art" pitchFamily="2" charset="0"/>
              </a:rPr>
              <a:t>ACTIVIDADES A REALIZAR</a:t>
            </a:r>
          </a:p>
        </p:txBody>
      </p:sp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Octubre </a:t>
            </a:r>
          </a:p>
          <a:p>
            <a:pPr lvl="0" algn="ctr"/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33304" y="2492896"/>
            <a:ext cx="59750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1600" dirty="0" smtClean="0"/>
          </a:p>
          <a:p>
            <a:pPr algn="ctr"/>
            <a:r>
              <a:rPr lang="es-MX" sz="1600" dirty="0" smtClean="0"/>
              <a:t>3º “B”</a:t>
            </a:r>
          </a:p>
          <a:p>
            <a:pPr algn="ctr"/>
            <a:endParaRPr lang="es-MX" sz="1600" dirty="0" smtClean="0"/>
          </a:p>
          <a:p>
            <a:pPr>
              <a:buFont typeface="Wingdings" pitchFamily="2" charset="2"/>
              <a:buChar char="v"/>
            </a:pPr>
            <a:r>
              <a:rPr lang="es-MX" sz="1600" dirty="0" smtClean="0"/>
              <a:t>ACONDICIONAR </a:t>
            </a:r>
            <a:r>
              <a:rPr lang="es-MX" sz="1600" dirty="0"/>
              <a:t>EL ESPACIO PARA LA </a:t>
            </a:r>
            <a:r>
              <a:rPr lang="es-MX" sz="1600" dirty="0" smtClean="0"/>
              <a:t>BIBLIOTECA</a:t>
            </a:r>
          </a:p>
          <a:p>
            <a:pPr>
              <a:buFont typeface="Wingdings" pitchFamily="2" charset="2"/>
              <a:buChar char="v"/>
            </a:pPr>
            <a:endParaRPr lang="es-MX" sz="1600" dirty="0"/>
          </a:p>
          <a:p>
            <a:pPr>
              <a:buFont typeface="Wingdings" pitchFamily="2" charset="2"/>
              <a:buChar char="v"/>
            </a:pPr>
            <a:r>
              <a:rPr lang="es-MX" sz="1600" dirty="0" smtClean="0"/>
              <a:t>DINAMICA </a:t>
            </a:r>
            <a:r>
              <a:rPr lang="es-MX" sz="1600" dirty="0"/>
              <a:t>CAMILON </a:t>
            </a:r>
            <a:endParaRPr lang="es-MX" sz="1600" dirty="0" smtClean="0"/>
          </a:p>
          <a:p>
            <a:pPr>
              <a:buFont typeface="Wingdings" pitchFamily="2" charset="2"/>
              <a:buChar char="v"/>
            </a:pPr>
            <a:endParaRPr lang="es-MX" sz="1600" dirty="0"/>
          </a:p>
          <a:p>
            <a:pPr>
              <a:buFont typeface="Wingdings" pitchFamily="2" charset="2"/>
              <a:buChar char="v"/>
            </a:pPr>
            <a:r>
              <a:rPr lang="es-MX" sz="1600" dirty="0" smtClean="0"/>
              <a:t>FIESTA </a:t>
            </a:r>
            <a:r>
              <a:rPr lang="es-MX" sz="1600" dirty="0"/>
              <a:t>DE COLORES ( TRAERAN FRUTAS Y/ VERDURAS)  PARA COMPARTIR  CON COMPAÑEROS Y MADRES DE FAMILIA… EN EQUIPOS LEERAN UN LIBRO Y REALIZARAN UNA </a:t>
            </a:r>
            <a:r>
              <a:rPr lang="es-MX" sz="1600" dirty="0" smtClean="0"/>
              <a:t>PINTURA</a:t>
            </a:r>
          </a:p>
          <a:p>
            <a:pPr>
              <a:buFont typeface="Wingdings" pitchFamily="2" charset="2"/>
              <a:buChar char="v"/>
            </a:pPr>
            <a:endParaRPr lang="es-MX" sz="1600" dirty="0"/>
          </a:p>
          <a:p>
            <a:pPr>
              <a:buFont typeface="Wingdings" pitchFamily="2" charset="2"/>
              <a:buChar char="v"/>
            </a:pPr>
            <a:r>
              <a:rPr lang="es-MX" sz="1600" dirty="0" smtClean="0"/>
              <a:t>DRAMATIZACION </a:t>
            </a:r>
            <a:r>
              <a:rPr lang="es-MX" sz="1600" dirty="0"/>
              <a:t>DE LIBROS DEL RINCON , SE ORGANIZARAN EQUIPOS Y ELEGIRAN UN LIBRO PARA REPRESENTARLO</a:t>
            </a:r>
          </a:p>
          <a:p>
            <a:pPr algn="just"/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282050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r las imágenes de origen">
            <a:extLst>
              <a:ext uri="{FF2B5EF4-FFF2-40B4-BE49-F238E27FC236}">
                <a16:creationId xmlns:a16="http://schemas.microsoft.com/office/drawing/2014/main" id="{F29EFCDE-073D-4A8D-8233-EA93AA548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3307"/>
            <a:ext cx="9074426" cy="580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FAE108-71E7-4F19-B1F8-6BA037C07A17}"/>
              </a:ext>
            </a:extLst>
          </p:cNvPr>
          <p:cNvSpPr txBox="1"/>
          <p:nvPr/>
        </p:nvSpPr>
        <p:spPr>
          <a:xfrm>
            <a:off x="69574" y="345420"/>
            <a:ext cx="900485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dirty="0">
                <a:latin typeface="Cooper Black" panose="0208090404030B020404" pitchFamily="18" charset="0"/>
              </a:rPr>
              <a:t>JARDIN DE NIÑOS</a:t>
            </a:r>
            <a:r>
              <a:rPr lang="es-MX" sz="3200" u="sng" dirty="0" smtClean="0">
                <a:latin typeface="Cooper Black" panose="0208090404030B020404" pitchFamily="18" charset="0"/>
              </a:rPr>
              <a:t>:_”GABRIELA MISTRAL”</a:t>
            </a:r>
            <a:r>
              <a:rPr lang="es-MX" sz="2800" u="sng" dirty="0">
                <a:latin typeface="Cooper Black" panose="0208090404030B020404" pitchFamily="18" charset="0"/>
              </a:rPr>
              <a:t>.</a:t>
            </a:r>
            <a:endParaRPr lang="es-MX" sz="1600" u="sng" dirty="0"/>
          </a:p>
        </p:txBody>
      </p:sp>
      <p:sp>
        <p:nvSpPr>
          <p:cNvPr id="2" name="CuadroTexto 1"/>
          <p:cNvSpPr txBox="1"/>
          <p:nvPr/>
        </p:nvSpPr>
        <p:spPr>
          <a:xfrm>
            <a:off x="2051720" y="3429000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 smtClean="0"/>
              <a:t>VALORACION</a:t>
            </a:r>
            <a:endParaRPr lang="es-MX" sz="6000" b="1" dirty="0"/>
          </a:p>
        </p:txBody>
      </p:sp>
    </p:spTree>
    <p:extLst>
      <p:ext uri="{BB962C8B-B14F-4D97-AF65-F5344CB8AC3E}">
        <p14:creationId xmlns:p14="http://schemas.microsoft.com/office/powerpoint/2010/main" val="3194078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100138"/>
            <a:ext cx="3312368" cy="333697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355976" y="260648"/>
            <a:ext cx="4248472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VALORACION DE LAS ACTIVIDADES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/>
              <a:t>LOS PARENDIZAJES DE LENGUAJE Y COMUNICACIÓN POPUESTOS LOGRARON UN SIGNIFICATIVO AVANCE.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/>
              <a:t>LA CARTELERA LECTORA RESULTO DE GRAN INTERES Y MOTIVACION PARA PADRES, ALUMNOS Y DOCENTES.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/>
              <a:t>LOS PADRES D EFAMILIA PARTICIPARON MUY ACTIVOS, CREATIVOS Y COMPROMETIDOS CON LAS TAREAS ENCOMENDADAS POR LA EDUCADORA.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/>
              <a:t>SE IMPLUSO LA CREACION DEL AREA DE BILIOTECA EN LAS AULAS Y EL USO DE LOS LIBROS DE CUENTOS.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/>
              <a:t>LA MESA DIRECTIVA COLABORO EN PROPORCIONAR TARIMAS DE MADERA PARA HACER LIBREROS.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/>
              <a:t>SE FOMENTO EL GUSTO POR LA LECTURA EN LOS ALUMNOS.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/>
              <a:t>SE INCREMENTARON LOS MATERIALES PARA EL AREA DE DRAMATIZACIÓN.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/>
              <a:t>SE REPARARON LOS LIBROS QUE SE ENCONTRABAN DAÑADOS  Y SE REFORZARON.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87340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r las imágenes de origen">
            <a:extLst>
              <a:ext uri="{FF2B5EF4-FFF2-40B4-BE49-F238E27FC236}">
                <a16:creationId xmlns:a16="http://schemas.microsoft.com/office/drawing/2014/main" id="{F29EFCDE-073D-4A8D-8233-EA93AA548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3307"/>
            <a:ext cx="9074426" cy="580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FAE108-71E7-4F19-B1F8-6BA037C07A17}"/>
              </a:ext>
            </a:extLst>
          </p:cNvPr>
          <p:cNvSpPr txBox="1"/>
          <p:nvPr/>
        </p:nvSpPr>
        <p:spPr>
          <a:xfrm>
            <a:off x="69574" y="345420"/>
            <a:ext cx="900485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dirty="0">
                <a:latin typeface="Cooper Black" panose="0208090404030B020404" pitchFamily="18" charset="0"/>
              </a:rPr>
              <a:t>JARDIN DE NIÑOS</a:t>
            </a:r>
            <a:r>
              <a:rPr lang="es-MX" sz="3200" u="sng" dirty="0" smtClean="0">
                <a:latin typeface="Cooper Black" panose="0208090404030B020404" pitchFamily="18" charset="0"/>
              </a:rPr>
              <a:t>:_”GABRIELA MISTRAL”</a:t>
            </a:r>
            <a:r>
              <a:rPr lang="es-MX" sz="2800" u="sng" dirty="0">
                <a:latin typeface="Cooper Black" panose="0208090404030B020404" pitchFamily="18" charset="0"/>
              </a:rPr>
              <a:t>.</a:t>
            </a:r>
            <a:endParaRPr lang="es-MX" sz="1600" u="sng" dirty="0"/>
          </a:p>
        </p:txBody>
      </p:sp>
      <p:sp>
        <p:nvSpPr>
          <p:cNvPr id="2" name="CuadroTexto 1"/>
          <p:cNvSpPr txBox="1"/>
          <p:nvPr/>
        </p:nvSpPr>
        <p:spPr>
          <a:xfrm>
            <a:off x="2051720" y="3429000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 smtClean="0"/>
              <a:t>EVIDENCIAS</a:t>
            </a:r>
            <a:endParaRPr lang="es-MX" sz="6000" b="1" dirty="0"/>
          </a:p>
        </p:txBody>
      </p:sp>
    </p:spTree>
    <p:extLst>
      <p:ext uri="{BB962C8B-B14F-4D97-AF65-F5344CB8AC3E}">
        <p14:creationId xmlns:p14="http://schemas.microsoft.com/office/powerpoint/2010/main" val="1218601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40CEFF47-4329-4FA2-9D0A-0A01C815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2"/>
          <a:stretch/>
        </p:blipFill>
        <p:spPr bwMode="auto">
          <a:xfrm>
            <a:off x="-2394" y="980728"/>
            <a:ext cx="9014792" cy="62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C1E1E3-9F6D-4BE2-892E-2D643FD8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239618"/>
            <a:ext cx="5832647" cy="264712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>LINEA </a:t>
            </a:r>
            <a:r>
              <a:rPr lang="es-MX" sz="2200" dirty="0">
                <a:latin typeface="Cooper Black" panose="0208090404030B020404" pitchFamily="18" charset="0"/>
              </a:rPr>
              <a:t>DE ACCION</a:t>
            </a:r>
            <a:r>
              <a:rPr lang="es-MX" sz="2200" dirty="0" smtClean="0">
                <a:latin typeface="Cooper Black" panose="0208090404030B020404" pitchFamily="18" charset="0"/>
              </a:rPr>
              <a:t>:  </a:t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>EN EL AULA </a:t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> NO OLVIDAR</a:t>
            </a: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</a:b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2758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40CEFF47-4329-4FA2-9D0A-0A01C815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2"/>
          <a:stretch/>
        </p:blipFill>
        <p:spPr bwMode="auto">
          <a:xfrm>
            <a:off x="-2394" y="980728"/>
            <a:ext cx="9014792" cy="62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C1E1E3-9F6D-4BE2-892E-2D643FD8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239618"/>
            <a:ext cx="5832647" cy="264712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> </a:t>
            </a: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</a:b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Imagen 3" descr="C:\Users\Gama\Downloads\WhatsApp Image 2022-10-27 at 9.00.52 PM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24944"/>
            <a:ext cx="4104456" cy="42909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3491880" y="764704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GRUPO 2 “A</a:t>
            </a:r>
            <a:r>
              <a:rPr lang="es-MX" dirty="0" smtClean="0"/>
              <a:t>”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485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T5LcO9MyP8nWvuifA0lTeB_97jHfenF5_oQXMMwsNtNbhsQuTJAxzu-sitivB_ewjuCYP_cCpNCWoKlp_cMZBVzSKG0h-e36PF9L5jBqwprFePyQh5L7fcVJbF8Nz-3Vsp-w6YxTlgW3m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0" y="18599"/>
            <a:ext cx="9109680" cy="68394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8" name="7 CuadroTexto"/>
          <p:cNvSpPr txBox="1"/>
          <p:nvPr/>
        </p:nvSpPr>
        <p:spPr>
          <a:xfrm>
            <a:off x="755576" y="1988840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ZONA ESCOLAR</a:t>
            </a:r>
          </a:p>
          <a:p>
            <a:pPr algn="ctr"/>
            <a:r>
              <a:rPr lang="es-MX" sz="2400" b="1" dirty="0" smtClean="0"/>
              <a:t>No.20</a:t>
            </a:r>
            <a:endParaRPr lang="es-MX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3131840" y="2272693"/>
            <a:ext cx="2666387" cy="646331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Directora</a:t>
            </a:r>
          </a:p>
          <a:p>
            <a:pPr algn="ctr"/>
            <a:r>
              <a:rPr lang="es-MX" dirty="0" smtClean="0"/>
              <a:t>Olive Alicia Pérez Chávez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804248" y="1984903"/>
            <a:ext cx="1998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SECTOR </a:t>
            </a:r>
            <a:r>
              <a:rPr lang="es-MX" sz="2800" b="1" dirty="0"/>
              <a:t>0</a:t>
            </a:r>
            <a:r>
              <a:rPr lang="es-MX" sz="2800" b="1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51904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40CEFF47-4329-4FA2-9D0A-0A01C815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2"/>
          <a:stretch/>
        </p:blipFill>
        <p:spPr bwMode="auto">
          <a:xfrm>
            <a:off x="-2394" y="980728"/>
            <a:ext cx="9014792" cy="62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C1E1E3-9F6D-4BE2-892E-2D643FD8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239618"/>
            <a:ext cx="5832647" cy="264712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> </a:t>
            </a: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</a:b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3491880" y="764704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GRUPO 2 “A</a:t>
            </a:r>
            <a:r>
              <a:rPr lang="es-MX" dirty="0" smtClean="0"/>
              <a:t>”</a:t>
            </a:r>
            <a:endParaRPr lang="es-MX" dirty="0"/>
          </a:p>
        </p:txBody>
      </p:sp>
      <p:pic>
        <p:nvPicPr>
          <p:cNvPr id="6" name="Imagen 5" descr="C:\Users\Gama\Downloads\WhatsApp Image 2022-10-27 at 9.10.38 PM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04" y="2996951"/>
            <a:ext cx="3845304" cy="393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477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601573"/>
            <a:ext cx="2403583" cy="944912"/>
          </a:xfrm>
          <a:prstGeom prst="rect">
            <a:avLst/>
          </a:prstGeom>
        </p:spPr>
      </p:pic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20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Octubre </a:t>
            </a:r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 REALIZACION DEL INVENTARIO DEL AULA 2º “B”</a:t>
            </a:r>
            <a:endParaRPr lang="es-MX" sz="20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pic>
        <p:nvPicPr>
          <p:cNvPr id="5" name="4 Imagen" descr="C:\Users\dell\Desktop\Collage_20221027_17514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4" y="1223893"/>
            <a:ext cx="7353930" cy="4377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114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847785"/>
            <a:ext cx="2403583" cy="844240"/>
          </a:xfrm>
          <a:prstGeom prst="rect">
            <a:avLst/>
          </a:prstGeom>
        </p:spPr>
      </p:pic>
      <p:sp>
        <p:nvSpPr>
          <p:cNvPr id="14" name="Google Shape;3131;p24"/>
          <p:cNvSpPr txBox="1"/>
          <p:nvPr/>
        </p:nvSpPr>
        <p:spPr>
          <a:xfrm>
            <a:off x="764264" y="116632"/>
            <a:ext cx="776817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24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24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</a:t>
            </a:r>
            <a:r>
              <a:rPr lang="es-MX" sz="24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Octubre 2022-2023 OBSERVACION DEL CUENTO CAMILON COMELON 2º “B”</a:t>
            </a:r>
            <a:endParaRPr lang="es-MX" sz="24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pic>
        <p:nvPicPr>
          <p:cNvPr id="7" name="6 Imagen" descr="C:\Users\dell\Desktop\Collage_20221027_17583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25" y="1268760"/>
            <a:ext cx="7192645" cy="4579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47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20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</a:t>
            </a:r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Octubre 2022-2023 COLOREAR Y  EXPRESAR LO QUE OBSERVARON DEL CUENTO CAMILON COMILON 2º “B”</a:t>
            </a:r>
            <a:endParaRPr lang="es-MX" sz="20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pic>
        <p:nvPicPr>
          <p:cNvPr id="7" name="6 Imagen" descr="C:\Users\dell\Desktop\Collage_20221027_1752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6" y="1086961"/>
            <a:ext cx="4565631" cy="545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C:\Users\dell\Desktop\Collage_20221027_1752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88097"/>
            <a:ext cx="4248472" cy="5458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47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25008"/>
          </a:xfrm>
          <a:prstGeom prst="rect">
            <a:avLst/>
          </a:prstGeom>
        </p:spPr>
      </p:pic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20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</a:t>
            </a:r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Octubre 2022-2023 </a:t>
            </a:r>
          </a:p>
          <a:p>
            <a:pPr lvl="0" algn="ctr"/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CONTEO E IDENTIFICACION DE LA COMIDA QUE RECOLECTO CAMILON COMELON</a:t>
            </a:r>
            <a:endParaRPr lang="es-MX" sz="20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pic>
        <p:nvPicPr>
          <p:cNvPr id="7" name="6 Imagen" descr="C:\Users\dell\Desktop\Collage_20221027_1753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" y="1196752"/>
            <a:ext cx="4198420" cy="5430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C:\Users\dell\Desktop\Collage_20221027_1753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077072" cy="5430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471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068960"/>
            <a:ext cx="2403583" cy="3477525"/>
          </a:xfrm>
          <a:prstGeom prst="rect">
            <a:avLst/>
          </a:prstGeom>
        </p:spPr>
      </p:pic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20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</a:t>
            </a:r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Octubre 2022-2023 </a:t>
            </a:r>
          </a:p>
          <a:p>
            <a:pPr lvl="0" algn="ctr"/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LECTURA DEL CUENTO ACOMPAÑADOS DE SU MAMA EN CASA 2º “B”</a:t>
            </a: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pic>
        <p:nvPicPr>
          <p:cNvPr id="7" name="6 Imagen" descr="C:\Users\dell\Desktop\Collage_20221027_1756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" y="1628799"/>
            <a:ext cx="7192645" cy="5217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471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sp>
        <p:nvSpPr>
          <p:cNvPr id="14" name="Google Shape;3131;p24"/>
          <p:cNvSpPr txBox="1"/>
          <p:nvPr/>
        </p:nvSpPr>
        <p:spPr>
          <a:xfrm>
            <a:off x="467544" y="129410"/>
            <a:ext cx="7776864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24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24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</a:t>
            </a:r>
            <a:r>
              <a:rPr lang="es-MX" sz="24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Octubre 2022-2023 </a:t>
            </a:r>
          </a:p>
          <a:p>
            <a:pPr lvl="0" algn="ctr"/>
            <a:r>
              <a:rPr lang="es-MX" sz="24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PRESTACION CIUENTOS PARA LECTURA EN CASA</a:t>
            </a:r>
            <a:endParaRPr lang="es-MX" sz="24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pic>
        <p:nvPicPr>
          <p:cNvPr id="7" name="6 Imagen" descr="C:\Users\dell\Desktop\Collage_20221027_1755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77" y="1323322"/>
            <a:ext cx="7218680" cy="5130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471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20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</a:t>
            </a:r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Octubre 2022-2023 </a:t>
            </a:r>
          </a:p>
          <a:p>
            <a:pPr lvl="0" algn="ctr"/>
            <a:r>
              <a:rPr lang="es-MX" sz="20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LECTURA DE CUENTO EN EL AULA POR MADRE DE FAMILIA Y FORMATO DE REPORTE DE LECTURA 2º B</a:t>
            </a:r>
            <a:endParaRPr lang="es-MX" sz="20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pic>
        <p:nvPicPr>
          <p:cNvPr id="7" name="6 Imagen" descr="C:\Users\dell\Desktop\Collage_20221027_180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7232"/>
            <a:ext cx="3888432" cy="5554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C:\Users\dell\Desktop\IMG_20221027_173626_edit_760614495977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6502"/>
            <a:ext cx="4320480" cy="5442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431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28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28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</a:t>
            </a:r>
            <a:r>
              <a:rPr lang="es-MX" sz="28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Octubre 2022-2023 BAILE DE LA FIESTA DE COLORES</a:t>
            </a:r>
            <a:endParaRPr lang="es-MX" sz="28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pic>
        <p:nvPicPr>
          <p:cNvPr id="9" name="8 Imagen" descr="C:\Users\dell\Desktop\Collage_20221027_1803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340768"/>
            <a:ext cx="6840761" cy="5050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431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40CEFF47-4329-4FA2-9D0A-0A01C815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2"/>
          <a:stretch/>
        </p:blipFill>
        <p:spPr bwMode="auto">
          <a:xfrm>
            <a:off x="132300" y="824003"/>
            <a:ext cx="9014792" cy="62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C1E1E3-9F6D-4BE2-892E-2D643FD8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239618"/>
            <a:ext cx="5832647" cy="264712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> </a:t>
            </a: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</a:b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158">
            <a:off x="2537995" y="3144191"/>
            <a:ext cx="3691468" cy="2768601"/>
          </a:xfrm>
        </p:spPr>
      </p:pic>
      <p:sp>
        <p:nvSpPr>
          <p:cNvPr id="3" name="CuadroTexto 2"/>
          <p:cNvSpPr txBox="1"/>
          <p:nvPr/>
        </p:nvSpPr>
        <p:spPr>
          <a:xfrm>
            <a:off x="3059832" y="54868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GRUPO 2º “C”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3031355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8760008" cy="619268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200602" y="3212976"/>
            <a:ext cx="74944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PROPÓSITOS </a:t>
            </a:r>
          </a:p>
          <a:p>
            <a:r>
              <a:rPr lang="es-MX" sz="2000" dirty="0"/>
              <a:t>• Propiciar el establecimiento de ambientes de aprendizaje que estimulen el gusto por la lectura y la escritura en los alumnos, maestros y padres de familia. </a:t>
            </a:r>
          </a:p>
          <a:p>
            <a:r>
              <a:rPr lang="es-MX" sz="2000" dirty="0"/>
              <a:t>• Contribuir al fortalecimiento de la lectura y la escritura de los alumnos con estrategias diseñadas a partir del Programa de Educación Preescolar. </a:t>
            </a:r>
          </a:p>
          <a:p>
            <a:r>
              <a:rPr lang="es-MX" sz="2000" dirty="0"/>
              <a:t>• Fortalecer el proceso de formación de lectores y escritores desde el ámbito familiar, mediante actividades que alienten la convivencia y el desarrollo integral de los alumnos con interacción de los docentes y padres de familia.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228271" y="1273984"/>
            <a:ext cx="7160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/>
              <a:t>SECRETARÍA </a:t>
            </a:r>
            <a:r>
              <a:rPr lang="es-MX" sz="2000" dirty="0"/>
              <a:t>DE EDUCACIÓN DEL ESTADO DE DURANGO SUBSECRETARÍA DE EDUCACIÓN EN REGIÓN LAGUNA DE DURANGO </a:t>
            </a:r>
          </a:p>
          <a:p>
            <a:pPr algn="just"/>
            <a:r>
              <a:rPr lang="es-MX" sz="2000" dirty="0"/>
              <a:t>DIRECCIÓN DE SERVICIOS EDUCATIVOS </a:t>
            </a:r>
          </a:p>
          <a:p>
            <a:pPr algn="ctr"/>
            <a:r>
              <a:rPr lang="pt-BR" sz="2000" b="1" dirty="0"/>
              <a:t>CENTRO PEDAGÓGICO “GREGORIO TORRES QUINTERO” </a:t>
            </a:r>
            <a:endParaRPr lang="pt-BR" sz="2000" dirty="0"/>
          </a:p>
          <a:p>
            <a:pPr algn="just"/>
            <a:r>
              <a:rPr lang="es-MX" sz="2000" b="1" dirty="0"/>
              <a:t>PARA LA ENSEÑANZA DE LA LECTURA, LA ESCRITURA Y LAS MATEMÁTICAS </a:t>
            </a:r>
            <a:endParaRPr lang="es-MX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Lectora Octubre </a:t>
            </a: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</p:spTree>
    <p:extLst>
      <p:ext uri="{BB962C8B-B14F-4D97-AF65-F5344CB8AC3E}">
        <p14:creationId xmlns:p14="http://schemas.microsoft.com/office/powerpoint/2010/main" val="335105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40CEFF47-4329-4FA2-9D0A-0A01C815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2"/>
          <a:stretch/>
        </p:blipFill>
        <p:spPr bwMode="auto">
          <a:xfrm>
            <a:off x="132300" y="824003"/>
            <a:ext cx="9014792" cy="62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C1E1E3-9F6D-4BE2-892E-2D643FD8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239618"/>
            <a:ext cx="5832647" cy="264712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> </a:t>
            </a: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</a:b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3059832" y="54868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GRUPO 2º “C”</a:t>
            </a:r>
            <a:endParaRPr lang="es-MX" sz="2400" b="1" dirty="0"/>
          </a:p>
        </p:txBody>
      </p:sp>
      <p:pic>
        <p:nvPicPr>
          <p:cNvPr id="7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106701"/>
            <a:ext cx="3600400" cy="3195654"/>
          </a:xfrm>
        </p:spPr>
      </p:pic>
    </p:spTree>
    <p:extLst>
      <p:ext uri="{BB962C8B-B14F-4D97-AF65-F5344CB8AC3E}">
        <p14:creationId xmlns:p14="http://schemas.microsoft.com/office/powerpoint/2010/main" val="1014293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40CEFF47-4329-4FA2-9D0A-0A01C815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2"/>
          <a:stretch/>
        </p:blipFill>
        <p:spPr bwMode="auto">
          <a:xfrm>
            <a:off x="-2394" y="980728"/>
            <a:ext cx="9014792" cy="623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FC1E1E3-9F6D-4BE2-892E-2D643FD8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239618"/>
            <a:ext cx="5832647" cy="2647122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B0F0"/>
                </a:solidFill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/>
            </a:r>
            <a:br>
              <a:rPr lang="es-MX" sz="2200" dirty="0" smtClean="0">
                <a:latin typeface="Cooper Black" panose="0208090404030B020404" pitchFamily="18" charset="0"/>
              </a:rPr>
            </a:br>
            <a:r>
              <a:rPr lang="es-MX" sz="2200" dirty="0" smtClean="0">
                <a:latin typeface="Cooper Black" panose="0208090404030B020404" pitchFamily="18" charset="0"/>
              </a:rPr>
              <a:t> </a:t>
            </a: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sz="2200" dirty="0">
                <a:latin typeface="Cooper Black" panose="0208090404030B020404" pitchFamily="18" charset="0"/>
              </a:rPr>
              <a:t/>
            </a:r>
            <a:br>
              <a:rPr lang="es-MX" sz="2200" dirty="0">
                <a:latin typeface="Cooper Black" panose="0208090404030B020404" pitchFamily="18" charset="0"/>
              </a:rPr>
            </a:br>
            <a: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  <a:t/>
            </a:r>
            <a:br>
              <a:rPr lang="es-MX" dirty="0">
                <a:solidFill>
                  <a:srgbClr val="0070C0"/>
                </a:solidFill>
                <a:latin typeface="Cooper Black" panose="0208090404030B020404" pitchFamily="18" charset="0"/>
              </a:rPr>
            </a:b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1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7410" y="3878788"/>
            <a:ext cx="3014847" cy="1990235"/>
          </a:xfrm>
          <a:prstGeom prst="rect">
            <a:avLst/>
          </a:prstGeom>
        </p:spPr>
      </p:pic>
      <p:pic>
        <p:nvPicPr>
          <p:cNvPr id="5" name="Marcador de contenido 6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/>
          <a:srcRect l="2882" t="5907" r="1977" b="12070"/>
          <a:stretch/>
        </p:blipFill>
        <p:spPr>
          <a:xfrm rot="18999097">
            <a:off x="3869385" y="3722940"/>
            <a:ext cx="3035028" cy="18720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07905" y="7836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GRUPO 2 “C”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795579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45" y="980728"/>
            <a:ext cx="2757465" cy="20651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196" y="1100153"/>
            <a:ext cx="2684347" cy="18263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539" y="841764"/>
            <a:ext cx="2305718" cy="21981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356992"/>
            <a:ext cx="3663937" cy="33843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2018" y="3501008"/>
            <a:ext cx="3632412" cy="324036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255510" y="332656"/>
            <a:ext cx="275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GRUPO 3º “A</a:t>
            </a:r>
            <a:r>
              <a:rPr lang="es-MX" dirty="0" smtClean="0"/>
              <a:t>”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34273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6"/>
            <a:ext cx="8964488" cy="6723366"/>
          </a:xfrm>
          <a:prstGeom prst="rect">
            <a:avLst/>
          </a:prstGeom>
        </p:spPr>
      </p:pic>
      <p:pic>
        <p:nvPicPr>
          <p:cNvPr id="3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10" y="1828849"/>
            <a:ext cx="4744136" cy="3387266"/>
          </a:xfrm>
          <a:prstGeom prst="rect">
            <a:avLst/>
          </a:prstGeom>
        </p:spPr>
      </p:pic>
      <p:sp>
        <p:nvSpPr>
          <p:cNvPr id="4" name="2 CuadroTexto"/>
          <p:cNvSpPr txBox="1"/>
          <p:nvPr/>
        </p:nvSpPr>
        <p:spPr>
          <a:xfrm>
            <a:off x="2555776" y="620688"/>
            <a:ext cx="377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+mj-lt"/>
              </a:rPr>
              <a:t>PREPARATIVOS FIESTA DE COLORES</a:t>
            </a:r>
            <a:endParaRPr lang="es-MX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3749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6"/>
            <a:ext cx="8964488" cy="6723366"/>
          </a:xfrm>
          <a:prstGeom prst="rect">
            <a:avLst/>
          </a:prstGeom>
        </p:spPr>
      </p:pic>
      <p:pic>
        <p:nvPicPr>
          <p:cNvPr id="3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88840"/>
            <a:ext cx="5189140" cy="3484306"/>
          </a:xfrm>
          <a:prstGeom prst="rect">
            <a:avLst/>
          </a:prstGeom>
        </p:spPr>
      </p:pic>
      <p:sp>
        <p:nvSpPr>
          <p:cNvPr id="4" name="2 CuadroTexto"/>
          <p:cNvSpPr txBox="1"/>
          <p:nvPr/>
        </p:nvSpPr>
        <p:spPr>
          <a:xfrm>
            <a:off x="2555776" y="620688"/>
            <a:ext cx="4648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+mj-lt"/>
              </a:rPr>
              <a:t>PREPARATIVOS FIESTA DE COLORES</a:t>
            </a:r>
            <a:endParaRPr lang="es-MX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1761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6"/>
            <a:ext cx="8964488" cy="6723366"/>
          </a:xfrm>
          <a:prstGeom prst="rect">
            <a:avLst/>
          </a:prstGeom>
        </p:spPr>
      </p:pic>
      <p:pic>
        <p:nvPicPr>
          <p:cNvPr id="3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6792"/>
            <a:ext cx="5040560" cy="4022311"/>
          </a:xfrm>
          <a:prstGeom prst="rect">
            <a:avLst/>
          </a:prstGeom>
        </p:spPr>
      </p:pic>
      <p:sp>
        <p:nvSpPr>
          <p:cNvPr id="4" name="2 CuadroTexto"/>
          <p:cNvSpPr txBox="1"/>
          <p:nvPr/>
        </p:nvSpPr>
        <p:spPr>
          <a:xfrm>
            <a:off x="2555776" y="620688"/>
            <a:ext cx="4648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+mj-lt"/>
              </a:rPr>
              <a:t>PREPARATIVOS FIESTA DE COLORES</a:t>
            </a:r>
            <a:endParaRPr lang="es-MX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5114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6"/>
            <a:ext cx="8964488" cy="672336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76" y="1628800"/>
            <a:ext cx="4824536" cy="3799269"/>
          </a:xfrm>
          <a:prstGeom prst="rect">
            <a:avLst/>
          </a:prstGeom>
        </p:spPr>
      </p:pic>
      <p:sp>
        <p:nvSpPr>
          <p:cNvPr id="4" name="2 CuadroTexto"/>
          <p:cNvSpPr txBox="1"/>
          <p:nvPr/>
        </p:nvSpPr>
        <p:spPr>
          <a:xfrm>
            <a:off x="2592752" y="608170"/>
            <a:ext cx="4648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+mj-lt"/>
              </a:rPr>
              <a:t>PREPARATIVOS FIESTA DE COLORES</a:t>
            </a:r>
            <a:endParaRPr lang="es-MX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3111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6"/>
            <a:ext cx="8964488" cy="6723366"/>
          </a:xfrm>
          <a:prstGeom prst="rect">
            <a:avLst/>
          </a:prstGeom>
        </p:spPr>
      </p:pic>
      <p:pic>
        <p:nvPicPr>
          <p:cNvPr id="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7056784" cy="4536504"/>
          </a:xfrm>
          <a:prstGeom prst="rect">
            <a:avLst/>
          </a:prstGeom>
        </p:spPr>
      </p:pic>
      <p:sp>
        <p:nvSpPr>
          <p:cNvPr id="4" name="2 CuadroTexto"/>
          <p:cNvSpPr txBox="1"/>
          <p:nvPr/>
        </p:nvSpPr>
        <p:spPr>
          <a:xfrm>
            <a:off x="2555776" y="620688"/>
            <a:ext cx="4648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+mj-lt"/>
              </a:rPr>
              <a:t>PREPARATIVOS FIESTA DE COLORES</a:t>
            </a:r>
            <a:endParaRPr lang="es-MX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7255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6"/>
            <a:ext cx="8964488" cy="6723366"/>
          </a:xfrm>
          <a:prstGeom prst="rect">
            <a:avLst/>
          </a:prstGeom>
        </p:spPr>
      </p:pic>
      <p:pic>
        <p:nvPicPr>
          <p:cNvPr id="4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36295"/>
            <a:ext cx="7560840" cy="4445222"/>
          </a:xfrm>
          <a:prstGeom prst="rect">
            <a:avLst/>
          </a:prstGeom>
        </p:spPr>
      </p:pic>
      <p:sp>
        <p:nvSpPr>
          <p:cNvPr id="7" name="2 CuadroTexto"/>
          <p:cNvSpPr txBox="1"/>
          <p:nvPr/>
        </p:nvSpPr>
        <p:spPr>
          <a:xfrm>
            <a:off x="3235641" y="908720"/>
            <a:ext cx="4648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CUENTOS Y LEYENDAS </a:t>
            </a:r>
            <a:r>
              <a:rPr lang="es-MX" sz="2400" b="1" dirty="0" smtClean="0"/>
              <a:t>CON</a:t>
            </a:r>
          </a:p>
          <a:p>
            <a:pPr algn="ctr"/>
            <a:r>
              <a:rPr lang="es-MX" sz="2400" b="1" dirty="0" smtClean="0"/>
              <a:t> </a:t>
            </a:r>
            <a:r>
              <a:rPr lang="es-MX" sz="2400" b="1" dirty="0"/>
              <a:t>TITERES DE CALCETIN</a:t>
            </a:r>
          </a:p>
          <a:p>
            <a:endParaRPr lang="es-MX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4756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6"/>
            <a:ext cx="8964488" cy="6723366"/>
          </a:xfrm>
          <a:prstGeom prst="rect">
            <a:avLst/>
          </a:prstGeom>
        </p:spPr>
      </p:pic>
      <p:pic>
        <p:nvPicPr>
          <p:cNvPr id="4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056784" cy="353875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772672" y="643390"/>
            <a:ext cx="2837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TITERES CON BOLSAS DE PAPEL</a:t>
            </a:r>
          </a:p>
        </p:txBody>
      </p:sp>
    </p:spTree>
    <p:extLst>
      <p:ext uri="{BB962C8B-B14F-4D97-AF65-F5344CB8AC3E}">
        <p14:creationId xmlns:p14="http://schemas.microsoft.com/office/powerpoint/2010/main" val="168037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" y="0"/>
            <a:ext cx="9125201" cy="685800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 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8509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91"/>
          <a:stretch/>
        </p:blipFill>
        <p:spPr>
          <a:xfrm>
            <a:off x="993661" y="1166422"/>
            <a:ext cx="3475896" cy="295232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90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91"/>
          <a:stretch/>
        </p:blipFill>
        <p:spPr>
          <a:xfrm>
            <a:off x="5387650" y="1765703"/>
            <a:ext cx="3633263" cy="2196547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8385" l="8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91"/>
          <a:stretch/>
        </p:blipFill>
        <p:spPr>
          <a:xfrm>
            <a:off x="365120" y="3696354"/>
            <a:ext cx="3722336" cy="257519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01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91"/>
          <a:stretch/>
        </p:blipFill>
        <p:spPr>
          <a:xfrm>
            <a:off x="5412265" y="3905672"/>
            <a:ext cx="3475896" cy="2952328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939652" y="1330436"/>
            <a:ext cx="3354436" cy="52322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800" dirty="0" smtClean="0"/>
              <a:t>EN EL AULA</a:t>
            </a:r>
            <a:endParaRPr lang="es-MX" sz="28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65120" y="3996867"/>
            <a:ext cx="3602443" cy="36933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n-US" b="1" i="1" dirty="0" smtClean="0"/>
              <a:t>APRENDIZAJES ESPERADOS</a:t>
            </a:r>
            <a:r>
              <a:rPr lang="en-US" dirty="0" smtClean="0"/>
              <a:t>​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412263" y="4233376"/>
            <a:ext cx="3475898" cy="369332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s-MX" b="1" dirty="0"/>
              <a:t>APRENDIZAJES ESPERADOS: </a:t>
            </a:r>
            <a:r>
              <a:rPr lang="en-US" dirty="0" smtClean="0"/>
              <a:t>​</a:t>
            </a:r>
            <a:endParaRPr lang="en-US" dirty="0"/>
          </a:p>
        </p:txBody>
      </p:sp>
      <p:sp>
        <p:nvSpPr>
          <p:cNvPr id="20" name="Google Shape;3131;p24"/>
          <p:cNvSpPr txBox="1"/>
          <p:nvPr/>
        </p:nvSpPr>
        <p:spPr>
          <a:xfrm>
            <a:off x="755576" y="-66193"/>
            <a:ext cx="7992888" cy="94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Octubre </a:t>
            </a:r>
          </a:p>
          <a:p>
            <a:pPr lvl="0" algn="ctr"/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1" name="Google Shape;3131;p24"/>
          <p:cNvSpPr txBox="1"/>
          <p:nvPr/>
        </p:nvSpPr>
        <p:spPr>
          <a:xfrm>
            <a:off x="1008624" y="66206"/>
            <a:ext cx="7377906" cy="111183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911781" y="1961448"/>
            <a:ext cx="3434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Las actividades que se presentan en esta línea tiene la intencionalidad de fortalecer las actividades lectoras y de escritura de acuerdo con el grado  ritmo de aprendizaje de nuestros alumnos.</a:t>
            </a:r>
            <a:endParaRPr lang="es-MX" sz="1400" b="1" dirty="0" smtClean="0"/>
          </a:p>
        </p:txBody>
      </p:sp>
      <p:sp>
        <p:nvSpPr>
          <p:cNvPr id="19" name="18 Rectángulo"/>
          <p:cNvSpPr/>
          <p:nvPr/>
        </p:nvSpPr>
        <p:spPr>
          <a:xfrm>
            <a:off x="5545017" y="1262840"/>
            <a:ext cx="3415166" cy="52322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800" dirty="0" smtClean="0"/>
              <a:t> </a:t>
            </a:r>
            <a:r>
              <a:rPr lang="es-MX" sz="2000" b="1" dirty="0" smtClean="0"/>
              <a:t>LENGUAJE Y COMUNICACION</a:t>
            </a:r>
            <a:endParaRPr lang="es-MX" sz="2000" b="1" dirty="0"/>
          </a:p>
        </p:txBody>
      </p:sp>
      <p:sp>
        <p:nvSpPr>
          <p:cNvPr id="3" name="2 Rectángulo"/>
          <p:cNvSpPr/>
          <p:nvPr/>
        </p:nvSpPr>
        <p:spPr>
          <a:xfrm>
            <a:off x="5670428" y="2169750"/>
            <a:ext cx="3241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600" dirty="0"/>
          </a:p>
        </p:txBody>
      </p:sp>
      <p:sp>
        <p:nvSpPr>
          <p:cNvPr id="2" name="1 Rectángulo"/>
          <p:cNvSpPr/>
          <p:nvPr/>
        </p:nvSpPr>
        <p:spPr>
          <a:xfrm>
            <a:off x="731453" y="4869160"/>
            <a:ext cx="3236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b="1" dirty="0"/>
          </a:p>
        </p:txBody>
      </p:sp>
      <p:sp>
        <p:nvSpPr>
          <p:cNvPr id="5" name="4 Rectángulo"/>
          <p:cNvSpPr/>
          <p:nvPr/>
        </p:nvSpPr>
        <p:spPr>
          <a:xfrm>
            <a:off x="5412263" y="4602708"/>
            <a:ext cx="33546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1400" b="1" dirty="0" smtClean="0"/>
              <a:t>2º “C”</a:t>
            </a:r>
          </a:p>
          <a:p>
            <a:pPr algn="just">
              <a:spcAft>
                <a:spcPts val="0"/>
              </a:spcAft>
            </a:pPr>
            <a:r>
              <a:rPr lang="es-MX" sz="1400" b="1" dirty="0" smtClean="0"/>
              <a:t>Comenta</a:t>
            </a:r>
            <a:r>
              <a:rPr lang="es-MX" sz="1400" b="1" dirty="0"/>
              <a:t>, a partir de la lectura que escucha de textos literarios, ideas que relaciona con experiencias propias o algo que no conocía. </a:t>
            </a:r>
          </a:p>
          <a:p>
            <a:pPr algn="just">
              <a:spcAft>
                <a:spcPts val="0"/>
              </a:spcAft>
            </a:pPr>
            <a:r>
              <a:rPr lang="es-MX" sz="1400" b="1" dirty="0"/>
              <a:t>*Describe personajes y lugares que imagina al escuchar cuentos, fábulas, leyendas y otros relatos literarios.</a:t>
            </a:r>
            <a:endParaRPr lang="es-MX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412265" y="2440876"/>
            <a:ext cx="333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s-MX" dirty="0"/>
          </a:p>
        </p:txBody>
      </p:sp>
      <p:sp>
        <p:nvSpPr>
          <p:cNvPr id="13" name="Rectángulo 12"/>
          <p:cNvSpPr/>
          <p:nvPr/>
        </p:nvSpPr>
        <p:spPr>
          <a:xfrm>
            <a:off x="5387650" y="2169750"/>
            <a:ext cx="3864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MX" b="1" dirty="0"/>
              <a:t>ORGANIZADOR CURRICULAR 1</a:t>
            </a:r>
            <a:r>
              <a:rPr lang="en-US" dirty="0"/>
              <a:t>​</a:t>
            </a:r>
          </a:p>
          <a:p>
            <a:pPr fontAlgn="base"/>
            <a:r>
              <a:rPr lang="es-MX" b="1" dirty="0"/>
              <a:t>Estudio</a:t>
            </a:r>
            <a:r>
              <a:rPr lang="es-MX" dirty="0"/>
              <a:t> </a:t>
            </a:r>
            <a:endParaRPr lang="en-US" dirty="0"/>
          </a:p>
          <a:p>
            <a:pPr fontAlgn="base"/>
            <a:r>
              <a:rPr lang="es-MX" dirty="0"/>
              <a:t>​</a:t>
            </a:r>
            <a:r>
              <a:rPr lang="es-MX" b="1" dirty="0"/>
              <a:t>ORGANIZADOR CURRICULAR 2</a:t>
            </a:r>
          </a:p>
          <a:p>
            <a:pPr fontAlgn="base"/>
            <a:r>
              <a:rPr lang="es-MX" b="1" dirty="0"/>
              <a:t>Empleo </a:t>
            </a:r>
            <a:r>
              <a:rPr lang="en-US" b="1" dirty="0"/>
              <a:t>de </a:t>
            </a:r>
            <a:r>
              <a:rPr lang="en-US" b="1" dirty="0" err="1"/>
              <a:t>acervos</a:t>
            </a:r>
            <a:r>
              <a:rPr lang="en-US" b="1" dirty="0"/>
              <a:t> </a:t>
            </a:r>
            <a:r>
              <a:rPr lang="en-US" b="1" dirty="0" err="1"/>
              <a:t>impresos</a:t>
            </a:r>
            <a:r>
              <a:rPr lang="en-US" b="1" dirty="0"/>
              <a:t>  </a:t>
            </a:r>
            <a:r>
              <a:rPr lang="en-US" b="1" dirty="0" err="1"/>
              <a:t>digitales</a:t>
            </a:r>
            <a:endParaRPr lang="en-US" b="1" dirty="0"/>
          </a:p>
        </p:txBody>
      </p:sp>
      <p:sp>
        <p:nvSpPr>
          <p:cNvPr id="15" name="Rectángulo 14"/>
          <p:cNvSpPr/>
          <p:nvPr/>
        </p:nvSpPr>
        <p:spPr>
          <a:xfrm rot="10800000" flipV="1">
            <a:off x="232368" y="4384067"/>
            <a:ext cx="385508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b="1" dirty="0" smtClean="0"/>
              <a:t>2o “B”</a:t>
            </a:r>
          </a:p>
          <a:p>
            <a:pPr algn="just" fontAlgn="base"/>
            <a:r>
              <a:rPr lang="en-US" sz="1400" b="1" dirty="0" err="1" smtClean="0"/>
              <a:t>Explica</a:t>
            </a:r>
            <a:r>
              <a:rPr lang="en-US" sz="1400" b="1" dirty="0" smtClean="0"/>
              <a:t> </a:t>
            </a:r>
            <a:r>
              <a:rPr lang="en-US" sz="1400" b="1" dirty="0"/>
              <a:t>las </a:t>
            </a:r>
            <a:r>
              <a:rPr lang="en-US" sz="1400" b="1" dirty="0" err="1"/>
              <a:t>razones</a:t>
            </a:r>
            <a:r>
              <a:rPr lang="en-US" sz="1400" b="1" dirty="0"/>
              <a:t> </a:t>
            </a:r>
            <a:r>
              <a:rPr lang="en-US" sz="1400" b="1" dirty="0" err="1"/>
              <a:t>por</a:t>
            </a:r>
            <a:r>
              <a:rPr lang="en-US" sz="1400" b="1" dirty="0"/>
              <a:t> las que </a:t>
            </a:r>
            <a:r>
              <a:rPr lang="en-US" sz="1400" b="1" dirty="0" err="1"/>
              <a:t>elige</a:t>
            </a:r>
            <a:r>
              <a:rPr lang="en-US" sz="1400" b="1" dirty="0"/>
              <a:t> un material de </a:t>
            </a:r>
            <a:r>
              <a:rPr lang="en-US" sz="1400" b="1" dirty="0" err="1"/>
              <a:t>su</a:t>
            </a:r>
            <a:r>
              <a:rPr lang="en-US" sz="1400" b="1" dirty="0"/>
              <a:t> </a:t>
            </a:r>
            <a:r>
              <a:rPr lang="en-US" sz="1400" b="1" dirty="0" err="1"/>
              <a:t>interes</a:t>
            </a:r>
            <a:r>
              <a:rPr lang="en-US" sz="1400" b="1" dirty="0"/>
              <a:t>, </a:t>
            </a:r>
            <a:r>
              <a:rPr lang="en-US" sz="1400" b="1" dirty="0" err="1"/>
              <a:t>cuando</a:t>
            </a:r>
            <a:r>
              <a:rPr lang="en-US" sz="1400" b="1" dirty="0"/>
              <a:t> </a:t>
            </a:r>
            <a:r>
              <a:rPr lang="en-US" sz="1400" b="1" dirty="0" err="1"/>
              <a:t>explora</a:t>
            </a:r>
            <a:r>
              <a:rPr lang="en-US" sz="1400" b="1" dirty="0"/>
              <a:t> </a:t>
            </a:r>
            <a:r>
              <a:rPr lang="en-US" sz="1400" b="1" dirty="0" err="1"/>
              <a:t>los</a:t>
            </a:r>
            <a:r>
              <a:rPr lang="en-US" sz="1400" b="1" dirty="0"/>
              <a:t> </a:t>
            </a:r>
            <a:r>
              <a:rPr lang="en-US" sz="1400" b="1" dirty="0" err="1"/>
              <a:t>acervos</a:t>
            </a:r>
            <a:r>
              <a:rPr lang="en-US" sz="1400" b="1" dirty="0"/>
              <a:t>.</a:t>
            </a:r>
          </a:p>
          <a:p>
            <a:pPr algn="just" fontAlgn="base"/>
            <a:r>
              <a:rPr lang="en-US" sz="1400" b="1" dirty="0" err="1"/>
              <a:t>Expresa</a:t>
            </a:r>
            <a:r>
              <a:rPr lang="en-US" sz="1400" b="1" dirty="0"/>
              <a:t> </a:t>
            </a:r>
            <a:r>
              <a:rPr lang="en-US" sz="1400" b="1" dirty="0" err="1"/>
              <a:t>su</a:t>
            </a:r>
            <a:r>
              <a:rPr lang="en-US" sz="1400" b="1" dirty="0"/>
              <a:t> opinion </a:t>
            </a:r>
            <a:r>
              <a:rPr lang="en-US" sz="1400" b="1" dirty="0" err="1"/>
              <a:t>sobre</a:t>
            </a:r>
            <a:r>
              <a:rPr lang="en-US" sz="1400" b="1" dirty="0"/>
              <a:t> </a:t>
            </a:r>
            <a:r>
              <a:rPr lang="en-US" sz="1400" b="1" dirty="0" err="1"/>
              <a:t>textos</a:t>
            </a:r>
            <a:r>
              <a:rPr lang="en-US" sz="1400" b="1" dirty="0"/>
              <a:t> </a:t>
            </a:r>
            <a:r>
              <a:rPr lang="en-US" sz="1400" b="1" dirty="0" err="1"/>
              <a:t>informativos</a:t>
            </a:r>
            <a:r>
              <a:rPr lang="en-US" sz="1400" b="1" dirty="0"/>
              <a:t> </a:t>
            </a:r>
            <a:r>
              <a:rPr lang="en-US" sz="1400" b="1" dirty="0" err="1"/>
              <a:t>leidos</a:t>
            </a:r>
            <a:r>
              <a:rPr lang="en-US" sz="1400" b="1" dirty="0"/>
              <a:t> </a:t>
            </a:r>
            <a:r>
              <a:rPr lang="en-US" sz="1400" b="1" dirty="0" err="1"/>
              <a:t>en</a:t>
            </a:r>
            <a:r>
              <a:rPr lang="en-US" sz="1400" b="1" dirty="0"/>
              <a:t> </a:t>
            </a:r>
            <a:r>
              <a:rPr lang="en-US" sz="1400" b="1" dirty="0" err="1"/>
              <a:t>voz</a:t>
            </a:r>
            <a:r>
              <a:rPr lang="en-US" sz="1400" b="1" dirty="0"/>
              <a:t> </a:t>
            </a:r>
            <a:r>
              <a:rPr lang="en-US" sz="1400" b="1" dirty="0" err="1"/>
              <a:t>alta</a:t>
            </a:r>
            <a:r>
              <a:rPr lang="en-US" sz="1400" b="1" dirty="0"/>
              <a:t> </a:t>
            </a:r>
            <a:r>
              <a:rPr lang="en-US" sz="1400" b="1" dirty="0" err="1"/>
              <a:t>por</a:t>
            </a:r>
            <a:r>
              <a:rPr lang="en-US" sz="1400" b="1" dirty="0"/>
              <a:t> </a:t>
            </a:r>
            <a:r>
              <a:rPr lang="en-US" sz="1400" b="1" dirty="0" err="1"/>
              <a:t>otra</a:t>
            </a:r>
            <a:r>
              <a:rPr lang="en-US" sz="1400" b="1" dirty="0"/>
              <a:t> persona</a:t>
            </a:r>
            <a:r>
              <a:rPr lang="en-US" sz="1400" dirty="0"/>
              <a:t>.​</a:t>
            </a:r>
          </a:p>
        </p:txBody>
      </p:sp>
    </p:spTree>
    <p:extLst>
      <p:ext uri="{BB962C8B-B14F-4D97-AF65-F5344CB8AC3E}">
        <p14:creationId xmlns:p14="http://schemas.microsoft.com/office/powerpoint/2010/main" val="2017344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06"/>
            <a:ext cx="8964488" cy="6723366"/>
          </a:xfrm>
          <a:prstGeom prst="rect">
            <a:avLst/>
          </a:prstGeom>
        </p:spPr>
      </p:pic>
      <p:pic>
        <p:nvPicPr>
          <p:cNvPr id="5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8136904" cy="457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0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" y="0"/>
            <a:ext cx="9125201" cy="685800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 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8509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91"/>
          <a:stretch/>
        </p:blipFill>
        <p:spPr>
          <a:xfrm>
            <a:off x="899592" y="1178036"/>
            <a:ext cx="3475896" cy="295232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90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91"/>
          <a:stretch/>
        </p:blipFill>
        <p:spPr>
          <a:xfrm>
            <a:off x="5545017" y="1009922"/>
            <a:ext cx="3475896" cy="2952328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8385" l="8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91"/>
          <a:stretch/>
        </p:blipFill>
        <p:spPr>
          <a:xfrm>
            <a:off x="611560" y="3905672"/>
            <a:ext cx="3475896" cy="2952328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01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91"/>
          <a:stretch/>
        </p:blipFill>
        <p:spPr>
          <a:xfrm>
            <a:off x="5412265" y="3905672"/>
            <a:ext cx="3475896" cy="2952328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939652" y="1330436"/>
            <a:ext cx="3354436" cy="307777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1400" b="1" dirty="0" smtClean="0"/>
              <a:t>APRENDIZAJES EPSERADOS</a:t>
            </a:r>
            <a:endParaRPr lang="es-MX" sz="14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837340" y="4344778"/>
            <a:ext cx="3024336" cy="36933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es-MX" b="1" dirty="0" smtClean="0"/>
              <a:t>APRENDIZAJES ESPERADOS</a:t>
            </a:r>
            <a:r>
              <a:rPr lang="en-US" dirty="0" smtClean="0"/>
              <a:t>​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5625872" y="4493339"/>
            <a:ext cx="3096344" cy="369332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s-MX" b="1" dirty="0"/>
              <a:t>APRENDIZAJES ESPERADOS: </a:t>
            </a:r>
            <a:r>
              <a:rPr lang="en-US" dirty="0" smtClean="0"/>
              <a:t>​</a:t>
            </a:r>
            <a:endParaRPr lang="en-US" dirty="0"/>
          </a:p>
        </p:txBody>
      </p:sp>
      <p:sp>
        <p:nvSpPr>
          <p:cNvPr id="20" name="Google Shape;3131;p24"/>
          <p:cNvSpPr txBox="1"/>
          <p:nvPr/>
        </p:nvSpPr>
        <p:spPr>
          <a:xfrm>
            <a:off x="755576" y="-66193"/>
            <a:ext cx="7992888" cy="94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Octubre </a:t>
            </a: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1" name="Google Shape;3131;p24"/>
          <p:cNvSpPr txBox="1"/>
          <p:nvPr/>
        </p:nvSpPr>
        <p:spPr>
          <a:xfrm>
            <a:off x="1008624" y="66206"/>
            <a:ext cx="7377906" cy="111183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899592" y="1704406"/>
            <a:ext cx="3446745" cy="2188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1400" dirty="0" smtClean="0"/>
              <a:t>2º “C”</a:t>
            </a:r>
          </a:p>
          <a:p>
            <a:pPr algn="just">
              <a:spcAft>
                <a:spcPts val="0"/>
              </a:spcAft>
            </a:pPr>
            <a:r>
              <a:rPr lang="es-MX" sz="1400" dirty="0" smtClean="0"/>
              <a:t>Producción</a:t>
            </a:r>
            <a:r>
              <a:rPr lang="es-MX" sz="1400" dirty="0"/>
              <a:t>, interpretación e intercambio de narraciones.</a:t>
            </a:r>
            <a:r>
              <a:rPr lang="es-MX" sz="1600" dirty="0"/>
              <a:t> </a:t>
            </a:r>
            <a:endParaRPr lang="es-MX" sz="1600" dirty="0" smtClean="0"/>
          </a:p>
          <a:p>
            <a:pPr algn="just">
              <a:spcAft>
                <a:spcPts val="0"/>
              </a:spcAft>
            </a:pPr>
            <a:r>
              <a:rPr lang="es-MX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PENSAMIENTO MATEMATICO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dirty="0"/>
              <a:t>Cuenta colecciones no mayores a 20 elementos.</a:t>
            </a:r>
            <a:endParaRPr lang="es-MX" sz="1100" dirty="0"/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MX" sz="1200" dirty="0"/>
              <a:t>*Contesta preguntas en las que necesite recabar datos; los organiza a través de tablas y pictogramas que interpreta para contestar las preguntas planteadas.</a:t>
            </a:r>
            <a:endParaRPr lang="es-MX" sz="1100" dirty="0"/>
          </a:p>
          <a:p>
            <a:pPr algn="just">
              <a:spcAft>
                <a:spcPts val="0"/>
              </a:spcAft>
            </a:pPr>
            <a:endParaRPr lang="es-MX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5605747" y="1592046"/>
            <a:ext cx="3354436" cy="52322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800" dirty="0"/>
              <a:t>NO OLVIDAR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670428" y="2169750"/>
            <a:ext cx="32415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/>
              <a:t>Se </a:t>
            </a:r>
            <a:r>
              <a:rPr lang="es-MX" sz="1600" b="1" dirty="0"/>
              <a:t>presenta la obra del autor seleccionado para conocerlo a mayor profundidad. Además de temas de relevancia en la vida escolar</a:t>
            </a:r>
            <a:r>
              <a:rPr lang="es-MX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4548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" y="32992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29" y="3420238"/>
            <a:ext cx="2403583" cy="3477525"/>
          </a:xfrm>
          <a:prstGeom prst="rect">
            <a:avLst/>
          </a:prstGeom>
        </p:spPr>
      </p:pic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Lectora Octubre </a:t>
            </a:r>
          </a:p>
          <a:p>
            <a:pPr lvl="0" algn="ctr"/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5" b="100000" l="2979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" y="837230"/>
            <a:ext cx="6770578" cy="6060533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39552" y="1280827"/>
            <a:ext cx="610017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/>
              <a:t>ACERCAMIENTO AL TEXTO </a:t>
            </a:r>
          </a:p>
          <a:p>
            <a:r>
              <a:rPr lang="es-MX" dirty="0" smtClean="0"/>
              <a:t>Previo </a:t>
            </a:r>
            <a:r>
              <a:rPr lang="es-MX" dirty="0"/>
              <a:t>a la lectura del cuento, se plantearán a los alumnos un par de preguntas y partiendo de las ideas expresadas por los alumnos y con la opción de presentar un video corto de la fiesta de colores te presentamos una historia divertida que nos resalta la importancia de la amistad, la colaboración y la generosidad. </a:t>
            </a:r>
          </a:p>
          <a:p>
            <a:pPr algn="ctr"/>
            <a:r>
              <a:rPr lang="es-MX" b="1" dirty="0"/>
              <a:t>¿Has asistido a una fiesta donde todos llevan comida para compartir?, ¿Conoces las fiestas de colores? ¿De que tratan? </a:t>
            </a:r>
            <a:r>
              <a:rPr lang="es-MX" b="1" dirty="0" smtClean="0"/>
              <a:t> TIEMPO DE LEER Y COMPARTIR </a:t>
            </a:r>
          </a:p>
          <a:p>
            <a:r>
              <a:rPr lang="es-MX" b="1" dirty="0" smtClean="0"/>
              <a:t>Camilón </a:t>
            </a:r>
            <a:r>
              <a:rPr lang="es-MX" i="1" dirty="0"/>
              <a:t>(presentar a los alumnos un cerdito puede ser una alcancía, un peluche pequeño o la imagen que viene en el anexo 1, click aquí ) </a:t>
            </a:r>
            <a:r>
              <a:rPr lang="es-MX" dirty="0"/>
              <a:t>es un cerdito glotón y perezoso que prefiere pedir la comida a los demás a conseguirla él. Está acostumbrado a que sus amigos siempre le salven de pasar hambre, y cuando consigue un montón de comida piensa que podría hacer algo distinto… </a:t>
            </a:r>
            <a:r>
              <a:rPr lang="es-MX" b="1" dirty="0"/>
              <a:t>¿Ustedes que creen que está planeando hacer Camilón? </a:t>
            </a:r>
            <a:r>
              <a:rPr lang="es-MX" dirty="0" smtClean="0"/>
              <a:t>en </a:t>
            </a:r>
            <a:r>
              <a:rPr lang="es-MX" dirty="0"/>
              <a:t>el botón para ver el video del cuento o click sobre la portada del mismo para apreciar un resumen del cuento con preguntas de reflexión. </a:t>
            </a:r>
          </a:p>
        </p:txBody>
      </p:sp>
    </p:spTree>
    <p:extLst>
      <p:ext uri="{BB962C8B-B14F-4D97-AF65-F5344CB8AC3E}">
        <p14:creationId xmlns:p14="http://schemas.microsoft.com/office/powerpoint/2010/main" val="29594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" y="32992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05" y="3347712"/>
            <a:ext cx="2403583" cy="347752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5" b="100000" l="2979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916832"/>
            <a:ext cx="7056784" cy="494116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259632" y="1060348"/>
            <a:ext cx="5872610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457200"/>
            <a:endParaRPr lang="es-MX" sz="2400" b="1" dirty="0" smtClean="0">
              <a:latin typeface="Pop Art" pitchFamily="2" charset="0"/>
            </a:endParaRPr>
          </a:p>
          <a:p>
            <a:pPr lvl="0" algn="ctr" defTabSz="457200"/>
            <a:r>
              <a:rPr lang="es-MX" sz="4400" b="1" dirty="0" smtClean="0">
                <a:latin typeface="Pop Art" pitchFamily="2" charset="0"/>
              </a:rPr>
              <a:t>NO OLVIDAR</a:t>
            </a:r>
            <a:endParaRPr lang="es-MX" sz="4400" b="1" dirty="0">
              <a:latin typeface="Pop Art" pitchFamily="2" charset="0"/>
            </a:endParaRPr>
          </a:p>
        </p:txBody>
      </p:sp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Octubre </a:t>
            </a:r>
          </a:p>
          <a:p>
            <a:pPr lvl="0" algn="ctr"/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38699" y="2402257"/>
            <a:ext cx="629354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/>
              <a:t>“BIBLIOTECA: UNA AVENTURA DE OTRO MUNDO” </a:t>
            </a:r>
            <a:endParaRPr lang="es-MX" sz="1600" dirty="0"/>
          </a:p>
          <a:p>
            <a:pPr algn="just"/>
            <a:r>
              <a:rPr lang="es-MX" sz="1400" dirty="0"/>
              <a:t>El propósito de esta “Aventura” es activar la biblioteca de aula y/o la de la escuela durante todo el ciclo escolar para que se convierta en un espacio en donde los alumnos se sientan cómodos, los invite a explorar los textos y satisfacer su curiosidad por algunos temas específicos o de entretenimiento. </a:t>
            </a:r>
          </a:p>
          <a:p>
            <a:pPr algn="just"/>
            <a:r>
              <a:rPr lang="es-MX" sz="1400" dirty="0"/>
              <a:t>La presencia de libros en el aula los convierte en posibles elementos de consulta de uso permanente, para ser habituales como el resto de los objetos en el salón de clase. </a:t>
            </a:r>
          </a:p>
          <a:p>
            <a:pPr algn="just"/>
            <a:r>
              <a:rPr lang="es-MX" sz="1400" dirty="0"/>
              <a:t>La práctica de la lectura y la escritura se convertirán en actividades cotidianas para que las bibliotecas tengan vida. </a:t>
            </a:r>
          </a:p>
          <a:p>
            <a:pPr algn="just"/>
            <a:r>
              <a:rPr lang="es-MX" sz="1400" dirty="0"/>
              <a:t>Surge entonces la necesidad de diseñar actividades donde los niños estén en permanente contacto directo con los libros y alguna temática los pueda atrapar, sólo así las bibliotecas tendrán vida. </a:t>
            </a:r>
          </a:p>
          <a:p>
            <a:pPr algn="just"/>
            <a:r>
              <a:rPr lang="es-MX" sz="1400" dirty="0"/>
              <a:t>Para cumplir con ese propósito se debe facilitar un libre acceso e involucrar al grupo en su organización y funcionamiento durante todo el ciclo escolar. </a:t>
            </a:r>
          </a:p>
          <a:p>
            <a:pPr algn="just"/>
            <a:r>
              <a:rPr lang="es-MX" sz="1400" dirty="0"/>
              <a:t>Este trayecto lector “La aventura de la biblioteca” incluirá cada mes en esta sección de la cartelera, un mundo por conocer o una aventura por vivir, así los niños tendrán la oportunidad de interactuar con diversos géneros y temáticas que les interesen: aventuras, terror, animales, personas, salud, etc., y decidan qué leer. </a:t>
            </a:r>
          </a:p>
        </p:txBody>
      </p:sp>
    </p:spTree>
    <p:extLst>
      <p:ext uri="{BB962C8B-B14F-4D97-AF65-F5344CB8AC3E}">
        <p14:creationId xmlns:p14="http://schemas.microsoft.com/office/powerpoint/2010/main" val="188777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05" y="3347712"/>
            <a:ext cx="2403583" cy="347752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5" b="100000" l="2979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80" y="1598836"/>
            <a:ext cx="7045836" cy="5157192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259632" y="1238109"/>
            <a:ext cx="587261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es-MX" sz="3600" b="1" dirty="0" smtClean="0">
                <a:latin typeface="Pop Art" pitchFamily="2" charset="0"/>
              </a:rPr>
              <a:t>ACTIVIDADES A REALIZAR</a:t>
            </a:r>
          </a:p>
        </p:txBody>
      </p:sp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Octubre </a:t>
            </a:r>
          </a:p>
          <a:p>
            <a:pPr lvl="0" algn="ctr"/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33304" y="2492896"/>
            <a:ext cx="597500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 smtClean="0"/>
              <a:t>2º “A”</a:t>
            </a:r>
          </a:p>
          <a:p>
            <a:r>
              <a:rPr lang="es-MX" sz="1200" dirty="0"/>
              <a:t>EN EL AULA</a:t>
            </a:r>
          </a:p>
          <a:p>
            <a:r>
              <a:rPr lang="es-MX" sz="1200" dirty="0"/>
              <a:t>AUDIOCUENTOS Y VIDEOS</a:t>
            </a:r>
          </a:p>
          <a:p>
            <a:r>
              <a:rPr lang="es-MX" sz="1200" dirty="0"/>
              <a:t>Los alumnos escucharan audio cuentos mientras se sientan y disfrutan de su refrigerio en un picnic dentro del aula. Se cuestionará a los alumnos sobre si han visto cuentos en otros lados y de qué manera podemos escucharlos, verlos o leerlos.</a:t>
            </a:r>
          </a:p>
          <a:p>
            <a:r>
              <a:rPr lang="es-MX" sz="1200" dirty="0"/>
              <a:t>LECTURA DE CUENTOS CON PADRES DE FAMILIA</a:t>
            </a:r>
          </a:p>
          <a:p>
            <a:r>
              <a:rPr lang="es-MX" sz="1200" dirty="0"/>
              <a:t>Los alumnos llevarán libros a casa para compartir en familia la lectura de cuentos y poder platicarlos con aportaciones de todos, practicando el respeto de turnos y opiniones.</a:t>
            </a:r>
          </a:p>
          <a:p>
            <a:r>
              <a:rPr lang="es-MX" sz="1200" dirty="0"/>
              <a:t>REPARACIÓN DE LIBROS </a:t>
            </a:r>
          </a:p>
          <a:p>
            <a:r>
              <a:rPr lang="es-MX" sz="1200" dirty="0"/>
              <a:t>Los alumnos y las madres de familia escogerán libros de la biblioteca del aula que puedan reparar, coser, forrar, colocarles portada, etc. Para luego regresarlos a la biblioteca y hacer uso de ellos en el salón. </a:t>
            </a:r>
          </a:p>
          <a:p>
            <a:r>
              <a:rPr lang="es-MX" sz="1200" dirty="0"/>
              <a:t>Los alumnos ayudarán a buscar la manera de reparar un cuento y acomodarlo según la secuencia del </a:t>
            </a:r>
            <a:r>
              <a:rPr lang="es-MX" sz="1200" dirty="0" err="1"/>
              <a:t>videocuento</a:t>
            </a:r>
            <a:r>
              <a:rPr lang="es-MX" sz="1200" dirty="0"/>
              <a:t> escuchado “</a:t>
            </a:r>
            <a:r>
              <a:rPr lang="es-MX" sz="1200" dirty="0" err="1"/>
              <a:t>Gorilon</a:t>
            </a:r>
            <a:r>
              <a:rPr lang="es-MX" sz="1200" dirty="0"/>
              <a:t>” de manera grupal y con aportación de todos, después se pedirá el apoyo de una madre de familia </a:t>
            </a:r>
          </a:p>
          <a:p>
            <a:r>
              <a:rPr lang="es-MX" sz="1200" dirty="0"/>
              <a:t>CLASIFICACIÓN DE CUENTOS</a:t>
            </a:r>
          </a:p>
          <a:p>
            <a:r>
              <a:rPr lang="es-MX" sz="1200" dirty="0"/>
              <a:t>Los alumnos clasificaran los cuentos del aula ya reparados según los </a:t>
            </a:r>
            <a:r>
              <a:rPr lang="es-MX" sz="1200" dirty="0" err="1"/>
              <a:t>generos</a:t>
            </a:r>
            <a:r>
              <a:rPr lang="es-MX" sz="1200" dirty="0"/>
              <a:t> que fueron mencionando y participando, de miedo, de comedia, de números, entre otros.</a:t>
            </a:r>
          </a:p>
          <a:p>
            <a:r>
              <a:rPr lang="es-MX" sz="1200" dirty="0"/>
              <a:t>LA AVENTURA DE LA BIBLIOTECA</a:t>
            </a:r>
          </a:p>
          <a:p>
            <a:r>
              <a:rPr lang="es-MX" sz="1200" dirty="0"/>
              <a:t>Seleccionar temáticas para que la biblioteca este en constante uso, y trabajar sobre eso. Se buscarán temáticas que se encuentren en los intereses de los alumnos.</a:t>
            </a:r>
          </a:p>
          <a:p>
            <a:pPr algn="ctr"/>
            <a:endParaRPr lang="es-MX" sz="1600" dirty="0" smtClean="0"/>
          </a:p>
        </p:txBody>
      </p:sp>
    </p:spTree>
    <p:extLst>
      <p:ext uri="{BB962C8B-B14F-4D97-AF65-F5344CB8AC3E}">
        <p14:creationId xmlns:p14="http://schemas.microsoft.com/office/powerpoint/2010/main" val="782748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"/>
            <a:ext cx="9036496" cy="682500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24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05" y="3347712"/>
            <a:ext cx="2403583" cy="347752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5" b="100000" l="2979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80" y="1598836"/>
            <a:ext cx="7045836" cy="5157192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259632" y="1238109"/>
            <a:ext cx="587261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es-MX" sz="3600" b="1" dirty="0" smtClean="0">
                <a:latin typeface="Pop Art" pitchFamily="2" charset="0"/>
              </a:rPr>
              <a:t>ACTIVIDADES A REALIZAR</a:t>
            </a:r>
          </a:p>
        </p:txBody>
      </p:sp>
      <p:sp>
        <p:nvSpPr>
          <p:cNvPr id="14" name="Google Shape;3131;p24"/>
          <p:cNvSpPr txBox="1"/>
          <p:nvPr/>
        </p:nvSpPr>
        <p:spPr>
          <a:xfrm>
            <a:off x="764264" y="116632"/>
            <a:ext cx="7377906" cy="9437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lvl="0" algn="ctr"/>
            <a:endParaRPr lang="es-MX" sz="3600" b="1" dirty="0" smtClean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lvl="0" algn="ctr"/>
            <a:r>
              <a:rPr lang="es-MX" sz="3600" b="1" dirty="0" smtClean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Cartelera </a:t>
            </a:r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Lectora Octubre </a:t>
            </a:r>
          </a:p>
          <a:p>
            <a:pPr lvl="0" algn="ctr"/>
            <a:r>
              <a:rPr lang="es-MX" sz="3600" b="1" dirty="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rPr>
              <a:t>2022-2023</a:t>
            </a:r>
          </a:p>
          <a:p>
            <a:pPr lvl="0" algn="ctr"/>
            <a:endParaRPr lang="es-MX" sz="3600" b="1" dirty="0">
              <a:solidFill>
                <a:schemeClr val="dk1"/>
              </a:solidFill>
              <a:latin typeface="Pompiere"/>
              <a:ea typeface="Pompiere"/>
              <a:cs typeface="Pompiere"/>
              <a:sym typeface="Pompiere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33304" y="2492896"/>
            <a:ext cx="597500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 smtClean="0"/>
              <a:t>2º “A”</a:t>
            </a:r>
          </a:p>
          <a:p>
            <a:endParaRPr lang="es-MX" sz="1200" dirty="0" smtClean="0"/>
          </a:p>
          <a:p>
            <a:endParaRPr lang="es-MX" sz="1200" dirty="0"/>
          </a:p>
          <a:p>
            <a:r>
              <a:rPr lang="es-MX" sz="1400" b="1" dirty="0"/>
              <a:t>CLASIFICACIÓN DE CUENTOS</a:t>
            </a:r>
          </a:p>
          <a:p>
            <a:r>
              <a:rPr lang="es-MX" sz="1400" b="1" dirty="0"/>
              <a:t>Los alumnos clasificaran los cuentos del aula ya reparados según los </a:t>
            </a:r>
            <a:r>
              <a:rPr lang="es-MX" sz="1400" b="1" dirty="0" err="1"/>
              <a:t>generos</a:t>
            </a:r>
            <a:r>
              <a:rPr lang="es-MX" sz="1400" b="1" dirty="0"/>
              <a:t> que fueron mencionando y participando, de miedo, de comedia, de números, entre otros.</a:t>
            </a:r>
          </a:p>
          <a:p>
            <a:endParaRPr lang="es-MX" sz="1400" b="1" dirty="0" smtClean="0"/>
          </a:p>
          <a:p>
            <a:endParaRPr lang="es-MX" sz="1400" b="1" dirty="0"/>
          </a:p>
          <a:p>
            <a:r>
              <a:rPr lang="es-MX" sz="1400" b="1" dirty="0"/>
              <a:t>LA AVENTURA DE LA BIBLIOTECA</a:t>
            </a:r>
          </a:p>
          <a:p>
            <a:r>
              <a:rPr lang="es-MX" sz="1400" b="1" dirty="0"/>
              <a:t>Seleccionar temáticas para que la biblioteca este en constante uso, y trabajar sobre eso. Se buscarán temáticas que se encuentren en los intereses de los alumnos</a:t>
            </a:r>
            <a:r>
              <a:rPr lang="es-MX" sz="1200" dirty="0" smtClean="0"/>
              <a:t>.</a:t>
            </a:r>
          </a:p>
          <a:p>
            <a:endParaRPr lang="es-MX" sz="1200" dirty="0"/>
          </a:p>
          <a:p>
            <a:pPr algn="ctr"/>
            <a:endParaRPr lang="es-MX" sz="1600" dirty="0" smtClean="0"/>
          </a:p>
        </p:txBody>
      </p:sp>
    </p:spTree>
    <p:extLst>
      <p:ext uri="{BB962C8B-B14F-4D97-AF65-F5344CB8AC3E}">
        <p14:creationId xmlns:p14="http://schemas.microsoft.com/office/powerpoint/2010/main" val="36506895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7310933</TotalTime>
  <Words>2031</Words>
  <Application>Microsoft Office PowerPoint</Application>
  <PresentationFormat>Presentación en pantalla (4:3)</PresentationFormat>
  <Paragraphs>227</Paragraphs>
  <Slides>40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9" baseType="lpstr">
      <vt:lpstr>Arial</vt:lpstr>
      <vt:lpstr>Bubble Bobble</vt:lpstr>
      <vt:lpstr>Calibri</vt:lpstr>
      <vt:lpstr>Cooper Black</vt:lpstr>
      <vt:lpstr>Pompiere</vt:lpstr>
      <vt:lpstr>Pop Art</vt:lpstr>
      <vt:lpstr>Times New Roman</vt:lpstr>
      <vt:lpstr>Wingdings</vt:lpstr>
      <vt:lpstr>Tema de Office</vt:lpstr>
      <vt:lpstr>    JARDIN DE NIÑOS GABRIELA MISTRAL CLAVE:10DJN0108E CARTELERA LECTORA OCTUBRE DIRECTORA: OLIVE ALICIA PEREZ CHAVEZ CICLO ESCOLAR  2022-2023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LINEA DE ACCION:   EN EL AULA    NO OLVIDAR    </vt:lpstr>
      <vt:lpstr>                   </vt:lpstr>
      <vt:lpstr>       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     </vt:lpstr>
      <vt:lpstr>                   </vt:lpstr>
      <vt:lpstr>       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CECOM02_10</dc:creator>
  <cp:lastModifiedBy>Personal</cp:lastModifiedBy>
  <cp:revision>64</cp:revision>
  <dcterms:created xsi:type="dcterms:W3CDTF">2022-06-10T02:59:02Z</dcterms:created>
  <dcterms:modified xsi:type="dcterms:W3CDTF">2022-11-11T00:07:12Z</dcterms:modified>
</cp:coreProperties>
</file>