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59" r:id="rId6"/>
    <p:sldId id="277" r:id="rId7"/>
    <p:sldId id="279" r:id="rId8"/>
    <p:sldId id="260" r:id="rId9"/>
    <p:sldId id="261" r:id="rId10"/>
    <p:sldId id="264" r:id="rId11"/>
    <p:sldId id="278" r:id="rId12"/>
    <p:sldId id="263" r:id="rId13"/>
    <p:sldId id="265" r:id="rId14"/>
    <p:sldId id="262" r:id="rId15"/>
    <p:sldId id="266" r:id="rId16"/>
    <p:sldId id="267" r:id="rId17"/>
    <p:sldId id="268" r:id="rId18"/>
    <p:sldId id="269" r:id="rId19"/>
    <p:sldId id="270" r:id="rId20"/>
    <p:sldId id="271" r:id="rId21"/>
    <p:sldId id="272" r:id="rId22"/>
    <p:sldId id="273" r:id="rId23"/>
    <p:sldId id="274" r:id="rId24"/>
    <p:sldId id="275" r:id="rId2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FF00"/>
    <a:srgbClr val="0099FF"/>
    <a:srgbClr val="FF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Estilo oscuro 2 - Énfasis 3/Énfasi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2" d="100"/>
          <a:sy n="72"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E11E5F-48A0-4790-B1B6-F38BD844F9C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1E09FD0-1A6B-4690-B8F7-C8C16138D4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6E60A03-1ABD-46E9-99F0-2593359CAA48}"/>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5" name="Marcador de pie de página 4">
            <a:extLst>
              <a:ext uri="{FF2B5EF4-FFF2-40B4-BE49-F238E27FC236}">
                <a16:creationId xmlns:a16="http://schemas.microsoft.com/office/drawing/2014/main" id="{C120FD18-93BD-4F24-A2DA-4CF214D742B5}"/>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8D146857-313C-466F-B70A-0FE963DD2F7E}"/>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1685304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D01B48-346C-46A3-9F62-CE1493E7D42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6E22186-617B-40FB-A693-BFCC715C62D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D2A6719-6A2C-41D3-B049-7F20790F7B38}"/>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5" name="Marcador de pie de página 4">
            <a:extLst>
              <a:ext uri="{FF2B5EF4-FFF2-40B4-BE49-F238E27FC236}">
                <a16:creationId xmlns:a16="http://schemas.microsoft.com/office/drawing/2014/main" id="{72EA3ACB-9B3E-4BA3-B8EC-5595C5474762}"/>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FDB5C718-75DE-4E0F-8DB4-95B795A659A6}"/>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17320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25DB12-8675-4081-99D1-6E624166431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60F8E3B-96E6-4EC2-931D-8B335ACD252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3CE3A2E-C583-4AF4-9242-21CFDBA34278}"/>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5" name="Marcador de pie de página 4">
            <a:extLst>
              <a:ext uri="{FF2B5EF4-FFF2-40B4-BE49-F238E27FC236}">
                <a16:creationId xmlns:a16="http://schemas.microsoft.com/office/drawing/2014/main" id="{33893462-3FE0-4754-BCE3-8CC0C4ADB505}"/>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E648AE8D-307F-485C-AABB-44723B9D36CC}"/>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200334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98AE7C-C5ED-4333-A1BC-717790BD5D8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C59E3B4-F1EF-41D7-9875-EB501CD7E6C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8919920-9510-40B5-B530-65776C45FCD5}"/>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5" name="Marcador de pie de página 4">
            <a:extLst>
              <a:ext uri="{FF2B5EF4-FFF2-40B4-BE49-F238E27FC236}">
                <a16:creationId xmlns:a16="http://schemas.microsoft.com/office/drawing/2014/main" id="{357C3D44-4642-49C7-9A09-7EF32F9ED4DA}"/>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536A3860-0F3B-4A33-A1B5-D834244E3B0C}"/>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296165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46454-1754-4040-BF39-965F096D124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A1AB6FA-1CFE-4100-B47C-35FB14D9C5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F1377DE-C989-4455-BD0B-0C7DA36396D0}"/>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5" name="Marcador de pie de página 4">
            <a:extLst>
              <a:ext uri="{FF2B5EF4-FFF2-40B4-BE49-F238E27FC236}">
                <a16:creationId xmlns:a16="http://schemas.microsoft.com/office/drawing/2014/main" id="{E6945376-8AF9-4B41-A9E8-160D73B0C8A0}"/>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D8BDEB26-3703-4046-83D4-9646A232B1BD}"/>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74590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0FC33E-5DFB-4CCC-AB52-3431D2A224A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846E83B-38B8-4D66-BEEB-D8684EAA121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55E1CB7-BC42-40D2-AEC3-ED04BF7443B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5574EB9A-8983-4862-A028-BBFB7C435FAE}"/>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6" name="Marcador de pie de página 5">
            <a:extLst>
              <a:ext uri="{FF2B5EF4-FFF2-40B4-BE49-F238E27FC236}">
                <a16:creationId xmlns:a16="http://schemas.microsoft.com/office/drawing/2014/main" id="{B92521DB-7CF5-41E8-8A9D-AE83E184B8A1}"/>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E66DCB07-92F9-4182-B18B-496684D3833A}"/>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2159000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DDB1C-2B21-4DEB-99A1-83D54F8AFE3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816CEB7-2919-4A4C-92C5-EF406B2736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0D68910-0054-4EDD-9459-693EDEA150F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1397DED1-E623-4451-970B-CEF0CB404F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68461D6-EAD6-4D3C-AD8B-1752862E696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6D93967-199D-40FF-8F67-349188CB0133}"/>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8" name="Marcador de pie de página 7">
            <a:extLst>
              <a:ext uri="{FF2B5EF4-FFF2-40B4-BE49-F238E27FC236}">
                <a16:creationId xmlns:a16="http://schemas.microsoft.com/office/drawing/2014/main" id="{17C83962-300B-4E1F-A85D-04ECB5F732E1}"/>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id="{20B45F66-EFF2-44D7-A4A8-4708309607F7}"/>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256092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3E4978-7CF2-40ED-AE34-9045D243A9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EE4772A4-511A-4894-90BD-1FD2DE2D4548}"/>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4" name="Marcador de pie de página 3">
            <a:extLst>
              <a:ext uri="{FF2B5EF4-FFF2-40B4-BE49-F238E27FC236}">
                <a16:creationId xmlns:a16="http://schemas.microsoft.com/office/drawing/2014/main" id="{EBA5009E-D09D-4318-AEF4-0034705105BC}"/>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id="{445E2D41-B986-464A-B6E1-E64EF7928619}"/>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87916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40DE8DC-7364-4FEE-8387-4D08B56E0668}"/>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3" name="Marcador de pie de página 2">
            <a:extLst>
              <a:ext uri="{FF2B5EF4-FFF2-40B4-BE49-F238E27FC236}">
                <a16:creationId xmlns:a16="http://schemas.microsoft.com/office/drawing/2014/main" id="{17A3AC48-EB02-4F53-963F-B0052080879E}"/>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id="{DB0D5A21-05D2-4987-84F1-19507BF617CD}"/>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377917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5E3B2-9016-4233-8568-EAA7387DDC7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FD5845F-3AC5-49DA-9634-767C3E1617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0B91C6C-0CEE-4CD9-98A6-B56BF64C6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BF664DA-98D7-4C2F-B395-B03B4753F081}"/>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6" name="Marcador de pie de página 5">
            <a:extLst>
              <a:ext uri="{FF2B5EF4-FFF2-40B4-BE49-F238E27FC236}">
                <a16:creationId xmlns:a16="http://schemas.microsoft.com/office/drawing/2014/main" id="{9AF72EC8-3C00-4233-86D1-9F0A809C344E}"/>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20022DCC-4C71-426F-B200-5325B9C9BEB0}"/>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1383966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C1FFC0-B697-4A9C-8AB6-DFB91D3A33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ED1CE9C2-879B-4FDB-887E-C137B856AC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7A97BD50-F98F-484C-A16B-3228D6668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89EDACC-96E2-4FB0-B05C-5BE02F7F8523}"/>
              </a:ext>
            </a:extLst>
          </p:cNvPr>
          <p:cNvSpPr>
            <a:spLocks noGrp="1"/>
          </p:cNvSpPr>
          <p:nvPr>
            <p:ph type="dt" sz="half" idx="10"/>
          </p:nvPr>
        </p:nvSpPr>
        <p:spPr/>
        <p:txBody>
          <a:bodyPr/>
          <a:lstStyle/>
          <a:p>
            <a:fld id="{ED8EEE58-5004-4B5F-8030-D115066FBE46}" type="datetimeFigureOut">
              <a:rPr lang="es-MX" smtClean="0"/>
              <a:t>04/11/2022</a:t>
            </a:fld>
            <a:endParaRPr lang="es-MX" dirty="0"/>
          </a:p>
        </p:txBody>
      </p:sp>
      <p:sp>
        <p:nvSpPr>
          <p:cNvPr id="6" name="Marcador de pie de página 5">
            <a:extLst>
              <a:ext uri="{FF2B5EF4-FFF2-40B4-BE49-F238E27FC236}">
                <a16:creationId xmlns:a16="http://schemas.microsoft.com/office/drawing/2014/main" id="{6A7244B4-558B-4122-878D-59396AB763A3}"/>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0CF0AC0D-77E5-41E9-85D5-308A264DE9EE}"/>
              </a:ext>
            </a:extLst>
          </p:cNvPr>
          <p:cNvSpPr>
            <a:spLocks noGrp="1"/>
          </p:cNvSpPr>
          <p:nvPr>
            <p:ph type="sldNum" sz="quarter" idx="12"/>
          </p:nvPr>
        </p:nvSpPr>
        <p:spPr/>
        <p:txBody>
          <a:bodyPr/>
          <a:lstStyle/>
          <a:p>
            <a:fld id="{D7C68215-0272-4FF7-AA59-0D5CC92FDA45}" type="slidenum">
              <a:rPr lang="es-MX" smtClean="0"/>
              <a:t>‹Nº›</a:t>
            </a:fld>
            <a:endParaRPr lang="es-MX" dirty="0"/>
          </a:p>
        </p:txBody>
      </p:sp>
    </p:spTree>
    <p:extLst>
      <p:ext uri="{BB962C8B-B14F-4D97-AF65-F5344CB8AC3E}">
        <p14:creationId xmlns:p14="http://schemas.microsoft.com/office/powerpoint/2010/main" val="134494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EEC798C-8A92-4B17-AB20-43CFC515F3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4CCF10F-5E26-47F9-BC07-49DA0E82AA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15CBFEC-24C7-48E8-92C3-4F59F5F5A1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EEE58-5004-4B5F-8030-D115066FBE46}" type="datetimeFigureOut">
              <a:rPr lang="es-MX" smtClean="0"/>
              <a:t>04/11/2022</a:t>
            </a:fld>
            <a:endParaRPr lang="es-MX" dirty="0"/>
          </a:p>
        </p:txBody>
      </p:sp>
      <p:sp>
        <p:nvSpPr>
          <p:cNvPr id="5" name="Marcador de pie de página 4">
            <a:extLst>
              <a:ext uri="{FF2B5EF4-FFF2-40B4-BE49-F238E27FC236}">
                <a16:creationId xmlns:a16="http://schemas.microsoft.com/office/drawing/2014/main" id="{82EBDB96-14D1-4D3F-BC1C-C8B92029A4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id="{292BB10B-E409-4098-B54B-8336CC222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68215-0272-4FF7-AA59-0D5CC92FDA45}" type="slidenum">
              <a:rPr lang="es-MX" smtClean="0"/>
              <a:t>‹Nº›</a:t>
            </a:fld>
            <a:endParaRPr lang="es-MX" dirty="0"/>
          </a:p>
        </p:txBody>
      </p:sp>
    </p:spTree>
    <p:extLst>
      <p:ext uri="{BB962C8B-B14F-4D97-AF65-F5344CB8AC3E}">
        <p14:creationId xmlns:p14="http://schemas.microsoft.com/office/powerpoint/2010/main" val="2237956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78151F7A-0FD0-42F1-A713-25E9115102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3474EE18-150E-43B8-B32D-E1CB752DC6F0}"/>
              </a:ext>
            </a:extLst>
          </p:cNvPr>
          <p:cNvSpPr>
            <a:spLocks noGrp="1"/>
          </p:cNvSpPr>
          <p:nvPr>
            <p:ph type="ctrTitle"/>
          </p:nvPr>
        </p:nvSpPr>
        <p:spPr>
          <a:xfrm>
            <a:off x="1524000" y="884072"/>
            <a:ext cx="9144000" cy="1486452"/>
          </a:xfrm>
        </p:spPr>
        <p:txBody>
          <a:bodyPr>
            <a:normAutofit/>
          </a:bodyPr>
          <a:lstStyle/>
          <a:p>
            <a:r>
              <a:rPr lang="es-MX" sz="4800" dirty="0">
                <a:latin typeface="Homemade Sausage" panose="02000600000000000000" pitchFamily="2" charset="0"/>
              </a:rPr>
              <a:t>Jardín de Niños </a:t>
            </a:r>
            <a:br>
              <a:rPr lang="es-MX" sz="4800" dirty="0">
                <a:latin typeface="Homemade Sausage" panose="02000600000000000000" pitchFamily="2" charset="0"/>
              </a:rPr>
            </a:br>
            <a:r>
              <a:rPr lang="es-MX" sz="4800" dirty="0">
                <a:solidFill>
                  <a:srgbClr val="7030A0"/>
                </a:solidFill>
                <a:latin typeface="Homemade Sausage" panose="02000600000000000000" pitchFamily="2" charset="0"/>
              </a:rPr>
              <a:t>“Pablo Neruda”</a:t>
            </a:r>
          </a:p>
        </p:txBody>
      </p:sp>
      <p:sp>
        <p:nvSpPr>
          <p:cNvPr id="3" name="Subtítulo 2">
            <a:extLst>
              <a:ext uri="{FF2B5EF4-FFF2-40B4-BE49-F238E27FC236}">
                <a16:creationId xmlns:a16="http://schemas.microsoft.com/office/drawing/2014/main" id="{1E3DE497-BBD1-40F0-9D20-0DC9965BBB91}"/>
              </a:ext>
            </a:extLst>
          </p:cNvPr>
          <p:cNvSpPr>
            <a:spLocks noGrp="1"/>
          </p:cNvSpPr>
          <p:nvPr>
            <p:ph type="subTitle" idx="1"/>
          </p:nvPr>
        </p:nvSpPr>
        <p:spPr>
          <a:xfrm>
            <a:off x="1524000" y="2193655"/>
            <a:ext cx="9144000" cy="691666"/>
          </a:xfrm>
        </p:spPr>
        <p:txBody>
          <a:bodyPr>
            <a:normAutofit fontScale="92500" lnSpcReduction="10000"/>
          </a:bodyPr>
          <a:lstStyle/>
          <a:p>
            <a:r>
              <a:rPr lang="es-MX" sz="2000" dirty="0">
                <a:latin typeface="Homemade Sausage" panose="02000600000000000000" pitchFamily="2" charset="0"/>
              </a:rPr>
              <a:t>C.C.T. 10DJN0326S</a:t>
            </a:r>
          </a:p>
          <a:p>
            <a:r>
              <a:rPr lang="es-MX" sz="2000" dirty="0">
                <a:latin typeface="Homemade Sausage" panose="02000600000000000000" pitchFamily="2" charset="0"/>
              </a:rPr>
              <a:t>ZONA: 45            SECTOR: 09</a:t>
            </a:r>
          </a:p>
          <a:p>
            <a:endParaRPr lang="es-MX" sz="2000" dirty="0">
              <a:latin typeface="Homemade Sausage" panose="02000600000000000000" pitchFamily="2" charset="0"/>
            </a:endParaRPr>
          </a:p>
          <a:p>
            <a:endParaRPr lang="es-MX" dirty="0"/>
          </a:p>
        </p:txBody>
      </p:sp>
      <p:sp>
        <p:nvSpPr>
          <p:cNvPr id="4" name="Título 1">
            <a:extLst>
              <a:ext uri="{FF2B5EF4-FFF2-40B4-BE49-F238E27FC236}">
                <a16:creationId xmlns:a16="http://schemas.microsoft.com/office/drawing/2014/main" id="{456BA9D0-296C-44C3-80B1-7AFB8D3284F1}"/>
              </a:ext>
            </a:extLst>
          </p:cNvPr>
          <p:cNvSpPr txBox="1">
            <a:spLocks/>
          </p:cNvSpPr>
          <p:nvPr/>
        </p:nvSpPr>
        <p:spPr>
          <a:xfrm>
            <a:off x="0" y="2885321"/>
            <a:ext cx="12192000" cy="2078491"/>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8000" b="1" dirty="0">
                <a:solidFill>
                  <a:srgbClr val="FF0066"/>
                </a:solidFill>
                <a:latin typeface="The Crafty ! Outline" pitchFamily="2" charset="0"/>
              </a:rPr>
              <a:t>P</a:t>
            </a:r>
            <a:r>
              <a:rPr lang="es-MX" sz="8000" b="1" dirty="0">
                <a:latin typeface="The Crafty ! Outline" pitchFamily="2" charset="0"/>
              </a:rPr>
              <a:t>rograma </a:t>
            </a:r>
            <a:r>
              <a:rPr lang="es-MX" sz="8000" b="1" dirty="0">
                <a:solidFill>
                  <a:schemeClr val="accent6">
                    <a:lumMod val="75000"/>
                  </a:schemeClr>
                </a:solidFill>
                <a:latin typeface="The Crafty ! Outline" pitchFamily="2" charset="0"/>
              </a:rPr>
              <a:t>E</a:t>
            </a:r>
            <a:r>
              <a:rPr lang="es-MX" sz="8000" b="1" dirty="0">
                <a:latin typeface="The Crafty ! Outline" pitchFamily="2" charset="0"/>
              </a:rPr>
              <a:t>scolar </a:t>
            </a:r>
          </a:p>
          <a:p>
            <a:r>
              <a:rPr lang="es-MX" sz="8000" b="1" dirty="0">
                <a:latin typeface="The Crafty ! Outline" pitchFamily="2" charset="0"/>
              </a:rPr>
              <a:t>de </a:t>
            </a:r>
            <a:r>
              <a:rPr lang="es-MX" sz="8000" b="1" dirty="0">
                <a:solidFill>
                  <a:srgbClr val="0070C0"/>
                </a:solidFill>
                <a:latin typeface="The Crafty ! Outline" pitchFamily="2" charset="0"/>
              </a:rPr>
              <a:t>M</a:t>
            </a:r>
            <a:r>
              <a:rPr lang="es-MX" sz="8000" b="1" dirty="0">
                <a:latin typeface="The Crafty ! Outline" pitchFamily="2" charset="0"/>
              </a:rPr>
              <a:t>ejora </a:t>
            </a:r>
            <a:r>
              <a:rPr lang="es-MX" sz="8000" b="1" dirty="0">
                <a:solidFill>
                  <a:schemeClr val="accent2"/>
                </a:solidFill>
                <a:latin typeface="The Crafty ! Outline" pitchFamily="2" charset="0"/>
              </a:rPr>
              <a:t>C</a:t>
            </a:r>
            <a:r>
              <a:rPr lang="es-MX" sz="8000" b="1" dirty="0">
                <a:latin typeface="The Crafty ! Outline" pitchFamily="2" charset="0"/>
              </a:rPr>
              <a:t>ontinua</a:t>
            </a:r>
            <a:endParaRPr lang="es-MX" sz="8000" b="1" dirty="0">
              <a:solidFill>
                <a:srgbClr val="7030A0"/>
              </a:solidFill>
              <a:latin typeface="The Crafty ! Outline" pitchFamily="2" charset="0"/>
            </a:endParaRPr>
          </a:p>
        </p:txBody>
      </p:sp>
      <p:sp>
        <p:nvSpPr>
          <p:cNvPr id="5" name="Subtítulo 2">
            <a:extLst>
              <a:ext uri="{FF2B5EF4-FFF2-40B4-BE49-F238E27FC236}">
                <a16:creationId xmlns:a16="http://schemas.microsoft.com/office/drawing/2014/main" id="{B4B8D60C-5345-4DCF-A073-5104441C78A8}"/>
              </a:ext>
            </a:extLst>
          </p:cNvPr>
          <p:cNvSpPr txBox="1">
            <a:spLocks/>
          </p:cNvSpPr>
          <p:nvPr/>
        </p:nvSpPr>
        <p:spPr>
          <a:xfrm>
            <a:off x="1524000" y="4897386"/>
            <a:ext cx="9144000" cy="6916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2000" dirty="0">
                <a:latin typeface="Homemade Sausage" panose="02000600000000000000" pitchFamily="2" charset="0"/>
              </a:rPr>
              <a:t>Ciclo Escolar 2022-2023</a:t>
            </a:r>
          </a:p>
          <a:p>
            <a:endParaRPr lang="es-MX" dirty="0"/>
          </a:p>
        </p:txBody>
      </p:sp>
      <p:sp>
        <p:nvSpPr>
          <p:cNvPr id="6" name="Subtítulo 2">
            <a:extLst>
              <a:ext uri="{FF2B5EF4-FFF2-40B4-BE49-F238E27FC236}">
                <a16:creationId xmlns:a16="http://schemas.microsoft.com/office/drawing/2014/main" id="{2BF05F10-E50E-4ED8-8B9A-4A5B7C5AD76C}"/>
              </a:ext>
            </a:extLst>
          </p:cNvPr>
          <p:cNvSpPr txBox="1">
            <a:spLocks/>
          </p:cNvSpPr>
          <p:nvPr/>
        </p:nvSpPr>
        <p:spPr>
          <a:xfrm>
            <a:off x="5168348" y="5909892"/>
            <a:ext cx="7010400" cy="313634"/>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2000" dirty="0">
                <a:latin typeface="Homemade Sausage" panose="02000600000000000000" pitchFamily="2" charset="0"/>
              </a:rPr>
              <a:t>San José de Zaragoza, General Simón Bolívar, </a:t>
            </a:r>
            <a:r>
              <a:rPr lang="es-MX" sz="2000" dirty="0" err="1">
                <a:latin typeface="Homemade Sausage" panose="02000600000000000000" pitchFamily="2" charset="0"/>
              </a:rPr>
              <a:t>Dgo</a:t>
            </a:r>
            <a:r>
              <a:rPr lang="es-MX" sz="2000" dirty="0">
                <a:latin typeface="Homemade Sausage" panose="02000600000000000000" pitchFamily="2" charset="0"/>
              </a:rPr>
              <a:t>. </a:t>
            </a:r>
          </a:p>
          <a:p>
            <a:endParaRPr lang="es-MX" dirty="0"/>
          </a:p>
        </p:txBody>
      </p:sp>
      <p:pic>
        <p:nvPicPr>
          <p:cNvPr id="1026" name="Picture 2">
            <a:extLst>
              <a:ext uri="{FF2B5EF4-FFF2-40B4-BE49-F238E27FC236}">
                <a16:creationId xmlns:a16="http://schemas.microsoft.com/office/drawing/2014/main" id="{12B75623-EF73-496B-9C24-795023D31A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392" y="3254596"/>
            <a:ext cx="2060932" cy="297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65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8A818AB1-79DB-43F1-8315-CDC350D49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838200" y="1378424"/>
            <a:ext cx="10515600" cy="5281683"/>
          </a:xfrm>
        </p:spPr>
        <p:txBody>
          <a:bodyPr>
            <a:normAutofit/>
          </a:bodyPr>
          <a:lstStyle/>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rPr>
              <a:t>En la comunidad, hace falta el trabajo en equipo por parte de los docentes de las instituciones de los diferentes niveles educativos, por lo tanto, los eventos se llevan a cabo de manera autónoma, cada uno en su plantel. </a:t>
            </a: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Se tiene noción de las tradiciones y costumbres de la comunidad, basado en la convivencia diaria y en las entrevistas que se realizaron al inicio del ciclo, la información la tomamos en cuenta al momento de hacer las planeaciones o los eventos que se llevan a cabo. Se ha estado presentando cierta apatía y falta de compromiso con algunos madres de familia respecto a sus creencias, y esto ha afectado en la organización de las docentes en como se implementan las actividades. </a:t>
            </a:r>
          </a:p>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rPr>
              <a:t>Dentro del plantel, se</a:t>
            </a:r>
            <a:r>
              <a:rPr lang="es-MX" sz="1800" dirty="0">
                <a:effectLst/>
                <a:latin typeface="Tw Cen MT" panose="020B0602020104020603" pitchFamily="34" charset="0"/>
                <a:ea typeface="Calibri" panose="020F0502020204030204" pitchFamily="34" charset="0"/>
              </a:rPr>
              <a:t> toman en cuenta actividades que permitan a la comunidad reflexionar sobre la importancia que tiene el nivel preescolar y se adapten actitudes empáticas hacía las actividades y acciones que beneficien a la comunidad escolar. Se trata de fomentar la revalorización de actividades cívico culturales con la participación de los padres de familia. </a:t>
            </a:r>
            <a:endParaRPr lang="es-MX" sz="1800" dirty="0">
              <a:latin typeface="Tw Cen MT" panose="020B0602020104020603" pitchFamily="34" charset="0"/>
              <a:ea typeface="Calibri" panose="020F0502020204030204" pitchFamily="34" charset="0"/>
            </a:endParaRP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La relación que se tiene con los padres de familia se lleva a cabo de manera sana y pacífica, siempre cuidando el respeto y la cordialidad, con el fin de generar un clima de confianza, así como también, se hace conciencia en la importancia del rol del docente y no se cuestione su autoridad. </a:t>
            </a: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Participación de la Comunidad  </a:t>
            </a:r>
          </a:p>
        </p:txBody>
      </p:sp>
    </p:spTree>
    <p:extLst>
      <p:ext uri="{BB962C8B-B14F-4D97-AF65-F5344CB8AC3E}">
        <p14:creationId xmlns:p14="http://schemas.microsoft.com/office/powerpoint/2010/main" val="78538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8A818AB1-79DB-43F1-8315-CDC350D49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3" y="-2667001"/>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838200" y="805218"/>
            <a:ext cx="10515600" cy="5371745"/>
          </a:xfrm>
        </p:spPr>
        <p:txBody>
          <a:bodyPr>
            <a:normAutofit/>
          </a:bodyPr>
          <a:lstStyle/>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Referente a la participación de los padres de familia, se considera que el 89% asiste a los eventos culturales, cívicos, reuniones, ma</a:t>
            </a:r>
            <a:r>
              <a:rPr lang="es-MX" sz="1800" dirty="0">
                <a:latin typeface="Tw Cen MT" panose="020B0602020104020603" pitchFamily="34" charset="0"/>
                <a:ea typeface="Calibri" panose="020F0502020204030204" pitchFamily="34" charset="0"/>
              </a:rPr>
              <a:t>ñanas de trabajo y actividades convocadas por la mesa directiva. El cual es un porcentaje positivo para el plantel. </a:t>
            </a:r>
            <a:r>
              <a:rPr lang="es-MX" sz="1800" dirty="0">
                <a:effectLst/>
                <a:latin typeface="Tw Cen MT" panose="020B0602020104020603" pitchFamily="34" charset="0"/>
                <a:ea typeface="Calibri" panose="020F0502020204030204" pitchFamily="34" charset="0"/>
              </a:rPr>
              <a:t>Como maestras, motivamos a la comunidad escolar por medio del reconocimiento general, para seguir fomentando la responsabilidad en cada una de ellas. </a:t>
            </a: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La función de la mesa directiva, es un trabajo muy importante, porque de igual manera, realizan actividades, las cuales priorizan el mejoramiento de la institución. Dan a conocer oportunamente la rendición de cuentas</a:t>
            </a:r>
            <a:r>
              <a:rPr lang="es-MX" sz="1800" dirty="0">
                <a:latin typeface="Tw Cen MT" panose="020B0602020104020603" pitchFamily="34" charset="0"/>
                <a:ea typeface="Calibri" panose="020F0502020204030204" pitchFamily="34" charset="0"/>
              </a:rPr>
              <a:t>, así como los movimientos y avances que se llevan a cabo durante su gestión. </a:t>
            </a:r>
          </a:p>
          <a:p>
            <a:pPr marL="0" indent="0" algn="just">
              <a:buNone/>
            </a:pPr>
            <a:r>
              <a:rPr lang="es-MX" sz="1800" dirty="0">
                <a:latin typeface="Tw Cen MT" panose="020B0602020104020603" pitchFamily="34" charset="0"/>
              </a:rPr>
              <a:t>Una de las barreras que podemos encontrarnos, es al momento de que se les solicita algún material para trabajar en clases, tenemos mayor índice de incumplimiento, aunque ya se les haya recalcado la importancia de su apoyo en el reglamento y diariamente, aún hay madres de familia que persisten en la falta de compromiso. </a:t>
            </a:r>
          </a:p>
        </p:txBody>
      </p:sp>
    </p:spTree>
    <p:extLst>
      <p:ext uri="{BB962C8B-B14F-4D97-AF65-F5344CB8AC3E}">
        <p14:creationId xmlns:p14="http://schemas.microsoft.com/office/powerpoint/2010/main" val="428483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7F4E496-03E7-4890-87CB-9E3A1B471B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p:txBody>
          <a:bodyPr>
            <a:normAutofit/>
          </a:bodyPr>
          <a:lstStyle/>
          <a:p>
            <a:pPr marL="0" indent="0" algn="just">
              <a:buNone/>
            </a:pPr>
            <a:r>
              <a:rPr lang="es-MX" sz="1800" dirty="0">
                <a:latin typeface="Tw Cen MT" panose="020B0602020104020603" pitchFamily="34" charset="0"/>
              </a:rPr>
              <a:t>Se han puesto diversas estrategias en marcha para hacer frente a las diversas solicitudes de tipo administrativo de las autoridades escolares, como el organizar y dividir las tareas que se nos asignan como maestras y madres de familia de la Asociación de Padres de Familia, con el fin de cumplir en tiempo y forma con el trabajo administrativo, practica docente y actividades para la mejora de la escuela. </a:t>
            </a:r>
          </a:p>
          <a:p>
            <a:pPr marL="0" indent="0" algn="just">
              <a:buNone/>
            </a:pPr>
            <a:r>
              <a:rPr lang="es-MX" sz="1800" dirty="0">
                <a:latin typeface="Tw Cen MT" panose="020B0602020104020603" pitchFamily="34" charset="0"/>
              </a:rPr>
              <a:t>Existe una buena comunicación con nuestras autoridades, se nos apoyan y resuelven dudas. El apoyo que nos dan es que se propicia el trabajo colaborativo, y que también realizan revisiones, ya sea quincenal o semanalmente, de nuestras planeaciones, diarios, etc. para conocer que estamos haciendo bien y qué es en lo que todavía nos falta mejorar. </a:t>
            </a:r>
          </a:p>
          <a:p>
            <a:pPr marL="0" indent="0" algn="just">
              <a:buNone/>
            </a:pPr>
            <a:r>
              <a:rPr lang="es-MX" sz="1800" dirty="0">
                <a:latin typeface="Tw Cen MT" panose="020B0602020104020603" pitchFamily="34" charset="0"/>
              </a:rPr>
              <a:t>Hasta el momento, se ha tenido buena respuesta por parte de la supervisora de la zona escolar, está al pendiente de todo lo que se hace en cada escuela, y está abierta a sugerencias para complementar lo que se nos pide. </a:t>
            </a:r>
            <a:endParaRPr lang="es-MX" b="1" dirty="0">
              <a:solidFill>
                <a:srgbClr val="FF0066"/>
              </a:solidFill>
              <a:latin typeface="Tw Cen MT" panose="020B0602020104020603" pitchFamily="34" charset="0"/>
            </a:endParaRP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Desempeño de la Autoridad Escolar </a:t>
            </a:r>
          </a:p>
        </p:txBody>
      </p:sp>
    </p:spTree>
    <p:extLst>
      <p:ext uri="{BB962C8B-B14F-4D97-AF65-F5344CB8AC3E}">
        <p14:creationId xmlns:p14="http://schemas.microsoft.com/office/powerpoint/2010/main" val="4268665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0E31AA13-79E8-441A-A462-D5AB011B4E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p:txBody>
          <a:bodyPr>
            <a:normAutofit/>
          </a:bodyPr>
          <a:lstStyle/>
          <a:p>
            <a:pPr marL="0" indent="0" algn="just">
              <a:buNone/>
            </a:pPr>
            <a:r>
              <a:rPr lang="es-MX" sz="1800" dirty="0">
                <a:latin typeface="Tw Cen MT" panose="020B0602020104020603" pitchFamily="34" charset="0"/>
                <a:ea typeface="Calibri" panose="020F0502020204030204" pitchFamily="34" charset="0"/>
              </a:rPr>
              <a:t>El jardín de niños “Pablo Neruda”, cuenta con los servicios básicos como luz y agua, así como también, algunos espacios y equipamiento adecuados para los alumnos, pero, cabe mencionar, que existen algunas problemáticas las cuales se han presentado y han afectado en el aprendizaje de los niños. </a:t>
            </a:r>
          </a:p>
          <a:p>
            <a:pPr marL="0" indent="0" algn="just">
              <a:buNone/>
            </a:pPr>
            <a:r>
              <a:rPr lang="es-MX" sz="1800" dirty="0">
                <a:latin typeface="Tw Cen MT" panose="020B0602020104020603" pitchFamily="34" charset="0"/>
                <a:ea typeface="Calibri" panose="020F0502020204030204" pitchFamily="34" charset="0"/>
              </a:rPr>
              <a:t>Una de ellas, es que el cableado de la luz no está instalada correctamente, por lo tanto, en tiempo de calor, no se pueden prender los aparatos de aire al mismo tiempo, y eso genera desorden en los alumnos y no mantienen la atención. </a:t>
            </a:r>
          </a:p>
          <a:p>
            <a:pPr marL="0" indent="0" algn="just">
              <a:buNone/>
            </a:pPr>
            <a:r>
              <a:rPr lang="es-MX" sz="1800" dirty="0">
                <a:latin typeface="Tw Cen MT" panose="020B0602020104020603" pitchFamily="34" charset="0"/>
                <a:ea typeface="Calibri" panose="020F0502020204030204" pitchFamily="34" charset="0"/>
              </a:rPr>
              <a:t>Otra problemática es la falta de material educativo, por ejemplo, material de música, de educación física, bloques, etc. Esto afecta en la planeación de las actividades, ya que no disponemos de recursos para que las actividades sean más lúdicas y novedosas para los alumnos. </a:t>
            </a:r>
          </a:p>
          <a:p>
            <a:pPr marL="0" indent="0" algn="just">
              <a:buNone/>
            </a:pPr>
            <a:endParaRPr lang="es-MX" sz="1800" dirty="0">
              <a:latin typeface="Tw Cen MT" panose="020B0602020104020603" pitchFamily="34" charset="0"/>
              <a:ea typeface="Calibri" panose="020F0502020204030204" pitchFamily="34" charset="0"/>
            </a:endParaRPr>
          </a:p>
          <a:p>
            <a:pPr marL="0" indent="0" algn="just">
              <a:buNone/>
            </a:pPr>
            <a:endParaRPr lang="es-MX" sz="1800" dirty="0">
              <a:latin typeface="Tw Cen MT" panose="020B0602020104020603" pitchFamily="34" charset="0"/>
              <a:ea typeface="Calibri" panose="020F0502020204030204" pitchFamily="34" charset="0"/>
            </a:endParaRPr>
          </a:p>
          <a:p>
            <a:pPr marL="0" indent="0">
              <a:buNone/>
            </a:pPr>
            <a:endParaRPr lang="es-MX" sz="1800" dirty="0">
              <a:effectLst/>
              <a:latin typeface="Calibri" panose="020F0502020204030204" pitchFamily="34" charset="0"/>
              <a:ea typeface="Calibri" panose="020F0502020204030204" pitchFamily="34" charset="0"/>
            </a:endParaRPr>
          </a:p>
          <a:p>
            <a:pPr marL="0" indent="0">
              <a:buNone/>
            </a:pPr>
            <a:endParaRPr lang="es-MX" sz="1800" dirty="0">
              <a:latin typeface="Calibri" panose="020F0502020204030204" pitchFamily="34" charset="0"/>
              <a:ea typeface="Calibri" panose="020F0502020204030204" pitchFamily="34" charset="0"/>
            </a:endParaRPr>
          </a:p>
          <a:p>
            <a:pPr marL="0" indent="0">
              <a:buNone/>
            </a:pPr>
            <a:endParaRPr lang="es-MX" sz="1800" dirty="0">
              <a:effectLst/>
              <a:latin typeface="Calibri" panose="020F0502020204030204" pitchFamily="34" charset="0"/>
              <a:ea typeface="Calibri" panose="020F0502020204030204" pitchFamily="34" charset="0"/>
            </a:endParaRPr>
          </a:p>
          <a:p>
            <a:pPr marL="0" indent="0">
              <a:buNone/>
            </a:pPr>
            <a:endParaRPr lang="es-MX" sz="1800" dirty="0">
              <a:latin typeface="Calibri" panose="020F0502020204030204" pitchFamily="34" charset="0"/>
              <a:ea typeface="Calibri" panose="020F0502020204030204" pitchFamily="34" charset="0"/>
            </a:endParaRP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Infraestructura y Equipamiento  </a:t>
            </a:r>
          </a:p>
        </p:txBody>
      </p:sp>
    </p:spTree>
    <p:extLst>
      <p:ext uri="{BB962C8B-B14F-4D97-AF65-F5344CB8AC3E}">
        <p14:creationId xmlns:p14="http://schemas.microsoft.com/office/powerpoint/2010/main" val="3625985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42A28C9-60AD-42BC-BC44-E5210756E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p:txBody>
          <a:bodyPr>
            <a:normAutofit/>
          </a:bodyPr>
          <a:lstStyle/>
          <a:p>
            <a:pPr marL="0" indent="0" algn="just">
              <a:buNone/>
            </a:pPr>
            <a:r>
              <a:rPr lang="es-MX" sz="1800" dirty="0">
                <a:latin typeface="Tw Cen MT" panose="020B0602020104020603" pitchFamily="34" charset="0"/>
              </a:rPr>
              <a:t>Se organiza el trabajo de manera mensual, donde se pueda sistematizar el trabajo evitando que obstaculice el proceso de aprendizaje que se esta llevando a cabo con los alumnos y sea lo mas exitoso posible sin descuidar ninguna de las partes. </a:t>
            </a: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Carga Administrativa </a:t>
            </a:r>
          </a:p>
        </p:txBody>
      </p:sp>
    </p:spTree>
    <p:extLst>
      <p:ext uri="{BB962C8B-B14F-4D97-AF65-F5344CB8AC3E}">
        <p14:creationId xmlns:p14="http://schemas.microsoft.com/office/powerpoint/2010/main" val="2505629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03EBFDC5-F5FB-4ABF-A83A-45A3E18C756B}"/>
              </a:ext>
            </a:extLst>
          </p:cNvPr>
          <p:cNvGraphicFramePr>
            <a:graphicFrameLocks noGrp="1"/>
          </p:cNvGraphicFramePr>
          <p:nvPr>
            <p:extLst>
              <p:ext uri="{D42A27DB-BD31-4B8C-83A1-F6EECF244321}">
                <p14:modId xmlns:p14="http://schemas.microsoft.com/office/powerpoint/2010/main" val="1620414723"/>
              </p:ext>
            </p:extLst>
          </p:nvPr>
        </p:nvGraphicFramePr>
        <p:xfrm>
          <a:off x="0" y="0"/>
          <a:ext cx="12192000" cy="6814268"/>
        </p:xfrm>
        <a:graphic>
          <a:graphicData uri="http://schemas.openxmlformats.org/drawingml/2006/table">
            <a:tbl>
              <a:tblPr firstRow="1" bandRow="1">
                <a:tableStyleId>{FABFCF23-3B69-468F-B69F-88F6DE6A72F2}</a:tableStyleId>
              </a:tblPr>
              <a:tblGrid>
                <a:gridCol w="3048000">
                  <a:extLst>
                    <a:ext uri="{9D8B030D-6E8A-4147-A177-3AD203B41FA5}">
                      <a16:colId xmlns:a16="http://schemas.microsoft.com/office/drawing/2014/main" val="3734146511"/>
                    </a:ext>
                  </a:extLst>
                </a:gridCol>
                <a:gridCol w="2517913">
                  <a:extLst>
                    <a:ext uri="{9D8B030D-6E8A-4147-A177-3AD203B41FA5}">
                      <a16:colId xmlns:a16="http://schemas.microsoft.com/office/drawing/2014/main" val="369153966"/>
                    </a:ext>
                  </a:extLst>
                </a:gridCol>
                <a:gridCol w="3578087">
                  <a:extLst>
                    <a:ext uri="{9D8B030D-6E8A-4147-A177-3AD203B41FA5}">
                      <a16:colId xmlns:a16="http://schemas.microsoft.com/office/drawing/2014/main" val="2772392520"/>
                    </a:ext>
                  </a:extLst>
                </a:gridCol>
                <a:gridCol w="3048000">
                  <a:extLst>
                    <a:ext uri="{9D8B030D-6E8A-4147-A177-3AD203B41FA5}">
                      <a16:colId xmlns:a16="http://schemas.microsoft.com/office/drawing/2014/main" val="2286892591"/>
                    </a:ext>
                  </a:extLst>
                </a:gridCol>
              </a:tblGrid>
              <a:tr h="1371600">
                <a:tc>
                  <a:txBody>
                    <a:bodyPr/>
                    <a:lstStyle/>
                    <a:p>
                      <a:pPr algn="ctr"/>
                      <a:endParaRPr lang="es-MX" sz="3200" dirty="0">
                        <a:latin typeface="Homemade Sausage" panose="02000600000000000000" pitchFamily="2" charset="0"/>
                      </a:endParaRPr>
                    </a:p>
                    <a:p>
                      <a:pPr algn="ctr"/>
                      <a:r>
                        <a:rPr lang="es-MX" sz="3200" dirty="0">
                          <a:latin typeface="Homemade Sausage" panose="02000600000000000000" pitchFamily="2" charset="0"/>
                        </a:rPr>
                        <a:t>ÁMBITO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3200" dirty="0">
                        <a:latin typeface="Homemade Sausage" panose="02000600000000000000" pitchFamily="2" charset="0"/>
                      </a:endParaRPr>
                    </a:p>
                    <a:p>
                      <a:pPr algn="ctr"/>
                      <a:r>
                        <a:rPr lang="es-MX" sz="2800" dirty="0">
                          <a:latin typeface="Homemade Sausage" panose="02000600000000000000" pitchFamily="2" charset="0"/>
                        </a:rPr>
                        <a:t>PROBLEMÁTICAS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3200" dirty="0">
                        <a:latin typeface="Homemade Sausage" panose="02000600000000000000" pitchFamily="2" charset="0"/>
                      </a:endParaRPr>
                    </a:p>
                    <a:p>
                      <a:pPr algn="ctr"/>
                      <a:r>
                        <a:rPr lang="es-MX" sz="3200" dirty="0">
                          <a:latin typeface="Homemade Sausage" panose="02000600000000000000" pitchFamily="2" charset="0"/>
                        </a:rPr>
                        <a:t>ARGUMENTO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3200" dirty="0">
                          <a:latin typeface="Homemade Sausage" panose="02000600000000000000" pitchFamily="2" charset="0"/>
                        </a:rPr>
                        <a:t>ORDEN DE PRIORIDAD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8709501"/>
                  </a:ext>
                </a:extLst>
              </a:tr>
              <a:tr h="1371600">
                <a:tc>
                  <a:txBody>
                    <a:bodyPr/>
                    <a:lstStyle/>
                    <a:p>
                      <a:pPr algn="just"/>
                      <a:r>
                        <a:rPr lang="es-MX" dirty="0">
                          <a:latin typeface="Tw Cen MT" panose="020B0602020104020603" pitchFamily="34" charset="0"/>
                        </a:rPr>
                        <a:t>Aprovechamiento académico y asistencia de los alumnos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*Autonomía y Autorregulación en los alumnos </a:t>
                      </a:r>
                    </a:p>
                    <a:p>
                      <a:pPr algn="just"/>
                      <a:r>
                        <a:rPr lang="es-MX" sz="1400" dirty="0">
                          <a:latin typeface="Tw Cen MT" panose="020B0602020104020603" pitchFamily="34" charset="0"/>
                        </a:rPr>
                        <a:t>*Rezago escolar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*Los niños aun no se adaptan y esto repercute en las actividades planeadas </a:t>
                      </a:r>
                    </a:p>
                    <a:p>
                      <a:pPr algn="just"/>
                      <a:r>
                        <a:rPr lang="es-MX" sz="1400" dirty="0">
                          <a:latin typeface="Tw Cen MT" panose="020B0602020104020603" pitchFamily="34" charset="0"/>
                        </a:rPr>
                        <a:t>*Inasistencias de algunos alumnos, por falta de responsabilidad de los padres de familia, esto afecta en su aprendizaje.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dirty="0">
                          <a:latin typeface="Tw Cen MT" panose="020B0602020104020603"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343986"/>
                  </a:ext>
                </a:extLst>
              </a:tr>
              <a:tr h="1371600">
                <a:tc>
                  <a:txBody>
                    <a:bodyPr/>
                    <a:lstStyle/>
                    <a:p>
                      <a:pPr algn="just"/>
                      <a:r>
                        <a:rPr lang="es-MX" dirty="0">
                          <a:latin typeface="Tw Cen MT" panose="020B0602020104020603" pitchFamily="34" charset="0"/>
                        </a:rPr>
                        <a:t>Prácticas docentes y directivas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*Sistematizar la información de nuestra autoevaluación </a:t>
                      </a:r>
                    </a:p>
                    <a:p>
                      <a:pPr algn="just"/>
                      <a:r>
                        <a:rPr lang="es-MX" sz="1400" dirty="0">
                          <a:latin typeface="Tw Cen MT" panose="020B0602020104020603" pitchFamily="34" charset="0"/>
                        </a:rPr>
                        <a:t>*La intervención pedagógica sea centrada en las necesidades y características de los alumnos</a:t>
                      </a:r>
                    </a:p>
                    <a:p>
                      <a:pPr algn="just"/>
                      <a:endParaRPr lang="es-MX" sz="1400" dirty="0">
                        <a:latin typeface="Tw Cen MT" panose="020B06020201040206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*Al retroalimentar nuestro trabajo, no realizamos anotaciones u observaciones las cuales nos pueden apoyar para la mejora de nuestra practica </a:t>
                      </a:r>
                    </a:p>
                    <a:p>
                      <a:pPr algn="just"/>
                      <a:r>
                        <a:rPr lang="es-MX" sz="1400" dirty="0">
                          <a:latin typeface="Tw Cen MT" panose="020B0602020104020603" pitchFamily="34" charset="0"/>
                        </a:rPr>
                        <a:t>*Como docentes, nos hace falta indagar acerca de como trabajar con los diversos estilos y ritmos de aprendizaje, así como también, estar actualizadas para trabajar con niños 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dirty="0">
                          <a:latin typeface="Tw Cen MT" panose="020B0602020104020603"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3233795"/>
                  </a:ext>
                </a:extLst>
              </a:tr>
              <a:tr h="1327868">
                <a:tc>
                  <a:txBody>
                    <a:bodyPr/>
                    <a:lstStyle/>
                    <a:p>
                      <a:pPr algn="just"/>
                      <a:r>
                        <a:rPr lang="es-MX" dirty="0">
                          <a:latin typeface="Tw Cen MT" panose="020B0602020104020603" pitchFamily="34" charset="0"/>
                        </a:rPr>
                        <a:t>Formación docente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*Actualización constante </a:t>
                      </a:r>
                    </a:p>
                    <a:p>
                      <a:pPr algn="just"/>
                      <a:r>
                        <a:rPr lang="es-MX" sz="1400" dirty="0">
                          <a:latin typeface="Tw Cen MT" panose="020B0602020104020603" pitchFamily="34" charset="0"/>
                        </a:rPr>
                        <a:t>*Falta de tiempo para inscribirse a los cursos para el desarrollo de la formación docente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*Seguir actualizándonos para mejorar nuestra practica educativa </a:t>
                      </a:r>
                    </a:p>
                    <a:p>
                      <a:pPr algn="just"/>
                      <a:r>
                        <a:rPr lang="es-MX" sz="1400" dirty="0">
                          <a:latin typeface="Tw Cen MT" panose="020B0602020104020603" pitchFamily="34" charset="0"/>
                        </a:rPr>
                        <a:t>*Que se nos informe a tiempo sobre los cursos que podemos tomar, así como también que éstos sean en horario de trabajo.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dirty="0">
                          <a:latin typeface="Tw Cen MT" panose="020B0602020104020603"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860947"/>
                  </a:ext>
                </a:extLst>
              </a:tr>
              <a:tr h="808383">
                <a:tc>
                  <a:txBody>
                    <a:bodyPr/>
                    <a:lstStyle/>
                    <a:p>
                      <a:pPr algn="just"/>
                      <a:r>
                        <a:rPr lang="es-MX" dirty="0">
                          <a:latin typeface="Tw Cen MT" panose="020B0602020104020603" pitchFamily="34" charset="0"/>
                        </a:rPr>
                        <a:t>Avance de los planes y programas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*Dominar los enfoques de los campos de formación y áreas de desarrollo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*Al momento de planear, en ocasiones, perdemos el enfoque del campo o área de desarrollo a trabajar y solo nos enfocamos en el aprendizaje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dirty="0">
                          <a:latin typeface="Tw Cen MT" panose="020B0602020104020603"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4607080"/>
                  </a:ext>
                </a:extLst>
              </a:tr>
            </a:tbl>
          </a:graphicData>
        </a:graphic>
      </p:graphicFrame>
    </p:spTree>
    <p:extLst>
      <p:ext uri="{BB962C8B-B14F-4D97-AF65-F5344CB8AC3E}">
        <p14:creationId xmlns:p14="http://schemas.microsoft.com/office/powerpoint/2010/main" val="912074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03EBFDC5-F5FB-4ABF-A83A-45A3E18C756B}"/>
              </a:ext>
            </a:extLst>
          </p:cNvPr>
          <p:cNvGraphicFramePr>
            <a:graphicFrameLocks noGrp="1"/>
          </p:cNvGraphicFramePr>
          <p:nvPr>
            <p:extLst>
              <p:ext uri="{D42A27DB-BD31-4B8C-83A1-F6EECF244321}">
                <p14:modId xmlns:p14="http://schemas.microsoft.com/office/powerpoint/2010/main" val="2392077436"/>
              </p:ext>
            </p:extLst>
          </p:nvPr>
        </p:nvGraphicFramePr>
        <p:xfrm>
          <a:off x="0" y="-46383"/>
          <a:ext cx="12192000" cy="7331103"/>
        </p:xfrm>
        <a:graphic>
          <a:graphicData uri="http://schemas.openxmlformats.org/drawingml/2006/table">
            <a:tbl>
              <a:tblPr firstRow="1" bandRow="1">
                <a:tableStyleId>{FABFCF23-3B69-468F-B69F-88F6DE6A72F2}</a:tableStyleId>
              </a:tblPr>
              <a:tblGrid>
                <a:gridCol w="3048000">
                  <a:extLst>
                    <a:ext uri="{9D8B030D-6E8A-4147-A177-3AD203B41FA5}">
                      <a16:colId xmlns:a16="http://schemas.microsoft.com/office/drawing/2014/main" val="3734146511"/>
                    </a:ext>
                  </a:extLst>
                </a:gridCol>
                <a:gridCol w="2782957">
                  <a:extLst>
                    <a:ext uri="{9D8B030D-6E8A-4147-A177-3AD203B41FA5}">
                      <a16:colId xmlns:a16="http://schemas.microsoft.com/office/drawing/2014/main" val="369153966"/>
                    </a:ext>
                  </a:extLst>
                </a:gridCol>
                <a:gridCol w="3313043">
                  <a:extLst>
                    <a:ext uri="{9D8B030D-6E8A-4147-A177-3AD203B41FA5}">
                      <a16:colId xmlns:a16="http://schemas.microsoft.com/office/drawing/2014/main" val="2772392520"/>
                    </a:ext>
                  </a:extLst>
                </a:gridCol>
                <a:gridCol w="3048000">
                  <a:extLst>
                    <a:ext uri="{9D8B030D-6E8A-4147-A177-3AD203B41FA5}">
                      <a16:colId xmlns:a16="http://schemas.microsoft.com/office/drawing/2014/main" val="2286892591"/>
                    </a:ext>
                  </a:extLst>
                </a:gridCol>
              </a:tblGrid>
              <a:tr h="1371600">
                <a:tc>
                  <a:txBody>
                    <a:bodyPr/>
                    <a:lstStyle/>
                    <a:p>
                      <a:pPr algn="ctr"/>
                      <a:endParaRPr lang="es-MX" sz="3200" dirty="0">
                        <a:latin typeface="Homemade Sausage" panose="02000600000000000000" pitchFamily="2" charset="0"/>
                      </a:endParaRPr>
                    </a:p>
                    <a:p>
                      <a:pPr algn="ctr"/>
                      <a:r>
                        <a:rPr lang="es-MX" sz="3200" dirty="0">
                          <a:latin typeface="Homemade Sausage" panose="02000600000000000000" pitchFamily="2" charset="0"/>
                        </a:rPr>
                        <a:t>ÁMBITO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3200" dirty="0">
                        <a:latin typeface="Homemade Sausage" panose="02000600000000000000" pitchFamily="2" charset="0"/>
                      </a:endParaRPr>
                    </a:p>
                    <a:p>
                      <a:pPr algn="ctr"/>
                      <a:r>
                        <a:rPr lang="es-MX" sz="3200" dirty="0">
                          <a:latin typeface="Homemade Sausage" panose="02000600000000000000" pitchFamily="2" charset="0"/>
                        </a:rPr>
                        <a:t>PROBLEMÁTICAS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3200" dirty="0">
                        <a:latin typeface="Homemade Sausage" panose="02000600000000000000" pitchFamily="2" charset="0"/>
                      </a:endParaRPr>
                    </a:p>
                    <a:p>
                      <a:pPr algn="ctr"/>
                      <a:r>
                        <a:rPr lang="es-MX" sz="3200" dirty="0">
                          <a:latin typeface="Homemade Sausage" panose="02000600000000000000" pitchFamily="2" charset="0"/>
                        </a:rPr>
                        <a:t>ARGUMENTO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3200" dirty="0">
                          <a:latin typeface="Homemade Sausage" panose="02000600000000000000" pitchFamily="2" charset="0"/>
                        </a:rPr>
                        <a:t>ORDEN DE PRIORIDAD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8709501"/>
                  </a:ext>
                </a:extLst>
              </a:tr>
              <a:tr h="1371600">
                <a:tc>
                  <a:txBody>
                    <a:bodyPr/>
                    <a:lstStyle/>
                    <a:p>
                      <a:pPr algn="just"/>
                      <a:r>
                        <a:rPr lang="es-MX" sz="1800" dirty="0">
                          <a:latin typeface="Tw Cen MT" panose="020B0602020104020603" pitchFamily="34" charset="0"/>
                        </a:rPr>
                        <a:t>Participación de la comunidad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*Creencias de las familias</a:t>
                      </a:r>
                    </a:p>
                    <a:p>
                      <a:pPr algn="just"/>
                      <a:r>
                        <a:rPr lang="es-MX" sz="1400" dirty="0">
                          <a:latin typeface="Tw Cen MT" panose="020B0602020104020603" pitchFamily="34" charset="0"/>
                        </a:rPr>
                        <a:t>*Falta de compromiso en entrega de materiales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*Existen dos madres de familia que se niegan a realizar las actividades de las fechas conmemorativas de acuerdo a lo cultural</a:t>
                      </a:r>
                    </a:p>
                    <a:p>
                      <a:pPr algn="just"/>
                      <a:r>
                        <a:rPr lang="es-MX" sz="1400" dirty="0">
                          <a:latin typeface="Tw Cen MT" panose="020B0602020104020603" pitchFamily="34" charset="0"/>
                        </a:rPr>
                        <a:t>*Algunas madres de familia no cumplen con el material de trabajo que se les pide, y esto lleva a que adecuemos las actividades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800" dirty="0">
                          <a:latin typeface="Tw Cen MT" panose="020B0602020104020603"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343986"/>
                  </a:ext>
                </a:extLst>
              </a:tr>
              <a:tr h="991263">
                <a:tc>
                  <a:txBody>
                    <a:bodyPr/>
                    <a:lstStyle/>
                    <a:p>
                      <a:pPr algn="just"/>
                      <a:r>
                        <a:rPr lang="es-MX" sz="1800" dirty="0">
                          <a:latin typeface="Tw Cen MT" panose="020B0602020104020603" pitchFamily="34" charset="0"/>
                        </a:rPr>
                        <a:t>Desempeño de la autoridad escolar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800" dirty="0">
                          <a:latin typeface="Tw Cen MT" panose="020B0602020104020603"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3233795"/>
                  </a:ext>
                </a:extLst>
              </a:tr>
              <a:tr h="1318591">
                <a:tc>
                  <a:txBody>
                    <a:bodyPr/>
                    <a:lstStyle/>
                    <a:p>
                      <a:pPr algn="just"/>
                      <a:r>
                        <a:rPr lang="es-MX" sz="1800" dirty="0">
                          <a:latin typeface="Tw Cen MT" panose="020B0602020104020603" pitchFamily="34" charset="0"/>
                        </a:rPr>
                        <a:t>Infraestructura y equipamiento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*Mala instalación del cableado de la luz</a:t>
                      </a:r>
                    </a:p>
                    <a:p>
                      <a:pPr algn="just"/>
                      <a:r>
                        <a:rPr lang="es-MX" sz="1400" dirty="0">
                          <a:latin typeface="Tw Cen MT" panose="020B0602020104020603" pitchFamily="34" charset="0"/>
                        </a:rPr>
                        <a:t>*Falta de material educativo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*Al momento de trabajar con los alumnos algo que conlleve utilizar la luz, por ejemplo, el cañón, entre otras cosas, por falta de luz no podemos llevar a cabo nuestro plan de trabajo. Adecuamos las actividades </a:t>
                      </a:r>
                    </a:p>
                    <a:p>
                      <a:pPr algn="just"/>
                      <a:r>
                        <a:rPr lang="es-MX" sz="1400" dirty="0">
                          <a:latin typeface="Tw Cen MT" panose="020B0602020104020603" pitchFamily="34" charset="0"/>
                        </a:rPr>
                        <a:t>*Por falta de material, no podemos llevar a cabo actividades de acuerdo a las necesidades de los alumnos.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800" dirty="0">
                          <a:latin typeface="Tw Cen MT" panose="020B0602020104020603"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1860947"/>
                  </a:ext>
                </a:extLst>
              </a:tr>
              <a:tr h="1371600">
                <a:tc>
                  <a:txBody>
                    <a:bodyPr/>
                    <a:lstStyle/>
                    <a:p>
                      <a:pPr algn="just"/>
                      <a:r>
                        <a:rPr lang="es-MX" sz="1800" dirty="0">
                          <a:latin typeface="Tw Cen MT" panose="020B0602020104020603" pitchFamily="34" charset="0"/>
                        </a:rPr>
                        <a:t>Carga administrativa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MX" sz="1400" dirty="0">
                          <a:latin typeface="Tw Cen MT" panose="020B0602020104020603"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800" dirty="0">
                          <a:latin typeface="Tw Cen MT" panose="020B0602020104020603"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4607080"/>
                  </a:ext>
                </a:extLst>
              </a:tr>
            </a:tbl>
          </a:graphicData>
        </a:graphic>
      </p:graphicFrame>
    </p:spTree>
    <p:extLst>
      <p:ext uri="{BB962C8B-B14F-4D97-AF65-F5344CB8AC3E}">
        <p14:creationId xmlns:p14="http://schemas.microsoft.com/office/powerpoint/2010/main" val="3429727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686145528"/>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APROVECHAMIENTO ACADÉMICO Y ASISTENCIA DE LOS ALUMNOS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1177488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1271365097"/>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INFRAESTRUCTURA Y EQUIPAMIENTO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1063053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3349640362"/>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PARTICIPACIÓN DE LA COMUNIDAD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66"/>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107629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2E710708-BA40-4766-AF59-6247CD1368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437A6A6B-5F97-4508-BA84-36E27ADAC792}"/>
              </a:ext>
            </a:extLst>
          </p:cNvPr>
          <p:cNvSpPr>
            <a:spLocks noGrp="1"/>
          </p:cNvSpPr>
          <p:nvPr>
            <p:ph type="title"/>
          </p:nvPr>
        </p:nvSpPr>
        <p:spPr>
          <a:xfrm>
            <a:off x="838200" y="365125"/>
            <a:ext cx="10515600" cy="1809750"/>
          </a:xfrm>
        </p:spPr>
        <p:txBody>
          <a:bodyPr>
            <a:normAutofit/>
          </a:bodyPr>
          <a:lstStyle/>
          <a:p>
            <a:pPr algn="ctr"/>
            <a:r>
              <a:rPr lang="es-MX" sz="9600" b="1" dirty="0">
                <a:latin typeface="The Crafty ! Outline" pitchFamily="2" charset="0"/>
              </a:rPr>
              <a:t>Diagnóstico</a:t>
            </a:r>
          </a:p>
        </p:txBody>
      </p:sp>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838200" y="2174875"/>
            <a:ext cx="10515600" cy="4351338"/>
          </a:xfrm>
        </p:spPr>
        <p:txBody>
          <a:bodyPr>
            <a:normAutofit/>
          </a:bodyPr>
          <a:lstStyle/>
          <a:p>
            <a:pPr marL="0" indent="0" algn="ctr">
              <a:buNone/>
            </a:pPr>
            <a:r>
              <a:rPr lang="es-MX" sz="2000" b="1" dirty="0">
                <a:solidFill>
                  <a:srgbClr val="FF0066"/>
                </a:solidFill>
                <a:latin typeface="Tw Cen MT" panose="020B0602020104020603" pitchFamily="34" charset="0"/>
              </a:rPr>
              <a:t>IDENTIFICACIÓN DE LA INSTITUCIÓN</a:t>
            </a:r>
          </a:p>
          <a:p>
            <a:pPr marL="0" indent="0" algn="ctr">
              <a:buNone/>
            </a:pPr>
            <a:endParaRPr lang="es-MX" sz="2000" dirty="0">
              <a:solidFill>
                <a:srgbClr val="FF0066"/>
              </a:solidFill>
              <a:latin typeface="Homemade Sausage" panose="02000600000000000000" pitchFamily="2" charset="0"/>
            </a:endParaRPr>
          </a:p>
          <a:p>
            <a:pPr marL="0" indent="0" algn="just">
              <a:buNone/>
            </a:pPr>
            <a:r>
              <a:rPr lang="es-MX" sz="1800" dirty="0">
                <a:latin typeface="Tw Cen MT" panose="020B0602020104020603" pitchFamily="34" charset="0"/>
              </a:rPr>
              <a:t>El jardín de niños “Pablo Neruda” ubicado en la comunidad de San José de Zaragoza con clave 10DJN0326S, del sistema federalizado en educación preescolar, perteneciente a la zona 45 y sector 09, turno matutino, ubicado al municipio de General Simón Bolívar en el estado de Durango, cuenta con una organización </a:t>
            </a:r>
            <a:r>
              <a:rPr lang="es-MX" sz="1800" dirty="0" err="1">
                <a:latin typeface="Tw Cen MT" panose="020B0602020104020603" pitchFamily="34" charset="0"/>
              </a:rPr>
              <a:t>tridocente</a:t>
            </a:r>
            <a:r>
              <a:rPr lang="es-MX" sz="1800" dirty="0">
                <a:latin typeface="Tw Cen MT" panose="020B0602020104020603" pitchFamily="34" charset="0"/>
              </a:rPr>
              <a:t>: el grupo de segundo grado sección “A” que es atendido por la maestra Amairani Elizondo Sánchez, la cual de manera simultánea funge de directora. La maestra Ana Patricia Rentería </a:t>
            </a:r>
            <a:r>
              <a:rPr lang="es-MX" sz="1800" dirty="0" err="1">
                <a:latin typeface="Tw Cen MT" panose="020B0602020104020603" pitchFamily="34" charset="0"/>
              </a:rPr>
              <a:t>Cordova</a:t>
            </a:r>
            <a:r>
              <a:rPr lang="es-MX" sz="1800" dirty="0">
                <a:latin typeface="Tw Cen MT" panose="020B0602020104020603" pitchFamily="34" charset="0"/>
              </a:rPr>
              <a:t> que atiende al grupo mixto, el cual es segundo y tercero “B” y por último, el grupo de tercer grado sección “A”, que es atendido por la maestra Rocío Luevano Cordero. El personal docente cuenta con la Licenciatura en Educación Preescolar.</a:t>
            </a:r>
          </a:p>
          <a:p>
            <a:pPr marL="0" indent="0" algn="just">
              <a:buNone/>
            </a:pPr>
            <a:r>
              <a:rPr lang="es-MX" sz="1800" dirty="0">
                <a:latin typeface="Tw Cen MT" panose="020B0602020104020603" pitchFamily="34" charset="0"/>
              </a:rPr>
              <a:t>La institución atiende una plantilla de 55 alumnos. </a:t>
            </a:r>
          </a:p>
          <a:p>
            <a:pPr marL="0" indent="0" algn="just">
              <a:buNone/>
            </a:pPr>
            <a:endParaRPr lang="es-MX" sz="1600" dirty="0">
              <a:latin typeface="Tw Cen MT" panose="020B0602020104020603" pitchFamily="34" charset="0"/>
            </a:endParaRPr>
          </a:p>
          <a:p>
            <a:pPr marL="0" indent="0">
              <a:buNone/>
            </a:pPr>
            <a:endParaRPr lang="es-MX" dirty="0"/>
          </a:p>
        </p:txBody>
      </p:sp>
    </p:spTree>
    <p:extLst>
      <p:ext uri="{BB962C8B-B14F-4D97-AF65-F5344CB8AC3E}">
        <p14:creationId xmlns:p14="http://schemas.microsoft.com/office/powerpoint/2010/main" val="628369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858192149"/>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FORMACIÓN DOCENTE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1624179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2492280476"/>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AVANCE DE LOS PLANES Y PROGRAMAS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878126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2904483796"/>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PRÁCTICAS DOCENTES Y DIRECTIVAS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4123960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3449245195"/>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DESEMPEÑO DE LA AUTORIDAD ESCOLAR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2690787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537AA46-3CD3-4CDC-9068-746E70B8010C}"/>
              </a:ext>
            </a:extLst>
          </p:cNvPr>
          <p:cNvGraphicFramePr>
            <a:graphicFrameLocks noGrp="1"/>
          </p:cNvGraphicFramePr>
          <p:nvPr>
            <p:extLst>
              <p:ext uri="{D42A27DB-BD31-4B8C-83A1-F6EECF244321}">
                <p14:modId xmlns:p14="http://schemas.microsoft.com/office/powerpoint/2010/main" val="801127962"/>
              </p:ext>
            </p:extLst>
          </p:nvPr>
        </p:nvGraphicFramePr>
        <p:xfrm>
          <a:off x="172277" y="657225"/>
          <a:ext cx="11847445" cy="5989734"/>
        </p:xfrm>
        <a:graphic>
          <a:graphicData uri="http://schemas.openxmlformats.org/drawingml/2006/table">
            <a:tbl>
              <a:tblPr firstRow="1" bandRow="1">
                <a:tableStyleId>{5C22544A-7EE6-4342-B048-85BDC9FD1C3A}</a:tableStyleId>
              </a:tblPr>
              <a:tblGrid>
                <a:gridCol w="2369489">
                  <a:extLst>
                    <a:ext uri="{9D8B030D-6E8A-4147-A177-3AD203B41FA5}">
                      <a16:colId xmlns:a16="http://schemas.microsoft.com/office/drawing/2014/main" val="3825130957"/>
                    </a:ext>
                  </a:extLst>
                </a:gridCol>
                <a:gridCol w="2369489">
                  <a:extLst>
                    <a:ext uri="{9D8B030D-6E8A-4147-A177-3AD203B41FA5}">
                      <a16:colId xmlns:a16="http://schemas.microsoft.com/office/drawing/2014/main" val="2250379987"/>
                    </a:ext>
                  </a:extLst>
                </a:gridCol>
                <a:gridCol w="2369489">
                  <a:extLst>
                    <a:ext uri="{9D8B030D-6E8A-4147-A177-3AD203B41FA5}">
                      <a16:colId xmlns:a16="http://schemas.microsoft.com/office/drawing/2014/main" val="611865772"/>
                    </a:ext>
                  </a:extLst>
                </a:gridCol>
                <a:gridCol w="2369489">
                  <a:extLst>
                    <a:ext uri="{9D8B030D-6E8A-4147-A177-3AD203B41FA5}">
                      <a16:colId xmlns:a16="http://schemas.microsoft.com/office/drawing/2014/main" val="2960200995"/>
                    </a:ext>
                  </a:extLst>
                </a:gridCol>
                <a:gridCol w="2369489">
                  <a:extLst>
                    <a:ext uri="{9D8B030D-6E8A-4147-A177-3AD203B41FA5}">
                      <a16:colId xmlns:a16="http://schemas.microsoft.com/office/drawing/2014/main" val="4024225298"/>
                    </a:ext>
                  </a:extLst>
                </a:gridCol>
              </a:tblGrid>
              <a:tr h="41620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Homemade Sausage" panose="02000600000000000000" pitchFamily="2" charset="0"/>
                        </a:rPr>
                        <a:t>ÁMBITO: </a:t>
                      </a:r>
                      <a:r>
                        <a:rPr lang="es-MX" sz="1400" dirty="0">
                          <a:latin typeface="Tw Cen MT" panose="020B0602020104020603" pitchFamily="34" charset="0"/>
                        </a:rPr>
                        <a:t>CARGA ADMINISTRATIVA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66FF"/>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100919"/>
                  </a:ext>
                </a:extLst>
              </a:tr>
              <a:tr h="503583">
                <a:tc>
                  <a:txBody>
                    <a:bodyPr/>
                    <a:lstStyle/>
                    <a:p>
                      <a:r>
                        <a:rPr lang="es-MX" sz="1200" dirty="0">
                          <a:latin typeface="Homemade Sausage" panose="02000600000000000000" pitchFamily="2" charset="0"/>
                        </a:rPr>
                        <a:t>Objetivo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4155116"/>
                  </a:ext>
                </a:extLst>
              </a:tr>
              <a:tr h="450574">
                <a:tc>
                  <a:txBody>
                    <a:bodyPr/>
                    <a:lstStyle/>
                    <a:p>
                      <a:r>
                        <a:rPr lang="es-MX" sz="1200" dirty="0">
                          <a:latin typeface="Homemade Sausage" panose="02000600000000000000" pitchFamily="2" charset="0"/>
                        </a:rPr>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438963"/>
                  </a:ext>
                </a:extLst>
              </a:tr>
              <a:tr h="649356">
                <a:tc>
                  <a:txBody>
                    <a:bodyPr/>
                    <a:lstStyle/>
                    <a:p>
                      <a:r>
                        <a:rPr lang="es-MX" sz="1200" dirty="0">
                          <a:latin typeface="Homemade Sausage" panose="02000600000000000000" pitchFamily="2" charset="0"/>
                        </a:rPr>
                        <a:t>Evaluación o indicador de logro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750506"/>
                  </a:ext>
                </a:extLst>
              </a:tr>
              <a:tr h="251791">
                <a:tc>
                  <a:txBody>
                    <a:bodyPr/>
                    <a:lstStyle/>
                    <a:p>
                      <a:pPr algn="ctr"/>
                      <a:r>
                        <a:rPr lang="es-MX" sz="1200" dirty="0">
                          <a:latin typeface="Homemade Sausage" panose="02000600000000000000" pitchFamily="2" charset="0"/>
                        </a:rPr>
                        <a:t>Acciones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dirty="0">
                          <a:latin typeface="Homemade Sausage" panose="02000600000000000000" pitchFamily="2" charset="0"/>
                        </a:rPr>
                        <a:t>Recursos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1200">
                          <a:latin typeface="Homemade Sausage" panose="02000600000000000000" pitchFamily="2" charset="0"/>
                        </a:rPr>
                        <a:t>Seguimiento</a:t>
                      </a:r>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471087"/>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5050158"/>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111926"/>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620125"/>
                  </a:ext>
                </a:extLst>
              </a:tr>
              <a:tr h="923925">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MX" sz="1200" dirty="0">
                        <a:latin typeface="Homemade Sausage" panose="020006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9675046"/>
                  </a:ext>
                </a:extLst>
              </a:tr>
            </a:tbl>
          </a:graphicData>
        </a:graphic>
      </p:graphicFrame>
    </p:spTree>
    <p:extLst>
      <p:ext uri="{BB962C8B-B14F-4D97-AF65-F5344CB8AC3E}">
        <p14:creationId xmlns:p14="http://schemas.microsoft.com/office/powerpoint/2010/main" val="1360942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2915DBEB-46C3-4E8E-A7D9-F970585B93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723330" y="1690689"/>
            <a:ext cx="10740789" cy="4614578"/>
          </a:xfrm>
        </p:spPr>
        <p:txBody>
          <a:bodyPr>
            <a:normAutofit fontScale="55000" lnSpcReduction="20000"/>
          </a:bodyPr>
          <a:lstStyle/>
          <a:p>
            <a:pPr marL="0" indent="0" algn="just">
              <a:lnSpc>
                <a:spcPct val="107000"/>
              </a:lnSpc>
              <a:spcAft>
                <a:spcPts val="800"/>
              </a:spcAft>
              <a:buNone/>
            </a:pPr>
            <a:r>
              <a:rPr lang="es-MX" sz="3200" dirty="0">
                <a:effectLst/>
                <a:latin typeface="Tw Cen MT" panose="020B0602020104020603" pitchFamily="34" charset="0"/>
                <a:ea typeface="Calibri" panose="020F0502020204030204" pitchFamily="34" charset="0"/>
              </a:rPr>
              <a:t>El 11% del total del alumnado no asiste con regularidad al plantel, argumentando situaciones de enfermedad y falta de responsabilidad de los padres de familia.</a:t>
            </a:r>
          </a:p>
          <a:p>
            <a:pPr marL="0" indent="0" algn="just">
              <a:lnSpc>
                <a:spcPct val="107000"/>
              </a:lnSpc>
              <a:spcAft>
                <a:spcPts val="800"/>
              </a:spcAft>
              <a:buNone/>
            </a:pPr>
            <a:r>
              <a:rPr lang="es-MX" sz="3200" dirty="0">
                <a:effectLst/>
                <a:latin typeface="Tw Cen MT" panose="020B0602020104020603" pitchFamily="34" charset="0"/>
                <a:ea typeface="Calibri" panose="020F0502020204030204" pitchFamily="34" charset="0"/>
              </a:rPr>
              <a:t>2° “A”-Lenguaje y comunicación y pensamiento matemático tienen menos avance. La inasistencia a sido un factor para avanzar en los resultados en ambos campos. 12/18: 67% están focalizados 4.</a:t>
            </a:r>
          </a:p>
          <a:p>
            <a:pPr marL="0" indent="0" algn="just">
              <a:lnSpc>
                <a:spcPct val="107000"/>
              </a:lnSpc>
              <a:spcAft>
                <a:spcPts val="800"/>
              </a:spcAft>
              <a:buNone/>
            </a:pPr>
            <a:r>
              <a:rPr lang="es-MX" sz="3200" dirty="0">
                <a:effectLst/>
                <a:latin typeface="Tw Cen MT" panose="020B0602020104020603" pitchFamily="34" charset="0"/>
                <a:ea typeface="Calibri" panose="020F0502020204030204" pitchFamily="34" charset="0"/>
              </a:rPr>
              <a:t>Mixto-Educación socioemocional. Aún se presentan problemas de adaptación 7/18: 39% están focalizados 7.</a:t>
            </a:r>
          </a:p>
          <a:p>
            <a:pPr marL="0" indent="0" algn="just">
              <a:lnSpc>
                <a:spcPct val="107000"/>
              </a:lnSpc>
              <a:spcAft>
                <a:spcPts val="800"/>
              </a:spcAft>
              <a:buNone/>
            </a:pPr>
            <a:r>
              <a:rPr lang="es-MX" sz="3200" dirty="0">
                <a:effectLst/>
                <a:latin typeface="Tw Cen MT" panose="020B0602020104020603" pitchFamily="34" charset="0"/>
                <a:ea typeface="Calibri" panose="020F0502020204030204" pitchFamily="34" charset="0"/>
              </a:rPr>
              <a:t>3° “A”-Educación socioemocional. Aún se presentan problemas de adaptación. 15/19: 79% están focalizados 4.</a:t>
            </a:r>
          </a:p>
          <a:p>
            <a:pPr marL="0" indent="0" algn="just">
              <a:lnSpc>
                <a:spcPct val="107000"/>
              </a:lnSpc>
              <a:spcAft>
                <a:spcPts val="800"/>
              </a:spcAft>
              <a:buNone/>
            </a:pPr>
            <a:r>
              <a:rPr lang="es-MX" sz="3200" dirty="0">
                <a:effectLst/>
                <a:latin typeface="Tw Cen MT" panose="020B0602020104020603" pitchFamily="34" charset="0"/>
                <a:ea typeface="Calibri" panose="020F0502020204030204" pitchFamily="34" charset="0"/>
              </a:rPr>
              <a:t>Un factor común que se encontró durante las actividades exploratorias y que se ve reflejado en los resultados de avance en comparación con los campos y áreas, es el bajo nivel de avance en el área de educación socioemocional en los grupos de 3er grado y mixto, en el grupo de 2do grado se vio afectado el resultado de avance en lenguaje y comunicación y pensamiento matemático, debido a las inasistencias como un factor común. </a:t>
            </a:r>
          </a:p>
          <a:p>
            <a:pPr marL="0" indent="0" algn="just">
              <a:lnSpc>
                <a:spcPct val="107000"/>
              </a:lnSpc>
              <a:spcAft>
                <a:spcPts val="800"/>
              </a:spcAft>
              <a:buNone/>
            </a:pPr>
            <a:r>
              <a:rPr lang="es-MX" sz="3200" dirty="0">
                <a:effectLst/>
                <a:latin typeface="Tw Cen MT" panose="020B0602020104020603" pitchFamily="34" charset="0"/>
                <a:ea typeface="Calibri" panose="020F0502020204030204" pitchFamily="34" charset="0"/>
              </a:rPr>
              <a:t>En relación a los resultados de logro de las evaluaciones grupales y los aprendizajes fundamentales establecidos en los planes de atención como prioritarios a atender, se rescata que es necesario trabajar el área socioemocional, con el aprendizaje reconoce y expresa características personales, nombre, cómo es físicamente, qué le gusta, qué no le gusta, qué se le facilita y qué se le dificulta. </a:t>
            </a: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Aprovechamiento Académico de los Alumnos</a:t>
            </a:r>
          </a:p>
        </p:txBody>
      </p:sp>
    </p:spTree>
    <p:extLst>
      <p:ext uri="{BB962C8B-B14F-4D97-AF65-F5344CB8AC3E}">
        <p14:creationId xmlns:p14="http://schemas.microsoft.com/office/powerpoint/2010/main" val="2799470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2915DBEB-46C3-4E8E-A7D9-F970585B93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696036" y="696036"/>
            <a:ext cx="10768083" cy="5527343"/>
          </a:xfrm>
        </p:spPr>
        <p:txBody>
          <a:bodyPr>
            <a:normAutofit/>
          </a:bodyPr>
          <a:lstStyle/>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En relación a las observaciones dentro y fuera del aula, se rescata que comienza a establecerse un clima de inclusión, sin embargo, aún falta generar más espacios y situaciones que permitan a todos los niños ser más incluyentes con el resto de sus compañeros. </a:t>
            </a: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Como el resultado del rescate de logros en el concentrado de Excel y los diagnósticos grupales, hubo mayor avance en el campo de formación de exploración y comprensión del mundo natural y social. Los alumnos mostraron mayor interés en la exploración directa, indagación, observación, generación de preguntas e hipótesis.</a:t>
            </a: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En relación a la participación de los grupos, se tiene como resultado un índice de 62%, considerando que el porcentaje faltante según las observaciones registradas son por falta de confianza, autonomía e iniciativa. Después de la aplicación de las actividades exploratorias y el cuadernillo de habilidades, podemos identificar que tenemos un 27% de niños con riesgo de presentar rezago educativo en el campo de lenguaje y comunicación, pensamiento matemático y en el área de educación socioemocional.</a:t>
            </a:r>
          </a:p>
          <a:p>
            <a:pPr marL="0" indent="0" algn="just">
              <a:lnSpc>
                <a:spcPct val="107000"/>
              </a:lnSpc>
              <a:spcAft>
                <a:spcPts val="800"/>
              </a:spcAft>
              <a:buNone/>
            </a:pPr>
            <a:endParaRPr lang="es-MX" sz="3200" dirty="0">
              <a:effectLst/>
              <a:latin typeface="Tw Cen MT" panose="020B0602020104020603" pitchFamily="34" charset="0"/>
              <a:ea typeface="Calibri" panose="020F0502020204030204" pitchFamily="34" charset="0"/>
            </a:endParaRPr>
          </a:p>
        </p:txBody>
      </p:sp>
    </p:spTree>
    <p:extLst>
      <p:ext uri="{BB962C8B-B14F-4D97-AF65-F5344CB8AC3E}">
        <p14:creationId xmlns:p14="http://schemas.microsoft.com/office/powerpoint/2010/main" val="8685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1B617B8-DC30-4B5C-B385-C5EA31496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p:txBody>
          <a:bodyPr>
            <a:normAutofit lnSpcReduction="10000"/>
          </a:bodyPr>
          <a:lstStyle/>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cs typeface="Calibri" panose="020F0502020204030204" pitchFamily="34" charset="0"/>
              </a:rPr>
              <a:t>En relación a la organización interna de la escuela, se distribuyen las tareas y comisiones sobre lo que a cada una corresponde, por ejemplo, roles de guardia, periódico mural, roles de educación física, control de los filtros sanitarios, conformación de la agenda del mes.</a:t>
            </a:r>
            <a:endParaRPr lang="es-MX" sz="1800" dirty="0">
              <a:effectLst/>
              <a:latin typeface="Tw Cen MT" panose="020B0602020104020603" pitchFamily="34" charset="0"/>
              <a:ea typeface="Calibri" panose="020F0502020204030204" pitchFamily="34" charset="0"/>
            </a:endParaRP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Al finalizar la jornada diaria, se abre un espacio de retroalimentación para conversar sobre las actividades que se llevaron a cabo ese día, sin embargo, no hay una sistematización de información. En colectivo se comparten materiales que pueden apoyar a las actividades del resto del colectivo de las docentes. </a:t>
            </a: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Hay disposición y se ejerce un liderazgo compartido para la </a:t>
            </a:r>
            <a:r>
              <a:rPr lang="es-MX" sz="1800" dirty="0" err="1">
                <a:effectLst/>
                <a:latin typeface="Tw Cen MT" panose="020B0602020104020603" pitchFamily="34" charset="0"/>
                <a:ea typeface="Calibri" panose="020F0502020204030204" pitchFamily="34" charset="0"/>
              </a:rPr>
              <a:t>reparticipación</a:t>
            </a:r>
            <a:r>
              <a:rPr lang="es-MX" sz="1800" dirty="0">
                <a:effectLst/>
                <a:latin typeface="Tw Cen MT" panose="020B0602020104020603" pitchFamily="34" charset="0"/>
                <a:ea typeface="Calibri" panose="020F0502020204030204" pitchFamily="34" charset="0"/>
              </a:rPr>
              <a:t> y organización de actividades en común, se prevén con tiempo y se organizan para que cada una se organice en su aula con anticipación. Una de las dificultades que se presentan en relación a la organización interna de las actividades es el poco tiempo disponible en común con el que cuentan. </a:t>
            </a:r>
          </a:p>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En relación a las necesidades de aprendizaje colectivas se solicita apoyo a la asesora como un mecanismo para retroalimentar el trabajo. </a:t>
            </a:r>
          </a:p>
          <a:p>
            <a:endParaRPr lang="es-MX" sz="1800" b="1" dirty="0">
              <a:solidFill>
                <a:srgbClr val="FF0066"/>
              </a:solidFill>
              <a:latin typeface="Homemade Sausage" panose="02000600000000000000" pitchFamily="2" charset="0"/>
            </a:endParaRP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Prácticas Docentes y Directivas </a:t>
            </a:r>
          </a:p>
        </p:txBody>
      </p:sp>
    </p:spTree>
    <p:extLst>
      <p:ext uri="{BB962C8B-B14F-4D97-AF65-F5344CB8AC3E}">
        <p14:creationId xmlns:p14="http://schemas.microsoft.com/office/powerpoint/2010/main" val="464955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1B617B8-DC30-4B5C-B385-C5EA31496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838200" y="815690"/>
            <a:ext cx="10515600" cy="5717631"/>
          </a:xfrm>
        </p:spPr>
        <p:txBody>
          <a:bodyPr>
            <a:normAutofit/>
          </a:bodyPr>
          <a:lstStyle/>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cs typeface="Calibri" panose="020F0502020204030204" pitchFamily="34" charset="0"/>
              </a:rPr>
              <a:t>C</a:t>
            </a:r>
            <a:r>
              <a:rPr lang="es-MX" sz="1800" dirty="0">
                <a:effectLst/>
                <a:latin typeface="Tw Cen MT" panose="020B0602020104020603" pitchFamily="34" charset="0"/>
                <a:ea typeface="Calibri" panose="020F0502020204030204" pitchFamily="34" charset="0"/>
                <a:cs typeface="Calibri" panose="020F0502020204030204" pitchFamily="34" charset="0"/>
              </a:rPr>
              <a:t>omo maestras consideramos que en nuestra practica docente nos hace falta mejorar la organización de las actividades planeadas, haciendo referencia al tiempo, ya que a veces nos sobra </a:t>
            </a:r>
            <a:r>
              <a:rPr lang="es-MX" sz="1800" dirty="0">
                <a:latin typeface="Tw Cen MT" panose="020B0602020104020603" pitchFamily="34" charset="0"/>
                <a:ea typeface="Calibri" panose="020F0502020204030204" pitchFamily="34" charset="0"/>
                <a:cs typeface="Calibri" panose="020F0502020204030204" pitchFamily="34" charset="0"/>
              </a:rPr>
              <a:t>y/o</a:t>
            </a:r>
            <a:r>
              <a:rPr lang="es-MX" sz="1800" dirty="0">
                <a:effectLst/>
                <a:latin typeface="Tw Cen MT" panose="020B0602020104020603" pitchFamily="34" charset="0"/>
                <a:ea typeface="Calibri" panose="020F0502020204030204" pitchFamily="34" charset="0"/>
                <a:cs typeface="Calibri" panose="020F0502020204030204" pitchFamily="34" charset="0"/>
              </a:rPr>
              <a:t> falta, por lo tanto, se tienen que estar adecuando o agregando actividades al plan de trabajo. </a:t>
            </a:r>
          </a:p>
          <a:p>
            <a:pPr marL="0" indent="0" algn="just">
              <a:lnSpc>
                <a:spcPct val="107000"/>
              </a:lnSpc>
              <a:spcAft>
                <a:spcPts val="800"/>
              </a:spcAft>
              <a:buNone/>
            </a:pPr>
            <a:r>
              <a:rPr lang="es-MX" sz="1800" dirty="0">
                <a:latin typeface="Tw Cen MT" panose="020B0602020104020603" pitchFamily="34" charset="0"/>
                <a:cs typeface="Calibri" panose="020F0502020204030204" pitchFamily="34" charset="0"/>
              </a:rPr>
              <a:t>También, reforzar como implementar los instrumentos de evaluación, en ocasiones solo utilizamos la rúbrica cuando tenemos mucho material para poder evaluar. </a:t>
            </a:r>
          </a:p>
          <a:p>
            <a:pPr marL="0" indent="0" algn="just">
              <a:lnSpc>
                <a:spcPct val="107000"/>
              </a:lnSpc>
              <a:spcAft>
                <a:spcPts val="800"/>
              </a:spcAft>
              <a:buNone/>
            </a:pPr>
            <a:r>
              <a:rPr lang="es-MX" sz="1800" dirty="0">
                <a:latin typeface="Tw Cen MT" panose="020B0602020104020603" pitchFamily="34" charset="0"/>
                <a:cs typeface="Calibri" panose="020F0502020204030204" pitchFamily="34" charset="0"/>
              </a:rPr>
              <a:t>De igual manera, es importante que nos den un espacio, ya sea un taller, curso, etc. en colectivo, para poder tratar con alumnos con Necesidades Educativas Especiales, como el autismo, ya que ha sido un reto trabajar en las distintas áreas con los diversos alumnos. </a:t>
            </a:r>
          </a:p>
          <a:p>
            <a:pPr marL="0" lvl="0" indent="0" algn="just">
              <a:lnSpc>
                <a:spcPct val="107000"/>
              </a:lnSpc>
              <a:spcAft>
                <a:spcPts val="800"/>
              </a:spcAft>
              <a:buNone/>
            </a:pPr>
            <a:r>
              <a:rPr lang="es-MX" sz="1800" dirty="0">
                <a:latin typeface="Tw Cen MT" panose="020B0602020104020603" pitchFamily="34" charset="0"/>
                <a:ea typeface="Calibri" panose="020F0502020204030204" pitchFamily="34" charset="0"/>
                <a:cs typeface="Calibri" panose="020F0502020204030204" pitchFamily="34" charset="0"/>
              </a:rPr>
              <a:t>Tratamos que las actividades sean diversificadas para todos los alumnos c</a:t>
            </a:r>
            <a:r>
              <a:rPr lang="es-MX" sz="1800" dirty="0">
                <a:effectLst/>
                <a:latin typeface="Tw Cen MT" panose="020B0602020104020603" pitchFamily="34" charset="0"/>
                <a:ea typeface="Calibri" panose="020F0502020204030204" pitchFamily="34" charset="0"/>
                <a:cs typeface="Calibri" panose="020F0502020204030204" pitchFamily="34" charset="0"/>
              </a:rPr>
              <a:t>onsiderando los ritmos y estilos de aprendizaje desde la planeación y en la practica. Planeamos actividades con propósitos enfocados al aprendizaje que se va a desarrollar en la secuencia didáctica, tomando en cuenta el contexto de la comunidad. En la mayoría de las actividades diversificamos los materiales y la organización referente al espacio, recursos del plantel y la dinámica, con el fin de hacer el trabajo más creativo, lúdico e inclusivo. </a:t>
            </a:r>
            <a:endParaRPr lang="es-MX" sz="1800" dirty="0">
              <a:effectLst/>
              <a:latin typeface="Tw Cen MT" panose="020B06020201040206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798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1B617B8-DC30-4B5C-B385-C5EA31496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a:xfrm>
            <a:off x="838200" y="815691"/>
            <a:ext cx="10515600" cy="5373074"/>
          </a:xfrm>
        </p:spPr>
        <p:txBody>
          <a:bodyPr>
            <a:normAutofit/>
          </a:bodyPr>
          <a:lstStyle/>
          <a:p>
            <a:pPr marL="0" lv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cs typeface="Calibri" panose="020F0502020204030204" pitchFamily="34" charset="0"/>
              </a:rPr>
              <a:t>La actitud de nosotras como educadoras es cordial, amable, empática y solidaria, con el fin de crear un ambiente armónico, tratando de favorecer la inclusión, equidad y participación. Nos enfocamos en dar atención y seguimiento a los alumnos que por el momento, presentan rezago, con tareas extraescolares, mañanas de trabajo con las mamás y apoyo constante en el aula. </a:t>
            </a:r>
          </a:p>
        </p:txBody>
      </p:sp>
    </p:spTree>
    <p:extLst>
      <p:ext uri="{BB962C8B-B14F-4D97-AF65-F5344CB8AC3E}">
        <p14:creationId xmlns:p14="http://schemas.microsoft.com/office/powerpoint/2010/main" val="93750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831BE0A5-70B3-451B-9D55-76C4E2E708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p:txBody>
          <a:bodyPr>
            <a:normAutofit/>
          </a:bodyPr>
          <a:lstStyle/>
          <a:p>
            <a:pPr marL="0" indent="0" algn="just">
              <a:lnSpc>
                <a:spcPct val="107000"/>
              </a:lnSpc>
              <a:spcAft>
                <a:spcPts val="800"/>
              </a:spcAft>
              <a:buNone/>
            </a:pPr>
            <a:r>
              <a:rPr lang="es-MX" sz="1800" dirty="0">
                <a:effectLst/>
                <a:latin typeface="Tw Cen MT" panose="020B0602020104020603" pitchFamily="34" charset="0"/>
                <a:ea typeface="Calibri" panose="020F0502020204030204" pitchFamily="34" charset="0"/>
              </a:rPr>
              <a:t>En los consejos técnicos escolares se realizan intercambios de estrategias que permiten tomar referencias de situaciones y actividades que causen impacto positivo que son funcionales para la elaboración de los planes de clase, así como el diseño del PEMC donde se adecuan las intervenciones docentes y estudio de nuevas técnicas y temas que puedan favorecer y aumentar el desempeño de la comunidad escolar. </a:t>
            </a:r>
          </a:p>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rPr>
              <a:t>Las docentes se remiten a reflexionar con el apoyo del diario, fichas de trabajo, guiones de observación, planes de clase, asistencia de los alumnos e instrumentos de evaluación, con el fin de analizar donde hay mayor área de oportunidad para mejorar la práctica docente. </a:t>
            </a:r>
          </a:p>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rPr>
              <a:t>Se busca que por parte de las autoridades escolares se obtenga una actualización constante, por medio de cursos, conferencias, talleres, etc. Ya que es de apoyo para estar preparados en todo lo que se presente durante las jornadas de trabajo.</a:t>
            </a:r>
            <a:endParaRPr lang="es-MX" sz="1800" dirty="0">
              <a:effectLst/>
              <a:latin typeface="Tw Cen MT" panose="020B0602020104020603" pitchFamily="34" charset="0"/>
              <a:ea typeface="Calibri" panose="020F0502020204030204" pitchFamily="34" charset="0"/>
            </a:endParaRPr>
          </a:p>
          <a:p>
            <a:pPr marL="0" indent="0" algn="just">
              <a:buNone/>
            </a:pPr>
            <a:r>
              <a:rPr lang="es-MX" sz="1800" dirty="0">
                <a:latin typeface="Tw Cen MT" panose="020B0602020104020603" pitchFamily="34" charset="0"/>
                <a:cs typeface="Calibri" panose="020F0502020204030204" pitchFamily="34" charset="0"/>
              </a:rPr>
              <a:t>Se tiene acceso a diversos materiales como los planes y programas, libros de texto, cursos, información de internet y materiales educativos como el alfabeto móvil, los cuales nos permiten reforzar nuestras actividades.</a:t>
            </a:r>
            <a:endParaRPr lang="es-MX" sz="1800" dirty="0">
              <a:latin typeface="Homemade Sausage" panose="02000600000000000000" pitchFamily="2" charset="0"/>
            </a:endParaRP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Formación Docente</a:t>
            </a:r>
          </a:p>
        </p:txBody>
      </p:sp>
    </p:spTree>
    <p:extLst>
      <p:ext uri="{BB962C8B-B14F-4D97-AF65-F5344CB8AC3E}">
        <p14:creationId xmlns:p14="http://schemas.microsoft.com/office/powerpoint/2010/main" val="2145149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751B1250-170D-4EC5-976D-B0EB7FBAD8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531165" y="-2650437"/>
            <a:ext cx="7129672" cy="12192002"/>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3D3B770-7F6C-406F-8CE0-B67F6E87C091}"/>
              </a:ext>
            </a:extLst>
          </p:cNvPr>
          <p:cNvSpPr>
            <a:spLocks noGrp="1"/>
          </p:cNvSpPr>
          <p:nvPr>
            <p:ph idx="1"/>
          </p:nvPr>
        </p:nvSpPr>
        <p:spPr/>
        <p:txBody>
          <a:bodyPr>
            <a:normAutofit/>
          </a:bodyPr>
          <a:lstStyle/>
          <a:p>
            <a:pPr marL="0" indent="0" algn="just">
              <a:lnSpc>
                <a:spcPct val="107000"/>
              </a:lnSpc>
              <a:spcAft>
                <a:spcPts val="800"/>
              </a:spcAft>
              <a:buNone/>
            </a:pPr>
            <a:r>
              <a:rPr lang="es-MX" sz="1800" dirty="0">
                <a:latin typeface="Tw Cen MT" panose="020B0602020104020603" pitchFamily="34" charset="0"/>
              </a:rPr>
              <a:t>El plan y programa es la herramienta que guía nuestro quehacer docente, por lo tanto, buscamos cualquier momento para disipar dudas o comentar sobre los planes y programas, también contamos con el documento del Marco Común de Aprendizajes Fundamentales el cual, antes de planear, nos remontamos a él, para no perder el enfoque en la intervención educativa.</a:t>
            </a:r>
            <a:endParaRPr lang="es-MX" sz="1800" dirty="0">
              <a:latin typeface="Tw Cen MT" panose="020B0602020104020603" pitchFamily="34" charset="0"/>
              <a:ea typeface="Calibri" panose="020F0502020204030204" pitchFamily="34" charset="0"/>
            </a:endParaRPr>
          </a:p>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rPr>
              <a:t>Como maestras, i</a:t>
            </a:r>
            <a:r>
              <a:rPr lang="es-MX" sz="1800" dirty="0">
                <a:effectLst/>
                <a:latin typeface="Tw Cen MT" panose="020B0602020104020603" pitchFamily="34" charset="0"/>
                <a:ea typeface="Calibri" panose="020F0502020204030204" pitchFamily="34" charset="0"/>
              </a:rPr>
              <a:t>ntercambiamos estrategias y adecuaciones a situaciones didácticas o implementaciones que nos hayan funcionado, tomando en cuenta las necesidades de nuestros grupos.</a:t>
            </a:r>
          </a:p>
          <a:p>
            <a:pPr marL="0" indent="0" algn="just">
              <a:lnSpc>
                <a:spcPct val="107000"/>
              </a:lnSpc>
              <a:spcAft>
                <a:spcPts val="800"/>
              </a:spcAft>
              <a:buNone/>
            </a:pPr>
            <a:r>
              <a:rPr lang="es-MX" sz="1800" dirty="0">
                <a:latin typeface="Tw Cen MT" panose="020B0602020104020603" pitchFamily="34" charset="0"/>
                <a:ea typeface="Calibri" panose="020F0502020204030204" pitchFamily="34" charset="0"/>
              </a:rPr>
              <a:t>Aunque, como tal, aún falta dominar los instrumentos de evaluación, que tengamos diversas opciones para evaluar y salir de lo cotidiano. También, trabajar más en el dominio de los enfoques de los campos de formación y áreas de desarrollo, tomar al 100% en cuenta el programa para la elaboración de nuestros planes de clase, ya que en realidad, se deja de lado. </a:t>
            </a:r>
            <a:endParaRPr lang="es-MX" sz="1800" dirty="0">
              <a:effectLst/>
              <a:latin typeface="Tw Cen MT" panose="020B0602020104020603" pitchFamily="34" charset="0"/>
              <a:ea typeface="Calibri" panose="020F0502020204030204" pitchFamily="34" charset="0"/>
            </a:endParaRPr>
          </a:p>
        </p:txBody>
      </p:sp>
      <p:sp>
        <p:nvSpPr>
          <p:cNvPr id="5" name="Título 4">
            <a:extLst>
              <a:ext uri="{FF2B5EF4-FFF2-40B4-BE49-F238E27FC236}">
                <a16:creationId xmlns:a16="http://schemas.microsoft.com/office/drawing/2014/main" id="{5F369CD6-2960-4F61-95F3-887315B090E7}"/>
              </a:ext>
            </a:extLst>
          </p:cNvPr>
          <p:cNvSpPr>
            <a:spLocks noGrp="1"/>
          </p:cNvSpPr>
          <p:nvPr>
            <p:ph type="title"/>
          </p:nvPr>
        </p:nvSpPr>
        <p:spPr/>
        <p:txBody>
          <a:bodyPr>
            <a:normAutofit/>
          </a:bodyPr>
          <a:lstStyle/>
          <a:p>
            <a:pPr algn="ctr"/>
            <a:r>
              <a:rPr lang="es-MX" sz="4000" dirty="0">
                <a:solidFill>
                  <a:schemeClr val="accent5"/>
                </a:solidFill>
                <a:latin typeface="Homemade Sausage" panose="02000600000000000000" pitchFamily="2" charset="0"/>
              </a:rPr>
              <a:t>Avance de los Planes y Programas Educativos</a:t>
            </a:r>
          </a:p>
        </p:txBody>
      </p:sp>
    </p:spTree>
    <p:extLst>
      <p:ext uri="{BB962C8B-B14F-4D97-AF65-F5344CB8AC3E}">
        <p14:creationId xmlns:p14="http://schemas.microsoft.com/office/powerpoint/2010/main" val="4331844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TotalTime>
  <Words>2877</Words>
  <Application>Microsoft Office PowerPoint</Application>
  <PresentationFormat>Panorámica</PresentationFormat>
  <Paragraphs>191</Paragraphs>
  <Slides>24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Calibri</vt:lpstr>
      <vt:lpstr>Calibri Light</vt:lpstr>
      <vt:lpstr>Homemade Sausage</vt:lpstr>
      <vt:lpstr>The Crafty ! Outline</vt:lpstr>
      <vt:lpstr>Tw Cen MT</vt:lpstr>
      <vt:lpstr>Tema de Office</vt:lpstr>
      <vt:lpstr>Jardín de Niños  “Pablo Neruda”</vt:lpstr>
      <vt:lpstr>Diagnóstico</vt:lpstr>
      <vt:lpstr>Aprovechamiento Académico de los Alumnos</vt:lpstr>
      <vt:lpstr>Presentación de PowerPoint</vt:lpstr>
      <vt:lpstr>Prácticas Docentes y Directivas </vt:lpstr>
      <vt:lpstr>Presentación de PowerPoint</vt:lpstr>
      <vt:lpstr>Presentación de PowerPoint</vt:lpstr>
      <vt:lpstr>Formación Docente</vt:lpstr>
      <vt:lpstr>Avance de los Planes y Programas Educativos</vt:lpstr>
      <vt:lpstr>Participación de la Comunidad  </vt:lpstr>
      <vt:lpstr>Presentación de PowerPoint</vt:lpstr>
      <vt:lpstr>Desempeño de la Autoridad Escolar </vt:lpstr>
      <vt:lpstr>Infraestructura y Equipamiento  </vt:lpstr>
      <vt:lpstr>Carga Administrativa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Jardín de Niños  “Pablo Neruda”</dc:title>
  <dc:creator>Usuario</dc:creator>
  <cp:lastModifiedBy>Usuario</cp:lastModifiedBy>
  <cp:revision>89</cp:revision>
  <dcterms:created xsi:type="dcterms:W3CDTF">2022-10-27T17:03:06Z</dcterms:created>
  <dcterms:modified xsi:type="dcterms:W3CDTF">2022-11-04T19:02:10Z</dcterms:modified>
</cp:coreProperties>
</file>