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4"/>
  </p:notesMasterIdLst>
  <p:sldIdLst>
    <p:sldId id="256" r:id="rId2"/>
    <p:sldId id="276" r:id="rId3"/>
    <p:sldId id="285" r:id="rId4"/>
    <p:sldId id="309" r:id="rId5"/>
    <p:sldId id="310" r:id="rId6"/>
    <p:sldId id="299" r:id="rId7"/>
    <p:sldId id="260" r:id="rId8"/>
    <p:sldId id="307" r:id="rId9"/>
    <p:sldId id="296" r:id="rId10"/>
    <p:sldId id="298" r:id="rId11"/>
    <p:sldId id="293" r:id="rId12"/>
    <p:sldId id="287" r:id="rId13"/>
  </p:sldIdLst>
  <p:sldSz cx="9144000" cy="5143500" type="screen16x9"/>
  <p:notesSz cx="6858000" cy="9144000"/>
  <p:embeddedFontLst>
    <p:embeddedFont>
      <p:font typeface="Concert One" panose="020B0604020202020204" charset="0"/>
      <p:regular r:id="rId15"/>
    </p:embeddedFont>
    <p:embeddedFont>
      <p:font typeface="Calibri" panose="020F0502020204030204" pitchFamily="34" charset="0"/>
      <p:regular r:id="rId16"/>
      <p:bold r:id="rId17"/>
      <p:italic r:id="rId18"/>
      <p:boldItalic r:id="rId19"/>
    </p:embeddedFont>
    <p:embeddedFont>
      <p:font typeface="Arial Black" panose="020B0A04020102020204" pitchFamily="34" charset="0"/>
      <p:bold r:id="rId20"/>
    </p:embeddedFont>
    <p:embeddedFont>
      <p:font typeface="Open Sans" panose="020B0604020202020204" charset="0"/>
      <p:regular r:id="rId21"/>
      <p:bold r:id="rId22"/>
      <p:italic r:id="rId23"/>
      <p:boldItalic r:id="rId24"/>
    </p:embeddedFont>
    <p:embeddedFont>
      <p:font typeface="Anonymous Pro" panose="020B0604020202020204" charset="0"/>
      <p:regular r:id="rId25"/>
      <p:bold r:id="rId26"/>
      <p:italic r:id="rId27"/>
      <p:boldItalic r:id="rId28"/>
    </p:embeddedFont>
    <p:embeddedFont>
      <p:font typeface="Roboto Mono Medium" panose="020B0604020202020204" charset="0"/>
      <p:regular r:id="rId29"/>
      <p:bold r:id="rId30"/>
      <p:italic r:id="rId31"/>
      <p:boldItalic r:id="rId32"/>
    </p:embeddedFont>
    <p:embeddedFont>
      <p:font typeface="Coming Soon"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BD4156-4ECE-4BE7-BD24-78F3F32EA7FA}">
  <a:tblStyle styleId="{71BD4156-4ECE-4BE7-BD24-78F3F32EA7F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2" autoAdjust="0"/>
    <p:restoredTop sz="94660"/>
  </p:normalViewPr>
  <p:slideViewPr>
    <p:cSldViewPr snapToGrid="0">
      <p:cViewPr varScale="1">
        <p:scale>
          <a:sx n="98" d="100"/>
          <a:sy n="98" d="100"/>
        </p:scale>
        <p:origin x="516"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347567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703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506521a88_4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506521a88_4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5831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53034354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853034354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2590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853034354b_0_24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853034354b_0_24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3144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853034354b_0_24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853034354b_0_24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108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853034354b_0_24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853034354b_0_24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786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853034354b_0_24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853034354b_0_24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3686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853034354b_0_24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853034354b_0_24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8968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2720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53034354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853034354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18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53034354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853034354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7670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ercentages">
  <p:cSld name="Percentages">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1828371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133"/>
        <p:cNvGrpSpPr/>
        <p:nvPr/>
      </p:nvGrpSpPr>
      <p:grpSpPr>
        <a:xfrm>
          <a:off x="0" y="0"/>
          <a:ext cx="0" cy="0"/>
          <a:chOff x="0" y="0"/>
          <a:chExt cx="0" cy="0"/>
        </a:xfrm>
      </p:grpSpPr>
      <p:pic>
        <p:nvPicPr>
          <p:cNvPr id="134" name="Google Shape;134;p2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5" name="Google Shape;135;p21"/>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6" name="Google Shape;136;p21"/>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137" name="Google Shape;137;p21"/>
          <p:cNvSpPr txBox="1">
            <a:spLocks noGrp="1"/>
          </p:cNvSpPr>
          <p:nvPr>
            <p:ph type="title" idx="2"/>
          </p:nvPr>
        </p:nvSpPr>
        <p:spPr>
          <a:xfrm>
            <a:off x="1664325"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8" name="Google Shape;138;p21"/>
          <p:cNvSpPr txBox="1">
            <a:spLocks noGrp="1"/>
          </p:cNvSpPr>
          <p:nvPr>
            <p:ph type="subTitle" idx="1"/>
          </p:nvPr>
        </p:nvSpPr>
        <p:spPr>
          <a:xfrm>
            <a:off x="1664334"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39" name="Google Shape;139;p21"/>
          <p:cNvSpPr txBox="1">
            <a:spLocks noGrp="1"/>
          </p:cNvSpPr>
          <p:nvPr>
            <p:ph type="title" idx="3"/>
          </p:nvPr>
        </p:nvSpPr>
        <p:spPr>
          <a:xfrm>
            <a:off x="3817459"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0" name="Google Shape;140;p21"/>
          <p:cNvSpPr txBox="1">
            <a:spLocks noGrp="1"/>
          </p:cNvSpPr>
          <p:nvPr>
            <p:ph type="subTitle" idx="4"/>
          </p:nvPr>
        </p:nvSpPr>
        <p:spPr>
          <a:xfrm>
            <a:off x="3817468"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1" name="Google Shape;141;p21"/>
          <p:cNvSpPr txBox="1">
            <a:spLocks noGrp="1"/>
          </p:cNvSpPr>
          <p:nvPr>
            <p:ph type="title" idx="5"/>
          </p:nvPr>
        </p:nvSpPr>
        <p:spPr>
          <a:xfrm>
            <a:off x="5970592"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2" name="Google Shape;142;p21"/>
          <p:cNvSpPr txBox="1">
            <a:spLocks noGrp="1"/>
          </p:cNvSpPr>
          <p:nvPr>
            <p:ph type="subTitle" idx="6"/>
          </p:nvPr>
        </p:nvSpPr>
        <p:spPr>
          <a:xfrm>
            <a:off x="5970602"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3" name="Google Shape;143;p21"/>
          <p:cNvSpPr txBox="1">
            <a:spLocks noGrp="1"/>
          </p:cNvSpPr>
          <p:nvPr>
            <p:ph type="title" idx="7"/>
          </p:nvPr>
        </p:nvSpPr>
        <p:spPr>
          <a:xfrm>
            <a:off x="1664325"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4" name="Google Shape;144;p21"/>
          <p:cNvSpPr txBox="1">
            <a:spLocks noGrp="1"/>
          </p:cNvSpPr>
          <p:nvPr>
            <p:ph type="subTitle" idx="8"/>
          </p:nvPr>
        </p:nvSpPr>
        <p:spPr>
          <a:xfrm>
            <a:off x="1664334"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5" name="Google Shape;145;p21"/>
          <p:cNvSpPr txBox="1">
            <a:spLocks noGrp="1"/>
          </p:cNvSpPr>
          <p:nvPr>
            <p:ph type="title" idx="9"/>
          </p:nvPr>
        </p:nvSpPr>
        <p:spPr>
          <a:xfrm>
            <a:off x="3817459"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6" name="Google Shape;146;p21"/>
          <p:cNvSpPr txBox="1">
            <a:spLocks noGrp="1"/>
          </p:cNvSpPr>
          <p:nvPr>
            <p:ph type="subTitle" idx="13"/>
          </p:nvPr>
        </p:nvSpPr>
        <p:spPr>
          <a:xfrm>
            <a:off x="3817468"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7" name="Google Shape;147;p21"/>
          <p:cNvSpPr txBox="1">
            <a:spLocks noGrp="1"/>
          </p:cNvSpPr>
          <p:nvPr>
            <p:ph type="title" idx="14"/>
          </p:nvPr>
        </p:nvSpPr>
        <p:spPr>
          <a:xfrm>
            <a:off x="5970592"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8" name="Google Shape;148;p21"/>
          <p:cNvSpPr txBox="1">
            <a:spLocks noGrp="1"/>
          </p:cNvSpPr>
          <p:nvPr>
            <p:ph type="subTitle" idx="15"/>
          </p:nvPr>
        </p:nvSpPr>
        <p:spPr>
          <a:xfrm>
            <a:off x="5970602"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51357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122"/>
        <p:cNvGrpSpPr/>
        <p:nvPr/>
      </p:nvGrpSpPr>
      <p:grpSpPr>
        <a:xfrm>
          <a:off x="0" y="0"/>
          <a:ext cx="0" cy="0"/>
          <a:chOff x="0" y="0"/>
          <a:chExt cx="0" cy="0"/>
        </a:xfrm>
      </p:grpSpPr>
      <p:pic>
        <p:nvPicPr>
          <p:cNvPr id="123" name="Google Shape;123;p1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24" name="Google Shape;124;p1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25" name="Google Shape;125;p19"/>
          <p:cNvSpPr txBox="1">
            <a:spLocks noGrp="1"/>
          </p:cNvSpPr>
          <p:nvPr>
            <p:ph type="title"/>
          </p:nvPr>
        </p:nvSpPr>
        <p:spPr>
          <a:xfrm>
            <a:off x="90747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126" name="Google Shape;126;p19"/>
          <p:cNvSpPr txBox="1">
            <a:spLocks noGrp="1"/>
          </p:cNvSpPr>
          <p:nvPr>
            <p:ph type="subTitle" idx="1"/>
          </p:nvPr>
        </p:nvSpPr>
        <p:spPr>
          <a:xfrm>
            <a:off x="113785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7" name="Google Shape;127;p19"/>
          <p:cNvSpPr txBox="1">
            <a:spLocks noGrp="1"/>
          </p:cNvSpPr>
          <p:nvPr>
            <p:ph type="title" idx="2"/>
          </p:nvPr>
        </p:nvSpPr>
        <p:spPr>
          <a:xfrm>
            <a:off x="531873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128" name="Google Shape;128;p19"/>
          <p:cNvSpPr txBox="1">
            <a:spLocks noGrp="1"/>
          </p:cNvSpPr>
          <p:nvPr>
            <p:ph type="subTitle" idx="3"/>
          </p:nvPr>
        </p:nvSpPr>
        <p:spPr>
          <a:xfrm>
            <a:off x="554912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Tree>
    <p:extLst>
      <p:ext uri="{BB962C8B-B14F-4D97-AF65-F5344CB8AC3E}">
        <p14:creationId xmlns:p14="http://schemas.microsoft.com/office/powerpoint/2010/main" val="247314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p:cSld name="SECTION_TITLE_AND_DESCRIPTION_1_1">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76" name="Google Shape;76;p14"/>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77" name="Google Shape;77;p14"/>
          <p:cNvSpPr txBox="1">
            <a:spLocks noGrp="1"/>
          </p:cNvSpPr>
          <p:nvPr>
            <p:ph type="title"/>
          </p:nvPr>
        </p:nvSpPr>
        <p:spPr>
          <a:xfrm>
            <a:off x="6013614" y="838400"/>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8" name="Google Shape;78;p14"/>
          <p:cNvSpPr txBox="1">
            <a:spLocks noGrp="1"/>
          </p:cNvSpPr>
          <p:nvPr>
            <p:ph type="subTitle" idx="1"/>
          </p:nvPr>
        </p:nvSpPr>
        <p:spPr>
          <a:xfrm>
            <a:off x="6013614" y="1199352"/>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9" name="Google Shape;79;p14"/>
          <p:cNvSpPr txBox="1">
            <a:spLocks noGrp="1"/>
          </p:cNvSpPr>
          <p:nvPr>
            <p:ph type="title" idx="2"/>
          </p:nvPr>
        </p:nvSpPr>
        <p:spPr>
          <a:xfrm>
            <a:off x="6013603" y="2104924"/>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0" name="Google Shape;80;p14"/>
          <p:cNvSpPr txBox="1">
            <a:spLocks noGrp="1"/>
          </p:cNvSpPr>
          <p:nvPr>
            <p:ph type="subTitle" idx="3"/>
          </p:nvPr>
        </p:nvSpPr>
        <p:spPr>
          <a:xfrm>
            <a:off x="6013601" y="2465876"/>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1" name="Google Shape;81;p14"/>
          <p:cNvSpPr txBox="1">
            <a:spLocks noGrp="1"/>
          </p:cNvSpPr>
          <p:nvPr>
            <p:ph type="title" idx="4"/>
          </p:nvPr>
        </p:nvSpPr>
        <p:spPr>
          <a:xfrm>
            <a:off x="6013618" y="3371448"/>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2" name="Google Shape;82;p14"/>
          <p:cNvSpPr txBox="1">
            <a:spLocks noGrp="1"/>
          </p:cNvSpPr>
          <p:nvPr>
            <p:ph type="subTitle" idx="5"/>
          </p:nvPr>
        </p:nvSpPr>
        <p:spPr>
          <a:xfrm>
            <a:off x="6013615" y="3732400"/>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3" name="Google Shape;83;p14"/>
          <p:cNvSpPr txBox="1">
            <a:spLocks noGrp="1"/>
          </p:cNvSpPr>
          <p:nvPr>
            <p:ph type="title" idx="6"/>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8" r:id="rId4"/>
    <p:sldLayoutId id="2147483660" r:id="rId5"/>
    <p:sldLayoutId id="2147483661" r:id="rId6"/>
    <p:sldLayoutId id="2147483669" r:id="rId7"/>
    <p:sldLayoutId id="2147483670" r:id="rId8"/>
    <p:sldLayoutId id="2147483671" r:id="rId9"/>
    <p:sldLayoutId id="2147483672" r:id="rId10"/>
    <p:sldLayoutId id="2147483675" r:id="rId11"/>
    <p:sldLayoutId id="2147483677" r:id="rId12"/>
    <p:sldLayoutId id="214748367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ecured.cu/index.php?title=Estilo_de_aprendizaje&amp;action=edit&amp;redlink=1"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727364" y="817239"/>
            <a:ext cx="7751618" cy="288007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4800" dirty="0" smtClean="0"/>
              <a:t>Contexto </a:t>
            </a:r>
            <a:r>
              <a:rPr lang="es-MX" sz="4800" dirty="0" err="1" smtClean="0"/>
              <a:t>Aulico</a:t>
            </a:r>
            <a:r>
              <a:rPr lang="es-MX" sz="4800" dirty="0" smtClean="0"/>
              <a:t/>
            </a:r>
            <a:br>
              <a:rPr lang="es-MX" sz="4800" dirty="0" smtClean="0"/>
            </a:br>
            <a:r>
              <a:rPr lang="es-MX" sz="4800" dirty="0" smtClean="0"/>
              <a:t>Estilos de Aprendizaje</a:t>
            </a:r>
            <a:br>
              <a:rPr lang="es-MX" sz="4800" dirty="0" smtClean="0"/>
            </a:br>
            <a:r>
              <a:rPr lang="es-MX" sz="4800" dirty="0" smtClean="0"/>
              <a:t>Ritmo de Aprendizaje</a:t>
            </a:r>
            <a:br>
              <a:rPr lang="es-MX" sz="4800" dirty="0" smtClean="0"/>
            </a:br>
            <a:r>
              <a:rPr lang="es-MX" sz="4800" dirty="0" smtClean="0"/>
              <a:t>BAP</a:t>
            </a:r>
            <a:endParaRPr sz="4800" dirty="0">
              <a:solidFill>
                <a:schemeClr val="accent2"/>
              </a:solidFill>
            </a:endParaRPr>
          </a:p>
        </p:txBody>
      </p:sp>
      <p:sp>
        <p:nvSpPr>
          <p:cNvPr id="178" name="Google Shape;178;p29"/>
          <p:cNvSpPr/>
          <p:nvPr/>
        </p:nvSpPr>
        <p:spPr>
          <a:xfrm>
            <a:off x="2640700" y="292926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79" name="Google Shape;179;p29"/>
          <p:cNvSpPr/>
          <p:nvPr/>
        </p:nvSpPr>
        <p:spPr>
          <a:xfrm>
            <a:off x="5822625" y="2886561"/>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180" name="Google Shape;180;p29"/>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1" name="Google Shape;181;p29"/>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2" name="Google Shape;182;p29"/>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pic>
        <p:nvPicPr>
          <p:cNvPr id="1026" name="Picture 2" descr="7 divertidos juegos de comunicación que aumentan el entendimiento">
            <a:extLst>
              <a:ext uri="{FF2B5EF4-FFF2-40B4-BE49-F238E27FC236}">
                <a16:creationId xmlns:a16="http://schemas.microsoft.com/office/drawing/2014/main" xmlns="" id="{D31C6007-3644-4F84-8CBE-39AFD9627C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9872" y="26485"/>
            <a:ext cx="2036850" cy="218885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xmlns="" id="{8DCC7C39-C4BA-48DB-8016-ED197072DB69}"/>
              </a:ext>
            </a:extLst>
          </p:cNvPr>
          <p:cNvSpPr txBox="1"/>
          <p:nvPr/>
        </p:nvSpPr>
        <p:spPr>
          <a:xfrm>
            <a:off x="1889900" y="3694482"/>
            <a:ext cx="992850" cy="523220"/>
          </a:xfrm>
          <a:prstGeom prst="rect">
            <a:avLst/>
          </a:prstGeom>
          <a:noFill/>
        </p:spPr>
        <p:txBody>
          <a:bodyPr wrap="square" rtlCol="0">
            <a:spAutoFit/>
          </a:bodyPr>
          <a:lstStyle/>
          <a:p>
            <a:pPr algn="ctr"/>
            <a:r>
              <a:rPr lang="es-MX" dirty="0" smtClean="0"/>
              <a:t>USAER 18M</a:t>
            </a:r>
            <a:endParaRPr lang="es-MX"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xmlns="" id="{B6090423-F304-4C16-AA20-D6D92A444D70}"/>
              </a:ext>
            </a:extLst>
          </p:cNvPr>
          <p:cNvGraphicFramePr>
            <a:graphicFrameLocks noGrp="1"/>
          </p:cNvGraphicFramePr>
          <p:nvPr>
            <p:extLst>
              <p:ext uri="{D42A27DB-BD31-4B8C-83A1-F6EECF244321}">
                <p14:modId xmlns:p14="http://schemas.microsoft.com/office/powerpoint/2010/main" val="3143740751"/>
              </p:ext>
            </p:extLst>
          </p:nvPr>
        </p:nvGraphicFramePr>
        <p:xfrm>
          <a:off x="1375144" y="530911"/>
          <a:ext cx="5791200" cy="4081678"/>
        </p:xfrm>
        <a:graphic>
          <a:graphicData uri="http://schemas.openxmlformats.org/drawingml/2006/table">
            <a:tbl>
              <a:tblPr firstRow="1" bandRow="1">
                <a:tableStyleId>{71BD4156-4ECE-4BE7-BD24-78F3F32EA7FA}</a:tableStyleId>
              </a:tblPr>
              <a:tblGrid>
                <a:gridCol w="3069265">
                  <a:extLst>
                    <a:ext uri="{9D8B030D-6E8A-4147-A177-3AD203B41FA5}">
                      <a16:colId xmlns:a16="http://schemas.microsoft.com/office/drawing/2014/main" xmlns="" val="2244183325"/>
                    </a:ext>
                  </a:extLst>
                </a:gridCol>
                <a:gridCol w="2721935">
                  <a:extLst>
                    <a:ext uri="{9D8B030D-6E8A-4147-A177-3AD203B41FA5}">
                      <a16:colId xmlns:a16="http://schemas.microsoft.com/office/drawing/2014/main" xmlns="" val="3847932461"/>
                    </a:ext>
                  </a:extLst>
                </a:gridCol>
              </a:tblGrid>
              <a:tr h="332638">
                <a:tc>
                  <a:txBody>
                    <a:bodyPr/>
                    <a:lstStyle/>
                    <a:p>
                      <a:pPr algn="ctr"/>
                      <a:r>
                        <a:rPr lang="es-MX" dirty="0">
                          <a:latin typeface="Arial Black" panose="020B0A04020102020204" pitchFamily="34" charset="0"/>
                        </a:rPr>
                        <a:t>Lo que digo</a:t>
                      </a:r>
                    </a:p>
                  </a:txBody>
                  <a:tcPr/>
                </a:tc>
                <a:tc>
                  <a:txBody>
                    <a:bodyPr/>
                    <a:lstStyle/>
                    <a:p>
                      <a:pPr algn="ctr"/>
                      <a:r>
                        <a:rPr lang="es-MX" dirty="0">
                          <a:latin typeface="Arial Black" panose="020B0A04020102020204" pitchFamily="34" charset="0"/>
                        </a:rPr>
                        <a:t>Cómo lo digo</a:t>
                      </a:r>
                    </a:p>
                  </a:txBody>
                  <a:tcPr/>
                </a:tc>
                <a:extLst>
                  <a:ext uri="{0D108BD9-81ED-4DB2-BD59-A6C34878D82A}">
                    <a16:rowId xmlns:a16="http://schemas.microsoft.com/office/drawing/2014/main" xmlns="" val="2141517899"/>
                  </a:ext>
                </a:extLst>
              </a:tr>
              <a:tr h="1509152">
                <a:tc>
                  <a:txBody>
                    <a:bodyPr/>
                    <a:lstStyle/>
                    <a:p>
                      <a:r>
                        <a:rPr lang="es-MX" sz="1400" b="0" i="0" u="none" strike="noStrike" cap="none" dirty="0">
                          <a:solidFill>
                            <a:srgbClr val="000000"/>
                          </a:solidFill>
                          <a:effectLst/>
                          <a:latin typeface="Arial"/>
                          <a:ea typeface="Arial"/>
                          <a:cs typeface="Arial"/>
                          <a:sym typeface="Arial"/>
                        </a:rPr>
                        <a:t>La esperanza te hará</a:t>
                      </a:r>
                      <a:r>
                        <a:rPr lang="es-MX" dirty="0"/>
                        <a:t/>
                      </a:r>
                      <a:br>
                        <a:rPr lang="es-MX" dirty="0"/>
                      </a:br>
                      <a:r>
                        <a:rPr lang="es-MX" sz="1400" b="0" i="0" u="none" strike="noStrike" cap="none" dirty="0">
                          <a:solidFill>
                            <a:srgbClr val="000000"/>
                          </a:solidFill>
                          <a:effectLst/>
                          <a:latin typeface="Arial"/>
                          <a:ea typeface="Arial"/>
                          <a:cs typeface="Arial"/>
                          <a:sym typeface="Arial"/>
                        </a:rPr>
                        <a:t>Mirar más allá Y la fe te dará fuerza</a:t>
                      </a:r>
                      <a:r>
                        <a:rPr lang="es-MX" dirty="0"/>
                        <a:t/>
                      </a:r>
                      <a:br>
                        <a:rPr lang="es-MX" dirty="0"/>
                      </a:br>
                      <a:r>
                        <a:rPr lang="es-MX" sz="1400" b="0" i="0" u="none" strike="noStrike" cap="none" dirty="0">
                          <a:solidFill>
                            <a:srgbClr val="000000"/>
                          </a:solidFill>
                          <a:effectLst/>
                          <a:latin typeface="Arial"/>
                          <a:ea typeface="Arial"/>
                          <a:cs typeface="Arial"/>
                          <a:sym typeface="Arial"/>
                        </a:rPr>
                        <a:t>De creer que vencerás Ahora es tiempo de avanzar Y del pasado olvidar Y celebrar lo que vendrá, juntos cantar Yo creeré</a:t>
                      </a:r>
                    </a:p>
                    <a:p>
                      <a:pPr algn="r"/>
                      <a:r>
                        <a:rPr lang="es-MX" sz="1400" b="0" i="1" u="none" strike="noStrike" cap="none" dirty="0">
                          <a:solidFill>
                            <a:srgbClr val="000000"/>
                          </a:solidFill>
                          <a:effectLst/>
                          <a:latin typeface="Arial"/>
                          <a:cs typeface="Arial"/>
                          <a:sym typeface="Arial"/>
                        </a:rPr>
                        <a:t>Fragmento de Creeré (Tercer cielo)</a:t>
                      </a:r>
                      <a:endParaRPr lang="es-MX" i="1" dirty="0"/>
                    </a:p>
                  </a:txBody>
                  <a:tcPr/>
                </a:tc>
                <a:tc>
                  <a:txBody>
                    <a:bodyPr/>
                    <a:lstStyle/>
                    <a:p>
                      <a:endParaRPr lang="es-MX" dirty="0"/>
                    </a:p>
                  </a:txBody>
                  <a:tcPr/>
                </a:tc>
                <a:extLst>
                  <a:ext uri="{0D108BD9-81ED-4DB2-BD59-A6C34878D82A}">
                    <a16:rowId xmlns:a16="http://schemas.microsoft.com/office/drawing/2014/main" xmlns="" val="2565807836"/>
                  </a:ext>
                </a:extLst>
              </a:tr>
              <a:tr h="2060574">
                <a:tc>
                  <a:txBody>
                    <a:bodyPr/>
                    <a:lstStyle/>
                    <a:p>
                      <a:endParaRPr lang="es-MX" dirty="0"/>
                    </a:p>
                    <a:p>
                      <a:r>
                        <a:rPr lang="es-MX" sz="1400" b="0" i="0" u="none" strike="noStrike" cap="none" dirty="0">
                          <a:solidFill>
                            <a:srgbClr val="000000"/>
                          </a:solidFill>
                          <a:effectLst/>
                          <a:latin typeface="Arial"/>
                          <a:ea typeface="Arial"/>
                          <a:cs typeface="Arial"/>
                          <a:sym typeface="Arial"/>
                        </a:rPr>
                        <a:t>Si alguna vez advierte que la miro a los ojos Y una veta de amor reconoce en los míos No alerte sus fusiles, ni piense: ¡qué delirio! A pesar de la veta, o tal vez porque existe Usted puede contar conmigo </a:t>
                      </a:r>
                    </a:p>
                    <a:p>
                      <a:r>
                        <a:rPr lang="es-MX" sz="1200" b="0" i="1" u="none" strike="noStrike" cap="none" dirty="0">
                          <a:solidFill>
                            <a:srgbClr val="000000"/>
                          </a:solidFill>
                          <a:effectLst/>
                          <a:latin typeface="Arial"/>
                          <a:ea typeface="Arial"/>
                          <a:cs typeface="Arial"/>
                          <a:sym typeface="Arial"/>
                        </a:rPr>
                        <a:t>Fragmento de Hagamos un trato (Mario Benedetti)</a:t>
                      </a:r>
                      <a:endParaRPr lang="es-MX" sz="1200" i="1" dirty="0"/>
                    </a:p>
                    <a:p>
                      <a:endParaRPr lang="es-MX" i="1" dirty="0"/>
                    </a:p>
                  </a:txBody>
                  <a:tcPr/>
                </a:tc>
                <a:tc>
                  <a:txBody>
                    <a:bodyPr/>
                    <a:lstStyle/>
                    <a:p>
                      <a:endParaRPr lang="es-MX" dirty="0"/>
                    </a:p>
                  </a:txBody>
                  <a:tcPr/>
                </a:tc>
                <a:extLst>
                  <a:ext uri="{0D108BD9-81ED-4DB2-BD59-A6C34878D82A}">
                    <a16:rowId xmlns:a16="http://schemas.microsoft.com/office/drawing/2014/main" xmlns="" val="2343361450"/>
                  </a:ext>
                </a:extLst>
              </a:tr>
            </a:tbl>
          </a:graphicData>
        </a:graphic>
      </p:graphicFrame>
      <p:pic>
        <p:nvPicPr>
          <p:cNvPr id="4098" name="Picture 2" descr="Furia - Intensamente - Home | Facebook">
            <a:extLst>
              <a:ext uri="{FF2B5EF4-FFF2-40B4-BE49-F238E27FC236}">
                <a16:creationId xmlns:a16="http://schemas.microsoft.com/office/drawing/2014/main" xmlns="" id="{B94D9284-C5DE-4A8F-A6B2-6431EFA30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277" y="2750841"/>
            <a:ext cx="1225891" cy="149764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emor | Wikia Inside Out | Fandom">
            <a:extLst>
              <a:ext uri="{FF2B5EF4-FFF2-40B4-BE49-F238E27FC236}">
                <a16:creationId xmlns:a16="http://schemas.microsoft.com/office/drawing/2014/main" xmlns="" id="{DB979540-DE46-4808-A209-B96CEA421B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856" y="1038042"/>
            <a:ext cx="1371312" cy="1348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326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3074" name="Picture 2" descr="Preguntas parte 2!!!!! | · Mundo · Yaoi · Amino">
            <a:extLst>
              <a:ext uri="{FF2B5EF4-FFF2-40B4-BE49-F238E27FC236}">
                <a16:creationId xmlns:a16="http://schemas.microsoft.com/office/drawing/2014/main" xmlns="" id="{A26A0ADC-9054-4811-B13C-399B1F1A9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75" y="546248"/>
            <a:ext cx="4625685" cy="40510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unda y vinilo para iPad «Pensando Emoji iOS» de parkerku | Redbubble">
            <a:extLst>
              <a:ext uri="{FF2B5EF4-FFF2-40B4-BE49-F238E27FC236}">
                <a16:creationId xmlns:a16="http://schemas.microsoft.com/office/drawing/2014/main" xmlns="" id="{6C893683-3EC3-4088-89AD-005029790C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089" t="11463" r="11635" b="20067"/>
          <a:stretch/>
        </p:blipFill>
        <p:spPr bwMode="auto">
          <a:xfrm>
            <a:off x="6431581" y="2367403"/>
            <a:ext cx="1331683" cy="1505754"/>
          </a:xfrm>
          <a:prstGeom prst="rect">
            <a:avLst/>
          </a:prstGeom>
          <a:noFill/>
          <a:extLst>
            <a:ext uri="{909E8E84-426E-40DD-AFC4-6F175D3DCCD1}">
              <a14:hiddenFill xmlns:a14="http://schemas.microsoft.com/office/drawing/2010/main">
                <a:solidFill>
                  <a:srgbClr val="FFFFFF"/>
                </a:solidFill>
              </a14:hiddenFill>
            </a:ext>
          </a:extLst>
        </p:spPr>
      </p:pic>
      <p:grpSp>
        <p:nvGrpSpPr>
          <p:cNvPr id="300" name="Google Shape;300;p37"/>
          <p:cNvGrpSpPr/>
          <p:nvPr/>
        </p:nvGrpSpPr>
        <p:grpSpPr>
          <a:xfrm rot="546983">
            <a:off x="5944856" y="1954076"/>
            <a:ext cx="611754" cy="643200"/>
            <a:chOff x="1183375" y="2536600"/>
            <a:chExt cx="1060600" cy="1114925"/>
          </a:xfrm>
        </p:grpSpPr>
        <p:sp>
          <p:nvSpPr>
            <p:cNvPr id="301" name="Google Shape;301;p37"/>
            <p:cNvSpPr/>
            <p:nvPr/>
          </p:nvSpPr>
          <p:spPr>
            <a:xfrm>
              <a:off x="1393275" y="2759625"/>
              <a:ext cx="850700" cy="891900"/>
            </a:xfrm>
            <a:custGeom>
              <a:avLst/>
              <a:gdLst/>
              <a:ahLst/>
              <a:cxnLst/>
              <a:rect l="l" t="t" r="r" b="b"/>
              <a:pathLst>
                <a:path w="34028" h="35676" extrusionOk="0">
                  <a:moveTo>
                    <a:pt x="7050" y="3261"/>
                  </a:moveTo>
                  <a:cubicBezTo>
                    <a:pt x="5550" y="4510"/>
                    <a:pt x="4275" y="6086"/>
                    <a:pt x="3456" y="7646"/>
                  </a:cubicBezTo>
                  <a:cubicBezTo>
                    <a:pt x="1581" y="11215"/>
                    <a:pt x="2769" y="16037"/>
                    <a:pt x="5426" y="19346"/>
                  </a:cubicBezTo>
                  <a:cubicBezTo>
                    <a:pt x="5373" y="19294"/>
                    <a:pt x="5318" y="19243"/>
                    <a:pt x="5266" y="19190"/>
                  </a:cubicBezTo>
                  <a:cubicBezTo>
                    <a:pt x="3529" y="17393"/>
                    <a:pt x="2597" y="14904"/>
                    <a:pt x="2490" y="12427"/>
                  </a:cubicBezTo>
                  <a:cubicBezTo>
                    <a:pt x="2328" y="8626"/>
                    <a:pt x="4066" y="5198"/>
                    <a:pt x="7050" y="3261"/>
                  </a:cubicBezTo>
                  <a:close/>
                  <a:moveTo>
                    <a:pt x="12872" y="1594"/>
                  </a:moveTo>
                  <a:cubicBezTo>
                    <a:pt x="17362" y="1594"/>
                    <a:pt x="21289" y="4320"/>
                    <a:pt x="23215" y="8558"/>
                  </a:cubicBezTo>
                  <a:cubicBezTo>
                    <a:pt x="24531" y="11450"/>
                    <a:pt x="24911" y="14570"/>
                    <a:pt x="25312" y="17686"/>
                  </a:cubicBezTo>
                  <a:cubicBezTo>
                    <a:pt x="25632" y="20187"/>
                    <a:pt x="26126" y="22619"/>
                    <a:pt x="27636" y="24638"/>
                  </a:cubicBezTo>
                  <a:cubicBezTo>
                    <a:pt x="27210" y="25057"/>
                    <a:pt x="26813" y="25609"/>
                    <a:pt x="26440" y="26086"/>
                  </a:cubicBezTo>
                  <a:cubicBezTo>
                    <a:pt x="24902" y="23863"/>
                    <a:pt x="23078" y="21809"/>
                    <a:pt x="21412" y="19679"/>
                  </a:cubicBezTo>
                  <a:cubicBezTo>
                    <a:pt x="19699" y="17487"/>
                    <a:pt x="18109" y="14675"/>
                    <a:pt x="15926" y="12927"/>
                  </a:cubicBezTo>
                  <a:cubicBezTo>
                    <a:pt x="15858" y="12873"/>
                    <a:pt x="15784" y="12849"/>
                    <a:pt x="15714" y="12849"/>
                  </a:cubicBezTo>
                  <a:cubicBezTo>
                    <a:pt x="15506" y="12849"/>
                    <a:pt x="15331" y="13055"/>
                    <a:pt x="15448" y="13295"/>
                  </a:cubicBezTo>
                  <a:cubicBezTo>
                    <a:pt x="16616" y="15684"/>
                    <a:pt x="18827" y="17675"/>
                    <a:pt x="20505" y="19712"/>
                  </a:cubicBezTo>
                  <a:cubicBezTo>
                    <a:pt x="22338" y="21940"/>
                    <a:pt x="24054" y="24326"/>
                    <a:pt x="26013" y="26442"/>
                  </a:cubicBezTo>
                  <a:cubicBezTo>
                    <a:pt x="26037" y="26468"/>
                    <a:pt x="26065" y="26488"/>
                    <a:pt x="26097" y="26503"/>
                  </a:cubicBezTo>
                  <a:lnTo>
                    <a:pt x="26096" y="26504"/>
                  </a:lnTo>
                  <a:cubicBezTo>
                    <a:pt x="25736" y="26915"/>
                    <a:pt x="25293" y="27348"/>
                    <a:pt x="24854" y="27802"/>
                  </a:cubicBezTo>
                  <a:cubicBezTo>
                    <a:pt x="24840" y="27734"/>
                    <a:pt x="24803" y="27675"/>
                    <a:pt x="24747" y="27632"/>
                  </a:cubicBezTo>
                  <a:cubicBezTo>
                    <a:pt x="23632" y="26743"/>
                    <a:pt x="22473" y="25958"/>
                    <a:pt x="21485" y="24915"/>
                  </a:cubicBezTo>
                  <a:cubicBezTo>
                    <a:pt x="20557" y="23934"/>
                    <a:pt x="19757" y="22841"/>
                    <a:pt x="18913" y="21790"/>
                  </a:cubicBezTo>
                  <a:cubicBezTo>
                    <a:pt x="17213" y="19678"/>
                    <a:pt x="15464" y="17264"/>
                    <a:pt x="13199" y="15723"/>
                  </a:cubicBezTo>
                  <a:cubicBezTo>
                    <a:pt x="13148" y="15688"/>
                    <a:pt x="13091" y="15673"/>
                    <a:pt x="13036" y="15673"/>
                  </a:cubicBezTo>
                  <a:cubicBezTo>
                    <a:pt x="12787" y="15673"/>
                    <a:pt x="12543" y="15976"/>
                    <a:pt x="12717" y="16206"/>
                  </a:cubicBezTo>
                  <a:cubicBezTo>
                    <a:pt x="14441" y="18486"/>
                    <a:pt x="16715" y="20352"/>
                    <a:pt x="18522" y="22581"/>
                  </a:cubicBezTo>
                  <a:cubicBezTo>
                    <a:pt x="20195" y="24645"/>
                    <a:pt x="21902" y="26941"/>
                    <a:pt x="24320" y="28186"/>
                  </a:cubicBezTo>
                  <a:cubicBezTo>
                    <a:pt x="24364" y="28208"/>
                    <a:pt x="24412" y="28221"/>
                    <a:pt x="24461" y="28221"/>
                  </a:cubicBezTo>
                  <a:cubicBezTo>
                    <a:pt x="24065" y="28658"/>
                    <a:pt x="23695" y="29112"/>
                    <a:pt x="23428" y="29587"/>
                  </a:cubicBezTo>
                  <a:cubicBezTo>
                    <a:pt x="21392" y="26023"/>
                    <a:pt x="16324" y="24531"/>
                    <a:pt x="12758" y="23278"/>
                  </a:cubicBezTo>
                  <a:cubicBezTo>
                    <a:pt x="11285" y="22760"/>
                    <a:pt x="9776" y="22205"/>
                    <a:pt x="8379" y="21462"/>
                  </a:cubicBezTo>
                  <a:cubicBezTo>
                    <a:pt x="4075" y="18540"/>
                    <a:pt x="1276" y="12017"/>
                    <a:pt x="4103" y="7401"/>
                  </a:cubicBezTo>
                  <a:cubicBezTo>
                    <a:pt x="5380" y="5314"/>
                    <a:pt x="7446" y="3169"/>
                    <a:pt x="9759" y="2031"/>
                  </a:cubicBezTo>
                  <a:cubicBezTo>
                    <a:pt x="10018" y="1957"/>
                    <a:pt x="10281" y="1890"/>
                    <a:pt x="10551" y="1834"/>
                  </a:cubicBezTo>
                  <a:cubicBezTo>
                    <a:pt x="11336" y="1672"/>
                    <a:pt x="12112" y="1594"/>
                    <a:pt x="12872" y="1594"/>
                  </a:cubicBezTo>
                  <a:close/>
                  <a:moveTo>
                    <a:pt x="29133" y="26040"/>
                  </a:moveTo>
                  <a:cubicBezTo>
                    <a:pt x="29564" y="26323"/>
                    <a:pt x="29961" y="26654"/>
                    <a:pt x="30318" y="27026"/>
                  </a:cubicBezTo>
                  <a:cubicBezTo>
                    <a:pt x="29283" y="27507"/>
                    <a:pt x="28326" y="28252"/>
                    <a:pt x="27387" y="28869"/>
                  </a:cubicBezTo>
                  <a:cubicBezTo>
                    <a:pt x="26859" y="29217"/>
                    <a:pt x="26292" y="29555"/>
                    <a:pt x="25748" y="29924"/>
                  </a:cubicBezTo>
                  <a:cubicBezTo>
                    <a:pt x="26169" y="29433"/>
                    <a:pt x="26578" y="28931"/>
                    <a:pt x="26993" y="28463"/>
                  </a:cubicBezTo>
                  <a:cubicBezTo>
                    <a:pt x="27709" y="27658"/>
                    <a:pt x="28423" y="26849"/>
                    <a:pt x="29133" y="26040"/>
                  </a:cubicBezTo>
                  <a:close/>
                  <a:moveTo>
                    <a:pt x="28241" y="25335"/>
                  </a:moveTo>
                  <a:cubicBezTo>
                    <a:pt x="28315" y="25383"/>
                    <a:pt x="28401" y="25413"/>
                    <a:pt x="28490" y="25419"/>
                  </a:cubicBezTo>
                  <a:cubicBezTo>
                    <a:pt x="28464" y="25502"/>
                    <a:pt x="28470" y="25592"/>
                    <a:pt x="28527" y="25664"/>
                  </a:cubicBezTo>
                  <a:cubicBezTo>
                    <a:pt x="27790" y="26500"/>
                    <a:pt x="27057" y="27339"/>
                    <a:pt x="26325" y="28180"/>
                  </a:cubicBezTo>
                  <a:cubicBezTo>
                    <a:pt x="25623" y="28987"/>
                    <a:pt x="24828" y="29774"/>
                    <a:pt x="24179" y="30643"/>
                  </a:cubicBezTo>
                  <a:cubicBezTo>
                    <a:pt x="24054" y="30542"/>
                    <a:pt x="23927" y="30447"/>
                    <a:pt x="23798" y="30352"/>
                  </a:cubicBezTo>
                  <a:lnTo>
                    <a:pt x="23797" y="30352"/>
                  </a:lnTo>
                  <a:cubicBezTo>
                    <a:pt x="23778" y="30306"/>
                    <a:pt x="23761" y="30258"/>
                    <a:pt x="23740" y="30212"/>
                  </a:cubicBezTo>
                  <a:cubicBezTo>
                    <a:pt x="24654" y="29614"/>
                    <a:pt x="25367" y="28535"/>
                    <a:pt x="26069" y="27753"/>
                  </a:cubicBezTo>
                  <a:lnTo>
                    <a:pt x="27428" y="26241"/>
                  </a:lnTo>
                  <a:cubicBezTo>
                    <a:pt x="27630" y="26017"/>
                    <a:pt x="27830" y="25793"/>
                    <a:pt x="28032" y="25569"/>
                  </a:cubicBezTo>
                  <a:cubicBezTo>
                    <a:pt x="28101" y="25491"/>
                    <a:pt x="28172" y="25413"/>
                    <a:pt x="28241" y="25335"/>
                  </a:cubicBezTo>
                  <a:close/>
                  <a:moveTo>
                    <a:pt x="30826" y="27651"/>
                  </a:moveTo>
                  <a:cubicBezTo>
                    <a:pt x="30961" y="27858"/>
                    <a:pt x="31094" y="28068"/>
                    <a:pt x="31226" y="28280"/>
                  </a:cubicBezTo>
                  <a:cubicBezTo>
                    <a:pt x="30178" y="28962"/>
                    <a:pt x="29152" y="29677"/>
                    <a:pt x="28117" y="30379"/>
                  </a:cubicBezTo>
                  <a:cubicBezTo>
                    <a:pt x="27342" y="30905"/>
                    <a:pt x="26523" y="31406"/>
                    <a:pt x="25798" y="32010"/>
                  </a:cubicBezTo>
                  <a:cubicBezTo>
                    <a:pt x="25513" y="31764"/>
                    <a:pt x="25227" y="31514"/>
                    <a:pt x="24937" y="31265"/>
                  </a:cubicBezTo>
                  <a:cubicBezTo>
                    <a:pt x="25953" y="30849"/>
                    <a:pt x="26898" y="30175"/>
                    <a:pt x="27818" y="29608"/>
                  </a:cubicBezTo>
                  <a:cubicBezTo>
                    <a:pt x="28809" y="28997"/>
                    <a:pt x="29939" y="28426"/>
                    <a:pt x="30826" y="27651"/>
                  </a:cubicBezTo>
                  <a:close/>
                  <a:moveTo>
                    <a:pt x="31618" y="29042"/>
                  </a:moveTo>
                  <a:cubicBezTo>
                    <a:pt x="31638" y="29052"/>
                    <a:pt x="31652" y="29066"/>
                    <a:pt x="31674" y="29073"/>
                  </a:cubicBezTo>
                  <a:lnTo>
                    <a:pt x="31696" y="29078"/>
                  </a:lnTo>
                  <a:cubicBezTo>
                    <a:pt x="31983" y="29745"/>
                    <a:pt x="32137" y="30443"/>
                    <a:pt x="32111" y="31120"/>
                  </a:cubicBezTo>
                  <a:cubicBezTo>
                    <a:pt x="31133" y="31435"/>
                    <a:pt x="30224" y="31985"/>
                    <a:pt x="29308" y="32447"/>
                  </a:cubicBezTo>
                  <a:cubicBezTo>
                    <a:pt x="28689" y="32760"/>
                    <a:pt x="28039" y="33048"/>
                    <a:pt x="27443" y="33412"/>
                  </a:cubicBezTo>
                  <a:cubicBezTo>
                    <a:pt x="27080" y="33118"/>
                    <a:pt x="26731" y="32805"/>
                    <a:pt x="26382" y="32506"/>
                  </a:cubicBezTo>
                  <a:lnTo>
                    <a:pt x="26381" y="32505"/>
                  </a:lnTo>
                  <a:cubicBezTo>
                    <a:pt x="27135" y="32098"/>
                    <a:pt x="27845" y="31602"/>
                    <a:pt x="28563" y="31140"/>
                  </a:cubicBezTo>
                  <a:lnTo>
                    <a:pt x="30290" y="30028"/>
                  </a:lnTo>
                  <a:lnTo>
                    <a:pt x="31154" y="29471"/>
                  </a:lnTo>
                  <a:cubicBezTo>
                    <a:pt x="31460" y="29395"/>
                    <a:pt x="31612" y="29252"/>
                    <a:pt x="31618" y="29042"/>
                  </a:cubicBezTo>
                  <a:close/>
                  <a:moveTo>
                    <a:pt x="31974" y="31968"/>
                  </a:moveTo>
                  <a:lnTo>
                    <a:pt x="31974" y="31968"/>
                  </a:lnTo>
                  <a:cubicBezTo>
                    <a:pt x="31753" y="32724"/>
                    <a:pt x="31259" y="33426"/>
                    <a:pt x="30408" y="33994"/>
                  </a:cubicBezTo>
                  <a:lnTo>
                    <a:pt x="30407" y="33994"/>
                  </a:lnTo>
                  <a:cubicBezTo>
                    <a:pt x="30206" y="34129"/>
                    <a:pt x="30130" y="34322"/>
                    <a:pt x="30138" y="34510"/>
                  </a:cubicBezTo>
                  <a:cubicBezTo>
                    <a:pt x="30126" y="34519"/>
                    <a:pt x="30113" y="34524"/>
                    <a:pt x="30101" y="34531"/>
                  </a:cubicBezTo>
                  <a:cubicBezTo>
                    <a:pt x="30027" y="34539"/>
                    <a:pt x="29951" y="34542"/>
                    <a:pt x="29875" y="34542"/>
                  </a:cubicBezTo>
                  <a:cubicBezTo>
                    <a:pt x="29405" y="34542"/>
                    <a:pt x="28908" y="34400"/>
                    <a:pt x="28479" y="34150"/>
                  </a:cubicBezTo>
                  <a:cubicBezTo>
                    <a:pt x="28329" y="34062"/>
                    <a:pt x="28182" y="33964"/>
                    <a:pt x="28037" y="33864"/>
                  </a:cubicBezTo>
                  <a:cubicBezTo>
                    <a:pt x="28528" y="33651"/>
                    <a:pt x="29005" y="33399"/>
                    <a:pt x="29482" y="33172"/>
                  </a:cubicBezTo>
                  <a:cubicBezTo>
                    <a:pt x="30302" y="32784"/>
                    <a:pt x="31186" y="32436"/>
                    <a:pt x="31974" y="31968"/>
                  </a:cubicBezTo>
                  <a:close/>
                  <a:moveTo>
                    <a:pt x="12895" y="1"/>
                  </a:moveTo>
                  <a:cubicBezTo>
                    <a:pt x="12461" y="1"/>
                    <a:pt x="12022" y="23"/>
                    <a:pt x="11577" y="68"/>
                  </a:cubicBezTo>
                  <a:cubicBezTo>
                    <a:pt x="6648" y="567"/>
                    <a:pt x="2492" y="3825"/>
                    <a:pt x="1243" y="8687"/>
                  </a:cubicBezTo>
                  <a:cubicBezTo>
                    <a:pt x="0" y="13524"/>
                    <a:pt x="1648" y="18791"/>
                    <a:pt x="5726" y="21751"/>
                  </a:cubicBezTo>
                  <a:cubicBezTo>
                    <a:pt x="8537" y="23793"/>
                    <a:pt x="11959" y="24684"/>
                    <a:pt x="15175" y="25869"/>
                  </a:cubicBezTo>
                  <a:cubicBezTo>
                    <a:pt x="18563" y="27118"/>
                    <a:pt x="21162" y="28844"/>
                    <a:pt x="23541" y="31551"/>
                  </a:cubicBezTo>
                  <a:cubicBezTo>
                    <a:pt x="23593" y="31612"/>
                    <a:pt x="23668" y="31649"/>
                    <a:pt x="23749" y="31651"/>
                  </a:cubicBezTo>
                  <a:cubicBezTo>
                    <a:pt x="23773" y="31666"/>
                    <a:pt x="23801" y="31677"/>
                    <a:pt x="23829" y="31683"/>
                  </a:cubicBezTo>
                  <a:cubicBezTo>
                    <a:pt x="25011" y="33438"/>
                    <a:pt x="27308" y="35675"/>
                    <a:pt x="29358" y="35675"/>
                  </a:cubicBezTo>
                  <a:cubicBezTo>
                    <a:pt x="29938" y="35675"/>
                    <a:pt x="30499" y="35496"/>
                    <a:pt x="31008" y="35077"/>
                  </a:cubicBezTo>
                  <a:cubicBezTo>
                    <a:pt x="31069" y="35053"/>
                    <a:pt x="31125" y="35026"/>
                    <a:pt x="31181" y="34999"/>
                  </a:cubicBezTo>
                  <a:cubicBezTo>
                    <a:pt x="31335" y="35056"/>
                    <a:pt x="31499" y="35085"/>
                    <a:pt x="31664" y="35085"/>
                  </a:cubicBezTo>
                  <a:cubicBezTo>
                    <a:pt x="31927" y="35085"/>
                    <a:pt x="32189" y="35011"/>
                    <a:pt x="32405" y="34855"/>
                  </a:cubicBezTo>
                  <a:cubicBezTo>
                    <a:pt x="32740" y="34614"/>
                    <a:pt x="32909" y="34198"/>
                    <a:pt x="32910" y="33794"/>
                  </a:cubicBezTo>
                  <a:cubicBezTo>
                    <a:pt x="32912" y="33593"/>
                    <a:pt x="32865" y="33350"/>
                    <a:pt x="32759" y="33155"/>
                  </a:cubicBezTo>
                  <a:cubicBezTo>
                    <a:pt x="34028" y="30698"/>
                    <a:pt x="32829" y="27368"/>
                    <a:pt x="30389" y="25854"/>
                  </a:cubicBezTo>
                  <a:cubicBezTo>
                    <a:pt x="30210" y="25648"/>
                    <a:pt x="30019" y="25444"/>
                    <a:pt x="29815" y="25267"/>
                  </a:cubicBezTo>
                  <a:lnTo>
                    <a:pt x="29866" y="25210"/>
                  </a:lnTo>
                  <a:cubicBezTo>
                    <a:pt x="30035" y="25017"/>
                    <a:pt x="29982" y="24685"/>
                    <a:pt x="29709" y="24617"/>
                  </a:cubicBezTo>
                  <a:cubicBezTo>
                    <a:pt x="29506" y="24583"/>
                    <a:pt x="29308" y="24519"/>
                    <a:pt x="29126" y="24422"/>
                  </a:cubicBezTo>
                  <a:cubicBezTo>
                    <a:pt x="29100" y="24374"/>
                    <a:pt x="29068" y="24328"/>
                    <a:pt x="29032" y="24288"/>
                  </a:cubicBezTo>
                  <a:cubicBezTo>
                    <a:pt x="26794" y="21773"/>
                    <a:pt x="26734" y="18263"/>
                    <a:pt x="26291" y="15100"/>
                  </a:cubicBezTo>
                  <a:cubicBezTo>
                    <a:pt x="25902" y="12320"/>
                    <a:pt x="25246" y="9526"/>
                    <a:pt x="23961" y="7013"/>
                  </a:cubicBezTo>
                  <a:cubicBezTo>
                    <a:pt x="21748" y="2690"/>
                    <a:pt x="17675" y="1"/>
                    <a:pt x="12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02;p37"/>
            <p:cNvSpPr/>
            <p:nvPr/>
          </p:nvSpPr>
          <p:spPr>
            <a:xfrm>
              <a:off x="2068925" y="2865800"/>
              <a:ext cx="105300" cy="69600"/>
            </a:xfrm>
            <a:custGeom>
              <a:avLst/>
              <a:gdLst/>
              <a:ahLst/>
              <a:cxnLst/>
              <a:rect l="l" t="t" r="r" b="b"/>
              <a:pathLst>
                <a:path w="4212" h="2784" extrusionOk="0">
                  <a:moveTo>
                    <a:pt x="3482" y="0"/>
                  </a:moveTo>
                  <a:cubicBezTo>
                    <a:pt x="2939" y="0"/>
                    <a:pt x="2396" y="490"/>
                    <a:pt x="1954" y="759"/>
                  </a:cubicBezTo>
                  <a:cubicBezTo>
                    <a:pt x="1329" y="1139"/>
                    <a:pt x="695" y="1545"/>
                    <a:pt x="234" y="2122"/>
                  </a:cubicBezTo>
                  <a:cubicBezTo>
                    <a:pt x="0" y="2412"/>
                    <a:pt x="185" y="2783"/>
                    <a:pt x="532" y="2783"/>
                  </a:cubicBezTo>
                  <a:cubicBezTo>
                    <a:pt x="559" y="2783"/>
                    <a:pt x="586" y="2781"/>
                    <a:pt x="615" y="2776"/>
                  </a:cubicBezTo>
                  <a:cubicBezTo>
                    <a:pt x="1386" y="2652"/>
                    <a:pt x="2084" y="2269"/>
                    <a:pt x="2756" y="1890"/>
                  </a:cubicBezTo>
                  <a:cubicBezTo>
                    <a:pt x="3380" y="1539"/>
                    <a:pt x="4085" y="1332"/>
                    <a:pt x="4181" y="556"/>
                  </a:cubicBezTo>
                  <a:cubicBezTo>
                    <a:pt x="4211" y="317"/>
                    <a:pt x="3998" y="143"/>
                    <a:pt x="3808" y="65"/>
                  </a:cubicBezTo>
                  <a:cubicBezTo>
                    <a:pt x="3700" y="20"/>
                    <a:pt x="3591" y="0"/>
                    <a:pt x="3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7"/>
            <p:cNvSpPr/>
            <p:nvPr/>
          </p:nvSpPr>
          <p:spPr>
            <a:xfrm>
              <a:off x="1930200" y="2690700"/>
              <a:ext cx="86325" cy="85700"/>
            </a:xfrm>
            <a:custGeom>
              <a:avLst/>
              <a:gdLst/>
              <a:ahLst/>
              <a:cxnLst/>
              <a:rect l="l" t="t" r="r" b="b"/>
              <a:pathLst>
                <a:path w="3453" h="3428" extrusionOk="0">
                  <a:moveTo>
                    <a:pt x="2611" y="1"/>
                  </a:moveTo>
                  <a:cubicBezTo>
                    <a:pt x="1961" y="1"/>
                    <a:pt x="1579" y="599"/>
                    <a:pt x="1173" y="1082"/>
                  </a:cubicBezTo>
                  <a:cubicBezTo>
                    <a:pt x="755" y="1577"/>
                    <a:pt x="213" y="2115"/>
                    <a:pt x="67" y="2763"/>
                  </a:cubicBezTo>
                  <a:cubicBezTo>
                    <a:pt x="0" y="3057"/>
                    <a:pt x="228" y="3428"/>
                    <a:pt x="540" y="3428"/>
                  </a:cubicBezTo>
                  <a:cubicBezTo>
                    <a:pt x="591" y="3428"/>
                    <a:pt x="645" y="3418"/>
                    <a:pt x="700" y="3395"/>
                  </a:cubicBezTo>
                  <a:cubicBezTo>
                    <a:pt x="1327" y="3145"/>
                    <a:pt x="1768" y="2617"/>
                    <a:pt x="2258" y="2168"/>
                  </a:cubicBezTo>
                  <a:cubicBezTo>
                    <a:pt x="2801" y="1672"/>
                    <a:pt x="3452" y="1318"/>
                    <a:pt x="3319" y="483"/>
                  </a:cubicBezTo>
                  <a:cubicBezTo>
                    <a:pt x="3285" y="276"/>
                    <a:pt x="3064" y="73"/>
                    <a:pt x="2863" y="29"/>
                  </a:cubicBezTo>
                  <a:cubicBezTo>
                    <a:pt x="2775" y="10"/>
                    <a:pt x="2691" y="1"/>
                    <a:pt x="26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7"/>
            <p:cNvSpPr/>
            <p:nvPr/>
          </p:nvSpPr>
          <p:spPr>
            <a:xfrm>
              <a:off x="1699200" y="2536600"/>
              <a:ext cx="54050" cy="112525"/>
            </a:xfrm>
            <a:custGeom>
              <a:avLst/>
              <a:gdLst/>
              <a:ahLst/>
              <a:cxnLst/>
              <a:rect l="l" t="t" r="r" b="b"/>
              <a:pathLst>
                <a:path w="2162" h="4501" extrusionOk="0">
                  <a:moveTo>
                    <a:pt x="1045" y="1"/>
                  </a:moveTo>
                  <a:cubicBezTo>
                    <a:pt x="625" y="1"/>
                    <a:pt x="229" y="224"/>
                    <a:pt x="162" y="722"/>
                  </a:cubicBezTo>
                  <a:cubicBezTo>
                    <a:pt x="24" y="1733"/>
                    <a:pt x="1" y="2910"/>
                    <a:pt x="339" y="3886"/>
                  </a:cubicBezTo>
                  <a:cubicBezTo>
                    <a:pt x="484" y="4307"/>
                    <a:pt x="817" y="4501"/>
                    <a:pt x="1151" y="4501"/>
                  </a:cubicBezTo>
                  <a:cubicBezTo>
                    <a:pt x="1570" y="4501"/>
                    <a:pt x="1989" y="4197"/>
                    <a:pt x="2040" y="3656"/>
                  </a:cubicBezTo>
                  <a:cubicBezTo>
                    <a:pt x="2122" y="2782"/>
                    <a:pt x="2101" y="1869"/>
                    <a:pt x="2137" y="988"/>
                  </a:cubicBezTo>
                  <a:cubicBezTo>
                    <a:pt x="2161" y="367"/>
                    <a:pt x="1584" y="1"/>
                    <a:pt x="1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7"/>
            <p:cNvSpPr/>
            <p:nvPr/>
          </p:nvSpPr>
          <p:spPr>
            <a:xfrm>
              <a:off x="1404800" y="2616275"/>
              <a:ext cx="97125" cy="109750"/>
            </a:xfrm>
            <a:custGeom>
              <a:avLst/>
              <a:gdLst/>
              <a:ahLst/>
              <a:cxnLst/>
              <a:rect l="l" t="t" r="r" b="b"/>
              <a:pathLst>
                <a:path w="3885" h="4390" extrusionOk="0">
                  <a:moveTo>
                    <a:pt x="1207" y="0"/>
                  </a:moveTo>
                  <a:cubicBezTo>
                    <a:pt x="598" y="0"/>
                    <a:pt x="1" y="458"/>
                    <a:pt x="257" y="1181"/>
                  </a:cubicBezTo>
                  <a:cubicBezTo>
                    <a:pt x="513" y="1899"/>
                    <a:pt x="1101" y="2464"/>
                    <a:pt x="1573" y="3055"/>
                  </a:cubicBezTo>
                  <a:cubicBezTo>
                    <a:pt x="1980" y="3567"/>
                    <a:pt x="2454" y="4230"/>
                    <a:pt x="3130" y="4375"/>
                  </a:cubicBezTo>
                  <a:cubicBezTo>
                    <a:pt x="3177" y="4385"/>
                    <a:pt x="3223" y="4390"/>
                    <a:pt x="3267" y="4390"/>
                  </a:cubicBezTo>
                  <a:cubicBezTo>
                    <a:pt x="3562" y="4390"/>
                    <a:pt x="3760" y="4170"/>
                    <a:pt x="3799" y="3864"/>
                  </a:cubicBezTo>
                  <a:cubicBezTo>
                    <a:pt x="3885" y="3209"/>
                    <a:pt x="3428" y="2551"/>
                    <a:pt x="3102" y="2015"/>
                  </a:cubicBezTo>
                  <a:cubicBezTo>
                    <a:pt x="2751" y="1436"/>
                    <a:pt x="2414" y="663"/>
                    <a:pt x="1888" y="232"/>
                  </a:cubicBezTo>
                  <a:cubicBezTo>
                    <a:pt x="1695" y="73"/>
                    <a:pt x="1450" y="0"/>
                    <a:pt x="1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7"/>
            <p:cNvSpPr/>
            <p:nvPr/>
          </p:nvSpPr>
          <p:spPr>
            <a:xfrm>
              <a:off x="1275700" y="2779650"/>
              <a:ext cx="103675" cy="78150"/>
            </a:xfrm>
            <a:custGeom>
              <a:avLst/>
              <a:gdLst/>
              <a:ahLst/>
              <a:cxnLst/>
              <a:rect l="l" t="t" r="r" b="b"/>
              <a:pathLst>
                <a:path w="4147" h="3126" extrusionOk="0">
                  <a:moveTo>
                    <a:pt x="1220" y="1"/>
                  </a:moveTo>
                  <a:cubicBezTo>
                    <a:pt x="626" y="1"/>
                    <a:pt x="38" y="406"/>
                    <a:pt x="17" y="1053"/>
                  </a:cubicBezTo>
                  <a:cubicBezTo>
                    <a:pt x="1" y="1549"/>
                    <a:pt x="288" y="1961"/>
                    <a:pt x="751" y="2122"/>
                  </a:cubicBezTo>
                  <a:cubicBezTo>
                    <a:pt x="815" y="2145"/>
                    <a:pt x="882" y="2156"/>
                    <a:pt x="948" y="2156"/>
                  </a:cubicBezTo>
                  <a:cubicBezTo>
                    <a:pt x="1042" y="2156"/>
                    <a:pt x="1135" y="2134"/>
                    <a:pt x="1220" y="2089"/>
                  </a:cubicBezTo>
                  <a:cubicBezTo>
                    <a:pt x="1570" y="2266"/>
                    <a:pt x="1904" y="2538"/>
                    <a:pt x="2241" y="2703"/>
                  </a:cubicBezTo>
                  <a:cubicBezTo>
                    <a:pt x="2660" y="2908"/>
                    <a:pt x="3070" y="3126"/>
                    <a:pt x="3523" y="3126"/>
                  </a:cubicBezTo>
                  <a:cubicBezTo>
                    <a:pt x="3622" y="3126"/>
                    <a:pt x="3723" y="3115"/>
                    <a:pt x="3826" y="3092"/>
                  </a:cubicBezTo>
                  <a:cubicBezTo>
                    <a:pt x="3986" y="3056"/>
                    <a:pt x="4147" y="2866"/>
                    <a:pt x="4128" y="2695"/>
                  </a:cubicBezTo>
                  <a:cubicBezTo>
                    <a:pt x="4060" y="2060"/>
                    <a:pt x="3606" y="1605"/>
                    <a:pt x="3154" y="1179"/>
                  </a:cubicBezTo>
                  <a:cubicBezTo>
                    <a:pt x="2707" y="758"/>
                    <a:pt x="2142" y="199"/>
                    <a:pt x="1535" y="40"/>
                  </a:cubicBezTo>
                  <a:cubicBezTo>
                    <a:pt x="1432" y="14"/>
                    <a:pt x="1326" y="1"/>
                    <a:pt x="12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7"/>
            <p:cNvSpPr/>
            <p:nvPr/>
          </p:nvSpPr>
          <p:spPr>
            <a:xfrm>
              <a:off x="1183375" y="3054325"/>
              <a:ext cx="119000" cy="52650"/>
            </a:xfrm>
            <a:custGeom>
              <a:avLst/>
              <a:gdLst/>
              <a:ahLst/>
              <a:cxnLst/>
              <a:rect l="l" t="t" r="r" b="b"/>
              <a:pathLst>
                <a:path w="4760" h="2106" extrusionOk="0">
                  <a:moveTo>
                    <a:pt x="1892" y="0"/>
                  </a:moveTo>
                  <a:cubicBezTo>
                    <a:pt x="1362" y="0"/>
                    <a:pt x="847" y="94"/>
                    <a:pt x="440" y="469"/>
                  </a:cubicBezTo>
                  <a:cubicBezTo>
                    <a:pt x="1" y="875"/>
                    <a:pt x="111" y="1671"/>
                    <a:pt x="632" y="1953"/>
                  </a:cubicBezTo>
                  <a:cubicBezTo>
                    <a:pt x="740" y="2013"/>
                    <a:pt x="856" y="2058"/>
                    <a:pt x="976" y="2087"/>
                  </a:cubicBezTo>
                  <a:cubicBezTo>
                    <a:pt x="1030" y="2099"/>
                    <a:pt x="1087" y="2105"/>
                    <a:pt x="1144" y="2105"/>
                  </a:cubicBezTo>
                  <a:cubicBezTo>
                    <a:pt x="1335" y="2105"/>
                    <a:pt x="1535" y="2038"/>
                    <a:pt x="1690" y="1919"/>
                  </a:cubicBezTo>
                  <a:cubicBezTo>
                    <a:pt x="1885" y="1862"/>
                    <a:pt x="2126" y="1848"/>
                    <a:pt x="2361" y="1848"/>
                  </a:cubicBezTo>
                  <a:cubicBezTo>
                    <a:pt x="2570" y="1848"/>
                    <a:pt x="2774" y="1859"/>
                    <a:pt x="2935" y="1860"/>
                  </a:cubicBezTo>
                  <a:cubicBezTo>
                    <a:pt x="2975" y="1860"/>
                    <a:pt x="3014" y="1860"/>
                    <a:pt x="3053" y="1860"/>
                  </a:cubicBezTo>
                  <a:cubicBezTo>
                    <a:pt x="3549" y="1860"/>
                    <a:pt x="3976" y="1832"/>
                    <a:pt x="4440" y="1595"/>
                  </a:cubicBezTo>
                  <a:cubicBezTo>
                    <a:pt x="4759" y="1434"/>
                    <a:pt x="4743" y="1025"/>
                    <a:pt x="4545" y="787"/>
                  </a:cubicBezTo>
                  <a:cubicBezTo>
                    <a:pt x="4041" y="187"/>
                    <a:pt x="3299" y="100"/>
                    <a:pt x="2558" y="36"/>
                  </a:cubicBezTo>
                  <a:cubicBezTo>
                    <a:pt x="2338" y="17"/>
                    <a:pt x="2113" y="0"/>
                    <a:pt x="1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7"/>
            <p:cNvSpPr/>
            <p:nvPr/>
          </p:nvSpPr>
          <p:spPr>
            <a:xfrm>
              <a:off x="1314050" y="3248700"/>
              <a:ext cx="98775" cy="64475"/>
            </a:xfrm>
            <a:custGeom>
              <a:avLst/>
              <a:gdLst/>
              <a:ahLst/>
              <a:cxnLst/>
              <a:rect l="l" t="t" r="r" b="b"/>
              <a:pathLst>
                <a:path w="3951" h="2579" extrusionOk="0">
                  <a:moveTo>
                    <a:pt x="2812" y="1"/>
                  </a:moveTo>
                  <a:cubicBezTo>
                    <a:pt x="1894" y="1"/>
                    <a:pt x="657" y="799"/>
                    <a:pt x="321" y="1329"/>
                  </a:cubicBezTo>
                  <a:cubicBezTo>
                    <a:pt x="0" y="1834"/>
                    <a:pt x="437" y="2578"/>
                    <a:pt x="1007" y="2578"/>
                  </a:cubicBezTo>
                  <a:cubicBezTo>
                    <a:pt x="1086" y="2578"/>
                    <a:pt x="1166" y="2564"/>
                    <a:pt x="1248" y="2534"/>
                  </a:cubicBezTo>
                  <a:cubicBezTo>
                    <a:pt x="1845" y="2311"/>
                    <a:pt x="2377" y="1860"/>
                    <a:pt x="2943" y="1553"/>
                  </a:cubicBezTo>
                  <a:cubicBezTo>
                    <a:pt x="3265" y="1379"/>
                    <a:pt x="3950" y="930"/>
                    <a:pt x="3688" y="462"/>
                  </a:cubicBezTo>
                  <a:cubicBezTo>
                    <a:pt x="3502" y="131"/>
                    <a:pt x="3183" y="1"/>
                    <a:pt x="2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7"/>
            <p:cNvSpPr/>
            <p:nvPr/>
          </p:nvSpPr>
          <p:spPr>
            <a:xfrm>
              <a:off x="1496975" y="3428975"/>
              <a:ext cx="61225" cy="72000"/>
            </a:xfrm>
            <a:custGeom>
              <a:avLst/>
              <a:gdLst/>
              <a:ahLst/>
              <a:cxnLst/>
              <a:rect l="l" t="t" r="r" b="b"/>
              <a:pathLst>
                <a:path w="2449" h="2880" extrusionOk="0">
                  <a:moveTo>
                    <a:pt x="2119" y="1"/>
                  </a:moveTo>
                  <a:cubicBezTo>
                    <a:pt x="2109" y="1"/>
                    <a:pt x="2100" y="1"/>
                    <a:pt x="2091" y="2"/>
                  </a:cubicBezTo>
                  <a:cubicBezTo>
                    <a:pt x="1563" y="75"/>
                    <a:pt x="1368" y="307"/>
                    <a:pt x="1058" y="718"/>
                  </a:cubicBezTo>
                  <a:cubicBezTo>
                    <a:pt x="810" y="1044"/>
                    <a:pt x="580" y="1384"/>
                    <a:pt x="363" y="1730"/>
                  </a:cubicBezTo>
                  <a:cubicBezTo>
                    <a:pt x="1" y="2314"/>
                    <a:pt x="567" y="2880"/>
                    <a:pt x="1092" y="2880"/>
                  </a:cubicBezTo>
                  <a:cubicBezTo>
                    <a:pt x="1324" y="2880"/>
                    <a:pt x="1548" y="2769"/>
                    <a:pt x="1680" y="2500"/>
                  </a:cubicBezTo>
                  <a:cubicBezTo>
                    <a:pt x="1875" y="2106"/>
                    <a:pt x="2047" y="1703"/>
                    <a:pt x="2206" y="1294"/>
                  </a:cubicBezTo>
                  <a:cubicBezTo>
                    <a:pt x="2392" y="820"/>
                    <a:pt x="2449" y="531"/>
                    <a:pt x="2236" y="62"/>
                  </a:cubicBezTo>
                  <a:cubicBezTo>
                    <a:pt x="2214" y="15"/>
                    <a:pt x="2165" y="1"/>
                    <a:pt x="2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7"/>
            <p:cNvSpPr/>
            <p:nvPr/>
          </p:nvSpPr>
          <p:spPr>
            <a:xfrm>
              <a:off x="1677700" y="3454750"/>
              <a:ext cx="45950" cy="107825"/>
            </a:xfrm>
            <a:custGeom>
              <a:avLst/>
              <a:gdLst/>
              <a:ahLst/>
              <a:cxnLst/>
              <a:rect l="l" t="t" r="r" b="b"/>
              <a:pathLst>
                <a:path w="1838" h="4313" extrusionOk="0">
                  <a:moveTo>
                    <a:pt x="1525" y="1"/>
                  </a:moveTo>
                  <a:cubicBezTo>
                    <a:pt x="1486" y="1"/>
                    <a:pt x="1447" y="10"/>
                    <a:pt x="1414" y="28"/>
                  </a:cubicBezTo>
                  <a:cubicBezTo>
                    <a:pt x="279" y="682"/>
                    <a:pt x="1" y="2576"/>
                    <a:pt x="171" y="3753"/>
                  </a:cubicBezTo>
                  <a:cubicBezTo>
                    <a:pt x="227" y="4140"/>
                    <a:pt x="529" y="4313"/>
                    <a:pt x="850" y="4313"/>
                  </a:cubicBezTo>
                  <a:cubicBezTo>
                    <a:pt x="1261" y="4313"/>
                    <a:pt x="1705" y="4029"/>
                    <a:pt x="1701" y="3547"/>
                  </a:cubicBezTo>
                  <a:cubicBezTo>
                    <a:pt x="1697" y="2933"/>
                    <a:pt x="1623" y="2341"/>
                    <a:pt x="1680" y="1724"/>
                  </a:cubicBezTo>
                  <a:cubicBezTo>
                    <a:pt x="1728" y="1194"/>
                    <a:pt x="1837" y="692"/>
                    <a:pt x="1744" y="163"/>
                  </a:cubicBezTo>
                  <a:cubicBezTo>
                    <a:pt x="1727" y="58"/>
                    <a:pt x="1624"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7"/>
            <p:cNvSpPr/>
            <p:nvPr/>
          </p:nvSpPr>
          <p:spPr>
            <a:xfrm>
              <a:off x="2090625" y="3077850"/>
              <a:ext cx="104925" cy="44025"/>
            </a:xfrm>
            <a:custGeom>
              <a:avLst/>
              <a:gdLst/>
              <a:ahLst/>
              <a:cxnLst/>
              <a:rect l="l" t="t" r="r" b="b"/>
              <a:pathLst>
                <a:path w="4197" h="1761" extrusionOk="0">
                  <a:moveTo>
                    <a:pt x="2036" y="0"/>
                  </a:moveTo>
                  <a:cubicBezTo>
                    <a:pt x="1290" y="0"/>
                    <a:pt x="519" y="155"/>
                    <a:pt x="137" y="693"/>
                  </a:cubicBezTo>
                  <a:cubicBezTo>
                    <a:pt x="0" y="884"/>
                    <a:pt x="97" y="1204"/>
                    <a:pt x="299" y="1309"/>
                  </a:cubicBezTo>
                  <a:cubicBezTo>
                    <a:pt x="566" y="1448"/>
                    <a:pt x="847" y="1456"/>
                    <a:pt x="1135" y="1456"/>
                  </a:cubicBezTo>
                  <a:cubicBezTo>
                    <a:pt x="1169" y="1456"/>
                    <a:pt x="1204" y="1456"/>
                    <a:pt x="1238" y="1456"/>
                  </a:cubicBezTo>
                  <a:cubicBezTo>
                    <a:pt x="1326" y="1456"/>
                    <a:pt x="1413" y="1456"/>
                    <a:pt x="1502" y="1461"/>
                  </a:cubicBezTo>
                  <a:cubicBezTo>
                    <a:pt x="1943" y="1486"/>
                    <a:pt x="2372" y="1595"/>
                    <a:pt x="2795" y="1722"/>
                  </a:cubicBezTo>
                  <a:cubicBezTo>
                    <a:pt x="2881" y="1748"/>
                    <a:pt x="2963" y="1760"/>
                    <a:pt x="3041" y="1760"/>
                  </a:cubicBezTo>
                  <a:cubicBezTo>
                    <a:pt x="3899" y="1760"/>
                    <a:pt x="4196" y="288"/>
                    <a:pt x="3238" y="115"/>
                  </a:cubicBezTo>
                  <a:cubicBezTo>
                    <a:pt x="2902" y="54"/>
                    <a:pt x="2474" y="0"/>
                    <a:pt x="2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37"/>
          <p:cNvGrpSpPr/>
          <p:nvPr/>
        </p:nvGrpSpPr>
        <p:grpSpPr>
          <a:xfrm rot="21255960" flipH="1">
            <a:off x="7457022" y="2049332"/>
            <a:ext cx="675715" cy="489887"/>
            <a:chOff x="5310875" y="337375"/>
            <a:chExt cx="916225" cy="660225"/>
          </a:xfrm>
        </p:grpSpPr>
        <p:sp>
          <p:nvSpPr>
            <p:cNvPr id="313" name="Google Shape;313;p37"/>
            <p:cNvSpPr/>
            <p:nvPr/>
          </p:nvSpPr>
          <p:spPr>
            <a:xfrm>
              <a:off x="5310875" y="337375"/>
              <a:ext cx="916225" cy="660225"/>
            </a:xfrm>
            <a:custGeom>
              <a:avLst/>
              <a:gdLst/>
              <a:ahLst/>
              <a:cxnLst/>
              <a:rect l="l" t="t" r="r" b="b"/>
              <a:pathLst>
                <a:path w="36649" h="26409" extrusionOk="0">
                  <a:moveTo>
                    <a:pt x="22990" y="1502"/>
                  </a:moveTo>
                  <a:cubicBezTo>
                    <a:pt x="24636" y="1502"/>
                    <a:pt x="26251" y="1775"/>
                    <a:pt x="27734" y="2504"/>
                  </a:cubicBezTo>
                  <a:cubicBezTo>
                    <a:pt x="34704" y="5931"/>
                    <a:pt x="35360" y="15588"/>
                    <a:pt x="28935" y="19943"/>
                  </a:cubicBezTo>
                  <a:cubicBezTo>
                    <a:pt x="28675" y="20118"/>
                    <a:pt x="28439" y="20497"/>
                    <a:pt x="28574" y="20826"/>
                  </a:cubicBezTo>
                  <a:cubicBezTo>
                    <a:pt x="29254" y="22480"/>
                    <a:pt x="30274" y="23815"/>
                    <a:pt x="31605" y="24830"/>
                  </a:cubicBezTo>
                  <a:cubicBezTo>
                    <a:pt x="29557" y="24651"/>
                    <a:pt x="27668" y="23543"/>
                    <a:pt x="26518" y="21715"/>
                  </a:cubicBezTo>
                  <a:cubicBezTo>
                    <a:pt x="26364" y="21470"/>
                    <a:pt x="26128" y="21352"/>
                    <a:pt x="25885" y="21352"/>
                  </a:cubicBezTo>
                  <a:cubicBezTo>
                    <a:pt x="25695" y="21352"/>
                    <a:pt x="25502" y="21424"/>
                    <a:pt x="25338" y="21563"/>
                  </a:cubicBezTo>
                  <a:cubicBezTo>
                    <a:pt x="22839" y="23686"/>
                    <a:pt x="19493" y="24773"/>
                    <a:pt x="16164" y="24773"/>
                  </a:cubicBezTo>
                  <a:cubicBezTo>
                    <a:pt x="11835" y="24773"/>
                    <a:pt x="7535" y="22936"/>
                    <a:pt x="5160" y="19152"/>
                  </a:cubicBezTo>
                  <a:cubicBezTo>
                    <a:pt x="2622" y="15107"/>
                    <a:pt x="4899" y="10120"/>
                    <a:pt x="7851" y="6959"/>
                  </a:cubicBezTo>
                  <a:cubicBezTo>
                    <a:pt x="8283" y="6499"/>
                    <a:pt x="8743" y="6066"/>
                    <a:pt x="9230" y="5662"/>
                  </a:cubicBezTo>
                  <a:cubicBezTo>
                    <a:pt x="11347" y="4267"/>
                    <a:pt x="13707" y="3260"/>
                    <a:pt x="16182" y="2604"/>
                  </a:cubicBezTo>
                  <a:cubicBezTo>
                    <a:pt x="18320" y="2038"/>
                    <a:pt x="20684" y="1502"/>
                    <a:pt x="22990" y="1502"/>
                  </a:cubicBezTo>
                  <a:close/>
                  <a:moveTo>
                    <a:pt x="22921" y="0"/>
                  </a:moveTo>
                  <a:cubicBezTo>
                    <a:pt x="20883" y="0"/>
                    <a:pt x="18812" y="363"/>
                    <a:pt x="16843" y="849"/>
                  </a:cubicBezTo>
                  <a:cubicBezTo>
                    <a:pt x="15554" y="1167"/>
                    <a:pt x="14293" y="1584"/>
                    <a:pt x="13082" y="2104"/>
                  </a:cubicBezTo>
                  <a:cubicBezTo>
                    <a:pt x="6225" y="4767"/>
                    <a:pt x="1" y="12892"/>
                    <a:pt x="3814" y="19616"/>
                  </a:cubicBezTo>
                  <a:cubicBezTo>
                    <a:pt x="6346" y="24082"/>
                    <a:pt x="11197" y="26196"/>
                    <a:pt x="16102" y="26196"/>
                  </a:cubicBezTo>
                  <a:cubicBezTo>
                    <a:pt x="19536" y="26196"/>
                    <a:pt x="22996" y="25160"/>
                    <a:pt x="25706" y="23169"/>
                  </a:cubicBezTo>
                  <a:cubicBezTo>
                    <a:pt x="27286" y="25232"/>
                    <a:pt x="29698" y="26409"/>
                    <a:pt x="32242" y="26409"/>
                  </a:cubicBezTo>
                  <a:cubicBezTo>
                    <a:pt x="32931" y="26409"/>
                    <a:pt x="33630" y="26323"/>
                    <a:pt x="34324" y="26144"/>
                  </a:cubicBezTo>
                  <a:cubicBezTo>
                    <a:pt x="35137" y="25935"/>
                    <a:pt x="34984" y="24910"/>
                    <a:pt x="34324" y="24641"/>
                  </a:cubicBezTo>
                  <a:cubicBezTo>
                    <a:pt x="32541" y="23914"/>
                    <a:pt x="31137" y="22589"/>
                    <a:pt x="30302" y="20875"/>
                  </a:cubicBezTo>
                  <a:cubicBezTo>
                    <a:pt x="36648" y="16007"/>
                    <a:pt x="36480" y="6187"/>
                    <a:pt x="29567" y="1774"/>
                  </a:cubicBezTo>
                  <a:cubicBezTo>
                    <a:pt x="27529" y="473"/>
                    <a:pt x="25246" y="0"/>
                    <a:pt x="22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7"/>
            <p:cNvSpPr/>
            <p:nvPr/>
          </p:nvSpPr>
          <p:spPr>
            <a:xfrm>
              <a:off x="5603850" y="729950"/>
              <a:ext cx="44325" cy="37875"/>
            </a:xfrm>
            <a:custGeom>
              <a:avLst/>
              <a:gdLst/>
              <a:ahLst/>
              <a:cxnLst/>
              <a:rect l="l" t="t" r="r" b="b"/>
              <a:pathLst>
                <a:path w="1773" h="1515" extrusionOk="0">
                  <a:moveTo>
                    <a:pt x="894" y="0"/>
                  </a:moveTo>
                  <a:cubicBezTo>
                    <a:pt x="405" y="0"/>
                    <a:pt x="1" y="547"/>
                    <a:pt x="280" y="1044"/>
                  </a:cubicBezTo>
                  <a:cubicBezTo>
                    <a:pt x="405" y="1267"/>
                    <a:pt x="569" y="1455"/>
                    <a:pt x="836" y="1501"/>
                  </a:cubicBezTo>
                  <a:cubicBezTo>
                    <a:pt x="890" y="1510"/>
                    <a:pt x="942" y="1514"/>
                    <a:pt x="992" y="1514"/>
                  </a:cubicBezTo>
                  <a:cubicBezTo>
                    <a:pt x="1457" y="1514"/>
                    <a:pt x="1772" y="1142"/>
                    <a:pt x="1689" y="648"/>
                  </a:cubicBezTo>
                  <a:cubicBezTo>
                    <a:pt x="1644" y="385"/>
                    <a:pt x="1454" y="215"/>
                    <a:pt x="1232" y="91"/>
                  </a:cubicBezTo>
                  <a:cubicBezTo>
                    <a:pt x="1120" y="28"/>
                    <a:pt x="1004" y="0"/>
                    <a:pt x="8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7"/>
            <p:cNvSpPr/>
            <p:nvPr/>
          </p:nvSpPr>
          <p:spPr>
            <a:xfrm>
              <a:off x="5700025" y="697375"/>
              <a:ext cx="60225" cy="53675"/>
            </a:xfrm>
            <a:custGeom>
              <a:avLst/>
              <a:gdLst/>
              <a:ahLst/>
              <a:cxnLst/>
              <a:rect l="l" t="t" r="r" b="b"/>
              <a:pathLst>
                <a:path w="2409" h="2147" extrusionOk="0">
                  <a:moveTo>
                    <a:pt x="1180" y="1"/>
                  </a:moveTo>
                  <a:cubicBezTo>
                    <a:pt x="1097" y="1"/>
                    <a:pt x="1013" y="11"/>
                    <a:pt x="927" y="34"/>
                  </a:cubicBezTo>
                  <a:cubicBezTo>
                    <a:pt x="386" y="183"/>
                    <a:pt x="0" y="802"/>
                    <a:pt x="178" y="1352"/>
                  </a:cubicBezTo>
                  <a:cubicBezTo>
                    <a:pt x="321" y="1795"/>
                    <a:pt x="742" y="2147"/>
                    <a:pt x="1208" y="2147"/>
                  </a:cubicBezTo>
                  <a:cubicBezTo>
                    <a:pt x="1303" y="2147"/>
                    <a:pt x="1399" y="2132"/>
                    <a:pt x="1495" y="2101"/>
                  </a:cubicBezTo>
                  <a:cubicBezTo>
                    <a:pt x="2043" y="1923"/>
                    <a:pt x="2408" y="1365"/>
                    <a:pt x="2244" y="783"/>
                  </a:cubicBezTo>
                  <a:cubicBezTo>
                    <a:pt x="2231" y="741"/>
                    <a:pt x="2219" y="700"/>
                    <a:pt x="2209" y="658"/>
                  </a:cubicBezTo>
                  <a:cubicBezTo>
                    <a:pt x="2137" y="379"/>
                    <a:pt x="1900" y="141"/>
                    <a:pt x="1621" y="69"/>
                  </a:cubicBezTo>
                  <a:cubicBezTo>
                    <a:pt x="1473" y="32"/>
                    <a:pt x="1328" y="1"/>
                    <a:pt x="1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7"/>
            <p:cNvSpPr/>
            <p:nvPr/>
          </p:nvSpPr>
          <p:spPr>
            <a:xfrm>
              <a:off x="5785025" y="670025"/>
              <a:ext cx="64550" cy="50050"/>
            </a:xfrm>
            <a:custGeom>
              <a:avLst/>
              <a:gdLst/>
              <a:ahLst/>
              <a:cxnLst/>
              <a:rect l="l" t="t" r="r" b="b"/>
              <a:pathLst>
                <a:path w="2582" h="2002" extrusionOk="0">
                  <a:moveTo>
                    <a:pt x="1291" y="1"/>
                  </a:moveTo>
                  <a:cubicBezTo>
                    <a:pt x="3" y="1"/>
                    <a:pt x="1" y="2002"/>
                    <a:pt x="1291" y="2002"/>
                  </a:cubicBezTo>
                  <a:cubicBezTo>
                    <a:pt x="2579" y="2002"/>
                    <a:pt x="2581" y="1"/>
                    <a:pt x="1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7"/>
            <p:cNvSpPr/>
            <p:nvPr/>
          </p:nvSpPr>
          <p:spPr>
            <a:xfrm>
              <a:off x="5887850" y="638500"/>
              <a:ext cx="56125" cy="43525"/>
            </a:xfrm>
            <a:custGeom>
              <a:avLst/>
              <a:gdLst/>
              <a:ahLst/>
              <a:cxnLst/>
              <a:rect l="l" t="t" r="r" b="b"/>
              <a:pathLst>
                <a:path w="2245" h="1741" extrusionOk="0">
                  <a:moveTo>
                    <a:pt x="1123" y="1"/>
                  </a:moveTo>
                  <a:cubicBezTo>
                    <a:pt x="0" y="1"/>
                    <a:pt x="0" y="1741"/>
                    <a:pt x="1123" y="1741"/>
                  </a:cubicBezTo>
                  <a:cubicBezTo>
                    <a:pt x="2242" y="1741"/>
                    <a:pt x="2244" y="1"/>
                    <a:pt x="1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55398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11266" name="Picture 2" descr="Simplemente, muchas gracias">
            <a:extLst>
              <a:ext uri="{FF2B5EF4-FFF2-40B4-BE49-F238E27FC236}">
                <a16:creationId xmlns:a16="http://schemas.microsoft.com/office/drawing/2014/main" xmlns="" id="{434C8E89-95A1-41B7-97CB-A541E76BF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475" y="867108"/>
            <a:ext cx="5699050" cy="3109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403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9"/>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CONTEXTO AULICO</a:t>
            </a:r>
            <a:endParaRPr dirty="0"/>
          </a:p>
        </p:txBody>
      </p:sp>
      <p:sp>
        <p:nvSpPr>
          <p:cNvPr id="500" name="Google Shape;500;p49"/>
          <p:cNvSpPr txBox="1">
            <a:spLocks noGrp="1"/>
          </p:cNvSpPr>
          <p:nvPr>
            <p:ph type="subTitle" idx="1"/>
          </p:nvPr>
        </p:nvSpPr>
        <p:spPr>
          <a:xfrm>
            <a:off x="1823000" y="1289668"/>
            <a:ext cx="6707936" cy="2866254"/>
          </a:xfrm>
          <a:prstGeom prst="rect">
            <a:avLst/>
          </a:prstGeom>
        </p:spPr>
        <p:txBody>
          <a:bodyPr spcFirstLastPara="1" wrap="square" lIns="91425" tIns="91425" rIns="91425" bIns="91425" anchor="t" anchorCtr="0">
            <a:noAutofit/>
          </a:bodyPr>
          <a:lstStyle/>
          <a:p>
            <a:pPr marL="0" lvl="0" indent="0">
              <a:buClr>
                <a:schemeClr val="dk1"/>
              </a:buClr>
              <a:buSzPts val="1100"/>
            </a:pPr>
            <a:r>
              <a:rPr lang="es-MX" sz="2000" dirty="0"/>
              <a:t>El </a:t>
            </a:r>
            <a:r>
              <a:rPr lang="es-MX" sz="2000" b="1" dirty="0"/>
              <a:t>contexto áulico</a:t>
            </a:r>
            <a:r>
              <a:rPr lang="es-MX" sz="2000" dirty="0"/>
              <a:t> es aquel que tiene que ver con las diversas características que conforman el área de estudio dentro de un contexto escolar. Incluye los aspectos </a:t>
            </a:r>
            <a:r>
              <a:rPr lang="es-MX" sz="2000" dirty="0" smtClean="0"/>
              <a:t>físicos, tamaño, </a:t>
            </a:r>
            <a:r>
              <a:rPr lang="es-MX" sz="2000" dirty="0"/>
              <a:t>diseño, iluminación y cantidad de elementos como asientos, mesas, escritorios y demás.</a:t>
            </a:r>
            <a:endParaRPr sz="2000" dirty="0"/>
          </a:p>
        </p:txBody>
      </p:sp>
      <p:pic>
        <p:nvPicPr>
          <p:cNvPr id="511" name="Google Shape;511;p49"/>
          <p:cNvPicPr preferRelativeResize="0"/>
          <p:nvPr/>
        </p:nvPicPr>
        <p:blipFill rotWithShape="1">
          <a:blip r:embed="rId3">
            <a:alphaModFix/>
          </a:blip>
          <a:srcRect t="16970" r="8892" b="21025"/>
          <a:stretch/>
        </p:blipFill>
        <p:spPr>
          <a:xfrm rot="-5400000">
            <a:off x="665400" y="481373"/>
            <a:ext cx="2036850" cy="810276"/>
          </a:xfrm>
          <a:prstGeom prst="rect">
            <a:avLst/>
          </a:prstGeom>
          <a:noFill/>
          <a:ln>
            <a:noFill/>
          </a:ln>
        </p:spPr>
      </p:pic>
    </p:spTree>
    <p:extLst>
      <p:ext uri="{BB962C8B-B14F-4D97-AF65-F5344CB8AC3E}">
        <p14:creationId xmlns:p14="http://schemas.microsoft.com/office/powerpoint/2010/main" val="221840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500" name="Google Shape;500;p49"/>
          <p:cNvSpPr txBox="1">
            <a:spLocks noGrp="1"/>
          </p:cNvSpPr>
          <p:nvPr>
            <p:ph type="subTitle" idx="1"/>
          </p:nvPr>
        </p:nvSpPr>
        <p:spPr>
          <a:xfrm>
            <a:off x="1901537" y="501188"/>
            <a:ext cx="6619009" cy="418511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MX" sz="2000" dirty="0" smtClean="0"/>
              <a:t>TODO LO QUE TE SIRVA Y SEA RELEVANTE.</a:t>
            </a:r>
          </a:p>
          <a:p>
            <a:pPr marL="342900" algn="l">
              <a:buClr>
                <a:schemeClr val="dk1"/>
              </a:buClr>
              <a:buSzPts val="1100"/>
              <a:buFont typeface="Arial" panose="020B0604020202020204" pitchFamily="34" charset="0"/>
              <a:buChar char="•"/>
            </a:pPr>
            <a:r>
              <a:rPr lang="es-MX" sz="2000" b="1" dirty="0" smtClean="0"/>
              <a:t>Datos </a:t>
            </a:r>
            <a:r>
              <a:rPr lang="es-MX" sz="2000" b="1" dirty="0"/>
              <a:t>generales del </a:t>
            </a:r>
            <a:r>
              <a:rPr lang="es-MX" sz="2000" b="1" dirty="0" smtClean="0"/>
              <a:t>grupo.</a:t>
            </a:r>
          </a:p>
          <a:p>
            <a:pPr marL="0" lvl="0" indent="0" algn="just">
              <a:lnSpc>
                <a:spcPct val="107000"/>
              </a:lnSpc>
            </a:pPr>
            <a:r>
              <a:rPr lang="es-MX" sz="1600" dirty="0">
                <a:latin typeface="Calibri" panose="020F0502020204030204" pitchFamily="34" charset="0"/>
                <a:ea typeface="Times New Roman" panose="02020603050405020304" pitchFamily="18" charset="0"/>
                <a:cs typeface="Arial" panose="020B0604020202020204" pitchFamily="34" charset="0"/>
              </a:rPr>
              <a:t>Análisis estadístico cuantitativo y cualitativo de los </a:t>
            </a:r>
            <a:r>
              <a:rPr lang="es-MX" sz="1600" dirty="0" smtClean="0">
                <a:latin typeface="Calibri" panose="020F0502020204030204" pitchFamily="34" charset="0"/>
                <a:ea typeface="Times New Roman" panose="02020603050405020304" pitchFamily="18" charset="0"/>
                <a:cs typeface="Arial" panose="020B0604020202020204" pitchFamily="34" charset="0"/>
              </a:rPr>
              <a:t>alumnos(sexo, edad, promovidos, no promovidos) alumnos </a:t>
            </a:r>
            <a:r>
              <a:rPr lang="es-MX" sz="1600" dirty="0">
                <a:latin typeface="Calibri" panose="020F0502020204030204" pitchFamily="34" charset="0"/>
                <a:ea typeface="Times New Roman" panose="02020603050405020304" pitchFamily="18" charset="0"/>
                <a:cs typeface="Arial" panose="020B0604020202020204" pitchFamily="34" charset="0"/>
              </a:rPr>
              <a:t>que enfrentan barreras para el aprendizaje y la </a:t>
            </a:r>
            <a:r>
              <a:rPr lang="es-MX" sz="1600" dirty="0" smtClean="0">
                <a:latin typeface="Calibri" panose="020F0502020204030204" pitchFamily="34" charset="0"/>
                <a:ea typeface="Times New Roman" panose="02020603050405020304" pitchFamily="18" charset="0"/>
                <a:cs typeface="Arial" panose="020B0604020202020204" pitchFamily="34" charset="0"/>
              </a:rPr>
              <a:t>participación, rezagados, </a:t>
            </a:r>
            <a:r>
              <a:rPr lang="es-MX" sz="1600" dirty="0">
                <a:latin typeface="Calibri" panose="020F0502020204030204" pitchFamily="34" charset="0"/>
                <a:ea typeface="Times New Roman" panose="02020603050405020304" pitchFamily="18" charset="0"/>
                <a:cs typeface="Arial" panose="020B0604020202020204" pitchFamily="34" charset="0"/>
              </a:rPr>
              <a:t>migrantes, indígenas, extranjeros, alumnos con discapacidad, aptitudes sobresalientes y otras condiciones  con dificultades para acceso al aprendizaje</a:t>
            </a:r>
            <a:r>
              <a:rPr lang="es-MX" sz="1600" dirty="0" smtClean="0">
                <a:latin typeface="Calibri" panose="020F0502020204030204" pitchFamily="34" charset="0"/>
                <a:ea typeface="Times New Roman" panose="02020603050405020304" pitchFamily="18" charset="0"/>
                <a:cs typeface="Arial" panose="020B0604020202020204" pitchFamily="34" charset="0"/>
              </a:rPr>
              <a:t>.</a:t>
            </a:r>
          </a:p>
          <a:p>
            <a:pPr marL="0" lvl="0" indent="0" algn="just">
              <a:lnSpc>
                <a:spcPct val="107000"/>
              </a:lnSpc>
            </a:pPr>
            <a:r>
              <a:rPr lang="es-MX" sz="1600" dirty="0">
                <a:latin typeface="Calibri" panose="020F0502020204030204" pitchFamily="34" charset="0"/>
                <a:ea typeface="Times New Roman" panose="02020603050405020304" pitchFamily="18" charset="0"/>
                <a:cs typeface="Arial" panose="020B0604020202020204" pitchFamily="34" charset="0"/>
              </a:rPr>
              <a:t>Competencia curricular: Evaluación inicial del maestro de </a:t>
            </a:r>
            <a:r>
              <a:rPr lang="es-MX" sz="1600" dirty="0" smtClean="0">
                <a:latin typeface="Calibri" panose="020F0502020204030204" pitchFamily="34" charset="0"/>
                <a:ea typeface="Times New Roman" panose="02020603050405020304" pitchFamily="18" charset="0"/>
                <a:cs typeface="Arial" panose="020B0604020202020204" pitchFamily="34" charset="0"/>
              </a:rPr>
              <a:t>grupo.  </a:t>
            </a:r>
          </a:p>
          <a:p>
            <a:pPr marL="0" lvl="0" indent="0" algn="just">
              <a:lnSpc>
                <a:spcPct val="107000"/>
              </a:lnSpc>
            </a:pPr>
            <a:r>
              <a:rPr lang="es-MX" sz="1600" dirty="0" smtClean="0">
                <a:latin typeface="Calibri" panose="020F0502020204030204" pitchFamily="34" charset="0"/>
                <a:ea typeface="Times New Roman" panose="02020603050405020304" pitchFamily="18" charset="0"/>
                <a:cs typeface="Arial" panose="020B0604020202020204" pitchFamily="34" charset="0"/>
              </a:rPr>
              <a:t>Análisis </a:t>
            </a:r>
            <a:r>
              <a:rPr lang="es-MX" sz="1600" dirty="0">
                <a:latin typeface="Calibri" panose="020F0502020204030204" pitchFamily="34" charset="0"/>
                <a:ea typeface="Times New Roman" panose="02020603050405020304" pitchFamily="18" charset="0"/>
                <a:cs typeface="Arial" panose="020B0604020202020204" pitchFamily="34" charset="0"/>
              </a:rPr>
              <a:t>del desempeño en base a competencias y aprendizajes esperados, estilos y ritmos de aprendizaje e interacciones grupales.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pPr>
            <a:r>
              <a:rPr lang="es-MX" sz="1600" dirty="0">
                <a:latin typeface="Calibri" panose="020F0502020204030204" pitchFamily="34" charset="0"/>
                <a:ea typeface="Times New Roman" panose="02020603050405020304" pitchFamily="18" charset="0"/>
                <a:cs typeface="Arial" panose="020B0604020202020204" pitchFamily="34" charset="0"/>
              </a:rPr>
              <a:t>Ambientes de enseñanza y aprendizaje en el aula: Considerar formas de organización del tiempo y espacio, actitudes y expectativas alumno – maestro, condiciones </a:t>
            </a:r>
            <a:r>
              <a:rPr lang="es-MX" sz="1600" dirty="0" smtClean="0">
                <a:latin typeface="Calibri" panose="020F0502020204030204" pitchFamily="34" charset="0"/>
                <a:ea typeface="Times New Roman" panose="02020603050405020304" pitchFamily="18" charset="0"/>
                <a:cs typeface="Arial" panose="020B0604020202020204" pitchFamily="34" charset="0"/>
              </a:rPr>
              <a:t>valórales, disponibilidad </a:t>
            </a:r>
            <a:r>
              <a:rPr lang="es-MX" sz="1600" dirty="0">
                <a:latin typeface="Calibri" panose="020F0502020204030204" pitchFamily="34" charset="0"/>
                <a:ea typeface="Times New Roman" panose="02020603050405020304" pitchFamily="18" charset="0"/>
                <a:cs typeface="Arial" panose="020B0604020202020204" pitchFamily="34" charset="0"/>
              </a:rPr>
              <a:t>y uso de los recursos materiales y didácticos.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buFont typeface="Arial" panose="020B0604020202020204" pitchFamily="34" charset="0"/>
              <a:buChar char="•"/>
            </a:pP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0" indent="0" algn="l">
              <a:buClr>
                <a:schemeClr val="dk1"/>
              </a:buClr>
              <a:buSzPts val="1100"/>
            </a:pPr>
            <a:endParaRPr lang="es-MX" sz="2000" b="1" dirty="0" smtClean="0"/>
          </a:p>
          <a:p>
            <a:pPr marL="342900" algn="l">
              <a:buClr>
                <a:schemeClr val="dk1"/>
              </a:buClr>
              <a:buSzPts val="1100"/>
              <a:buFont typeface="Arial" panose="020B0604020202020204" pitchFamily="34" charset="0"/>
              <a:buChar char="•"/>
            </a:pPr>
            <a:endParaRPr lang="es-MX" sz="2000" dirty="0"/>
          </a:p>
          <a:p>
            <a:pPr marL="0" lvl="0" indent="0" algn="ctr" rtl="0">
              <a:spcBef>
                <a:spcPts val="0"/>
              </a:spcBef>
              <a:spcAft>
                <a:spcPts val="0"/>
              </a:spcAft>
              <a:buClr>
                <a:schemeClr val="dk1"/>
              </a:buClr>
              <a:buSzPts val="1100"/>
              <a:buFont typeface="Arial"/>
              <a:buNone/>
            </a:pPr>
            <a:endParaRPr sz="2000" dirty="0"/>
          </a:p>
        </p:txBody>
      </p:sp>
      <p:pic>
        <p:nvPicPr>
          <p:cNvPr id="511" name="Google Shape;511;p49"/>
          <p:cNvPicPr preferRelativeResize="0"/>
          <p:nvPr/>
        </p:nvPicPr>
        <p:blipFill rotWithShape="1">
          <a:blip r:embed="rId3">
            <a:alphaModFix/>
          </a:blip>
          <a:srcRect t="16970" r="8892" b="21025"/>
          <a:stretch/>
        </p:blipFill>
        <p:spPr>
          <a:xfrm rot="-5400000">
            <a:off x="665400" y="481373"/>
            <a:ext cx="2036850" cy="810276"/>
          </a:xfrm>
          <a:prstGeom prst="rect">
            <a:avLst/>
          </a:prstGeom>
          <a:noFill/>
          <a:ln>
            <a:noFill/>
          </a:ln>
        </p:spPr>
      </p:pic>
    </p:spTree>
    <p:extLst>
      <p:ext uri="{BB962C8B-B14F-4D97-AF65-F5344CB8AC3E}">
        <p14:creationId xmlns:p14="http://schemas.microsoft.com/office/powerpoint/2010/main" val="3269768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500" name="Google Shape;500;p49"/>
          <p:cNvSpPr txBox="1">
            <a:spLocks noGrp="1"/>
          </p:cNvSpPr>
          <p:nvPr>
            <p:ph type="subTitle" idx="1"/>
          </p:nvPr>
        </p:nvSpPr>
        <p:spPr>
          <a:xfrm>
            <a:off x="1911928" y="542752"/>
            <a:ext cx="6608617" cy="3852603"/>
          </a:xfrm>
          <a:prstGeom prst="rect">
            <a:avLst/>
          </a:prstGeom>
        </p:spPr>
        <p:txBody>
          <a:bodyPr spcFirstLastPara="1" wrap="square" lIns="91425" tIns="91425" rIns="91425" bIns="91425" anchor="t" anchorCtr="0">
            <a:noAutofit/>
          </a:bodyPr>
          <a:lstStyle/>
          <a:p>
            <a:pPr marL="0" lvl="0" indent="0" algn="l">
              <a:lnSpc>
                <a:spcPct val="107000"/>
              </a:lnSpc>
            </a:pPr>
            <a:r>
              <a:rPr lang="es-MX" sz="1600" dirty="0">
                <a:latin typeface="Calibri" panose="020F0502020204030204" pitchFamily="34" charset="0"/>
                <a:ea typeface="Times New Roman" panose="02020603050405020304" pitchFamily="18" charset="0"/>
                <a:cs typeface="Arial" panose="020B0604020202020204" pitchFamily="34" charset="0"/>
              </a:rPr>
              <a:t>Desarrollo del proceso de trabajo en el aula: Considerar los siguientes </a:t>
            </a:r>
            <a:r>
              <a:rPr lang="es-MX" sz="1600" dirty="0" smtClean="0">
                <a:latin typeface="Calibri" panose="020F0502020204030204" pitchFamily="34" charset="0"/>
                <a:ea typeface="Times New Roman" panose="02020603050405020304" pitchFamily="18" charset="0"/>
                <a:cs typeface="Arial" panose="020B0604020202020204" pitchFamily="34" charset="0"/>
              </a:rPr>
              <a:t>elementos</a:t>
            </a:r>
            <a:r>
              <a:rPr lang="es-MX" sz="1600" u="sng" dirty="0" smtClean="0">
                <a:latin typeface="Calibri" panose="020F0502020204030204" pitchFamily="34" charset="0"/>
                <a:ea typeface="Times New Roman" panose="02020603050405020304" pitchFamily="18" charset="0"/>
                <a:cs typeface="Arial" panose="020B0604020202020204" pitchFamily="34" charset="0"/>
              </a:rPr>
              <a:t>: </a:t>
            </a:r>
            <a:r>
              <a:rPr lang="es-MX" sz="1600" dirty="0" smtClean="0">
                <a:latin typeface="Calibri" panose="020F0502020204030204" pitchFamily="34" charset="0"/>
                <a:ea typeface="Times New Roman" panose="02020603050405020304" pitchFamily="18" charset="0"/>
                <a:cs typeface="Arial" panose="020B0604020202020204" pitchFamily="34" charset="0"/>
              </a:rPr>
              <a:t>Planeación </a:t>
            </a:r>
            <a:r>
              <a:rPr lang="es-MX" sz="1600" dirty="0">
                <a:latin typeface="Calibri" panose="020F0502020204030204" pitchFamily="34" charset="0"/>
                <a:ea typeface="Times New Roman" panose="02020603050405020304" pitchFamily="18" charset="0"/>
                <a:cs typeface="Arial" panose="020B0604020202020204" pitchFamily="34" charset="0"/>
              </a:rPr>
              <a:t>didáctica, desarrollo del plan y programas en cuanto a nivel y grado, instrumentos, formas y momentos de </a:t>
            </a:r>
            <a:r>
              <a:rPr lang="es-MX" sz="1600" dirty="0" smtClean="0">
                <a:latin typeface="Calibri" panose="020F0502020204030204" pitchFamily="34" charset="0"/>
                <a:ea typeface="Times New Roman" panose="02020603050405020304" pitchFamily="18" charset="0"/>
                <a:cs typeface="Arial" panose="020B0604020202020204" pitchFamily="34" charset="0"/>
              </a:rPr>
              <a:t>evaluación.</a:t>
            </a:r>
          </a:p>
          <a:p>
            <a:pPr marL="0" lvl="0" indent="0" algn="l">
              <a:lnSpc>
                <a:spcPct val="107000"/>
              </a:lnSpc>
            </a:pPr>
            <a:endParaRPr lang="es-MX" sz="1600" dirty="0">
              <a:latin typeface="Calibri" panose="020F0502020204030204" pitchFamily="34" charset="0"/>
              <a:ea typeface="Calibri" panose="020F0502020204030204" pitchFamily="34" charset="0"/>
              <a:cs typeface="Arial" panose="020B0604020202020204" pitchFamily="34" charset="0"/>
            </a:endParaRPr>
          </a:p>
          <a:p>
            <a:pPr marL="285750" indent="-285750" algn="l">
              <a:lnSpc>
                <a:spcPct val="107000"/>
              </a:lnSpc>
              <a:buFont typeface="Arial" panose="020B0604020202020204" pitchFamily="34" charset="0"/>
              <a:buChar char="•"/>
            </a:pPr>
            <a:r>
              <a:rPr lang="es-MX" sz="1600" b="1" dirty="0"/>
              <a:t>Análisis del contexto socio-familiar</a:t>
            </a:r>
            <a:r>
              <a:rPr lang="es-MX" sz="1600" b="1" dirty="0" smtClean="0"/>
              <a:t>.</a:t>
            </a:r>
          </a:p>
          <a:p>
            <a:pPr marL="0" indent="0" algn="l">
              <a:lnSpc>
                <a:spcPct val="107000"/>
              </a:lnSpc>
            </a:pPr>
            <a:r>
              <a:rPr lang="es-MX" sz="1600" dirty="0">
                <a:latin typeface="Calibri" panose="020F0502020204030204" pitchFamily="34" charset="0"/>
                <a:ea typeface="Times New Roman" panose="02020603050405020304" pitchFamily="18" charset="0"/>
                <a:cs typeface="Arial" panose="020B0604020202020204" pitchFamily="34" charset="0"/>
              </a:rPr>
              <a:t>Algunos elementos para el análisis son: Expectativas sobre la educación de los hijos, dinámica familiar, formas de organizarse, principios, valores y costumbres, apoyos en la realización de las tareas, actividades en las que participa en el aula (reunión bimestrales, programa de lectura etc</a:t>
            </a:r>
            <a:r>
              <a:rPr lang="es-MX" sz="1600" dirty="0" smtClean="0">
                <a:latin typeface="Calibri" panose="020F0502020204030204" pitchFamily="34" charset="0"/>
                <a:ea typeface="Times New Roman" panose="02020603050405020304" pitchFamily="18" charset="0"/>
                <a:cs typeface="Arial" panose="020B0604020202020204" pitchFamily="34" charset="0"/>
              </a:rPr>
              <a:t>.)</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0" indent="0" algn="l">
              <a:buClr>
                <a:schemeClr val="dk1"/>
              </a:buClr>
              <a:buSzPts val="1100"/>
            </a:pPr>
            <a:endParaRPr lang="es-MX" sz="2000" b="1" dirty="0" smtClean="0"/>
          </a:p>
          <a:p>
            <a:pPr marL="342900" algn="l">
              <a:buClr>
                <a:schemeClr val="dk1"/>
              </a:buClr>
              <a:buSzPts val="1100"/>
              <a:buFont typeface="Arial" panose="020B0604020202020204" pitchFamily="34" charset="0"/>
              <a:buChar char="•"/>
            </a:pPr>
            <a:endParaRPr lang="es-MX" sz="2000" dirty="0"/>
          </a:p>
          <a:p>
            <a:pPr marL="0" lvl="0" indent="0" algn="ctr" rtl="0">
              <a:spcBef>
                <a:spcPts val="0"/>
              </a:spcBef>
              <a:spcAft>
                <a:spcPts val="0"/>
              </a:spcAft>
              <a:buClr>
                <a:schemeClr val="dk1"/>
              </a:buClr>
              <a:buSzPts val="1100"/>
              <a:buFont typeface="Arial"/>
              <a:buNone/>
            </a:pPr>
            <a:endParaRPr sz="2000" dirty="0"/>
          </a:p>
        </p:txBody>
      </p:sp>
      <p:pic>
        <p:nvPicPr>
          <p:cNvPr id="511" name="Google Shape;511;p49"/>
          <p:cNvPicPr preferRelativeResize="0"/>
          <p:nvPr/>
        </p:nvPicPr>
        <p:blipFill rotWithShape="1">
          <a:blip r:embed="rId3">
            <a:alphaModFix/>
          </a:blip>
          <a:srcRect t="16970" r="8892" b="21025"/>
          <a:stretch/>
        </p:blipFill>
        <p:spPr>
          <a:xfrm rot="-5400000">
            <a:off x="665400" y="481373"/>
            <a:ext cx="2036850" cy="810276"/>
          </a:xfrm>
          <a:prstGeom prst="rect">
            <a:avLst/>
          </a:prstGeom>
          <a:noFill/>
          <a:ln>
            <a:noFill/>
          </a:ln>
        </p:spPr>
      </p:pic>
    </p:spTree>
    <p:extLst>
      <p:ext uri="{BB962C8B-B14F-4D97-AF65-F5344CB8AC3E}">
        <p14:creationId xmlns:p14="http://schemas.microsoft.com/office/powerpoint/2010/main" val="1343911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500" name="Google Shape;500;p49"/>
          <p:cNvSpPr txBox="1">
            <a:spLocks noGrp="1"/>
          </p:cNvSpPr>
          <p:nvPr>
            <p:ph type="subTitle" idx="1"/>
          </p:nvPr>
        </p:nvSpPr>
        <p:spPr>
          <a:xfrm>
            <a:off x="1911928" y="542752"/>
            <a:ext cx="6608617" cy="3852603"/>
          </a:xfrm>
          <a:prstGeom prst="rect">
            <a:avLst/>
          </a:prstGeom>
        </p:spPr>
        <p:txBody>
          <a:bodyPr spcFirstLastPara="1" wrap="square" lIns="91425" tIns="91425" rIns="91425" bIns="91425" anchor="t" anchorCtr="0">
            <a:noAutofit/>
          </a:bodyPr>
          <a:lstStyle/>
          <a:p>
            <a:pPr marL="0" indent="0" algn="l">
              <a:buClr>
                <a:schemeClr val="dk1"/>
              </a:buClr>
              <a:buSzPts val="1100"/>
            </a:pPr>
            <a:endParaRPr lang="es-MX" sz="2000" b="1" dirty="0" smtClean="0"/>
          </a:p>
          <a:p>
            <a:pPr marL="342900" algn="l">
              <a:buClr>
                <a:schemeClr val="dk1"/>
              </a:buClr>
              <a:buSzPts val="1100"/>
              <a:buFont typeface="Arial" panose="020B0604020202020204" pitchFamily="34" charset="0"/>
              <a:buChar char="•"/>
            </a:pPr>
            <a:endParaRPr lang="es-MX" sz="2000" dirty="0"/>
          </a:p>
          <a:p>
            <a:pPr marL="0" lvl="0" indent="0" algn="ctr" rtl="0">
              <a:spcBef>
                <a:spcPts val="0"/>
              </a:spcBef>
              <a:spcAft>
                <a:spcPts val="0"/>
              </a:spcAft>
              <a:buClr>
                <a:schemeClr val="dk1"/>
              </a:buClr>
              <a:buSzPts val="1100"/>
              <a:buFont typeface="Arial"/>
              <a:buNone/>
            </a:pPr>
            <a:endParaRPr sz="2000" dirty="0"/>
          </a:p>
        </p:txBody>
      </p:sp>
      <p:pic>
        <p:nvPicPr>
          <p:cNvPr id="511" name="Google Shape;511;p49"/>
          <p:cNvPicPr preferRelativeResize="0"/>
          <p:nvPr/>
        </p:nvPicPr>
        <p:blipFill rotWithShape="1">
          <a:blip r:embed="rId3">
            <a:alphaModFix/>
          </a:blip>
          <a:srcRect t="16970" r="8892" b="21025"/>
          <a:stretch/>
        </p:blipFill>
        <p:spPr>
          <a:xfrm rot="-5400000">
            <a:off x="665400" y="481373"/>
            <a:ext cx="2036850" cy="810276"/>
          </a:xfrm>
          <a:prstGeom prst="rect">
            <a:avLst/>
          </a:prstGeom>
          <a:noFill/>
          <a:ln>
            <a:noFill/>
          </a:ln>
        </p:spPr>
      </p:pic>
      <p:pic>
        <p:nvPicPr>
          <p:cNvPr id="2" name="Imagen 1"/>
          <p:cNvPicPr>
            <a:picLocks noChangeAspect="1"/>
          </p:cNvPicPr>
          <p:nvPr/>
        </p:nvPicPr>
        <p:blipFill rotWithShape="1">
          <a:blip r:embed="rId4"/>
          <a:srcRect l="20524" t="19298" r="22966" b="7098"/>
          <a:stretch/>
        </p:blipFill>
        <p:spPr>
          <a:xfrm>
            <a:off x="1911928" y="592388"/>
            <a:ext cx="5879927" cy="3753330"/>
          </a:xfrm>
          <a:prstGeom prst="rect">
            <a:avLst/>
          </a:prstGeom>
        </p:spPr>
      </p:pic>
    </p:spTree>
    <p:extLst>
      <p:ext uri="{BB962C8B-B14F-4D97-AF65-F5344CB8AC3E}">
        <p14:creationId xmlns:p14="http://schemas.microsoft.com/office/powerpoint/2010/main" val="3561765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2"/>
          <p:cNvSpPr txBox="1">
            <a:spLocks noGrp="1"/>
          </p:cNvSpPr>
          <p:nvPr>
            <p:ph type="title"/>
          </p:nvPr>
        </p:nvSpPr>
        <p:spPr>
          <a:xfrm>
            <a:off x="829636" y="431521"/>
            <a:ext cx="2917800" cy="98247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dirty="0" smtClean="0"/>
              <a:t>ESTILOS DE APRENDIZAJE</a:t>
            </a:r>
            <a:r>
              <a:rPr lang="en" dirty="0" smtClean="0"/>
              <a:t> </a:t>
            </a:r>
            <a:endParaRPr dirty="0"/>
          </a:p>
        </p:txBody>
      </p:sp>
      <p:sp>
        <p:nvSpPr>
          <p:cNvPr id="397" name="Google Shape;397;p42"/>
          <p:cNvSpPr txBox="1">
            <a:spLocks noGrp="1"/>
          </p:cNvSpPr>
          <p:nvPr>
            <p:ph type="subTitle" idx="1"/>
          </p:nvPr>
        </p:nvSpPr>
        <p:spPr>
          <a:xfrm>
            <a:off x="829636" y="1535836"/>
            <a:ext cx="3285163" cy="311398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1400" dirty="0" smtClean="0"/>
              <a:t>¿Qué son?</a:t>
            </a:r>
          </a:p>
          <a:p>
            <a:pPr marL="0" lvl="0" indent="0" algn="ctr" rtl="0">
              <a:spcBef>
                <a:spcPts val="0"/>
              </a:spcBef>
              <a:spcAft>
                <a:spcPts val="0"/>
              </a:spcAft>
              <a:buNone/>
            </a:pPr>
            <a:endParaRPr lang="es-MX" sz="1400" dirty="0" smtClean="0"/>
          </a:p>
          <a:p>
            <a:pPr marL="0" lvl="0" indent="0" algn="ctr" rtl="0">
              <a:spcBef>
                <a:spcPts val="0"/>
              </a:spcBef>
              <a:spcAft>
                <a:spcPts val="0"/>
              </a:spcAft>
              <a:buNone/>
            </a:pPr>
            <a:r>
              <a:rPr lang="es-MX" sz="1400" dirty="0" smtClean="0"/>
              <a:t>¿Para qué nos sirven?</a:t>
            </a:r>
          </a:p>
          <a:p>
            <a:pPr marL="0" lvl="0" indent="0" algn="ctr" rtl="0">
              <a:spcBef>
                <a:spcPts val="0"/>
              </a:spcBef>
              <a:spcAft>
                <a:spcPts val="0"/>
              </a:spcAft>
              <a:buNone/>
            </a:pPr>
            <a:endParaRPr lang="es-MX" sz="1400" dirty="0"/>
          </a:p>
          <a:p>
            <a:pPr marL="0" lvl="0" indent="0" algn="ctr" rtl="0">
              <a:spcBef>
                <a:spcPts val="0"/>
              </a:spcBef>
              <a:spcAft>
                <a:spcPts val="0"/>
              </a:spcAft>
              <a:buNone/>
            </a:pPr>
            <a:r>
              <a:rPr lang="es-MX" sz="1400" dirty="0" smtClean="0"/>
              <a:t>Solo los alumnos tienen </a:t>
            </a:r>
          </a:p>
          <a:p>
            <a:pPr marL="0" lvl="0" indent="0" algn="ctr" rtl="0">
              <a:spcBef>
                <a:spcPts val="0"/>
              </a:spcBef>
              <a:spcAft>
                <a:spcPts val="0"/>
              </a:spcAft>
              <a:buNone/>
            </a:pPr>
            <a:r>
              <a:rPr lang="es-MX" sz="1400" dirty="0" smtClean="0"/>
              <a:t>Estilos </a:t>
            </a:r>
          </a:p>
          <a:p>
            <a:pPr marL="0" lvl="0" indent="0" algn="ctr" rtl="0">
              <a:spcBef>
                <a:spcPts val="0"/>
              </a:spcBef>
              <a:spcAft>
                <a:spcPts val="0"/>
              </a:spcAft>
              <a:buNone/>
            </a:pPr>
            <a:endParaRPr lang="es-MX" sz="1400" dirty="0"/>
          </a:p>
          <a:p>
            <a:pPr marL="0" lvl="0" indent="0" algn="ctr" rtl="0">
              <a:spcBef>
                <a:spcPts val="0"/>
              </a:spcBef>
              <a:spcAft>
                <a:spcPts val="0"/>
              </a:spcAft>
              <a:buNone/>
            </a:pPr>
            <a:endParaRPr sz="1400" dirty="0"/>
          </a:p>
        </p:txBody>
      </p:sp>
      <p:sp>
        <p:nvSpPr>
          <p:cNvPr id="399" name="Google Shape;399;p42"/>
          <p:cNvSpPr txBox="1">
            <a:spLocks noGrp="1"/>
          </p:cNvSpPr>
          <p:nvPr>
            <p:ph type="subTitle" idx="3"/>
          </p:nvPr>
        </p:nvSpPr>
        <p:spPr>
          <a:xfrm>
            <a:off x="4826077" y="675208"/>
            <a:ext cx="3748656" cy="3365164"/>
          </a:xfrm>
          <a:prstGeom prst="rect">
            <a:avLst/>
          </a:prstGeom>
        </p:spPr>
        <p:txBody>
          <a:bodyPr spcFirstLastPara="1" wrap="square" lIns="91425" tIns="91425" rIns="91425" bIns="91425" anchor="t" anchorCtr="0">
            <a:noAutofit/>
          </a:bodyPr>
          <a:lstStyle/>
          <a:p>
            <a:pPr marL="0" lvl="0" indent="0" algn="just"/>
            <a:r>
              <a:rPr lang="es-MX" sz="1400" dirty="0" smtClean="0">
                <a:solidFill>
                  <a:srgbClr val="222222"/>
                </a:solidFill>
                <a:latin typeface="Maven Pro"/>
              </a:rPr>
              <a:t>Son </a:t>
            </a:r>
            <a:r>
              <a:rPr lang="es-MX" sz="1400" dirty="0">
                <a:solidFill>
                  <a:srgbClr val="222222"/>
                </a:solidFill>
                <a:latin typeface="Maven Pro"/>
              </a:rPr>
              <a:t>todos aquellos rasgos cognitivos y fisiológicos por los que los alumnos perciben e interactúan dentro de los procesos de </a:t>
            </a:r>
            <a:r>
              <a:rPr lang="es-MX" sz="1400" dirty="0" smtClean="0">
                <a:solidFill>
                  <a:srgbClr val="222222"/>
                </a:solidFill>
                <a:latin typeface="Maven Pro"/>
              </a:rPr>
              <a:t>aprendizaje.</a:t>
            </a:r>
          </a:p>
          <a:p>
            <a:pPr marL="0" lvl="0" indent="0" algn="just"/>
            <a:endParaRPr lang="es-MX" sz="1400" dirty="0">
              <a:solidFill>
                <a:srgbClr val="222222"/>
              </a:solidFill>
              <a:latin typeface="Maven Pro"/>
            </a:endParaRPr>
          </a:p>
          <a:p>
            <a:pPr marL="0" lvl="0" indent="0" algn="just"/>
            <a:r>
              <a:rPr lang="es-MX" sz="1400" b="1" dirty="0"/>
              <a:t>El estilo de aprendizaje se podría considerar como la </a:t>
            </a:r>
            <a:r>
              <a:rPr lang="es-MX" sz="1400" b="1" u="sng" dirty="0"/>
              <a:t>manera </a:t>
            </a:r>
            <a:r>
              <a:rPr lang="es-MX" sz="1400" b="1" dirty="0"/>
              <a:t>en la que un aprendiz comienza a concentrarse sobre una información nueva y difícil, la trata y la </a:t>
            </a:r>
            <a:r>
              <a:rPr lang="es-MX" sz="1400" b="1" dirty="0" smtClean="0"/>
              <a:t>retiene.</a:t>
            </a:r>
            <a:endParaRPr sz="1400" dirty="0"/>
          </a:p>
        </p:txBody>
      </p:sp>
      <p:sp>
        <p:nvSpPr>
          <p:cNvPr id="401" name="Google Shape;401;p42"/>
          <p:cNvSpPr/>
          <p:nvPr/>
        </p:nvSpPr>
        <p:spPr>
          <a:xfrm>
            <a:off x="1506586" y="675208"/>
            <a:ext cx="1253610" cy="73878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rot="1736031">
            <a:off x="6283366" y="675218"/>
            <a:ext cx="1253589" cy="738773"/>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Aprendiendo comunicación asertiva (parte 2) - La Voce d'Italia">
            <a:extLst>
              <a:ext uri="{FF2B5EF4-FFF2-40B4-BE49-F238E27FC236}">
                <a16:creationId xmlns:a16="http://schemas.microsoft.com/office/drawing/2014/main" xmlns="" id="{5DE656EB-58D7-4F49-A48B-F2C665539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321" y="3730458"/>
            <a:ext cx="1089412" cy="1046497"/>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695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571488" y="1242582"/>
            <a:ext cx="3881336" cy="3494787"/>
          </a:xfrm>
          <a:prstGeom prst="rect">
            <a:avLst/>
          </a:prstGeom>
        </p:spPr>
        <p:txBody>
          <a:bodyPr spcFirstLastPara="1" wrap="square" lIns="91425" tIns="91425" rIns="91425" bIns="91425" anchor="t" anchorCtr="0">
            <a:noAutofit/>
          </a:bodyPr>
          <a:lstStyle/>
          <a:p>
            <a:pPr marL="0" indent="0">
              <a:buNone/>
            </a:pPr>
            <a:r>
              <a:rPr lang="es-MX" sz="1400" dirty="0">
                <a:solidFill>
                  <a:srgbClr val="001133"/>
                </a:solidFill>
                <a:latin typeface="Helvetica Neue"/>
              </a:rPr>
              <a:t>El ritmo de aprendizaje es la velocidad en la que una persona va aprender.</a:t>
            </a:r>
          </a:p>
          <a:p>
            <a:pPr marL="0" indent="0">
              <a:buNone/>
            </a:pPr>
            <a:r>
              <a:rPr lang="es-MX" sz="1400" dirty="0">
                <a:solidFill>
                  <a:srgbClr val="001133"/>
                </a:solidFill>
                <a:latin typeface="Helvetica Neue"/>
              </a:rPr>
              <a:t>Está relacionada con el </a:t>
            </a:r>
            <a:r>
              <a:rPr lang="es-MX" sz="1400" u="sng" dirty="0">
                <a:solidFill>
                  <a:srgbClr val="DD4444"/>
                </a:solidFill>
                <a:latin typeface="Helvetica Neue"/>
                <a:hlinkClick r:id="rId3" tooltip="Estilo de aprendizaje (la página no existe)"/>
              </a:rPr>
              <a:t>estilo de aprendizaje</a:t>
            </a:r>
            <a:r>
              <a:rPr lang="es-MX" sz="1400" dirty="0">
                <a:solidFill>
                  <a:srgbClr val="001133"/>
                </a:solidFill>
                <a:latin typeface="Helvetica Neue"/>
              </a:rPr>
              <a:t>, pero no son lo mismo.</a:t>
            </a:r>
          </a:p>
          <a:p>
            <a:pPr marL="0" indent="0">
              <a:buNone/>
            </a:pPr>
            <a:r>
              <a:rPr lang="es-MX" sz="1400" dirty="0">
                <a:solidFill>
                  <a:srgbClr val="001133"/>
                </a:solidFill>
                <a:latin typeface="Helvetica Neue"/>
              </a:rPr>
              <a:t>Muy pocas veces se toma en cuenta el ritmo de aprendizaje cuando se evalúa a un niño, aunque puede ser la explicación a </a:t>
            </a:r>
            <a:r>
              <a:rPr lang="es-MX" sz="1400" dirty="0" smtClean="0">
                <a:solidFill>
                  <a:srgbClr val="001133"/>
                </a:solidFill>
                <a:latin typeface="Helvetica Neue"/>
              </a:rPr>
              <a:t>su historial </a:t>
            </a:r>
            <a:r>
              <a:rPr lang="es-MX" sz="1400" dirty="0">
                <a:solidFill>
                  <a:srgbClr val="001133"/>
                </a:solidFill>
                <a:latin typeface="Helvetica Neue"/>
              </a:rPr>
              <a:t>académico</a:t>
            </a:r>
            <a:r>
              <a:rPr lang="es-MX" sz="2000" dirty="0" smtClean="0">
                <a:solidFill>
                  <a:srgbClr val="001133"/>
                </a:solidFill>
                <a:latin typeface="Helvetica Neue"/>
              </a:rPr>
              <a:t>.</a:t>
            </a:r>
          </a:p>
          <a:p>
            <a:pPr marL="0" indent="0">
              <a:buNone/>
            </a:pPr>
            <a:r>
              <a:rPr lang="es-MX" sz="1200" dirty="0">
                <a:solidFill>
                  <a:srgbClr val="001133"/>
                </a:solidFill>
                <a:latin typeface="Helvetica Neue"/>
              </a:rPr>
              <a:t>Los ritmos de aprendizaje tienen especial vinculación con los siguientes factores: edad del individuo, madurez psicológica, condición neurológica, motivación, preparación previa, dominio cognitivo de estrategias, uso de inteligencias múltiples, estimulación hemisférica cerebral, nutrición, etcétera</a:t>
            </a:r>
            <a:r>
              <a:rPr lang="es-MX" sz="2000" dirty="0" smtClean="0">
                <a:solidFill>
                  <a:srgbClr val="001133"/>
                </a:solidFill>
                <a:latin typeface="Helvetica Neue"/>
              </a:rPr>
              <a:t>.</a:t>
            </a:r>
          </a:p>
          <a:p>
            <a:pPr marL="0" indent="0">
              <a:buNone/>
            </a:pPr>
            <a:r>
              <a:rPr lang="es-MX" sz="2000" dirty="0" smtClean="0">
                <a:solidFill>
                  <a:srgbClr val="001133"/>
                </a:solidFill>
                <a:latin typeface="Helvetica Neue"/>
              </a:rPr>
              <a:t>Piaget.</a:t>
            </a:r>
            <a:endParaRPr sz="1400" dirty="0"/>
          </a:p>
        </p:txBody>
      </p:sp>
      <p:sp>
        <p:nvSpPr>
          <p:cNvPr id="2" name="Título 1"/>
          <p:cNvSpPr>
            <a:spLocks noGrp="1"/>
          </p:cNvSpPr>
          <p:nvPr>
            <p:ph type="title"/>
          </p:nvPr>
        </p:nvSpPr>
        <p:spPr>
          <a:xfrm>
            <a:off x="719848" y="484510"/>
            <a:ext cx="3336586" cy="859650"/>
          </a:xfrm>
        </p:spPr>
        <p:txBody>
          <a:bodyPr/>
          <a:lstStyle/>
          <a:p>
            <a:r>
              <a:rPr lang="es-MX" dirty="0" smtClean="0"/>
              <a:t>Ritmo de Aprendizaje</a:t>
            </a:r>
            <a:endParaRPr lang="es-MX" dirty="0"/>
          </a:p>
        </p:txBody>
      </p:sp>
      <p:sp>
        <p:nvSpPr>
          <p:cNvPr id="3" name="CuadroTexto 2"/>
          <p:cNvSpPr txBox="1"/>
          <p:nvPr/>
        </p:nvSpPr>
        <p:spPr>
          <a:xfrm>
            <a:off x="4780302" y="592995"/>
            <a:ext cx="3728601" cy="3847207"/>
          </a:xfrm>
          <a:prstGeom prst="rect">
            <a:avLst/>
          </a:prstGeom>
          <a:noFill/>
        </p:spPr>
        <p:txBody>
          <a:bodyPr wrap="square" rtlCol="0">
            <a:spAutoFit/>
          </a:bodyPr>
          <a:lstStyle/>
          <a:p>
            <a:r>
              <a:rPr lang="es-MX" sz="1000" b="1" dirty="0">
                <a:solidFill>
                  <a:srgbClr val="7030A0"/>
                </a:solidFill>
              </a:rPr>
              <a:t>Ritmo de aprendizaje rápido</a:t>
            </a:r>
          </a:p>
          <a:p>
            <a:r>
              <a:rPr lang="es-MX" sz="1000" b="1" dirty="0">
                <a:solidFill>
                  <a:srgbClr val="7030A0"/>
                </a:solidFill>
              </a:rPr>
              <a:t>Se dice que un alumno tiene un ritmo de aprendizaje rápido cuando realiza o aprende un procedimiento habiéndolo realizado una sola vez. Sorprende por su rapidez al realizar actividades y su gran capacidad de retención de información a corto y largo plazo</a:t>
            </a:r>
            <a:r>
              <a:rPr lang="es-MX" sz="1000" b="1" dirty="0" smtClean="0">
                <a:solidFill>
                  <a:srgbClr val="7030A0"/>
                </a:solidFill>
              </a:rPr>
              <a:t>.</a:t>
            </a:r>
          </a:p>
          <a:p>
            <a:endParaRPr lang="es-MX" sz="1000" b="1" dirty="0">
              <a:solidFill>
                <a:srgbClr val="7030A0"/>
              </a:solidFill>
            </a:endParaRPr>
          </a:p>
          <a:p>
            <a:r>
              <a:rPr lang="es-MX" sz="1000" b="1" dirty="0">
                <a:solidFill>
                  <a:srgbClr val="7030A0"/>
                </a:solidFill>
              </a:rPr>
              <a:t>Ritmo de aprendizaje moderado</a:t>
            </a:r>
          </a:p>
          <a:p>
            <a:r>
              <a:rPr lang="es-MX" sz="1000" b="1" dirty="0">
                <a:solidFill>
                  <a:srgbClr val="7030A0"/>
                </a:solidFill>
              </a:rPr>
              <a:t>Un niño con ritmo de aprendizaje moderado se encuentra dentro de la media de su grupo. Realiza las actividades en el tiempo que se determina para ello y suele retener grandes cantidades de información o realizar procedimientos después de analizarlos o probarlos.</a:t>
            </a:r>
          </a:p>
          <a:p>
            <a:endParaRPr lang="es-MX" sz="1000" b="1" dirty="0">
              <a:solidFill>
                <a:srgbClr val="7030A0"/>
              </a:solidFill>
            </a:endParaRPr>
          </a:p>
          <a:p>
            <a:r>
              <a:rPr lang="es-MX" sz="1000" b="1" dirty="0">
                <a:solidFill>
                  <a:srgbClr val="7030A0"/>
                </a:solidFill>
              </a:rPr>
              <a:t>Ritmo de aprendizaje lento</a:t>
            </a:r>
          </a:p>
          <a:p>
            <a:r>
              <a:rPr lang="es-MX" sz="1000" b="1" dirty="0">
                <a:solidFill>
                  <a:srgbClr val="7030A0"/>
                </a:solidFill>
              </a:rPr>
              <a:t>Cuando los niños se tardan demasiado en realizar las actividades, parece que no retienen la información y necesitan que se les explique varias veces cómo se realiza un procedimiento podemos determinar que su ritmo de aprendizaje es lento. El ritmo de aprendizaje puede variar dependiendo la asignatura, la motivación o las circunstancias de cada niño y para nada determinan su nivel cognitivo.</a:t>
            </a:r>
          </a:p>
          <a:p>
            <a:endParaRPr lang="es-MX" sz="1000" b="1" dirty="0">
              <a:solidFill>
                <a:srgbClr val="7030A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D8035F28-8E08-4D96-9EB6-1310DEB15A03}"/>
              </a:ext>
            </a:extLst>
          </p:cNvPr>
          <p:cNvSpPr>
            <a:spLocks noGrp="1"/>
          </p:cNvSpPr>
          <p:nvPr>
            <p:ph type="subTitle" idx="1"/>
          </p:nvPr>
        </p:nvSpPr>
        <p:spPr>
          <a:xfrm>
            <a:off x="1922399" y="1269487"/>
            <a:ext cx="4031833" cy="2189100"/>
          </a:xfrm>
        </p:spPr>
        <p:txBody>
          <a:bodyPr/>
          <a:lstStyle/>
          <a:p>
            <a:r>
              <a:rPr lang="es-MX" sz="3600" dirty="0"/>
              <a:t>“Lo que haces habla tan alto que no puedo oír lo que dices” </a:t>
            </a:r>
          </a:p>
        </p:txBody>
      </p:sp>
      <p:sp>
        <p:nvSpPr>
          <p:cNvPr id="4" name="Título 2">
            <a:extLst>
              <a:ext uri="{FF2B5EF4-FFF2-40B4-BE49-F238E27FC236}">
                <a16:creationId xmlns:a16="http://schemas.microsoft.com/office/drawing/2014/main" xmlns="" id="{7F33A1EC-F295-431A-92CD-35C92FDFBFD3}"/>
              </a:ext>
            </a:extLst>
          </p:cNvPr>
          <p:cNvSpPr>
            <a:spLocks noGrp="1"/>
          </p:cNvSpPr>
          <p:nvPr>
            <p:ph type="title"/>
          </p:nvPr>
        </p:nvSpPr>
        <p:spPr>
          <a:xfrm>
            <a:off x="5954232" y="3540642"/>
            <a:ext cx="2465480" cy="1310906"/>
          </a:xfrm>
        </p:spPr>
        <p:txBody>
          <a:bodyPr/>
          <a:lstStyle/>
          <a:p>
            <a:r>
              <a:rPr lang="es-MX" sz="1800" dirty="0">
                <a:solidFill>
                  <a:srgbClr val="444444"/>
                </a:solidFill>
                <a:effectLst/>
                <a:latin typeface="Open Sans" panose="020B0606030504020204" pitchFamily="34" charset="0"/>
                <a:ea typeface="Times New Roman" panose="02020603050405020304" pitchFamily="18" charset="0"/>
              </a:rPr>
              <a:t>Waldo Emerson</a:t>
            </a:r>
            <a:r>
              <a:rPr lang="es-MX" sz="1800" dirty="0">
                <a:effectLst/>
                <a:latin typeface="Times New Roman" panose="02020603050405020304" pitchFamily="18" charset="0"/>
                <a:ea typeface="Times New Roman" panose="02020603050405020304" pitchFamily="18" charset="0"/>
              </a:rPr>
              <a:t/>
            </a:r>
            <a:br>
              <a:rPr lang="es-MX" sz="1800" dirty="0">
                <a:effectLst/>
                <a:latin typeface="Times New Roman" panose="02020603050405020304" pitchFamily="18" charset="0"/>
                <a:ea typeface="Times New Roman" panose="02020603050405020304" pitchFamily="18" charset="0"/>
              </a:rPr>
            </a:br>
            <a:endParaRPr lang="es-MX" dirty="0"/>
          </a:p>
        </p:txBody>
      </p:sp>
    </p:spTree>
    <p:extLst>
      <p:ext uri="{BB962C8B-B14F-4D97-AF65-F5344CB8AC3E}">
        <p14:creationId xmlns:p14="http://schemas.microsoft.com/office/powerpoint/2010/main" val="3964852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xmlns="" id="{B6090423-F304-4C16-AA20-D6D92A444D70}"/>
              </a:ext>
            </a:extLst>
          </p:cNvPr>
          <p:cNvGraphicFramePr>
            <a:graphicFrameLocks noGrp="1"/>
          </p:cNvGraphicFramePr>
          <p:nvPr>
            <p:extLst>
              <p:ext uri="{D42A27DB-BD31-4B8C-83A1-F6EECF244321}">
                <p14:modId xmlns:p14="http://schemas.microsoft.com/office/powerpoint/2010/main" val="871393356"/>
              </p:ext>
            </p:extLst>
          </p:nvPr>
        </p:nvGraphicFramePr>
        <p:xfrm>
          <a:off x="1348784" y="801370"/>
          <a:ext cx="6152707" cy="3540760"/>
        </p:xfrm>
        <a:graphic>
          <a:graphicData uri="http://schemas.openxmlformats.org/drawingml/2006/table">
            <a:tbl>
              <a:tblPr firstRow="1" bandRow="1">
                <a:tableStyleId>{71BD4156-4ECE-4BE7-BD24-78F3F32EA7FA}</a:tableStyleId>
              </a:tblPr>
              <a:tblGrid>
                <a:gridCol w="3403970">
                  <a:extLst>
                    <a:ext uri="{9D8B030D-6E8A-4147-A177-3AD203B41FA5}">
                      <a16:colId xmlns:a16="http://schemas.microsoft.com/office/drawing/2014/main" xmlns="" val="2244183325"/>
                    </a:ext>
                  </a:extLst>
                </a:gridCol>
                <a:gridCol w="2748737">
                  <a:extLst>
                    <a:ext uri="{9D8B030D-6E8A-4147-A177-3AD203B41FA5}">
                      <a16:colId xmlns:a16="http://schemas.microsoft.com/office/drawing/2014/main" xmlns="" val="3847932461"/>
                    </a:ext>
                  </a:extLst>
                </a:gridCol>
              </a:tblGrid>
              <a:tr h="370840">
                <a:tc>
                  <a:txBody>
                    <a:bodyPr/>
                    <a:lstStyle/>
                    <a:p>
                      <a:pPr algn="ctr"/>
                      <a:r>
                        <a:rPr lang="es-MX" dirty="0">
                          <a:latin typeface="Arial Black" panose="020B0A04020102020204" pitchFamily="34" charset="0"/>
                        </a:rPr>
                        <a:t>Lo que digo</a:t>
                      </a:r>
                    </a:p>
                  </a:txBody>
                  <a:tcPr/>
                </a:tc>
                <a:tc>
                  <a:txBody>
                    <a:bodyPr/>
                    <a:lstStyle/>
                    <a:p>
                      <a:pPr algn="ctr"/>
                      <a:r>
                        <a:rPr lang="es-MX" dirty="0">
                          <a:latin typeface="Arial Black" panose="020B0A04020102020204" pitchFamily="34" charset="0"/>
                        </a:rPr>
                        <a:t>Cómo lo digo</a:t>
                      </a:r>
                    </a:p>
                  </a:txBody>
                  <a:tcPr/>
                </a:tc>
                <a:extLst>
                  <a:ext uri="{0D108BD9-81ED-4DB2-BD59-A6C34878D82A}">
                    <a16:rowId xmlns:a16="http://schemas.microsoft.com/office/drawing/2014/main" xmlns="" val="2141517899"/>
                  </a:ext>
                </a:extLst>
              </a:tr>
              <a:tr h="197999">
                <a:tc>
                  <a:txBody>
                    <a:bodyPr/>
                    <a:lstStyle/>
                    <a:p>
                      <a:pPr algn="l"/>
                      <a:r>
                        <a:rPr lang="es-MX" sz="1400" b="0" i="0" dirty="0">
                          <a:solidFill>
                            <a:srgbClr val="202124"/>
                          </a:solidFill>
                          <a:effectLst/>
                          <a:latin typeface="arial" panose="020B0604020202020204" pitchFamily="34" charset="0"/>
                        </a:rPr>
                        <a:t>Qué triste fue decirnos adiós Cuando nos adorábamos más</a:t>
                      </a:r>
                      <a:r>
                        <a:rPr lang="es-MX" sz="1400" dirty="0"/>
                        <a:t/>
                      </a:r>
                      <a:br>
                        <a:rPr lang="es-MX" sz="1400" dirty="0"/>
                      </a:br>
                      <a:r>
                        <a:rPr lang="es-MX" sz="1400" b="0" i="0" dirty="0">
                          <a:solidFill>
                            <a:srgbClr val="202124"/>
                          </a:solidFill>
                          <a:effectLst/>
                          <a:latin typeface="arial" panose="020B0604020202020204" pitchFamily="34" charset="0"/>
                        </a:rPr>
                        <a:t>Hasta la golondrina emigró</a:t>
                      </a:r>
                      <a:r>
                        <a:rPr lang="es-MX" sz="1400" dirty="0"/>
                        <a:t/>
                      </a:r>
                      <a:br>
                        <a:rPr lang="es-MX" sz="1400" dirty="0"/>
                      </a:br>
                      <a:r>
                        <a:rPr lang="es-MX" sz="1400" b="0" i="0" dirty="0">
                          <a:solidFill>
                            <a:srgbClr val="202124"/>
                          </a:solidFill>
                          <a:effectLst/>
                          <a:latin typeface="arial" panose="020B0604020202020204" pitchFamily="34" charset="0"/>
                        </a:rPr>
                        <a:t>Presagiando el final</a:t>
                      </a:r>
                    </a:p>
                    <a:p>
                      <a:pPr algn="r"/>
                      <a:r>
                        <a:rPr lang="es-MX" sz="1400" i="1" dirty="0">
                          <a:solidFill>
                            <a:srgbClr val="202124"/>
                          </a:solidFill>
                          <a:latin typeface="arial" panose="020B0604020202020204" pitchFamily="34" charset="0"/>
                        </a:rPr>
                        <a:t>       Fragmento de El triste (José José)</a:t>
                      </a:r>
                      <a:endParaRPr lang="es-MX" sz="1400" dirty="0"/>
                    </a:p>
                    <a:p>
                      <a:endParaRPr lang="es-MX" dirty="0"/>
                    </a:p>
                  </a:txBody>
                  <a:tcPr/>
                </a:tc>
                <a:tc>
                  <a:txBody>
                    <a:bodyPr/>
                    <a:lstStyle/>
                    <a:p>
                      <a:endParaRPr lang="es-MX" dirty="0"/>
                    </a:p>
                  </a:txBody>
                  <a:tcPr/>
                </a:tc>
                <a:extLst>
                  <a:ext uri="{0D108BD9-81ED-4DB2-BD59-A6C34878D82A}">
                    <a16:rowId xmlns:a16="http://schemas.microsoft.com/office/drawing/2014/main" xmlns="" val="2565807836"/>
                  </a:ext>
                </a:extLst>
              </a:tr>
              <a:tr h="370840">
                <a:tc>
                  <a:txBody>
                    <a:bodyPr/>
                    <a:lstStyle/>
                    <a:p>
                      <a:r>
                        <a:rPr lang="es-MX" dirty="0"/>
                        <a:t>Se levanta en el mástil mi bandera,</a:t>
                      </a:r>
                    </a:p>
                    <a:p>
                      <a:r>
                        <a:rPr lang="es-MX" dirty="0"/>
                        <a:t>Como un sol entre céfiros y trinos,</a:t>
                      </a:r>
                    </a:p>
                    <a:p>
                      <a:r>
                        <a:rPr lang="es-MX" dirty="0"/>
                        <a:t>Muy adentro en el templo de mi veneración Oigo y siento contento latir mi corazón. </a:t>
                      </a:r>
                      <a:r>
                        <a:rPr lang="es-MX" i="1" dirty="0"/>
                        <a:t>(Fragmento de Toque de bandera)</a:t>
                      </a:r>
                    </a:p>
                    <a:p>
                      <a:endParaRPr lang="es-MX" i="1" dirty="0"/>
                    </a:p>
                    <a:p>
                      <a:endParaRPr lang="es-MX" i="1" dirty="0"/>
                    </a:p>
                  </a:txBody>
                  <a:tcPr/>
                </a:tc>
                <a:tc>
                  <a:txBody>
                    <a:bodyPr/>
                    <a:lstStyle/>
                    <a:p>
                      <a:endParaRPr lang="es-MX" dirty="0"/>
                    </a:p>
                  </a:txBody>
                  <a:tcPr/>
                </a:tc>
                <a:extLst>
                  <a:ext uri="{0D108BD9-81ED-4DB2-BD59-A6C34878D82A}">
                    <a16:rowId xmlns:a16="http://schemas.microsoft.com/office/drawing/2014/main" xmlns="" val="2343361450"/>
                  </a:ext>
                </a:extLst>
              </a:tr>
            </a:tbl>
          </a:graphicData>
        </a:graphic>
      </p:graphicFrame>
      <p:pic>
        <p:nvPicPr>
          <p:cNvPr id="1028" name="Picture 4" descr="Tristeza | Wikia Inside Out | Fandom">
            <a:extLst>
              <a:ext uri="{FF2B5EF4-FFF2-40B4-BE49-F238E27FC236}">
                <a16:creationId xmlns:a16="http://schemas.microsoft.com/office/drawing/2014/main" xmlns="" id="{7CAA8A7B-4901-4961-87DC-B41B0CF8F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808" y="2655337"/>
            <a:ext cx="1214262" cy="15163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s emociones de Intensa-Mente: Alegría - Disney Blogs | Disney drawings,  Disney movies, Disney">
            <a:extLst>
              <a:ext uri="{FF2B5EF4-FFF2-40B4-BE49-F238E27FC236}">
                <a16:creationId xmlns:a16="http://schemas.microsoft.com/office/drawing/2014/main" xmlns="" id="{1DAB3C9C-375F-421B-9316-A18AFE9B6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2808" y="1254825"/>
            <a:ext cx="1060010" cy="1230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530938"/>
      </p:ext>
    </p:extLst>
  </p:cSld>
  <p:clrMapOvr>
    <a:masterClrMapping/>
  </p:clrMapOvr>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TotalTime>
  <Words>630</Words>
  <Application>Microsoft Office PowerPoint</Application>
  <PresentationFormat>Presentación en pantalla (16:9)</PresentationFormat>
  <Paragraphs>58</Paragraphs>
  <Slides>12</Slides>
  <Notes>11</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12</vt:i4>
      </vt:variant>
    </vt:vector>
  </HeadingPairs>
  <TitlesOfParts>
    <vt:vector size="25" baseType="lpstr">
      <vt:lpstr>Concert One</vt:lpstr>
      <vt:lpstr>Maven Pro</vt:lpstr>
      <vt:lpstr>Arial</vt:lpstr>
      <vt:lpstr>Calibri</vt:lpstr>
      <vt:lpstr>Arial Black</vt:lpstr>
      <vt:lpstr>Times New Roman</vt:lpstr>
      <vt:lpstr>Helvetica Neue</vt:lpstr>
      <vt:lpstr>Open Sans</vt:lpstr>
      <vt:lpstr>Arial</vt:lpstr>
      <vt:lpstr>Anonymous Pro</vt:lpstr>
      <vt:lpstr>Roboto Mono Medium</vt:lpstr>
      <vt:lpstr>Coming Soon</vt:lpstr>
      <vt:lpstr>Notebook Lesson by Slidesgo</vt:lpstr>
      <vt:lpstr>Contexto Aulico Estilos de Aprendizaje Ritmo de Aprendizaje BAP</vt:lpstr>
      <vt:lpstr>CONTEXTO AULICO</vt:lpstr>
      <vt:lpstr>Presentación de PowerPoint</vt:lpstr>
      <vt:lpstr>Presentación de PowerPoint</vt:lpstr>
      <vt:lpstr>Presentación de PowerPoint</vt:lpstr>
      <vt:lpstr>ESTILOS DE APRENDIZAJE </vt:lpstr>
      <vt:lpstr>Ritmo de Aprendizaje</vt:lpstr>
      <vt:lpstr>Waldo Emerson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Comunicación efectiva</dc:title>
  <dc:creator>Usuario</dc:creator>
  <cp:lastModifiedBy>Adolfo Lopez Mateos</cp:lastModifiedBy>
  <cp:revision>78</cp:revision>
  <dcterms:modified xsi:type="dcterms:W3CDTF">2022-08-26T04:15:59Z</dcterms:modified>
</cp:coreProperties>
</file>