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43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256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233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948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567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500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515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594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766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718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3952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158D3-C54D-4A34-8858-FE8B9AEE8983}" type="datetimeFigureOut">
              <a:rPr lang="es-MX" smtClean="0"/>
              <a:t>22/02/2021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A81E9-B6B0-46BB-9945-DE93AF217B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38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dirty="0" smtClean="0"/>
              <a:t>Evidencias desempeño alumnos de 5º.- Habilidades básicas. </a:t>
            </a:r>
          </a:p>
          <a:p>
            <a:pPr algn="ctr"/>
            <a:r>
              <a:rPr lang="es-MX" dirty="0" smtClean="0"/>
              <a:t>Maestra: Carmen Parra Acosta.</a:t>
            </a:r>
            <a:endParaRPr lang="es-MX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417" y="1999403"/>
            <a:ext cx="4003470" cy="171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8897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47918"/>
            <a:ext cx="9144000" cy="901234"/>
          </a:xfrm>
        </p:spPr>
        <p:txBody>
          <a:bodyPr>
            <a:normAutofit/>
          </a:bodyPr>
          <a:lstStyle/>
          <a:p>
            <a:r>
              <a:rPr lang="es-MX" sz="5400" dirty="0">
                <a:solidFill>
                  <a:srgbClr val="7030A0"/>
                </a:solidFill>
                <a:latin typeface="Bernard MT Condensed" panose="02050806060905020404" pitchFamily="18" charset="0"/>
              </a:rPr>
              <a:t>LECTURA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2600" y="1049152"/>
            <a:ext cx="9144000" cy="1655762"/>
          </a:xfrm>
        </p:spPr>
        <p:txBody>
          <a:bodyPr>
            <a:norm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ACTIVIDAD</a:t>
            </a:r>
            <a:r>
              <a:rPr lang="es-MX" sz="2000" dirty="0" smtClean="0">
                <a:latin typeface="Century Gothic" panose="020B0502020202020204" pitchFamily="34" charset="0"/>
              </a:rPr>
              <a:t>: </a:t>
            </a:r>
            <a:r>
              <a:rPr lang="es-MX" sz="2000" b="1" i="1" dirty="0" smtClean="0">
                <a:latin typeface="Century Gothic" panose="020B0502020202020204" pitchFamily="34" charset="0"/>
              </a:rPr>
              <a:t>Hagamos esquemas</a:t>
            </a:r>
          </a:p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PROPÓSITO</a:t>
            </a:r>
            <a:r>
              <a:rPr lang="es-MX" sz="2000" dirty="0" smtClean="0">
                <a:latin typeface="Century Gothic" panose="020B0502020202020204" pitchFamily="34" charset="0"/>
              </a:rPr>
              <a:t>: Identificar ideas principales</a:t>
            </a:r>
          </a:p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Estrategia 1: </a:t>
            </a:r>
            <a:r>
              <a:rPr lang="es-MX" sz="2000" dirty="0">
                <a:latin typeface="Century Gothic" panose="020B0502020202020204" pitchFamily="34" charset="0"/>
              </a:rPr>
              <a:t>Lectura grupal (buena velocidad y rezago)</a:t>
            </a:r>
          </a:p>
          <a:p>
            <a:endParaRPr lang="es-MX" sz="2000" dirty="0">
              <a:latin typeface="Century Gothic" panose="020B0502020202020204" pitchFamily="34" charset="0"/>
            </a:endParaRPr>
          </a:p>
        </p:txBody>
      </p:sp>
      <p:pic>
        <p:nvPicPr>
          <p:cNvPr id="4" name="VIDEO lectur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95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987" y="2551750"/>
            <a:ext cx="5769013" cy="3243568"/>
          </a:xfrm>
          <a:prstGeom prst="rect">
            <a:avLst/>
          </a:prstGeom>
        </p:spPr>
      </p:pic>
      <p:pic>
        <p:nvPicPr>
          <p:cNvPr id="5" name="VIDEO lectur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382" end="78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2688664"/>
            <a:ext cx="5281982" cy="29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47918"/>
            <a:ext cx="9144000" cy="901234"/>
          </a:xfrm>
        </p:spPr>
        <p:txBody>
          <a:bodyPr>
            <a:normAutofit/>
          </a:bodyPr>
          <a:lstStyle/>
          <a:p>
            <a:r>
              <a:rPr lang="es-MX" sz="5400" dirty="0">
                <a:solidFill>
                  <a:srgbClr val="7030A0"/>
                </a:solidFill>
                <a:latin typeface="Bernard MT Condensed" panose="02050806060905020404" pitchFamily="18" charset="0"/>
              </a:rPr>
              <a:t>LECTURA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2600" y="1049152"/>
            <a:ext cx="9144000" cy="1655762"/>
          </a:xfrm>
        </p:spPr>
        <p:txBody>
          <a:bodyPr>
            <a:norm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ACTIVIDAD</a:t>
            </a:r>
            <a:r>
              <a:rPr lang="es-MX" sz="2000" dirty="0" smtClean="0">
                <a:latin typeface="Century Gothic" panose="020B0502020202020204" pitchFamily="34" charset="0"/>
              </a:rPr>
              <a:t>: </a:t>
            </a:r>
            <a:r>
              <a:rPr lang="es-MX" sz="2000" b="1" i="1" dirty="0">
                <a:latin typeface="Century Gothic" panose="020B0502020202020204" pitchFamily="34" charset="0"/>
              </a:rPr>
              <a:t>Hagamos esquemas</a:t>
            </a:r>
          </a:p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PROPÓSITO</a:t>
            </a:r>
            <a:r>
              <a:rPr lang="es-MX" sz="2000" dirty="0" smtClean="0">
                <a:latin typeface="Century Gothic" panose="020B0502020202020204" pitchFamily="34" charset="0"/>
              </a:rPr>
              <a:t>: Identificar ideas principales</a:t>
            </a:r>
          </a:p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Estrategia 2</a:t>
            </a:r>
            <a:r>
              <a:rPr lang="es-MX" sz="2000" dirty="0">
                <a:latin typeface="Century Gothic" panose="020B0502020202020204" pitchFamily="34" charset="0"/>
              </a:rPr>
              <a:t>: Esquemas grupales, esquemas individuales</a:t>
            </a:r>
          </a:p>
          <a:p>
            <a:endParaRPr lang="es-MX" sz="2000" dirty="0">
              <a:latin typeface="Century Gothic" panose="020B0502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6" b="10196"/>
          <a:stretch/>
        </p:blipFill>
        <p:spPr>
          <a:xfrm>
            <a:off x="3292088" y="2553539"/>
            <a:ext cx="3032511" cy="31945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" t="20001" b="30588"/>
          <a:stretch/>
        </p:blipFill>
        <p:spPr>
          <a:xfrm>
            <a:off x="59279" y="2653360"/>
            <a:ext cx="3168015" cy="294336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2" t="13994" r="5703" b="25000"/>
          <a:stretch/>
        </p:blipFill>
        <p:spPr>
          <a:xfrm>
            <a:off x="9552770" y="2553539"/>
            <a:ext cx="2587469" cy="319456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3325" y="2582075"/>
            <a:ext cx="2930719" cy="309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r="13266"/>
          <a:stretch/>
        </p:blipFill>
        <p:spPr>
          <a:xfrm>
            <a:off x="224116" y="1990165"/>
            <a:ext cx="5876365" cy="45586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11746" r="15184" b="10765"/>
          <a:stretch/>
        </p:blipFill>
        <p:spPr>
          <a:xfrm>
            <a:off x="6324599" y="1990165"/>
            <a:ext cx="5522260" cy="4558645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1476935" y="22987"/>
            <a:ext cx="9144000" cy="706794"/>
          </a:xfrm>
        </p:spPr>
        <p:txBody>
          <a:bodyPr>
            <a:normAutofit fontScale="90000"/>
          </a:bodyPr>
          <a:lstStyle/>
          <a:p>
            <a:r>
              <a:rPr lang="es-MX" sz="4900" dirty="0">
                <a:solidFill>
                  <a:srgbClr val="00B050"/>
                </a:solidFill>
                <a:latin typeface="Bernard MT Condensed" panose="02050806060905020404" pitchFamily="18" charset="0"/>
              </a:rPr>
              <a:t>ESCRITURA</a:t>
            </a:r>
          </a:p>
        </p:txBody>
      </p:sp>
      <p:sp>
        <p:nvSpPr>
          <p:cNvPr id="12" name="Subtítulo 2"/>
          <p:cNvSpPr>
            <a:spLocks noGrp="1"/>
          </p:cNvSpPr>
          <p:nvPr>
            <p:ph type="subTitle" idx="1"/>
          </p:nvPr>
        </p:nvSpPr>
        <p:spPr>
          <a:xfrm>
            <a:off x="1704522" y="646083"/>
            <a:ext cx="9144000" cy="1655762"/>
          </a:xfrm>
        </p:spPr>
        <p:txBody>
          <a:bodyPr>
            <a:norm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ACTIVIDAD</a:t>
            </a:r>
            <a:r>
              <a:rPr lang="es-MX" sz="2000" dirty="0" smtClean="0">
                <a:latin typeface="Century Gothic" panose="020B0502020202020204" pitchFamily="34" charset="0"/>
              </a:rPr>
              <a:t>: </a:t>
            </a:r>
            <a:r>
              <a:rPr lang="es-MX" sz="2000" b="1" i="1" dirty="0">
                <a:latin typeface="Century Gothic" panose="020B0502020202020204" pitchFamily="34" charset="0"/>
              </a:rPr>
              <a:t>¡Extra, extra!</a:t>
            </a:r>
          </a:p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PROPÓSITO</a:t>
            </a:r>
            <a:r>
              <a:rPr lang="es-MX" sz="2000" dirty="0" smtClean="0">
                <a:latin typeface="Century Gothic" panose="020B0502020202020204" pitchFamily="34" charset="0"/>
              </a:rPr>
              <a:t>: Recabar información de textos, para producir los propios</a:t>
            </a:r>
          </a:p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Estrategia 1</a:t>
            </a:r>
            <a:r>
              <a:rPr lang="es-MX" sz="2000" dirty="0">
                <a:latin typeface="Century Gothic" panose="020B0502020202020204" pitchFamily="34" charset="0"/>
              </a:rPr>
              <a:t>: Lectura grupal (buena velocidad y rezago)</a:t>
            </a:r>
          </a:p>
          <a:p>
            <a:endParaRPr lang="es-MX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1476935" y="22987"/>
            <a:ext cx="9144000" cy="706794"/>
          </a:xfrm>
        </p:spPr>
        <p:txBody>
          <a:bodyPr>
            <a:normAutofit/>
          </a:bodyPr>
          <a:lstStyle/>
          <a:p>
            <a:r>
              <a:rPr lang="es-MX" sz="4400" dirty="0">
                <a:solidFill>
                  <a:srgbClr val="00B050"/>
                </a:solidFill>
                <a:latin typeface="Bernard MT Condensed" panose="02050806060905020404" pitchFamily="18" charset="0"/>
              </a:rPr>
              <a:t>ESCRITURA</a:t>
            </a:r>
          </a:p>
        </p:txBody>
      </p:sp>
      <p:sp>
        <p:nvSpPr>
          <p:cNvPr id="12" name="Subtítulo 2"/>
          <p:cNvSpPr>
            <a:spLocks noGrp="1"/>
          </p:cNvSpPr>
          <p:nvPr>
            <p:ph type="subTitle" idx="1"/>
          </p:nvPr>
        </p:nvSpPr>
        <p:spPr>
          <a:xfrm>
            <a:off x="1704522" y="646083"/>
            <a:ext cx="9144000" cy="1482968"/>
          </a:xfrm>
        </p:spPr>
        <p:txBody>
          <a:bodyPr>
            <a:norm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ACTIVIDAD</a:t>
            </a:r>
            <a:r>
              <a:rPr lang="es-MX" sz="2000" dirty="0" smtClean="0">
                <a:latin typeface="Century Gothic" panose="020B0502020202020204" pitchFamily="34" charset="0"/>
              </a:rPr>
              <a:t>: </a:t>
            </a:r>
            <a:r>
              <a:rPr lang="es-MX" sz="2000" b="1" i="1" dirty="0">
                <a:latin typeface="Century Gothic" panose="020B0502020202020204" pitchFamily="34" charset="0"/>
              </a:rPr>
              <a:t>¡Extra, extra!</a:t>
            </a:r>
          </a:p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PROPÓSITO</a:t>
            </a:r>
            <a:r>
              <a:rPr lang="es-MX" sz="2000" dirty="0" smtClean="0">
                <a:latin typeface="Century Gothic" panose="020B0502020202020204" pitchFamily="34" charset="0"/>
              </a:rPr>
              <a:t>: Resumir información de textos, para producir los propios</a:t>
            </a:r>
          </a:p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Estrategia 2</a:t>
            </a:r>
            <a:r>
              <a:rPr lang="es-MX" sz="2000" dirty="0">
                <a:latin typeface="Century Gothic" panose="020B0502020202020204" pitchFamily="34" charset="0"/>
              </a:rPr>
              <a:t>: Realizar su propio boletín informativo</a:t>
            </a:r>
          </a:p>
          <a:p>
            <a:endParaRPr lang="es-MX" sz="2000" dirty="0">
              <a:latin typeface="Century Gothic" panose="020B0502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b="5355"/>
          <a:stretch/>
        </p:blipFill>
        <p:spPr>
          <a:xfrm>
            <a:off x="7800754" y="2003523"/>
            <a:ext cx="4014763" cy="4625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3758" b="3726"/>
          <a:stretch/>
        </p:blipFill>
        <p:spPr>
          <a:xfrm>
            <a:off x="180617" y="4510369"/>
            <a:ext cx="3335968" cy="2119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26" b="5491"/>
          <a:stretch/>
        </p:blipFill>
        <p:spPr>
          <a:xfrm>
            <a:off x="180617" y="1937817"/>
            <a:ext cx="3335061" cy="230177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/>
          <a:srcRect l="2515" t="1447" r="2047" b="2236"/>
          <a:stretch/>
        </p:blipFill>
        <p:spPr>
          <a:xfrm>
            <a:off x="3969961" y="2003524"/>
            <a:ext cx="3595091" cy="46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20513" y="185574"/>
            <a:ext cx="9144000" cy="901234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Bernard MT Condensed" panose="02050806060905020404" pitchFamily="18" charset="0"/>
              </a:rPr>
              <a:t>CÁLCULO</a:t>
            </a:r>
            <a:r>
              <a:rPr lang="es-MX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dirty="0">
                <a:solidFill>
                  <a:schemeClr val="accent5">
                    <a:lumMod val="50000"/>
                  </a:schemeClr>
                </a:solidFill>
                <a:latin typeface="Bernard MT Condensed" panose="02050806060905020404" pitchFamily="18" charset="0"/>
              </a:rPr>
              <a:t>MENTAL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2600" y="1195990"/>
            <a:ext cx="9144000" cy="1655762"/>
          </a:xfrm>
        </p:spPr>
        <p:txBody>
          <a:bodyPr>
            <a:normAutofit/>
          </a:bodyPr>
          <a:lstStyle/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ACTIVIDAD</a:t>
            </a:r>
            <a:r>
              <a:rPr lang="es-MX" sz="2000" dirty="0" smtClean="0">
                <a:latin typeface="Century Gothic" panose="020B0502020202020204" pitchFamily="34" charset="0"/>
              </a:rPr>
              <a:t>: </a:t>
            </a:r>
            <a:r>
              <a:rPr lang="es-MX" sz="2000" b="1" i="1" dirty="0">
                <a:latin typeface="Century Gothic" panose="020B0502020202020204" pitchFamily="34" charset="0"/>
              </a:rPr>
              <a:t>Dobles y mitades</a:t>
            </a:r>
          </a:p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PROPÓSITO</a:t>
            </a:r>
            <a:r>
              <a:rPr lang="es-MX" sz="2000" dirty="0" smtClean="0">
                <a:latin typeface="Century Gothic" panose="020B0502020202020204" pitchFamily="34" charset="0"/>
              </a:rPr>
              <a:t>: Reforzar estrategias para el cálculo mental</a:t>
            </a:r>
          </a:p>
          <a:p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Estrategia</a:t>
            </a:r>
            <a:r>
              <a:rPr lang="es-MX" sz="2000" dirty="0">
                <a:latin typeface="Century Gothic" panose="020B0502020202020204" pitchFamily="34" charset="0"/>
              </a:rPr>
              <a:t>: BASTA de cálculo mental</a:t>
            </a:r>
          </a:p>
          <a:p>
            <a:endParaRPr lang="es-MX" sz="2000" dirty="0"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5423"/>
          <a:stretch/>
        </p:blipFill>
        <p:spPr>
          <a:xfrm>
            <a:off x="8493841" y="2839830"/>
            <a:ext cx="3282555" cy="39350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8" b="24818"/>
          <a:stretch/>
        </p:blipFill>
        <p:spPr>
          <a:xfrm>
            <a:off x="348369" y="2839830"/>
            <a:ext cx="3605716" cy="39305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 b="14494"/>
          <a:stretch/>
        </p:blipFill>
        <p:spPr>
          <a:xfrm>
            <a:off x="4458350" y="2839830"/>
            <a:ext cx="3523264" cy="39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5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132</Words>
  <Application>Microsoft Office PowerPoint</Application>
  <PresentationFormat>Panorámica</PresentationFormat>
  <Paragraphs>22</Paragraphs>
  <Slides>6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Bernard MT Condensed</vt:lpstr>
      <vt:lpstr>Calibri</vt:lpstr>
      <vt:lpstr>Calibri Light</vt:lpstr>
      <vt:lpstr>Century Gothic</vt:lpstr>
      <vt:lpstr>Tema de Office</vt:lpstr>
      <vt:lpstr>Presentación de PowerPoint</vt:lpstr>
      <vt:lpstr>LECTURA</vt:lpstr>
      <vt:lpstr>LECTURA</vt:lpstr>
      <vt:lpstr>ESCRITURA</vt:lpstr>
      <vt:lpstr>ESCRITURA</vt:lpstr>
      <vt:lpstr>CÁLCULO MENTAL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LECTURA</dc:title>
  <dc:creator>Carmen Parra Acosta</dc:creator>
  <cp:lastModifiedBy>Cuenta Microsoft</cp:lastModifiedBy>
  <cp:revision>22</cp:revision>
  <dcterms:created xsi:type="dcterms:W3CDTF">2021-01-26T06:21:52Z</dcterms:created>
  <dcterms:modified xsi:type="dcterms:W3CDTF">2021-02-22T17:38:19Z</dcterms:modified>
</cp:coreProperties>
</file>