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7" r:id="rId6"/>
    <p:sldId id="265" r:id="rId7"/>
    <p:sldId id="263" r:id="rId8"/>
    <p:sldId id="267" r:id="rId9"/>
    <p:sldId id="271" r:id="rId10"/>
    <p:sldId id="266" r:id="rId11"/>
    <p:sldId id="272" r:id="rId12"/>
    <p:sldId id="262" r:id="rId13"/>
    <p:sldId id="268" r:id="rId14"/>
    <p:sldId id="275" r:id="rId15"/>
    <p:sldId id="273" r:id="rId16"/>
    <p:sldId id="274" r:id="rId17"/>
    <p:sldId id="270" r:id="rId18"/>
    <p:sldId id="276" r:id="rId19"/>
    <p:sldId id="264" r:id="rId20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FCFD6A7-546D-4680-BB55-C58CB6BA0583}">
          <p14:sldIdLst>
            <p14:sldId id="256"/>
            <p14:sldId id="257"/>
            <p14:sldId id="265"/>
            <p14:sldId id="263"/>
            <p14:sldId id="267"/>
            <p14:sldId id="271"/>
            <p14:sldId id="266"/>
            <p14:sldId id="272"/>
            <p14:sldId id="262"/>
            <p14:sldId id="268"/>
          </p14:sldIdLst>
        </p14:section>
        <p14:section name="Sección sin título" id="{A7C6C48A-B60E-4ABF-BA91-07FCF4DD17D9}">
          <p14:sldIdLst>
            <p14:sldId id="275"/>
            <p14:sldId id="273"/>
            <p14:sldId id="274"/>
            <p14:sldId id="270"/>
            <p14:sldId id="276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357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00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=""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767E4E-B9CA-4CF3-B069-657ABA3F8564}" type="datetime1">
              <a:rPr lang="es-ES" smtClean="0"/>
              <a:t>05/04/2022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=""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3559A8-8645-4E31-8F22-6BDC772362E7}" type="datetime1">
              <a:rPr lang="es-ES" noProof="0" smtClean="0"/>
              <a:t>05/04/2022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586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67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083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9344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539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13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PATRÓN</a:t>
            </a:r>
          </a:p>
        </p:txBody>
      </p:sp>
      <p:sp>
        <p:nvSpPr>
          <p:cNvPr id="42" name="Marcador de posición de imagen 26">
            <a:extLst>
              <a:ext uri="{FF2B5EF4-FFF2-40B4-BE49-F238E27FC236}">
                <a16:creationId xmlns=""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=""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MES</a:t>
            </a:r>
            <a:br>
              <a:rPr lang="es-ES" noProof="0"/>
            </a:br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áfico 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orma libre: Forma 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4" name="Forma libre: Forma 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0" name="Forma libre: Forma 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2" name="Forma libre: Forma 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5" name="Forma libre: Forma 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grpSp>
        <p:nvGrpSpPr>
          <p:cNvPr id="23" name="Gráfico 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0" name="Marcador de posición de imagen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35" name="Marcador de texto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=""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1" name="Marcador de texto 2">
            <a:extLst>
              <a:ext uri="{FF2B5EF4-FFF2-40B4-BE49-F238E27FC236}">
                <a16:creationId xmlns=""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22" name="Marcador de contenido 2">
            <a:extLst>
              <a:ext uri="{FF2B5EF4-FFF2-40B4-BE49-F238E27FC236}">
                <a16:creationId xmlns=""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7" name="Marcador de contenido 2">
            <a:extLst>
              <a:ext uri="{FF2B5EF4-FFF2-40B4-BE49-F238E27FC236}">
                <a16:creationId xmlns=""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8" name="Marcador de posición de contenido 3">
            <a:extLst>
              <a:ext uri="{FF2B5EF4-FFF2-40B4-BE49-F238E27FC236}">
                <a16:creationId xmlns=""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7" name="Marcador de texto 2">
            <a:extLst>
              <a:ext uri="{FF2B5EF4-FFF2-40B4-BE49-F238E27FC236}">
                <a16:creationId xmlns=""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posición de contenido 3">
            <a:extLst>
              <a:ext uri="{FF2B5EF4-FFF2-40B4-BE49-F238E27FC236}">
                <a16:creationId xmlns=""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posición de texto 4">
            <a:extLst>
              <a:ext uri="{FF2B5EF4-FFF2-40B4-BE49-F238E27FC236}">
                <a16:creationId xmlns=""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contenido 5">
            <a:extLst>
              <a:ext uri="{FF2B5EF4-FFF2-40B4-BE49-F238E27FC236}">
                <a16:creationId xmlns=""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contenido 2">
            <a:extLst>
              <a:ext uri="{FF2B5EF4-FFF2-40B4-BE49-F238E27FC236}">
                <a16:creationId xmlns=""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posición de texto 3">
            <a:extLst>
              <a:ext uri="{FF2B5EF4-FFF2-40B4-BE49-F238E27FC236}">
                <a16:creationId xmlns=""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l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=""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18" name="Marcador de posición de texto 3">
            <a:extLst>
              <a:ext uri="{FF2B5EF4-FFF2-40B4-BE49-F238E27FC236}">
                <a16:creationId xmlns=""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=""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áfico 2">
            <a:extLst>
              <a:ext uri="{FF2B5EF4-FFF2-40B4-BE49-F238E27FC236}">
                <a16:creationId xmlns=""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Marcador de texto 21">
            <a:extLst>
              <a:ext uri="{FF2B5EF4-FFF2-40B4-BE49-F238E27FC236}">
                <a16:creationId xmlns=""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=""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3" name="Marcador de texto 21">
            <a:extLst>
              <a:ext uri="{FF2B5EF4-FFF2-40B4-BE49-F238E27FC236}">
                <a16:creationId xmlns=""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34" name="Marcador de texto 24">
            <a:extLst>
              <a:ext uri="{FF2B5EF4-FFF2-40B4-BE49-F238E27FC236}">
                <a16:creationId xmlns=""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7" name="Marcador de texto 21">
            <a:extLst>
              <a:ext uri="{FF2B5EF4-FFF2-40B4-BE49-F238E27FC236}">
                <a16:creationId xmlns=""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3</a:t>
            </a:r>
          </a:p>
        </p:txBody>
      </p:sp>
      <p:sp>
        <p:nvSpPr>
          <p:cNvPr id="38" name="Marcador de texto 24">
            <a:extLst>
              <a:ext uri="{FF2B5EF4-FFF2-40B4-BE49-F238E27FC236}">
                <a16:creationId xmlns=""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0" name="Marcador de texto 24">
            <a:extLst>
              <a:ext uri="{FF2B5EF4-FFF2-40B4-BE49-F238E27FC236}">
                <a16:creationId xmlns=""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3" name="Marcador de texto 24">
            <a:extLst>
              <a:ext uri="{FF2B5EF4-FFF2-40B4-BE49-F238E27FC236}">
                <a16:creationId xmlns=""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5" name="Marcador de texto 24">
            <a:extLst>
              <a:ext uri="{FF2B5EF4-FFF2-40B4-BE49-F238E27FC236}">
                <a16:creationId xmlns=""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6" name="Marcador de texto 24">
            <a:extLst>
              <a:ext uri="{FF2B5EF4-FFF2-40B4-BE49-F238E27FC236}">
                <a16:creationId xmlns=""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8" name="Marcador de texto 24">
            <a:extLst>
              <a:ext uri="{FF2B5EF4-FFF2-40B4-BE49-F238E27FC236}">
                <a16:creationId xmlns=""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9" name="Marcador de texto 24">
            <a:extLst>
              <a:ext uri="{FF2B5EF4-FFF2-40B4-BE49-F238E27FC236}">
                <a16:creationId xmlns=""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0" name="Marcador de texto 24">
            <a:extLst>
              <a:ext uri="{FF2B5EF4-FFF2-40B4-BE49-F238E27FC236}">
                <a16:creationId xmlns=""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5" name="Marcador de posición de imagen 12">
            <a:extLst>
              <a:ext uri="{FF2B5EF4-FFF2-40B4-BE49-F238E27FC236}">
                <a16:creationId xmlns=""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56" name="Marcador de posición de imagen 12">
            <a:extLst>
              <a:ext uri="{FF2B5EF4-FFF2-40B4-BE49-F238E27FC236}">
                <a16:creationId xmlns=""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57" name="Marcador de posición de imagen 12">
            <a:extLst>
              <a:ext uri="{FF2B5EF4-FFF2-40B4-BE49-F238E27FC236}">
                <a16:creationId xmlns=""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58" name="Marcador de posición de imagen 9">
            <a:extLst>
              <a:ext uri="{FF2B5EF4-FFF2-40B4-BE49-F238E27FC236}">
                <a16:creationId xmlns=""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Cómo usar esta plantilla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16">
            <a:extLst>
              <a:ext uri="{FF2B5EF4-FFF2-40B4-BE49-F238E27FC236}">
                <a16:creationId xmlns=""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orma libre: Forma 7">
              <a:extLst>
                <a:ext uri="{FF2B5EF4-FFF2-40B4-BE49-F238E27FC236}">
                  <a16:creationId xmlns=""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=""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=""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=""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=""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1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=""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grpSp>
        <p:nvGrpSpPr>
          <p:cNvPr id="19" name="Gráfico 17">
            <a:extLst>
              <a:ext uri="{FF2B5EF4-FFF2-40B4-BE49-F238E27FC236}">
                <a16:creationId xmlns=""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4" name="Marcador de posición de imagen 23">
            <a:extLst>
              <a:ext uri="{FF2B5EF4-FFF2-40B4-BE49-F238E27FC236}">
                <a16:creationId xmlns=""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áfico 16">
            <a:extLst>
              <a:ext uri="{FF2B5EF4-FFF2-40B4-BE49-F238E27FC236}">
                <a16:creationId xmlns=""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orma libre: Forma 8">
              <a:extLst>
                <a:ext uri="{FF2B5EF4-FFF2-40B4-BE49-F238E27FC236}">
                  <a16:creationId xmlns=""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áfico 23">
              <a:extLst>
                <a:ext uri="{FF2B5EF4-FFF2-40B4-BE49-F238E27FC236}">
                  <a16:creationId xmlns=""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" name="Gráfico 6">
              <a:extLst>
                <a:ext uri="{FF2B5EF4-FFF2-40B4-BE49-F238E27FC236}">
                  <a16:creationId xmlns=""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2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=""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texto 16">
            <a:extLst>
              <a:ext uri="{FF2B5EF4-FFF2-40B4-BE49-F238E27FC236}">
                <a16:creationId xmlns=""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texto 16">
            <a:extLst>
              <a:ext uri="{FF2B5EF4-FFF2-40B4-BE49-F238E27FC236}">
                <a16:creationId xmlns=""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grpSp>
        <p:nvGrpSpPr>
          <p:cNvPr id="22" name="Gráfico 20">
            <a:extLst>
              <a:ext uri="{FF2B5EF4-FFF2-40B4-BE49-F238E27FC236}">
                <a16:creationId xmlns=""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=""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7" name="Marcador de posición de imagen 26">
            <a:extLst>
              <a:ext uri="{FF2B5EF4-FFF2-40B4-BE49-F238E27FC236}">
                <a16:creationId xmlns=""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on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áfico 16">
            <a:extLst>
              <a:ext uri="{FF2B5EF4-FFF2-40B4-BE49-F238E27FC236}">
                <a16:creationId xmlns=""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=""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Comparación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=""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=""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=""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2" name="Forma libre: Forma 21">
            <a:extLst>
              <a:ext uri="{FF2B5EF4-FFF2-40B4-BE49-F238E27FC236}">
                <a16:creationId xmlns=""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Forma libre: Forma 22">
            <a:extLst>
              <a:ext uri="{FF2B5EF4-FFF2-40B4-BE49-F238E27FC236}">
                <a16:creationId xmlns=""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gráfico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3" name="Marcador de posición de gráfico 21">
            <a:extLst>
              <a:ext uri="{FF2B5EF4-FFF2-40B4-BE49-F238E27FC236}">
                <a16:creationId xmlns=""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 gráfico</a:t>
            </a:r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tabla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5" name="Marcador de título 14">
            <a:extLst>
              <a:ext uri="{FF2B5EF4-FFF2-40B4-BE49-F238E27FC236}">
                <a16:creationId xmlns=""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tabla</a:t>
            </a:r>
            <a:endParaRPr lang="es-ES" noProof="0"/>
          </a:p>
        </p:txBody>
      </p:sp>
      <p:sp>
        <p:nvSpPr>
          <p:cNvPr id="17" name="Forma libre: Forma 16">
            <a:extLst>
              <a:ext uri="{FF2B5EF4-FFF2-40B4-BE49-F238E27FC236}">
                <a16:creationId xmlns=""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=""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áfico 16">
            <a:extLst>
              <a:ext uri="{FF2B5EF4-FFF2-40B4-BE49-F238E27FC236}">
                <a16:creationId xmlns=""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orma libre: Forma 6">
              <a:extLst>
                <a:ext uri="{FF2B5EF4-FFF2-40B4-BE49-F238E27FC236}">
                  <a16:creationId xmlns=""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=""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9" name="Gráfico 4">
            <a:extLst>
              <a:ext uri="{FF2B5EF4-FFF2-40B4-BE49-F238E27FC236}">
                <a16:creationId xmlns=""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Marcador de texto 3">
            <a:extLst>
              <a:ext uri="{FF2B5EF4-FFF2-40B4-BE49-F238E27FC236}">
                <a16:creationId xmlns=""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=""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5" name="Título 22">
            <a:extLst>
              <a:ext uri="{FF2B5EF4-FFF2-40B4-BE49-F238E27FC236}">
                <a16:creationId xmlns=""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Imagen grande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de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áfico 16">
            <a:extLst>
              <a:ext uri="{FF2B5EF4-FFF2-40B4-BE49-F238E27FC236}">
                <a16:creationId xmlns=""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3" name="Marcador de posición de archivo multimedia 12">
            <a:extLst>
              <a:ext uri="{FF2B5EF4-FFF2-40B4-BE49-F238E27FC236}">
                <a16:creationId xmlns=""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 elemento multimedia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=""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=""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es-ES" noProof="0"/>
              <a:t> 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=""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=""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=""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=""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771536"/>
            <a:ext cx="2743200" cy="53941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lnSpc>
                <a:spcPct val="120000"/>
              </a:lnSpc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s-es/article/editar-una-presentaci%c3%b3n-ff353d37-742a-4aa8-8bdd-6b1f488127a2?omkt=es-ES&amp;ui=es-ES&amp;rs=es-ES&amp;ad=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 descr="Niños en un escritorio mirando un bloc de notas">
            <a:extLst>
              <a:ext uri="{FF2B5EF4-FFF2-40B4-BE49-F238E27FC236}">
                <a16:creationId xmlns=""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Marcador de texto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MARZO</a:t>
            </a:r>
          </a:p>
          <a:p>
            <a:r>
              <a:rPr lang="es-ES" dirty="0" smtClean="0"/>
              <a:t>2022</a:t>
            </a:r>
            <a:endParaRPr lang="es-MX" dirty="0"/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latin typeface="Arial Rounded MT Bold" panose="020F0704030504030204" pitchFamily="34" charset="0"/>
              </a:rPr>
              <a:t>ACTIVIDADES DE SENTIDO DEL NÚMERO, LECTURA Y ESCRITURA.</a:t>
            </a:r>
            <a:endParaRPr lang="es-MX" sz="2400" dirty="0">
              <a:latin typeface="Arial Rounded MT Bold" panose="020F07040305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643198" y="3244334"/>
            <a:ext cx="1049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número</a:t>
            </a:r>
            <a:r>
              <a:rPr lang="es-MX" dirty="0"/>
              <a:t>,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643198" y="3244334"/>
            <a:ext cx="1049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número, </a:t>
            </a:r>
          </a:p>
        </p:txBody>
      </p:sp>
      <p:sp>
        <p:nvSpPr>
          <p:cNvPr id="3" name="Rectángulo 2"/>
          <p:cNvSpPr/>
          <p:nvPr/>
        </p:nvSpPr>
        <p:spPr>
          <a:xfrm rot="613954">
            <a:off x="8056257" y="5045677"/>
            <a:ext cx="3786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1E0300"/>
                </a:solidFill>
                <a:latin typeface="Arial Rounded MT Bold" panose="020F0704030504030204" pitchFamily="34" charset="0"/>
              </a:rPr>
              <a:t>APRENDIZAJE DE LA LECTURA Y ESCRITURA EN EDUCACIÓN PREESCOLAR.</a:t>
            </a:r>
            <a:endParaRPr lang="es-MX" dirty="0">
              <a:solidFill>
                <a:srgbClr val="1E03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10</a:t>
            </a:fld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MX" sz="1600" dirty="0">
                <a:latin typeface="Arial Rounded MT Bold" panose="020F0704030504030204" pitchFamily="34" charset="0"/>
              </a:rPr>
              <a:t> </a:t>
            </a:r>
            <a:r>
              <a:rPr lang="es-MX" sz="1600" dirty="0" smtClean="0">
                <a:latin typeface="Arial Rounded MT Bold" panose="020F0704030504030204" pitchFamily="34" charset="0"/>
              </a:rPr>
              <a:t>Es </a:t>
            </a:r>
            <a:r>
              <a:rPr lang="es-MX" sz="1600" dirty="0">
                <a:latin typeface="Arial Rounded MT Bold" panose="020F0704030504030204" pitchFamily="34" charset="0"/>
              </a:rPr>
              <a:t>un grupo de habilidades que permite que los niños trabajen con números, e incluye: Entender cantidades. </a:t>
            </a:r>
            <a:r>
              <a:rPr lang="es-MX" sz="1600" dirty="0" smtClean="0">
                <a:latin typeface="Arial Rounded MT Bold" panose="020F0704030504030204" pitchFamily="34" charset="0"/>
              </a:rPr>
              <a:t>Aprender </a:t>
            </a:r>
            <a:r>
              <a:rPr lang="es-MX" sz="1600" dirty="0">
                <a:latin typeface="Arial Rounded MT Bold" panose="020F0704030504030204" pitchFamily="34" charset="0"/>
              </a:rPr>
              <a:t>conceptos como más y menos, y mayor y menor. Reconocer las relaciones entre elementos y grupos de elementos (siete significa un grupo de siete cosas).</a:t>
            </a:r>
          </a:p>
        </p:txBody>
      </p:sp>
      <p:pic>
        <p:nvPicPr>
          <p:cNvPr id="8" name="Marcador de posición de imagen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373" b="5373"/>
          <a:stretch>
            <a:fillRect/>
          </a:stretch>
        </p:blipFill>
        <p:spPr>
          <a:xfrm rot="21177946">
            <a:off x="7479826" y="-269393"/>
            <a:ext cx="4597482" cy="4961624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latin typeface="Arial Rounded MT Bold" panose="020F0704030504030204" pitchFamily="34" charset="0"/>
              </a:rPr>
              <a:t>¿QUÉ  ES EL  SENTIDO  NÚMERICO?</a:t>
            </a:r>
            <a:endParaRPr lang="es-MX" sz="2400" dirty="0">
              <a:latin typeface="Arial Rounded MT Bold" panose="020F07040305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8638">
            <a:off x="3982130" y="162341"/>
            <a:ext cx="3616188" cy="498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4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11</a:t>
            </a:fld>
            <a:endParaRPr lang="es-ES" noProof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latin typeface="Arial Rounded MT Bold" panose="020F0704030504030204" pitchFamily="34" charset="0"/>
              </a:rPr>
              <a:t>NOCIÓN NÚMERICA EN PREESCOLAR</a:t>
            </a:r>
            <a:endParaRPr lang="es-MX" sz="3200" dirty="0">
              <a:latin typeface="Arial Rounded MT Bold" panose="020F070403050403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266682" y="1825624"/>
            <a:ext cx="8897061" cy="48713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dirty="0">
                <a:latin typeface="Arial Rounded MT Bold" panose="020F0704030504030204" pitchFamily="34" charset="0"/>
              </a:rPr>
              <a:t>La noción de número en el niño se logra a partir de la acción que el </a:t>
            </a:r>
            <a:r>
              <a:rPr lang="es-MX" dirty="0" smtClean="0">
                <a:latin typeface="Arial Rounded MT Bold" panose="020F0704030504030204" pitchFamily="34" charset="0"/>
              </a:rPr>
              <a:t>niño ejerce </a:t>
            </a:r>
            <a:r>
              <a:rPr lang="es-MX" dirty="0">
                <a:latin typeface="Arial Rounded MT Bold" panose="020F0704030504030204" pitchFamily="34" charset="0"/>
              </a:rPr>
              <a:t>sobre los objetos, es en este contacto con los objetos reales que el </a:t>
            </a:r>
            <a:r>
              <a:rPr lang="es-MX" dirty="0" smtClean="0">
                <a:latin typeface="Arial Rounded MT Bold" panose="020F0704030504030204" pitchFamily="34" charset="0"/>
              </a:rPr>
              <a:t>niño logra </a:t>
            </a:r>
            <a:r>
              <a:rPr lang="es-MX" dirty="0">
                <a:latin typeface="Arial Rounded MT Bold" panose="020F0704030504030204" pitchFamily="34" charset="0"/>
              </a:rPr>
              <a:t>asimilar las características </a:t>
            </a:r>
            <a:r>
              <a:rPr lang="es-MX" dirty="0" smtClean="0">
                <a:latin typeface="Arial Rounded MT Bold" panose="020F0704030504030204" pitchFamily="34" charset="0"/>
              </a:rPr>
              <a:t>físicas inherentes </a:t>
            </a:r>
            <a:r>
              <a:rPr lang="es-MX" dirty="0">
                <a:latin typeface="Arial Rounded MT Bold" panose="020F0704030504030204" pitchFamily="34" charset="0"/>
              </a:rPr>
              <a:t>a cada objetos, lo que </a:t>
            </a:r>
            <a:r>
              <a:rPr lang="es-MX" dirty="0" smtClean="0">
                <a:latin typeface="Arial Rounded MT Bold" panose="020F0704030504030204" pitchFamily="34" charset="0"/>
              </a:rPr>
              <a:t>le permitirá </a:t>
            </a:r>
            <a:r>
              <a:rPr lang="es-MX" dirty="0">
                <a:latin typeface="Arial Rounded MT Bold" panose="020F0704030504030204" pitchFamily="34" charset="0"/>
              </a:rPr>
              <a:t>identificar luego dichas características comunes a uno u otro objeto</a:t>
            </a:r>
            <a:r>
              <a:rPr lang="es-MX" dirty="0" smtClean="0">
                <a:latin typeface="Arial Rounded MT Bold" panose="020F0704030504030204" pitchFamily="34" charset="0"/>
              </a:rPr>
              <a:t>.</a:t>
            </a:r>
          </a:p>
          <a:p>
            <a:pPr marL="0" indent="0">
              <a:buNone/>
            </a:pPr>
            <a:r>
              <a:rPr lang="es-MX" dirty="0" smtClean="0">
                <a:latin typeface="Arial Rounded MT Bold" panose="020F0704030504030204" pitchFamily="34" charset="0"/>
              </a:rPr>
              <a:t>Es muy </a:t>
            </a:r>
            <a:r>
              <a:rPr lang="es-MX" dirty="0">
                <a:latin typeface="Arial Rounded MT Bold" panose="020F0704030504030204" pitchFamily="34" charset="0"/>
              </a:rPr>
              <a:t>importante que </a:t>
            </a:r>
            <a:r>
              <a:rPr lang="es-MX" dirty="0" smtClean="0">
                <a:latin typeface="Arial Rounded MT Bold" panose="020F0704030504030204" pitchFamily="34" charset="0"/>
              </a:rPr>
              <a:t>inicien </a:t>
            </a:r>
            <a:r>
              <a:rPr lang="es-MX" dirty="0">
                <a:latin typeface="Arial Rounded MT Bold" panose="020F0704030504030204" pitchFamily="34" charset="0"/>
              </a:rPr>
              <a:t>este </a:t>
            </a:r>
            <a:r>
              <a:rPr lang="es-MX" dirty="0" smtClean="0">
                <a:latin typeface="Arial Rounded MT Bold" panose="020F0704030504030204" pitchFamily="34" charset="0"/>
              </a:rPr>
              <a:t>proceso acercando </a:t>
            </a:r>
            <a:r>
              <a:rPr lang="es-MX" dirty="0">
                <a:latin typeface="Arial Rounded MT Bold" panose="020F0704030504030204" pitchFamily="34" charset="0"/>
              </a:rPr>
              <a:t>todos los objetos que rodean al niño y permitirles interactuar con </a:t>
            </a:r>
            <a:r>
              <a:rPr lang="es-MX" dirty="0" smtClean="0">
                <a:latin typeface="Arial Rounded MT Bold" panose="020F0704030504030204" pitchFamily="34" charset="0"/>
              </a:rPr>
              <a:t>ellos, esto </a:t>
            </a:r>
            <a:r>
              <a:rPr lang="es-MX" dirty="0">
                <a:latin typeface="Arial Rounded MT Bold" panose="020F0704030504030204" pitchFamily="34" charset="0"/>
              </a:rPr>
              <a:t>le permitirá al niño descubrir y, a la vez asimilar las propiedades </a:t>
            </a:r>
            <a:r>
              <a:rPr lang="es-MX" dirty="0" smtClean="0">
                <a:latin typeface="Arial Rounded MT Bold" panose="020F0704030504030204" pitchFamily="34" charset="0"/>
              </a:rPr>
              <a:t>y características</a:t>
            </a:r>
            <a:r>
              <a:rPr lang="es-MX" dirty="0">
                <a:latin typeface="Arial Rounded MT Bold" panose="020F0704030504030204" pitchFamily="34" charset="0"/>
              </a:rPr>
              <a:t>, paso previo para que el niño logre después colocar un objeto </a:t>
            </a:r>
            <a:r>
              <a:rPr lang="es-MX" dirty="0" smtClean="0">
                <a:latin typeface="Arial Rounded MT Bold" panose="020F0704030504030204" pitchFamily="34" charset="0"/>
              </a:rPr>
              <a:t>junto a </a:t>
            </a:r>
            <a:r>
              <a:rPr lang="es-MX" dirty="0">
                <a:latin typeface="Arial Rounded MT Bold" panose="020F0704030504030204" pitchFamily="34" charset="0"/>
              </a:rPr>
              <a:t>otro, porque descubrió o identifico una característica común a ambos objetos, </a:t>
            </a:r>
            <a:r>
              <a:rPr lang="es-MX" dirty="0" smtClean="0">
                <a:latin typeface="Arial Rounded MT Bold" panose="020F0704030504030204" pitchFamily="34" charset="0"/>
              </a:rPr>
              <a:t>es decir </a:t>
            </a:r>
            <a:r>
              <a:rPr lang="es-MX" dirty="0">
                <a:latin typeface="Arial Rounded MT Bold" panose="020F0704030504030204" pitchFamily="34" charset="0"/>
              </a:rPr>
              <a:t>logra establecer una correspondencia entre un objeto y otro; este </a:t>
            </a:r>
            <a:r>
              <a:rPr lang="es-MX" dirty="0" smtClean="0">
                <a:latin typeface="Arial Rounded MT Bold" panose="020F0704030504030204" pitchFamily="34" charset="0"/>
              </a:rPr>
              <a:t>primer paso </a:t>
            </a:r>
            <a:r>
              <a:rPr lang="es-MX" dirty="0">
                <a:latin typeface="Arial Rounded MT Bold" panose="020F0704030504030204" pitchFamily="34" charset="0"/>
              </a:rPr>
              <a:t>da inicio la pirámide de la construcción de los conocimientos </a:t>
            </a:r>
            <a:r>
              <a:rPr lang="es-MX" dirty="0" smtClean="0">
                <a:latin typeface="Arial Rounded MT Bold" panose="020F0704030504030204" pitchFamily="34" charset="0"/>
              </a:rPr>
              <a:t>lógico matemáticos </a:t>
            </a:r>
            <a:r>
              <a:rPr lang="es-MX" dirty="0">
                <a:latin typeface="Arial Rounded MT Bold" panose="020F0704030504030204" pitchFamily="34" charset="0"/>
              </a:rPr>
              <a:t>en el niño.</a:t>
            </a:r>
          </a:p>
        </p:txBody>
      </p:sp>
    </p:spTree>
    <p:extLst>
      <p:ext uri="{BB962C8B-B14F-4D97-AF65-F5344CB8AC3E}">
        <p14:creationId xmlns:p14="http://schemas.microsoft.com/office/powerpoint/2010/main" val="19176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12</a:t>
            </a:fld>
            <a:endParaRPr lang="es-ES" noProof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228046" y="1825624"/>
            <a:ext cx="8731876" cy="4755479"/>
          </a:xfrm>
        </p:spPr>
        <p:txBody>
          <a:bodyPr>
            <a:normAutofit/>
          </a:bodyPr>
          <a:lstStyle/>
          <a:p>
            <a:r>
              <a:rPr lang="es-MX" sz="2000" dirty="0">
                <a:latin typeface="Arial Rounded MT Bold" panose="020F0704030504030204" pitchFamily="34" charset="0"/>
              </a:rPr>
              <a:t>El número es la capacidad que tiene el niño de clasificar y ordenar </a:t>
            </a:r>
            <a:r>
              <a:rPr lang="es-MX" sz="2000" dirty="0" smtClean="0">
                <a:latin typeface="Arial Rounded MT Bold" panose="020F0704030504030204" pitchFamily="34" charset="0"/>
              </a:rPr>
              <a:t>objetos de </a:t>
            </a:r>
            <a:r>
              <a:rPr lang="es-MX" sz="2000" dirty="0">
                <a:latin typeface="Arial Rounded MT Bold" panose="020F0704030504030204" pitchFamily="34" charset="0"/>
              </a:rPr>
              <a:t>su entorno, esto le da la doble naturaleza al número de ser cardinal y </a:t>
            </a:r>
            <a:r>
              <a:rPr lang="es-MX" sz="2000" dirty="0" smtClean="0">
                <a:latin typeface="Arial Rounded MT Bold" panose="020F0704030504030204" pitchFamily="34" charset="0"/>
              </a:rPr>
              <a:t>ordinal. Para </a:t>
            </a:r>
            <a:r>
              <a:rPr lang="es-MX" sz="2000" dirty="0">
                <a:latin typeface="Arial Rounded MT Bold" panose="020F0704030504030204" pitchFamily="34" charset="0"/>
              </a:rPr>
              <a:t>llegar a este proceso el niño inicia estableciendo </a:t>
            </a:r>
            <a:r>
              <a:rPr lang="es-MX" sz="2000" dirty="0" smtClean="0">
                <a:latin typeface="Arial Rounded MT Bold" panose="020F0704030504030204" pitchFamily="34" charset="0"/>
              </a:rPr>
              <a:t>pequeñas comparaciones </a:t>
            </a:r>
            <a:r>
              <a:rPr lang="es-MX" sz="2000" dirty="0">
                <a:latin typeface="Arial Rounded MT Bold" panose="020F0704030504030204" pitchFamily="34" charset="0"/>
              </a:rPr>
              <a:t>de objetos; los cuales lo va colocando uno frente a otro al </a:t>
            </a:r>
            <a:r>
              <a:rPr lang="es-MX" sz="2000" dirty="0" smtClean="0">
                <a:latin typeface="Arial Rounded MT Bold" panose="020F0704030504030204" pitchFamily="34" charset="0"/>
              </a:rPr>
              <a:t>haber identificado </a:t>
            </a:r>
            <a:r>
              <a:rPr lang="es-MX" sz="2000" dirty="0">
                <a:latin typeface="Arial Rounded MT Bold" panose="020F0704030504030204" pitchFamily="34" charset="0"/>
              </a:rPr>
              <a:t>una o más características iguales o semejantes, es decir logra </a:t>
            </a:r>
            <a:r>
              <a:rPr lang="es-MX" sz="2000" dirty="0" smtClean="0">
                <a:latin typeface="Arial Rounded MT Bold" panose="020F0704030504030204" pitchFamily="34" charset="0"/>
              </a:rPr>
              <a:t>(</a:t>
            </a:r>
            <a:r>
              <a:rPr lang="es-MX" sz="2000" dirty="0">
                <a:latin typeface="Arial Rounded MT Bold" panose="020F0704030504030204" pitchFamily="34" charset="0"/>
              </a:rPr>
              <a:t>un objeto y la escritura de su nombre) </a:t>
            </a:r>
            <a:r>
              <a:rPr lang="es-MX" sz="2000" dirty="0" smtClean="0">
                <a:latin typeface="Arial Rounded MT Bold" panose="020F0704030504030204" pitchFamily="34" charset="0"/>
              </a:rPr>
              <a:t>y (</a:t>
            </a:r>
            <a:r>
              <a:rPr lang="es-MX" sz="2000" dirty="0">
                <a:latin typeface="Arial Rounded MT Bold" panose="020F0704030504030204" pitchFamily="34" charset="0"/>
              </a:rPr>
              <a:t>el nombre del objeto y una representación </a:t>
            </a:r>
            <a:r>
              <a:rPr lang="es-MX" sz="2000" dirty="0" smtClean="0">
                <a:latin typeface="Arial Rounded MT Bold" panose="020F0704030504030204" pitchFamily="34" charset="0"/>
              </a:rPr>
              <a:t>simbólica del </a:t>
            </a:r>
            <a:r>
              <a:rPr lang="es-MX" sz="2000" dirty="0">
                <a:latin typeface="Arial Rounded MT Bold" panose="020F0704030504030204" pitchFamily="34" charset="0"/>
              </a:rPr>
              <a:t>mismo</a:t>
            </a:r>
            <a:r>
              <a:rPr lang="es-MX" sz="2000" dirty="0" smtClean="0">
                <a:latin typeface="Arial Rounded MT Bold" panose="020F0704030504030204" pitchFamily="34" charset="0"/>
              </a:rPr>
              <a:t>).</a:t>
            </a:r>
          </a:p>
          <a:p>
            <a:r>
              <a:rPr lang="es-MX" sz="2000" dirty="0" smtClean="0">
                <a:latin typeface="Arial Rounded MT Bold" panose="020F0704030504030204" pitchFamily="34" charset="0"/>
              </a:rPr>
              <a:t>El </a:t>
            </a:r>
            <a:r>
              <a:rPr lang="es-MX" sz="2000" dirty="0">
                <a:latin typeface="Arial Rounded MT Bold" panose="020F0704030504030204" pitchFamily="34" charset="0"/>
              </a:rPr>
              <a:t>niño logra agrupar objetos, la cual a </a:t>
            </a:r>
            <a:r>
              <a:rPr lang="es-MX" sz="2000" dirty="0" smtClean="0">
                <a:latin typeface="Arial Rounded MT Bold" panose="020F0704030504030204" pitchFamily="34" charset="0"/>
              </a:rPr>
              <a:t>esta capacidad. </a:t>
            </a:r>
            <a:r>
              <a:rPr lang="es-MX" sz="2000" dirty="0">
                <a:latin typeface="Arial Rounded MT Bold" panose="020F0704030504030204" pitchFamily="34" charset="0"/>
              </a:rPr>
              <a:t>El niño empieza a desarrollar su </a:t>
            </a:r>
            <a:r>
              <a:rPr lang="es-MX" sz="2000" dirty="0" smtClean="0">
                <a:latin typeface="Arial Rounded MT Bold" panose="020F0704030504030204" pitchFamily="34" charset="0"/>
              </a:rPr>
              <a:t>capacidad de clasificar </a:t>
            </a:r>
            <a:r>
              <a:rPr lang="es-MX" sz="2000" dirty="0">
                <a:latin typeface="Arial Rounded MT Bold" panose="020F0704030504030204" pitchFamily="34" charset="0"/>
              </a:rPr>
              <a:t>formando figuras con los </a:t>
            </a:r>
            <a:r>
              <a:rPr lang="es-MX" sz="2000" dirty="0" smtClean="0">
                <a:latin typeface="Arial Rounded MT Bold" panose="020F0704030504030204" pitchFamily="34" charset="0"/>
              </a:rPr>
              <a:t>objetos figuras. </a:t>
            </a:r>
            <a:r>
              <a:rPr lang="es-MX" sz="2000" dirty="0">
                <a:latin typeface="Arial Rounded MT Bold" panose="020F0704030504030204" pitchFamily="34" charset="0"/>
              </a:rPr>
              <a:t>Luego </a:t>
            </a:r>
            <a:r>
              <a:rPr lang="es-MX" sz="2000" dirty="0" smtClean="0">
                <a:latin typeface="Arial Rounded MT Bold" panose="020F0704030504030204" pitchFamily="34" charset="0"/>
              </a:rPr>
              <a:t>agrupan </a:t>
            </a:r>
            <a:r>
              <a:rPr lang="es-MX" sz="2000" dirty="0">
                <a:latin typeface="Arial Rounded MT Bold" panose="020F0704030504030204" pitchFamily="34" charset="0"/>
              </a:rPr>
              <a:t>objetos de acuerdo a un criterio, a </a:t>
            </a:r>
            <a:r>
              <a:rPr lang="es-MX" sz="2000" dirty="0" smtClean="0">
                <a:latin typeface="Arial Rounded MT Bold" panose="020F0704030504030204" pitchFamily="34" charset="0"/>
              </a:rPr>
              <a:t>esta capacidad </a:t>
            </a:r>
            <a:r>
              <a:rPr lang="es-MX" sz="2000" dirty="0">
                <a:latin typeface="Arial Rounded MT Bold" panose="020F0704030504030204" pitchFamily="34" charset="0"/>
              </a:rPr>
              <a:t>se ha denominado clasificación intuitiva y finalmente, logra </a:t>
            </a:r>
            <a:r>
              <a:rPr lang="es-MX" sz="2000" dirty="0" smtClean="0">
                <a:latin typeface="Arial Rounded MT Bold" panose="020F0704030504030204" pitchFamily="34" charset="0"/>
              </a:rPr>
              <a:t>forma grupos </a:t>
            </a:r>
            <a:r>
              <a:rPr lang="es-MX" sz="2000" dirty="0">
                <a:latin typeface="Arial Rounded MT Bold" panose="020F0704030504030204" pitchFamily="34" charset="0"/>
              </a:rPr>
              <a:t>y subgrupos con los objetos a esta capacidad se denomina </a:t>
            </a:r>
            <a:r>
              <a:rPr lang="es-MX" sz="2000" dirty="0" smtClean="0">
                <a:latin typeface="Arial Rounded MT Bold" panose="020F0704030504030204" pitchFamily="34" charset="0"/>
              </a:rPr>
              <a:t>clasificación lógica</a:t>
            </a:r>
            <a:r>
              <a:rPr lang="es-MX" sz="2000" dirty="0">
                <a:latin typeface="Arial Rounded MT Bold" panose="020F0704030504030204" pitchFamily="34" charset="0"/>
              </a:rPr>
              <a:t>.</a:t>
            </a:r>
            <a:endParaRPr lang="es-MX" sz="2000" dirty="0" smtClean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13</a:t>
            </a:fld>
            <a:endParaRPr lang="es-ES" noProof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latin typeface="Arial Rounded MT Bold" panose="020F0704030504030204" pitchFamily="34" charset="0"/>
              </a:rPr>
              <a:t>ALUMNOS DE 2° Y 3° DE PREESCOLAR </a:t>
            </a:r>
            <a:endParaRPr lang="es-MX" sz="2800" dirty="0">
              <a:latin typeface="Arial Rounded MT Bold" panose="020F0704030504030204" pitchFamily="34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r="2527"/>
          <a:stretch/>
        </p:blipFill>
        <p:spPr>
          <a:xfrm rot="5400000">
            <a:off x="-23549" y="1966241"/>
            <a:ext cx="4915311" cy="4868213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8425" r="5165" b="4586"/>
          <a:stretch/>
        </p:blipFill>
        <p:spPr>
          <a:xfrm>
            <a:off x="4868214" y="1942690"/>
            <a:ext cx="6078828" cy="49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5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14</a:t>
            </a:fld>
            <a:endParaRPr lang="es-ES" noProof="0"/>
          </a:p>
        </p:txBody>
      </p:sp>
      <p:sp>
        <p:nvSpPr>
          <p:cNvPr id="9" name="Rectángulo 8"/>
          <p:cNvSpPr/>
          <p:nvPr/>
        </p:nvSpPr>
        <p:spPr>
          <a:xfrm>
            <a:off x="3043238" y="1889969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Los estudiantes desarrollen esa forma de razonar tanto lógica como no convencional descrita </a:t>
            </a:r>
            <a:r>
              <a:rPr lang="es-MX" dirty="0" smtClean="0">
                <a:solidFill>
                  <a:srgbClr val="1E0300"/>
                </a:solidFill>
                <a:latin typeface="Arial Rounded MT Bold" panose="020F0704030504030204" pitchFamily="34" charset="0"/>
              </a:rPr>
              <a:t>y </a:t>
            </a:r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que al hacerlo aprecien </a:t>
            </a:r>
            <a:r>
              <a:rPr lang="es-MX" dirty="0" smtClean="0">
                <a:solidFill>
                  <a:srgbClr val="1E0300"/>
                </a:solidFill>
                <a:latin typeface="Arial Rounded MT Bold" panose="020F0704030504030204" pitchFamily="34" charset="0"/>
              </a:rPr>
              <a:t>el valor </a:t>
            </a:r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de ese pensamiento, lo que ha de traducirse en actitudes y valores favorables hacia las matemáticas, su utilidad y su valor científico y cultural.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este campo formativo abarca la resolución de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problemas que requieren el uso de conocimientos de aritmética, álgebra, </a:t>
            </a:r>
            <a:r>
              <a:rPr lang="es-MX" dirty="0" smtClean="0">
                <a:solidFill>
                  <a:srgbClr val="1E0300"/>
                </a:solidFill>
                <a:latin typeface="Arial Rounded MT Bold" panose="020F0704030504030204" pitchFamily="34" charset="0"/>
              </a:rPr>
              <a:t>geometría, estadística </a:t>
            </a:r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y probabilidad. Asimismo, mediante el trabajo individual y colaborativo en las actividades en clase se busca que los estudiantes utilicen el pensamiento matemático al formular explicaciones, aplicar métodos, poner en práctica algoritmos, desarrollar estrategias de generalización particularización; pero sobre todo al afrontar la resolución de un problema hasta entonces desconocido para ellos.</a:t>
            </a:r>
          </a:p>
        </p:txBody>
      </p:sp>
    </p:spTree>
    <p:extLst>
      <p:ext uri="{BB962C8B-B14F-4D97-AF65-F5344CB8AC3E}">
        <p14:creationId xmlns:p14="http://schemas.microsoft.com/office/powerpoint/2010/main" val="17151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ALUMNO DE 2° DE PREESCOLAR CONTANDO PIEZAS</a:t>
            </a:r>
            <a:endParaRPr lang="es-MX" dirty="0">
              <a:latin typeface="Arial Rounded MT Bold" panose="020F070403050403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15</a:t>
            </a:fld>
            <a:endParaRPr lang="es-ES" noProof="0"/>
          </a:p>
        </p:txBody>
      </p:sp>
      <p:pic>
        <p:nvPicPr>
          <p:cNvPr id="6" name="Juan Jose">
            <a:hlinkClick r:id="" action="ppaction://media"/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2586" y="0"/>
            <a:ext cx="9234152" cy="4739425"/>
          </a:xfrm>
        </p:spPr>
      </p:pic>
    </p:spTree>
    <p:extLst>
      <p:ext uri="{BB962C8B-B14F-4D97-AF65-F5344CB8AC3E}">
        <p14:creationId xmlns:p14="http://schemas.microsoft.com/office/powerpoint/2010/main" val="17768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Gracias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es-ES" dirty="0" smtClean="0"/>
              <a:t>MTRA: NIDIA VALLES</a:t>
            </a:r>
            <a:endParaRPr lang="es-ES" dirty="0"/>
          </a:p>
        </p:txBody>
      </p:sp>
      <p:pic>
        <p:nvPicPr>
          <p:cNvPr id="7" name="Marcador de posición de imagen 6" descr="Niño con una mochila roja">
            <a:extLst>
              <a:ext uri="{FF2B5EF4-FFF2-40B4-BE49-F238E27FC236}">
                <a16:creationId xmlns=""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2245">
            <a:off x="314754" y="981909"/>
            <a:ext cx="2770467" cy="5651146"/>
          </a:xfrm>
        </p:spPr>
        <p:txBody>
          <a:bodyPr rtlCol="0">
            <a:normAutofit/>
          </a:bodyPr>
          <a:lstStyle/>
          <a:p>
            <a:r>
              <a:rPr lang="es-MX" sz="1600" spc="-30" dirty="0">
                <a:solidFill>
                  <a:srgbClr val="1E0300"/>
                </a:solidFill>
                <a:latin typeface="Arial Rounded MT Bold" panose="020F0704030504030204" pitchFamily="34" charset="0"/>
              </a:rPr>
              <a:t>La educación inicial es un nivel educativo donde se cumplen objetivos en las áreas social, intelectual, afectiva y motora, íntimamente relacionadas con la preparación del niño y la niña para su escolaridad regular. No es un primer grado para los más pequeños, no tiene entre sus objetivos la enseñanza formal de la lectura y la escritura.</a:t>
            </a:r>
            <a:endParaRPr lang="es-ES" sz="1600" spc="-30" dirty="0">
              <a:solidFill>
                <a:srgbClr val="1E03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5" name="Marcador de posición de imagen 24" descr="Niño sujetando un lápiz mientras colorea">
            <a:extLst>
              <a:ext uri="{FF2B5EF4-FFF2-40B4-BE49-F238E27FC236}">
                <a16:creationId xmlns=""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2121" y="634574"/>
            <a:ext cx="8877760" cy="5965848"/>
          </a:xfrm>
        </p:spPr>
      </p:pic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048000" y="75134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escolaridad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979" y="480231"/>
            <a:ext cx="4391191" cy="893229"/>
          </a:xfrm>
        </p:spPr>
        <p:txBody>
          <a:bodyPr rtlCol="0">
            <a:normAutofit/>
          </a:bodyPr>
          <a:lstStyle/>
          <a:p>
            <a:pPr rtl="0"/>
            <a:r>
              <a:rPr lang="es-ES" sz="3600" dirty="0" smtClean="0"/>
              <a:t>EL DOCENTE</a:t>
            </a:r>
            <a:endParaRPr lang="es-ES" sz="3600" dirty="0"/>
          </a:p>
        </p:txBody>
      </p:sp>
      <p:sp>
        <p:nvSpPr>
          <p:cNvPr id="8" name="Cuadro de texto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547813" y="2459504"/>
            <a:ext cx="90963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u="sng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El </a:t>
            </a:r>
            <a:r>
              <a:rPr lang="es-MX" sz="2000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docente no puede quedarse de brazos cruzados esperando a que el niño y la niña lleguen a primer </a:t>
            </a:r>
            <a:r>
              <a:rPr lang="es-MX" sz="2000" u="sng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grado de preescolar, </a:t>
            </a:r>
            <a:r>
              <a:rPr lang="es-MX" sz="2000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no debe limitarse el momento de la iniciación en el conocimiento de la lectura y la escritura, sino introducir al niño y la niña desde temprana edad en el mundo de la lengua escrita (periódico, letreros, cuentos, </a:t>
            </a:r>
            <a:r>
              <a:rPr lang="es-MX" sz="2000" u="sng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libros</a:t>
            </a:r>
            <a:r>
              <a:rPr lang="es-MX" sz="2000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</a:t>
            </a:r>
            <a:r>
              <a:rPr lang="es-MX" sz="2000" u="sng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, </a:t>
            </a:r>
            <a:r>
              <a:rPr lang="es-MX" sz="2000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para que a partir de sus vivencias y experiencias con este medio, pueda ir construyendo el sistema de la lengua escrita; el docente debe ser promotor del desarrollo, y dirigirse a hallar, crear o provocar situaciones que enfrente al estudiante con las experiencias más idóneas para él. Introducir a los educandos en la lengua escrita debe implicar que el docente conozca el proceso de aprendizaje en este ámbito, y considere las experiencias en el hogar, en el preescolar, las expectativas y las diferencias individuales a fin de tomar </a:t>
            </a:r>
            <a:r>
              <a:rPr lang="es-MX" sz="2000" u="sng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una decisión pedagógica.</a:t>
            </a:r>
            <a:endParaRPr lang="es-ES" sz="2000" u="sng" dirty="0">
              <a:solidFill>
                <a:srgbClr val="0070C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archivo multimedia 4" descr="Multimedia">
            <a:extLst>
              <a:ext uri="{FF2B5EF4-FFF2-40B4-BE49-F238E27FC236}">
                <a16:creationId xmlns="" xmlns:a16="http://schemas.microsoft.com/office/drawing/2014/main" id="{7401E5EB-604A-42B4-B9BC-979A2E90F53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900" y="5390316"/>
            <a:ext cx="3968496" cy="832104"/>
          </a:xfrm>
        </p:spPr>
        <p:txBody>
          <a:bodyPr rtlCol="0">
            <a:normAutofit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ALUMNOS DE  2° Y 3° DE PREESCOLAR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t>4</a:t>
            </a:fld>
            <a:endParaRPr lang="es-ES"/>
          </a:p>
        </p:txBody>
      </p:sp>
      <p:sp>
        <p:nvSpPr>
          <p:cNvPr id="6" name="Marcador de posición de archivo multimedia 4" descr="Multimedia">
            <a:extLst>
              <a:ext uri="{FF2B5EF4-FFF2-40B4-BE49-F238E27FC236}">
                <a16:creationId xmlns="" xmlns:a16="http://schemas.microsoft.com/office/drawing/2014/main" id="{7401E5EB-604A-42B4-B9BC-979A2E90F535}"/>
              </a:ext>
            </a:extLst>
          </p:cNvPr>
          <p:cNvSpPr txBox="1">
            <a:spLocks/>
          </p:cNvSpPr>
          <p:nvPr/>
        </p:nvSpPr>
        <p:spPr>
          <a:xfrm>
            <a:off x="1895856" y="1265444"/>
            <a:ext cx="8705088" cy="4050792"/>
          </a:xfrm>
          <a:prstGeom prst="rect">
            <a:avLst/>
          </a:prstGeom>
        </p:spPr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56" y="1113044"/>
            <a:ext cx="3845975" cy="40507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7"/>
          <a:stretch/>
        </p:blipFill>
        <p:spPr>
          <a:xfrm>
            <a:off x="5589431" y="1113044"/>
            <a:ext cx="5011513" cy="40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5</a:t>
            </a:fld>
            <a:endParaRPr lang="es-ES" noProof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rot="-360000">
            <a:off x="337605" y="1033789"/>
            <a:ext cx="4390484" cy="858148"/>
          </a:xfrm>
        </p:spPr>
        <p:txBody>
          <a:bodyPr>
            <a:noAutofit/>
          </a:bodyPr>
          <a:lstStyle/>
          <a:p>
            <a:r>
              <a:rPr lang="es-MX" sz="2400" dirty="0" smtClean="0">
                <a:latin typeface="Arial Rounded MT Bold" panose="020F0704030504030204" pitchFamily="34" charset="0"/>
              </a:rPr>
              <a:t>La </a:t>
            </a:r>
            <a:r>
              <a:rPr lang="es-MX" sz="2400" dirty="0">
                <a:latin typeface="Arial Rounded MT Bold" panose="020F0704030504030204" pitchFamily="34" charset="0"/>
              </a:rPr>
              <a:t>enseñanza de la lectura y escritura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 rot="20745532">
            <a:off x="3669065" y="1840872"/>
            <a:ext cx="9171515" cy="4175559"/>
          </a:xfrm>
        </p:spPr>
        <p:txBody>
          <a:bodyPr>
            <a:normAutofit/>
          </a:bodyPr>
          <a:lstStyle/>
          <a:p>
            <a:pPr algn="l"/>
            <a:r>
              <a:rPr lang="es-MX" sz="1800" dirty="0">
                <a:solidFill>
                  <a:srgbClr val="1E0300"/>
                </a:solidFill>
                <a:latin typeface="Arial Rounded MT Bold" panose="020F0704030504030204" pitchFamily="34" charset="0"/>
              </a:rPr>
              <a:t>Desde su surgimiento, la educación preescolar </a:t>
            </a:r>
            <a:r>
              <a:rPr lang="es-MX" sz="1800" dirty="0" smtClean="0">
                <a:solidFill>
                  <a:srgbClr val="1E0300"/>
                </a:solidFill>
                <a:latin typeface="Arial Rounded MT Bold" panose="020F0704030504030204" pitchFamily="34" charset="0"/>
              </a:rPr>
              <a:t>está </a:t>
            </a:r>
            <a:r>
              <a:rPr lang="es-MX" sz="1800" dirty="0">
                <a:solidFill>
                  <a:srgbClr val="1E0300"/>
                </a:solidFill>
                <a:latin typeface="Arial Rounded MT Bold" panose="020F0704030504030204" pitchFamily="34" charset="0"/>
              </a:rPr>
              <a:t>dirigida a entrenar a los niños y las niñas, de una manera casi compulsiva, en la adquisición de la lectura y </a:t>
            </a:r>
            <a:r>
              <a:rPr lang="es-MX" sz="1800" dirty="0" smtClean="0">
                <a:solidFill>
                  <a:srgbClr val="1E0300"/>
                </a:solidFill>
                <a:latin typeface="Arial Rounded MT Bold" panose="020F0704030504030204" pitchFamily="34" charset="0"/>
              </a:rPr>
              <a:t>escritura.</a:t>
            </a:r>
          </a:p>
          <a:p>
            <a:pPr algn="l"/>
            <a:r>
              <a:rPr lang="es-MX" sz="1800" dirty="0">
                <a:solidFill>
                  <a:srgbClr val="1E0300"/>
                </a:solidFill>
                <a:latin typeface="Arial Rounded MT Bold" panose="020F0704030504030204" pitchFamily="34" charset="0"/>
              </a:rPr>
              <a:t>Las orientaciones didácticas. Son un conjunto de estrategias generales</a:t>
            </a:r>
          </a:p>
          <a:p>
            <a:pPr algn="l"/>
            <a:r>
              <a:rPr lang="es-MX" sz="1800" dirty="0">
                <a:solidFill>
                  <a:srgbClr val="1E0300"/>
                </a:solidFill>
                <a:latin typeface="Arial Rounded MT Bold" panose="020F0704030504030204" pitchFamily="34" charset="0"/>
              </a:rPr>
              <a:t>para la enseñanza del Campo de Formación académica o Área de Desarrollo</a:t>
            </a:r>
          </a:p>
          <a:p>
            <a:pPr algn="l"/>
            <a:r>
              <a:rPr lang="es-MX" sz="1800" dirty="0">
                <a:solidFill>
                  <a:srgbClr val="1E0300"/>
                </a:solidFill>
                <a:latin typeface="Arial Rounded MT Bold" panose="020F0704030504030204" pitchFamily="34" charset="0"/>
              </a:rPr>
              <a:t>Personal y Social a la que se refiere el programa. Se fundamentan en lo</a:t>
            </a:r>
          </a:p>
          <a:p>
            <a:pPr algn="l"/>
            <a:r>
              <a:rPr lang="es-MX" sz="1800" dirty="0">
                <a:solidFill>
                  <a:srgbClr val="1E0300"/>
                </a:solidFill>
                <a:latin typeface="Arial Rounded MT Bold" panose="020F0704030504030204" pitchFamily="34" charset="0"/>
              </a:rPr>
              <a:t>expuesto en el enfoque pedagógico, aunque su naturaleza es más práctica</a:t>
            </a:r>
          </a:p>
          <a:p>
            <a:pPr algn="l"/>
            <a:r>
              <a:rPr lang="es-MX" sz="1800" dirty="0">
                <a:solidFill>
                  <a:srgbClr val="1E0300"/>
                </a:solidFill>
                <a:latin typeface="Arial Rounded MT Bold" panose="020F0704030504030204" pitchFamily="34" charset="0"/>
              </a:rPr>
              <a:t>que reflexiva; buscan dar recomendaciones concretas de buenas prácticas</a:t>
            </a:r>
          </a:p>
          <a:p>
            <a:pPr algn="l"/>
            <a:r>
              <a:rPr lang="es-MX" sz="1800" dirty="0">
                <a:solidFill>
                  <a:srgbClr val="1E0300"/>
                </a:solidFill>
                <a:latin typeface="Arial Rounded MT Bold" panose="020F0704030504030204" pitchFamily="34" charset="0"/>
              </a:rPr>
              <a:t>educativas que hayan sido probadas en el aula y que estén orientadas al</a:t>
            </a:r>
          </a:p>
          <a:p>
            <a:pPr algn="l"/>
            <a:r>
              <a:rPr lang="es-MX" sz="1800" dirty="0">
                <a:solidFill>
                  <a:srgbClr val="1E0300"/>
                </a:solidFill>
                <a:latin typeface="Arial Rounded MT Bold" panose="020F0704030504030204" pitchFamily="34" charset="0"/>
              </a:rPr>
              <a:t>logro de los Aprendizajes esperados.</a:t>
            </a:r>
          </a:p>
        </p:txBody>
      </p:sp>
    </p:spTree>
    <p:extLst>
      <p:ext uri="{BB962C8B-B14F-4D97-AF65-F5344CB8AC3E}">
        <p14:creationId xmlns:p14="http://schemas.microsoft.com/office/powerpoint/2010/main" val="25949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6</a:t>
            </a:fld>
            <a:endParaRPr lang="es-ES" noProof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2400" dirty="0">
                <a:latin typeface="Arial Rounded MT Bold" panose="020F0704030504030204" pitchFamily="34" charset="0"/>
              </a:rPr>
              <a:t>Para qué se lee y escribe. Uso de textos con </a:t>
            </a:r>
            <a:r>
              <a:rPr lang="es-MX" sz="2400" dirty="0" smtClean="0">
                <a:latin typeface="Arial Rounded MT Bold" panose="020F0704030504030204" pitchFamily="34" charset="0"/>
              </a:rPr>
              <a:t>intenciones.</a:t>
            </a:r>
            <a:endParaRPr lang="es-MX" sz="2400" dirty="0">
              <a:latin typeface="Arial Rounded MT Bold" panose="020F07040305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 rot="20730149">
            <a:off x="1888696" y="1175799"/>
            <a:ext cx="99360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Para qué se lee y escribe. Uso de textos con intenciones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Para que los niños se incorporen a la cultura escrita es fundamental que en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la escuela se lean y escriban textos con intenciones; es decir, hay que usar los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textos como se hace socialmente. Al involucrar a los niños en ello se les hace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partícipes de la experiencia lectora y escritora. Es fundamental que </a:t>
            </a:r>
            <a:r>
              <a:rPr lang="es-MX" dirty="0" smtClean="0">
                <a:solidFill>
                  <a:srgbClr val="1E0300"/>
                </a:solidFill>
                <a:latin typeface="Arial Rounded MT Bold" panose="020F0704030504030204" pitchFamily="34" charset="0"/>
              </a:rPr>
              <a:t>en </a:t>
            </a:r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la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medida de lo </a:t>
            </a:r>
            <a:r>
              <a:rPr lang="es-MX" dirty="0" smtClean="0">
                <a:solidFill>
                  <a:srgbClr val="1E0300"/>
                </a:solidFill>
                <a:latin typeface="Arial Rounded MT Bold" panose="020F0704030504030204" pitchFamily="34" charset="0"/>
              </a:rPr>
              <a:t>posible </a:t>
            </a:r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se acerquen a diversos portadores de texto según las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experiencias planteadas: hojear una enciclopedia, mirar un cartel, explorar una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invitación, mirar las fotografías de una revista, etcétera.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Escuchar leer es una experiencia primordial para el aprendizaje de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los pequeños. Cuando un adulto lee en voz alta para un niño, comparte</a:t>
            </a:r>
          </a:p>
          <a:p>
            <a:r>
              <a:rPr lang="es-MX" dirty="0">
                <a:solidFill>
                  <a:srgbClr val="1E0300"/>
                </a:solidFill>
                <a:latin typeface="Arial Rounded MT Bold" panose="020F0704030504030204" pitchFamily="34" charset="0"/>
              </a:rPr>
              <a:t>con él tiempo, </a:t>
            </a:r>
            <a:r>
              <a:rPr lang="es-MX" dirty="0" smtClean="0">
                <a:solidFill>
                  <a:srgbClr val="1E0300"/>
                </a:solidFill>
                <a:latin typeface="Arial Rounded MT Bold" panose="020F0704030504030204" pitchFamily="34" charset="0"/>
              </a:rPr>
              <a:t>ideas.</a:t>
            </a:r>
            <a:endParaRPr lang="es-MX" dirty="0">
              <a:solidFill>
                <a:srgbClr val="1E03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LECTURA 3° DE PREESCOLAR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7</a:t>
            </a:fld>
            <a:endParaRPr lang="es-ES" noProof="0"/>
          </a:p>
        </p:txBody>
      </p:sp>
      <p:pic>
        <p:nvPicPr>
          <p:cNvPr id="6" name="Sebastian Daniel">
            <a:hlinkClick r:id="" action="ppaction://media"/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284" y="0"/>
            <a:ext cx="7392473" cy="4687910"/>
          </a:xfrm>
        </p:spPr>
      </p:pic>
    </p:spTree>
    <p:extLst>
      <p:ext uri="{BB962C8B-B14F-4D97-AF65-F5344CB8AC3E}">
        <p14:creationId xmlns:p14="http://schemas.microsoft.com/office/powerpoint/2010/main" val="338312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8</a:t>
            </a:fld>
            <a:endParaRPr lang="es-ES" noProof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latin typeface="Arial Rounded MT Bold" panose="020F0704030504030204" pitchFamily="34" charset="0"/>
              </a:rPr>
              <a:t> ESCRITURA  DE 3° DE PREESCOLAR</a:t>
            </a:r>
            <a:endParaRPr lang="es-MX" sz="3200" dirty="0">
              <a:latin typeface="Arial Rounded MT Bold" panose="020F07040305040302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/>
          <a:stretch/>
        </p:blipFill>
        <p:spPr>
          <a:xfrm>
            <a:off x="2343955" y="1825624"/>
            <a:ext cx="8538693" cy="4806995"/>
          </a:xfrm>
        </p:spPr>
      </p:pic>
    </p:spTree>
    <p:extLst>
      <p:ext uri="{BB962C8B-B14F-4D97-AF65-F5344CB8AC3E}">
        <p14:creationId xmlns:p14="http://schemas.microsoft.com/office/powerpoint/2010/main" val="19736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pPr rtl="0"/>
              <a:t>9</a:t>
            </a:fld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" y="0"/>
            <a:ext cx="3550548" cy="6858000"/>
          </a:xfrm>
        </p:spPr>
        <p:txBody>
          <a:bodyPr rtlCol="0">
            <a:normAutofit/>
          </a:bodyPr>
          <a:lstStyle/>
          <a:p>
            <a:pPr algn="just"/>
            <a:r>
              <a:rPr lang="es-MX" dirty="0">
                <a:latin typeface="Arial Rounded MT Bold" panose="020F0704030504030204" pitchFamily="34" charset="0"/>
              </a:rPr>
              <a:t>¿Cómo poner en contacto al niño con la lengua escrita</a:t>
            </a:r>
            <a:r>
              <a:rPr lang="es-MX" dirty="0" smtClean="0">
                <a:latin typeface="Arial Rounded MT Bold" panose="020F0704030504030204" pitchFamily="34" charset="0"/>
              </a:rPr>
              <a:t>?</a:t>
            </a:r>
          </a:p>
          <a:p>
            <a:pPr algn="just"/>
            <a:endParaRPr lang="es-MX" dirty="0">
              <a:latin typeface="Arial Rounded MT Bold" panose="020F0704030504030204" pitchFamily="34" charset="0"/>
            </a:endParaRPr>
          </a:p>
          <a:p>
            <a:pPr algn="just"/>
            <a:r>
              <a:rPr lang="es-MX" dirty="0">
                <a:latin typeface="Arial Rounded MT Bold" panose="020F0704030504030204" pitchFamily="34" charset="0"/>
              </a:rPr>
              <a:t>A</a:t>
            </a:r>
            <a:r>
              <a:rPr lang="es-MX" dirty="0" smtClean="0">
                <a:latin typeface="Arial Rounded MT Bold" panose="020F0704030504030204" pitchFamily="34" charset="0"/>
              </a:rPr>
              <a:t>bordar </a:t>
            </a:r>
            <a:r>
              <a:rPr lang="es-MX" dirty="0">
                <a:latin typeface="Arial Rounded MT Bold" panose="020F0704030504030204" pitchFamily="34" charset="0"/>
              </a:rPr>
              <a:t>una pedagogía en preescolar, donde se trabaje a partir de la noción de palabra como unidad mínima de significado y que sirva para formar oraciones o textos. Las actividades iniciales deben estar dirigidas al desarrollo de la oralidad y de la escritura a partir del dibujo sobre temas tratados que luego son complementados con escrituras relativas a éste (los niños acompañan de escritura sus dibujos</a:t>
            </a:r>
            <a:r>
              <a:rPr lang="es-MX" dirty="0" smtClean="0">
                <a:latin typeface="Arial Rounded MT Bold" panose="020F0704030504030204" pitchFamily="34" charset="0"/>
              </a:rPr>
              <a:t>).</a:t>
            </a:r>
            <a:endParaRPr lang="es-MX" dirty="0">
              <a:latin typeface="Arial Rounded MT Bold" panose="020F0704030504030204" pitchFamily="34" charset="0"/>
            </a:endParaRPr>
          </a:p>
          <a:p>
            <a:pPr algn="just" rtl="0"/>
            <a:endParaRPr lang="es-ES" dirty="0">
              <a:latin typeface="Arial Rounded MT Bold" panose="020F0704030504030204" pitchFamily="34" charset="0"/>
            </a:endParaRPr>
          </a:p>
        </p:txBody>
      </p:sp>
      <p:pic>
        <p:nvPicPr>
          <p:cNvPr id="9" name="Marcador de posición de imagen 8" descr="Conjunto de herramientas de dibujo y pintura">
            <a:extLst>
              <a:ext uri="{FF2B5EF4-FFF2-40B4-BE49-F238E27FC236}">
                <a16:creationId xmlns=""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3"/>
          <a:srcRect l="205" r="205"/>
          <a:stretch/>
        </p:blipFill>
        <p:spPr>
          <a:xfrm>
            <a:off x="3703978" y="-38635"/>
            <a:ext cx="8495014" cy="5685664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703" y="837127"/>
            <a:ext cx="3792694" cy="350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491_TF66931380" id="{FA304A21-F843-41B5-8646-9ABC0DA5771C}" vid="{3D23BB0D-90EE-4E67-BF03-B8AFFCF74F3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F2E390-9EA7-455D-AC1E-A444746248A2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escuela primaria</Template>
  <TotalTime>0</TotalTime>
  <Words>1173</Words>
  <Application>Microsoft Office PowerPoint</Application>
  <PresentationFormat>Panorámica</PresentationFormat>
  <Paragraphs>71</Paragraphs>
  <Slides>16</Slides>
  <Notes>6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Arial Rounded MT Bold</vt:lpstr>
      <vt:lpstr>Calibri</vt:lpstr>
      <vt:lpstr>Comic Sans MS</vt:lpstr>
      <vt:lpstr>Franklin Gothic Book</vt:lpstr>
      <vt:lpstr>Tema de Office</vt:lpstr>
      <vt:lpstr>ACTIVIDADES DE SENTIDO DEL NÚMERO, LECTURA Y ESCRITURA.</vt:lpstr>
      <vt:lpstr>La educación inicial es un nivel educativo donde se cumplen objetivos en las áreas social, intelectual, afectiva y motora, íntimamente relacionadas con la preparación del niño y la niña para su escolaridad regular. No es un primer grado para los más pequeños, no tiene entre sus objetivos la enseñanza formal de la lectura y la escritura.</vt:lpstr>
      <vt:lpstr>EL DOCENTE</vt:lpstr>
      <vt:lpstr>ALUMNOS DE  2° Y 3° DE PREESCOLAR</vt:lpstr>
      <vt:lpstr>La enseñanza de la lectura y escritura</vt:lpstr>
      <vt:lpstr>Para qué se lee y escribe. Uso de textos con intenciones.</vt:lpstr>
      <vt:lpstr>LECTURA 3° DE PREESCOLAR</vt:lpstr>
      <vt:lpstr> ESCRITURA  DE 3° DE PREESCOLAR</vt:lpstr>
      <vt:lpstr>Presentación de PowerPoint</vt:lpstr>
      <vt:lpstr>¿QUÉ  ES EL  SENTIDO  NÚMERICO?</vt:lpstr>
      <vt:lpstr>NOCIÓN NÚMERICA EN PREESCOLAR</vt:lpstr>
      <vt:lpstr>Presentación de PowerPoint</vt:lpstr>
      <vt:lpstr>ALUMNOS DE 2° Y 3° DE PREESCOLAR </vt:lpstr>
      <vt:lpstr>Presentación de PowerPoint</vt:lpstr>
      <vt:lpstr>ALUMNO DE 2° DE PREESCOLAR CONTANDO PIEZAS</vt:lpstr>
      <vt:lpstr>Gracias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2022-03-31T01:11:48Z</dcterms:created>
  <dcterms:modified xsi:type="dcterms:W3CDTF">2022-04-05T23:28:54Z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