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0058400" cy="774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2600"/>
    <a:srgbClr val="0096FF"/>
    <a:srgbClr val="9437FF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6"/>
    <p:restoredTop sz="94646"/>
  </p:normalViewPr>
  <p:slideViewPr>
    <p:cSldViewPr snapToGrid="0" snapToObjects="1">
      <p:cViewPr>
        <p:scale>
          <a:sx n="108" d="100"/>
          <a:sy n="108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B3E22-BB5E-F04F-A56A-803B9A085288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3988" y="1143000"/>
            <a:ext cx="4010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815E-90AF-A44F-ABE6-810CAA0CE25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4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66815"/>
            <a:ext cx="8549640" cy="2694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65633"/>
            <a:ext cx="7543800" cy="1868865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205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90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2118"/>
            <a:ext cx="2168843" cy="6559843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2118"/>
            <a:ext cx="6380798" cy="655984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69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80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29789"/>
            <a:ext cx="8675370" cy="3219895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180145"/>
            <a:ext cx="8675370" cy="1693267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13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0590"/>
            <a:ext cx="4274820" cy="4911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0590"/>
            <a:ext cx="4274820" cy="4911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4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2120"/>
            <a:ext cx="8675370" cy="149616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897535"/>
            <a:ext cx="4255174" cy="92995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27487"/>
            <a:ext cx="4255174" cy="41588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897535"/>
            <a:ext cx="4276130" cy="92995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27487"/>
            <a:ext cx="4276130" cy="41588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15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78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92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6043"/>
            <a:ext cx="3244096" cy="1806152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4512"/>
            <a:ext cx="5092065" cy="5500879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22195"/>
            <a:ext cx="3244096" cy="4302153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73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6043"/>
            <a:ext cx="3244096" cy="1806152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4512"/>
            <a:ext cx="5092065" cy="5500879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22195"/>
            <a:ext cx="3244096" cy="4302153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2120"/>
            <a:ext cx="8675370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0590"/>
            <a:ext cx="8675370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174437"/>
            <a:ext cx="2263140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2DED-6437-3E49-933D-AE5349E02126}" type="datetimeFigureOut">
              <a:rPr lang="es-MX" smtClean="0"/>
              <a:t>03/05/22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174437"/>
            <a:ext cx="3394710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174437"/>
            <a:ext cx="2263140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E22F-4B03-FC4E-A01D-56D74E4004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81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218C4C91-09E0-E74E-8AE4-4135E9FCE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33633"/>
              </p:ext>
            </p:extLst>
          </p:nvPr>
        </p:nvGraphicFramePr>
        <p:xfrm>
          <a:off x="188919" y="153718"/>
          <a:ext cx="9724513" cy="7109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29">
                  <a:extLst>
                    <a:ext uri="{9D8B030D-6E8A-4147-A177-3AD203B41FA5}">
                      <a16:colId xmlns:a16="http://schemas.microsoft.com/office/drawing/2014/main" xmlns="" val="429234625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xmlns="" val="3930727679"/>
                    </a:ext>
                  </a:extLst>
                </a:gridCol>
                <a:gridCol w="1859587">
                  <a:extLst>
                    <a:ext uri="{9D8B030D-6E8A-4147-A177-3AD203B41FA5}">
                      <a16:colId xmlns:a16="http://schemas.microsoft.com/office/drawing/2014/main" xmlns="" val="3926502058"/>
                    </a:ext>
                  </a:extLst>
                </a:gridCol>
                <a:gridCol w="1822489">
                  <a:extLst>
                    <a:ext uri="{9D8B030D-6E8A-4147-A177-3AD203B41FA5}">
                      <a16:colId xmlns:a16="http://schemas.microsoft.com/office/drawing/2014/main" xmlns="" val="3944184363"/>
                    </a:ext>
                  </a:extLst>
                </a:gridCol>
                <a:gridCol w="1054526">
                  <a:extLst>
                    <a:ext uri="{9D8B030D-6E8A-4147-A177-3AD203B41FA5}">
                      <a16:colId xmlns:a16="http://schemas.microsoft.com/office/drawing/2014/main" xmlns="" val="1046129818"/>
                    </a:ext>
                  </a:extLst>
                </a:gridCol>
                <a:gridCol w="468351">
                  <a:extLst>
                    <a:ext uri="{9D8B030D-6E8A-4147-A177-3AD203B41FA5}">
                      <a16:colId xmlns:a16="http://schemas.microsoft.com/office/drawing/2014/main" xmlns="" val="637956120"/>
                    </a:ext>
                  </a:extLst>
                </a:gridCol>
                <a:gridCol w="1004147">
                  <a:extLst>
                    <a:ext uri="{9D8B030D-6E8A-4147-A177-3AD203B41FA5}">
                      <a16:colId xmlns:a16="http://schemas.microsoft.com/office/drawing/2014/main" xmlns="" val="3755497516"/>
                    </a:ext>
                  </a:extLst>
                </a:gridCol>
                <a:gridCol w="97130">
                  <a:extLst>
                    <a:ext uri="{9D8B030D-6E8A-4147-A177-3AD203B41FA5}">
                      <a16:colId xmlns:a16="http://schemas.microsoft.com/office/drawing/2014/main" xmlns="" val="3694446534"/>
                    </a:ext>
                  </a:extLst>
                </a:gridCol>
                <a:gridCol w="1708828">
                  <a:extLst>
                    <a:ext uri="{9D8B030D-6E8A-4147-A177-3AD203B41FA5}">
                      <a16:colId xmlns:a16="http://schemas.microsoft.com/office/drawing/2014/main" xmlns="" val="1304302372"/>
                    </a:ext>
                  </a:extLst>
                </a:gridCol>
              </a:tblGrid>
              <a:tr h="11632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SESIÓN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 lunes 28 y miércoles 2 de Marzo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403040"/>
                  </a:ext>
                </a:extLst>
              </a:tr>
              <a:tr h="30011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 de desarrollo personal y social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Organizador curricular 1</a:t>
                      </a:r>
                      <a:endParaRPr lang="es-MX" sz="10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Organizador curricular 2</a:t>
                      </a:r>
                      <a:endParaRPr lang="es-MX" sz="10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Aprendizajes esperados</a:t>
                      </a:r>
                      <a:endParaRPr lang="es-MX" sz="1000" b="1" dirty="0">
                        <a:latin typeface="Century Gothic" panose="020B0502020202020204" pitchFamily="34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23618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Educacion socioemocional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Futura Medium" panose="020B0602020204020303" pitchFamily="34" charset="-79"/>
                        </a:rPr>
                        <a:t>Autonomía</a:t>
                      </a:r>
                      <a:endParaRPr lang="es-MX" sz="1000" b="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Futura Medium" panose="020B0602020204020303" pitchFamily="34" charset="-79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Futura Medium" panose="020B0602020204020303" pitchFamily="34" charset="-79"/>
                        </a:rPr>
                        <a:t>Iniciativa personal</a:t>
                      </a:r>
                      <a:endParaRPr lang="es-MX" sz="1000" b="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Futura Medium" panose="020B0602020204020303" pitchFamily="34" charset="-79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Futura Medium" panose="020B0602020204020303" pitchFamily="34" charset="-79"/>
                        </a:rPr>
                        <a:t>Reconoce y nombra situaciones que le generan alegría, seguridad, tristeza, miedo o enojo, y expresa lo que siente.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3964812"/>
                  </a:ext>
                </a:extLst>
              </a:tr>
              <a:tr h="80154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A REALIZAR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Materiales a utilizar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14131162"/>
                  </a:ext>
                </a:extLst>
              </a:tr>
              <a:tr h="1050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342900" lvl="0" indent="-2063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  <a:tabLst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Iniciar la sesión comentando a los niños y niñas que parte de ser agradecidos es tambien cuidar sus sentimientos y emociones, cuestionar sobre que sentimientos y emociones conocen, en que momento las han sentido, etc.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  <a:tabLst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Solicitar que todos se sienten en circulo y piensen en algo que los haga sentir tristeza, se les da un tiempo suficiente para que cada uno piense y al finalizar por turnos al azar se pide que compartan con el grupo lo que recordaron.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  <a:tabLst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finalizar de compartir lo que compartieron cuestionar ¿Cómo creen que pueden sentirse mejor? ¿Qué acciones les ayudan cuando estan tristes?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  <a:tabLst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Comentar que en esta sesión practicaran una tecnica para sentirse mejor cuando esten tristes.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ninguno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1902480"/>
                  </a:ext>
                </a:extLst>
              </a:tr>
              <a:tr h="968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342900" lvl="0" indent="-206375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  <a:tabLst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Entregar a cada niño y niñas la imagenes en papel de un corazon, solicitar que cada uno lo coloque donde cree que esta su corazón, se les da el tiempo suficiente y al finalizar se revisa si todos localizan correctamente la ubicación, en caso necesario se realiza la correcion necesaria.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  <a:tabLst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vez ubicado la localizacion del corazon se les invita a colocar la imagen del donde corresponde y todos deben colocar su mano extendida en donde esta su corazon. Se solicita que cierren los ojos y se pondra musica relajante en volumen bajo (</a:t>
                      </a:r>
                      <a:r>
                        <a:rPr lang="es-MX" sz="9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audio corazon apapachado</a:t>
                      </a: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, se les va comentando que imaginen que van a respirar por el corazon, se solicita que inhalen y exhalen, siempre imaginando que el aire que entre se va hacia su corazon para hacerlo sentir mejor, repetir esta respiracion durante 3 veces mas.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  <a:tabLst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vez que el corazon  ha recibido el apapacho que necesita, se solicita que recuerden a alguien o algo que los haga sentir felices, piensen en todo lo que sienten cuando tienen a esa persona u objeto cerca, y lleven toda esa felicidad hasta su corazon. Una vez terminada la dinamica, explicar que cada uno va transmitir ese momento feliz a los demas, por lo que por turnos van a compartir todo lo que sintieron y a</a:t>
                      </a:r>
                      <a:r>
                        <a:rPr lang="es-MX" sz="9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traves de una pintura elegida por ellos, van a hacer ese regalo a la hora de salida a cada una de sus mama  recordando </a:t>
                      </a: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cuando los hizo sentir bien. Explicar que esta tecnica la llamaremos  ¨mi corazon apapachado¨</a:t>
                      </a:r>
                    </a:p>
                    <a:p>
                      <a:pPr marL="342900" lvl="0" indent="-206375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  <a:tabLst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Comentar que ahora conoceran algo que necesita su corazon y otras partes de su cuerpo y es el agua, a cada niño y niña se le solicita que tenga su termo o vaso con agua, comentar que asi como apacharon a su corazon ahora lo haran con todo su cuerpo, cuando la maestra lo indique tomaran un sorbo de agua y escucharan cual es el beneficio que brinda este, se realiza la actividad hasta culminar con los beneficios que brinda el agua al cuerpo, y explicar que con esta actividad esan apachandose completos, por lo que es importante realizarlo de forma continua y diaria.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Imagen de corazon, audio, agua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La,inas, pinturas. 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4498623"/>
                  </a:ext>
                </a:extLst>
              </a:tr>
              <a:tr h="376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363538" indent="-227013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finalizar proponer que cada uno pase al frente y diga que fue lo que mas les gusto haber trabajado durante esta sesión, que creen que aprendieron, que actividades realizaron para aprender y como creen que les va a ayudar en su vida diaria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ninguno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4443413"/>
                  </a:ext>
                </a:extLst>
              </a:tr>
              <a:tr h="22813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ACCIONES A OBSERVAR MARQUE CON UNA ¨X¨ SEGÚN CORRESPONDA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 logra</a:t>
                      </a:r>
                      <a:endParaRPr lang="es-MX" sz="10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 logra con apoyo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lo logra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2149282"/>
                  </a:ext>
                </a:extLst>
              </a:tr>
              <a:tr h="104817">
                <a:tc gridSpan="4">
                  <a:txBody>
                    <a:bodyPr/>
                    <a:lstStyle/>
                    <a:p>
                      <a:pPr marL="98425" indent="0">
                        <a:lnSpc>
                          <a:spcPct val="150000"/>
                        </a:lnSpc>
                        <a:tabLst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lo que lo hace sentir triste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3700410"/>
                  </a:ext>
                </a:extLst>
              </a:tr>
              <a:tr h="104817">
                <a:tc gridSpan="4">
                  <a:txBody>
                    <a:bodyPr/>
                    <a:lstStyle/>
                    <a:p>
                      <a:pPr marL="98425" marR="0" lvl="0" indent="0" algn="l" defTabSz="10058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lo que lo hace sentir feliz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6784876"/>
                  </a:ext>
                </a:extLst>
              </a:tr>
              <a:tr h="104817">
                <a:tc gridSpan="4">
                  <a:txBody>
                    <a:bodyPr/>
                    <a:lstStyle/>
                    <a:p>
                      <a:pPr marL="98425" indent="0">
                        <a:lnSpc>
                          <a:spcPct val="150000"/>
                        </a:lnSpc>
                        <a:tabLst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 acciones que lo llevan a reconocer como se siente.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0856471"/>
                  </a:ext>
                </a:extLst>
              </a:tr>
              <a:tr h="104817">
                <a:tc gridSpan="4">
                  <a:txBody>
                    <a:bodyPr/>
                    <a:lstStyle/>
                    <a:p>
                      <a:pPr marL="98425" indent="0">
                        <a:lnSpc>
                          <a:spcPct val="150000"/>
                        </a:lnSpc>
                        <a:tabLst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Practica acciones para sentirse mejor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852034"/>
                  </a:ext>
                </a:extLst>
              </a:tr>
              <a:tr h="104817">
                <a:tc gridSpan="4">
                  <a:txBody>
                    <a:bodyPr/>
                    <a:lstStyle/>
                    <a:p>
                      <a:pPr marL="98425" indent="0">
                        <a:lnSpc>
                          <a:spcPct val="150000"/>
                        </a:lnSpc>
                        <a:tabLst>
                          <a:tab pos="87313" algn="l"/>
                        </a:tabLs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Menciona como se sintio durante las actividades.</a:t>
                      </a: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MX" sz="1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3" marR="5203" marT="41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00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10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4991</TotalTime>
  <Words>689</Words>
  <Application>Microsoft Macintosh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Century Gothic</vt:lpstr>
      <vt:lpstr>Futura Medium</vt:lpstr>
      <vt:lpstr>Symbol</vt:lpstr>
      <vt:lpstr>Times New Roman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 mundo preescolar</dc:creator>
  <cp:lastModifiedBy>Usuario de Microsoft Office</cp:lastModifiedBy>
  <cp:revision>28</cp:revision>
  <cp:lastPrinted>2022-02-28T13:40:48Z</cp:lastPrinted>
  <dcterms:created xsi:type="dcterms:W3CDTF">2022-02-06T01:10:05Z</dcterms:created>
  <dcterms:modified xsi:type="dcterms:W3CDTF">2022-05-03T05:22:19Z</dcterms:modified>
</cp:coreProperties>
</file>