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7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7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6" autoAdjust="0"/>
    <p:restoredTop sz="94660"/>
  </p:normalViewPr>
  <p:slideViewPr>
    <p:cSldViewPr snapToGrid="0">
      <p:cViewPr varScale="1">
        <p:scale>
          <a:sx n="44" d="100"/>
          <a:sy n="44" d="100"/>
        </p:scale>
        <p:origin x="66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0207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245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8685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72064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4652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3727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430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515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207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115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0095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0167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72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2118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77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447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8645D-32A7-4822-B3A1-F278ADD471BB}" type="datetimeFigureOut">
              <a:rPr lang="es-MX" smtClean="0"/>
              <a:t>29/04/2022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D1DAFA1-F199-4691-BA91-B99757A220E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009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1BE090-2E2D-4799-9DD8-05B56C56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2D437A-A10F-40B6-8BB0-A7EB80BEC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EC02AC-0E3A-40D3-94C7-043A03683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2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D3A574C-659D-426B-BA5E-2CDDCEDDF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59" y="451939"/>
            <a:ext cx="8989313" cy="61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96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C4D687E-567E-44A6-9711-D9A397CAC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88B340-D9F8-449D-89A1-778178FA5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" b="9931"/>
          <a:stretch/>
        </p:blipFill>
        <p:spPr>
          <a:xfrm>
            <a:off x="881743" y="-1"/>
            <a:ext cx="1042851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08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F4320A-1088-4DC4-9345-34C125D9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C7DD706-306E-437C-A35A-E3010BAECF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407903"/>
              </p:ext>
            </p:extLst>
          </p:nvPr>
        </p:nvGraphicFramePr>
        <p:xfrm>
          <a:off x="65895" y="0"/>
          <a:ext cx="12126104" cy="6858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67448">
                  <a:extLst>
                    <a:ext uri="{9D8B030D-6E8A-4147-A177-3AD203B41FA5}">
                      <a16:colId xmlns:a16="http://schemas.microsoft.com/office/drawing/2014/main" val="2715666276"/>
                    </a:ext>
                  </a:extLst>
                </a:gridCol>
                <a:gridCol w="3936293">
                  <a:extLst>
                    <a:ext uri="{9D8B030D-6E8A-4147-A177-3AD203B41FA5}">
                      <a16:colId xmlns:a16="http://schemas.microsoft.com/office/drawing/2014/main" val="898019955"/>
                    </a:ext>
                  </a:extLst>
                </a:gridCol>
                <a:gridCol w="4322363">
                  <a:extLst>
                    <a:ext uri="{9D8B030D-6E8A-4147-A177-3AD203B41FA5}">
                      <a16:colId xmlns:a16="http://schemas.microsoft.com/office/drawing/2014/main" val="1286768491"/>
                    </a:ext>
                  </a:extLst>
                </a:gridCol>
              </a:tblGrid>
              <a:tr h="2340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NIVEL DE DESEMPEÑO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VALORACIÓN DE CRITERIOS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REFERENCIA NUMERICA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1264719"/>
                  </a:ext>
                </a:extLst>
              </a:tr>
              <a:tr h="11292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Destacado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Se realizaron 9 de 9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9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0102768"/>
                  </a:ext>
                </a:extLst>
              </a:tr>
              <a:tr h="11292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Satisfactorio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Se realizaron 8 de 9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8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3485090"/>
                  </a:ext>
                </a:extLst>
              </a:tr>
              <a:tr h="11292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Suficiente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Se realizaron 7 a 9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7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58257"/>
                  </a:ext>
                </a:extLst>
              </a:tr>
              <a:tr h="112927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Insuficiente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>
                          <a:effectLst/>
                        </a:rPr>
                        <a:t>Se realizaron 5 de 9</a:t>
                      </a:r>
                      <a:endParaRPr lang="es-MX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effectLst/>
                        </a:rPr>
                        <a:t>5</a:t>
                      </a:r>
                      <a:endParaRPr lang="es-MX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8725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3822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273DE-E2A3-417C-B8F7-D2739FAC4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19" y="2108200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s-MX" sz="9600" dirty="0"/>
              <a:t>EVIDENCIA</a:t>
            </a:r>
          </a:p>
        </p:txBody>
      </p:sp>
    </p:spTree>
    <p:extLst>
      <p:ext uri="{BB962C8B-B14F-4D97-AF65-F5344CB8AC3E}">
        <p14:creationId xmlns:p14="http://schemas.microsoft.com/office/powerpoint/2010/main" val="480328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823251-4C49-4AEE-8E32-B66D3B1B6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EE3428-2370-4F25-BE03-ACCC93998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C673062-AFEF-4683-91A0-74D78CCA1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63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98E21F-BAF9-4A69-92A0-B25545233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3505BB-A271-42D8-8D2F-EEA8F3748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67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9B8B99-ED20-4331-AC3D-F3A69993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58828C-5BB8-404E-B9FC-EC914B439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690083-73A4-488E-940A-7A9C94696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3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0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B62438-39D6-4D07-8E1F-847057CAF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WhatsApp Video 2022-04-29 at 1.58.00 AM">
            <a:hlinkClick r:id="" action="ppaction://media"/>
            <a:extLst>
              <a:ext uri="{FF2B5EF4-FFF2-40B4-BE49-F238E27FC236}">
                <a16:creationId xmlns:a16="http://schemas.microsoft.com/office/drawing/2014/main" id="{4FFD98F1-B162-4FB4-97D7-5A1553D003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"/>
            <a:ext cx="37719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2E81FE5-B656-411B-B08F-FAED85B18D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41" y="-14516"/>
            <a:ext cx="8407338" cy="50509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028C3A5-9033-4305-A9EE-1EE14D4C1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13" y="3147128"/>
            <a:ext cx="8420100" cy="371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5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D6C3844C-CE71-4A43-92FD-733230D85539}"/>
              </a:ext>
            </a:extLst>
          </p:cNvPr>
          <p:cNvSpPr/>
          <p:nvPr/>
        </p:nvSpPr>
        <p:spPr>
          <a:xfrm>
            <a:off x="0" y="0"/>
            <a:ext cx="103849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WhatsApp Video 2022-04-27 at 10.59.32 AM">
            <a:hlinkClick r:id="" action="ppaction://media"/>
            <a:extLst>
              <a:ext uri="{FF2B5EF4-FFF2-40B4-BE49-F238E27FC236}">
                <a16:creationId xmlns:a16="http://schemas.microsoft.com/office/drawing/2014/main" id="{85E204E2-C195-4327-8568-E63FF36B87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2913" y="0"/>
            <a:ext cx="4397829" cy="688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49F1C2A-5B5B-4D9C-BD23-B9012C85B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5" t="20000" r="51607" b="30319"/>
          <a:stretch/>
        </p:blipFill>
        <p:spPr>
          <a:xfrm>
            <a:off x="1632857" y="185057"/>
            <a:ext cx="7424057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2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404FB-1410-45DE-BFCD-E6F4B96FE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028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MX" sz="6000" dirty="0"/>
              <a:t>PEMC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5A6FE3-41C2-489D-BCAE-F4B08E707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3" y="1371601"/>
            <a:ext cx="9402837" cy="47679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u="sng" dirty="0"/>
              <a:t>Ámbito:</a:t>
            </a:r>
          </a:p>
          <a:p>
            <a:r>
              <a:rPr lang="es-ES" dirty="0"/>
              <a:t>Prácticas docentes y directivas.</a:t>
            </a:r>
          </a:p>
          <a:p>
            <a:pPr marL="0" indent="0">
              <a:buNone/>
            </a:pPr>
            <a:r>
              <a:rPr lang="es-ES" b="1" u="sng" dirty="0"/>
              <a:t>Problemática:</a:t>
            </a:r>
          </a:p>
          <a:p>
            <a:r>
              <a:rPr lang="es-ES" dirty="0"/>
              <a:t>El docente no ha diseñado e implementado suficientes situaciones para fortalecer el lenguaje, la comunicación, así como la socialización, para los cuales es necesario que se les brinde atención diversificada.</a:t>
            </a:r>
          </a:p>
          <a:p>
            <a:pPr marL="0" indent="0">
              <a:buNone/>
            </a:pPr>
            <a:r>
              <a:rPr lang="es-ES" b="1" u="sng" dirty="0"/>
              <a:t>Objetivo:</a:t>
            </a:r>
          </a:p>
          <a:p>
            <a:r>
              <a:rPr lang="es-ES" dirty="0"/>
              <a:t>Diseñar e implementar, así como evaluar situaciones de aprendizaje con una atención diversificada, para fortalecer el lenguaje, la comunicación y la socialización de los alumnos.</a:t>
            </a:r>
          </a:p>
          <a:p>
            <a:pPr marL="0" indent="0">
              <a:buNone/>
            </a:pPr>
            <a:r>
              <a:rPr lang="es-ES" b="1" u="sng" dirty="0"/>
              <a:t>Meta:</a:t>
            </a:r>
          </a:p>
          <a:p>
            <a:r>
              <a:rPr lang="es-ES" dirty="0"/>
              <a:t>Que la docente brinde atención diversificada a todos los alumnos mediante situaciones para mejorar el lenguaje, la comunicación y la socialización de los alumnos durante el ciclo escolar 2021-2022.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13048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A08325E-AD6A-4D72-9C85-6F80FD7DB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88585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267845677"/>
                    </a:ext>
                  </a:extLst>
                </a:gridCol>
                <a:gridCol w="2024743">
                  <a:extLst>
                    <a:ext uri="{9D8B030D-6E8A-4147-A177-3AD203B41FA5}">
                      <a16:colId xmlns:a16="http://schemas.microsoft.com/office/drawing/2014/main" val="1409585423"/>
                    </a:ext>
                  </a:extLst>
                </a:gridCol>
                <a:gridCol w="1894114">
                  <a:extLst>
                    <a:ext uri="{9D8B030D-6E8A-4147-A177-3AD203B41FA5}">
                      <a16:colId xmlns:a16="http://schemas.microsoft.com/office/drawing/2014/main" val="1319477866"/>
                    </a:ext>
                  </a:extLst>
                </a:gridCol>
                <a:gridCol w="3156857">
                  <a:extLst>
                    <a:ext uri="{9D8B030D-6E8A-4147-A177-3AD203B41FA5}">
                      <a16:colId xmlns:a16="http://schemas.microsoft.com/office/drawing/2014/main" val="4076486519"/>
                    </a:ext>
                  </a:extLst>
                </a:gridCol>
                <a:gridCol w="2677886">
                  <a:extLst>
                    <a:ext uri="{9D8B030D-6E8A-4147-A177-3AD203B41FA5}">
                      <a16:colId xmlns:a16="http://schemas.microsoft.com/office/drawing/2014/main" val="1957171230"/>
                    </a:ext>
                  </a:extLst>
                </a:gridCol>
              </a:tblGrid>
              <a:tr h="13082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 dirty="0">
                          <a:effectLst/>
                        </a:rPr>
                        <a:t>ACCIONES</a:t>
                      </a:r>
                      <a:endParaRPr lang="es-MX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>
                          <a:effectLst/>
                        </a:rPr>
                        <a:t>RESPONSABLE</a:t>
                      </a:r>
                      <a:endParaRPr lang="es-MX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>
                          <a:effectLst/>
                        </a:rPr>
                        <a:t>PERIODO</a:t>
                      </a:r>
                      <a:endParaRPr lang="es-MX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>
                          <a:effectLst/>
                        </a:rPr>
                        <a:t>RECURSOS</a:t>
                      </a:r>
                      <a:endParaRPr lang="es-MX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 dirty="0">
                          <a:effectLst/>
                        </a:rPr>
                        <a:t>EVIDENCIA O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 dirty="0">
                          <a:effectLst/>
                        </a:rPr>
                        <a:t>EVALUACIÓN</a:t>
                      </a:r>
                      <a:endParaRPr lang="es-MX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2536457"/>
                  </a:ext>
                </a:extLst>
              </a:tr>
              <a:tr h="554970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>
                          <a:effectLst/>
                        </a:rPr>
                        <a:t>Distribución u organización de los alumnos de acuerdo con los niveles de aprendizaje.</a:t>
                      </a:r>
                      <a:endParaRPr lang="es-MX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 dirty="0">
                          <a:effectLst/>
                        </a:rPr>
                        <a:t>Docente</a:t>
                      </a:r>
                      <a:endParaRPr lang="es-MX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 dirty="0">
                          <a:effectLst/>
                        </a:rPr>
                        <a:t>Durante el ciclo escolar</a:t>
                      </a:r>
                      <a:endParaRPr lang="es-MX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 dirty="0">
                          <a:effectLst/>
                        </a:rPr>
                        <a:t>Rotación de sillas marcadas con el nombre del alumno.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 dirty="0">
                          <a:effectLst/>
                        </a:rPr>
                        <a:t>Equipos de tres alumnos, variando el nivel de aprendizaje.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 dirty="0">
                          <a:effectLst/>
                        </a:rPr>
                        <a:t> </a:t>
                      </a:r>
                      <a:endParaRPr lang="es-MX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900" dirty="0">
                          <a:effectLst/>
                        </a:rPr>
                        <a:t>Diario, expedientes pedagógicos, libreta de trabajo, listas de cotejo realizadas, notas de observación, planeaciones, pruebas o instrumentos de valoración. Lo anterior nos ayuda a identificar el nivel de aprendizaje.</a:t>
                      </a:r>
                      <a:endParaRPr lang="es-MX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7949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196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30CBB-3112-44AA-8D10-5A2EE8EFC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813593F-C66C-4DE4-A5F8-0171DA083A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6273141"/>
              </p:ext>
            </p:extLst>
          </p:nvPr>
        </p:nvGraphicFramePr>
        <p:xfrm>
          <a:off x="-1" y="0"/>
          <a:ext cx="1219200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160618543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7389120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98302457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66472719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619739554"/>
                    </a:ext>
                  </a:extLst>
                </a:gridCol>
              </a:tblGrid>
              <a:tr h="137681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Atención personalizada a los alumnos con bajo desempeño y con BAP.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Docente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Hasta que el alumno se nivele con sus compañeros.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20 o 30 minutos después de clase.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Libreta de trabajo del alumno.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extLst>
                  <a:ext uri="{0D108BD9-81ED-4DB2-BD59-A6C34878D82A}">
                    <a16:rowId xmlns:a16="http://schemas.microsoft.com/office/drawing/2014/main" val="178794767"/>
                  </a:ext>
                </a:extLst>
              </a:tr>
              <a:tr h="382221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Diseño de situaciones donde el alumno se exprese individualmente como en equipo y grupal.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Docente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Durante el ciclo escolar.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Planeaciones creativas, innovadoras y motivadoras para el alumno.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Exposiciones individuales frente a sus compañeros.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Uso de Emocionometro.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Mi nuevo mejor amigo.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extLst>
                  <a:ext uri="{0D108BD9-81ED-4DB2-BD59-A6C34878D82A}">
                    <a16:rowId xmlns:a16="http://schemas.microsoft.com/office/drawing/2014/main" val="1239083105"/>
                  </a:ext>
                </a:extLst>
              </a:tr>
              <a:tr h="165897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Usar herramientas de evaluación tales como son el diario, libreta de trabajo.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Docente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Diariamente durante todo el ciclo escolar.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Diario, libreta de incidencias y libreta de trabajo.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 dirty="0">
                          <a:effectLst/>
                        </a:rPr>
                        <a:t>Notas de observación, lista de cotejo de aprendizaje desglosado y manifestaciones.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441" marR="48441" marT="0" marB="0"/>
                </a:tc>
                <a:extLst>
                  <a:ext uri="{0D108BD9-81ED-4DB2-BD59-A6C34878D82A}">
                    <a16:rowId xmlns:a16="http://schemas.microsoft.com/office/drawing/2014/main" val="3015638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590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789D93-660B-4A10-8519-D64CCD8A57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77" y="541616"/>
            <a:ext cx="9010952" cy="5774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u="sng" dirty="0"/>
              <a:t>Ámbito:</a:t>
            </a:r>
          </a:p>
          <a:p>
            <a:pPr marL="0" indent="0">
              <a:buNone/>
            </a:pPr>
            <a:r>
              <a:rPr lang="es-ES" sz="2400" dirty="0"/>
              <a:t>Participación de la comunidad.</a:t>
            </a:r>
          </a:p>
          <a:p>
            <a:pPr marL="0" indent="0">
              <a:buNone/>
            </a:pPr>
            <a:r>
              <a:rPr lang="es-ES" sz="2400" b="1" u="sng" dirty="0"/>
              <a:t>Problemática:</a:t>
            </a:r>
          </a:p>
          <a:p>
            <a:r>
              <a:rPr lang="es-ES" sz="2400" dirty="0"/>
              <a:t>El docente no ha realizado actividades efectivas para motivar a la participación de padres de familia.</a:t>
            </a:r>
          </a:p>
          <a:p>
            <a:pPr marL="0" indent="0">
              <a:buNone/>
            </a:pPr>
            <a:r>
              <a:rPr lang="es-ES" sz="2400" b="1" u="sng" dirty="0"/>
              <a:t>Objetivo:</a:t>
            </a:r>
          </a:p>
          <a:p>
            <a:r>
              <a:rPr lang="es-ES" sz="2400" dirty="0"/>
              <a:t>Propiciar colaboración activa y efectiva de toda la comunidad escolar, para mejorar en aspectos sociales y actitudinales, en beneficio del logro de los aprendizajes de los alumnos y el buen funcionamiento del plantel.</a:t>
            </a:r>
          </a:p>
          <a:p>
            <a:pPr marL="0" indent="0">
              <a:buNone/>
            </a:pPr>
            <a:r>
              <a:rPr lang="es-ES" sz="2400" b="1" u="sng" dirty="0"/>
              <a:t>Meta:</a:t>
            </a:r>
          </a:p>
          <a:p>
            <a:r>
              <a:rPr lang="es-ES" sz="2400" dirty="0"/>
              <a:t>Lograr que el 100% de los padres de familia colaboren en las acciones para promover el aprendizaje de sus hijos.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523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00584-662E-4060-898C-A2BC20208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C01154C-DCA9-4FD7-B105-06BA9E1DAE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829032"/>
              </p:ext>
            </p:extLst>
          </p:nvPr>
        </p:nvGraphicFramePr>
        <p:xfrm>
          <a:off x="0" y="0"/>
          <a:ext cx="12192001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3578385798"/>
                    </a:ext>
                  </a:extLst>
                </a:gridCol>
                <a:gridCol w="2105182">
                  <a:extLst>
                    <a:ext uri="{9D8B030D-6E8A-4147-A177-3AD203B41FA5}">
                      <a16:colId xmlns:a16="http://schemas.microsoft.com/office/drawing/2014/main" val="1009889485"/>
                    </a:ext>
                  </a:extLst>
                </a:gridCol>
                <a:gridCol w="2771619">
                  <a:extLst>
                    <a:ext uri="{9D8B030D-6E8A-4147-A177-3AD203B41FA5}">
                      <a16:colId xmlns:a16="http://schemas.microsoft.com/office/drawing/2014/main" val="2841438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4609869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4193002857"/>
                    </a:ext>
                  </a:extLst>
                </a:gridCol>
              </a:tblGrid>
              <a:tr h="5533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ACCIONES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RESPONSABLE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PERIODO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RECURSOS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EVIDENCIA O EVALUACIÓN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extLst>
                  <a:ext uri="{0D108BD9-81ED-4DB2-BD59-A6C34878D82A}">
                    <a16:rowId xmlns:a16="http://schemas.microsoft.com/office/drawing/2014/main" val="1487504070"/>
                  </a:ext>
                </a:extLst>
              </a:tr>
              <a:tr h="2352339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Organización de comité de padres de familia.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Docente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Noviembre -Diciembre 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Reunión general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Acta de acuerdos de reunión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Convocatoria y acta firmada por la asociación de padres de familia.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Expediente de asociación de padres de familia.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extLst>
                  <a:ext uri="{0D108BD9-81ED-4DB2-BD59-A6C34878D82A}">
                    <a16:rowId xmlns:a16="http://schemas.microsoft.com/office/drawing/2014/main" val="3843412523"/>
                  </a:ext>
                </a:extLst>
              </a:tr>
              <a:tr h="192711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Diseñar actividades donde los padres de familia se integren al aprendizaje de sus hijos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Docente, padres de familia y alumnos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Durante el ciclo escolar.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Realización de feria de matemáticas.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Diario colectivo.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Circuito motriz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Eventos sociales  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Fotografías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extLst>
                  <a:ext uri="{0D108BD9-81ED-4DB2-BD59-A6C34878D82A}">
                    <a16:rowId xmlns:a16="http://schemas.microsoft.com/office/drawing/2014/main" val="3246321927"/>
                  </a:ext>
                </a:extLst>
              </a:tr>
              <a:tr h="20252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Presentar oficios a ORAE y dar seguimiento hasta lograr el apoyo de libros para biblioteca, pintura e impermeabilizante.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Docente y padres de familia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Durante el ciclo escolar o hasta que se obtenga apoyo.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>
                          <a:effectLst/>
                        </a:rPr>
                        <a:t>Oficios de solicitudes, firmados y sellados</a:t>
                      </a:r>
                      <a:endParaRPr lang="es-MX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400" dirty="0">
                          <a:effectLst/>
                        </a:rPr>
                        <a:t>Expediente de gestión.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553" marR="53553" marT="0" marB="0"/>
                </a:tc>
                <a:extLst>
                  <a:ext uri="{0D108BD9-81ED-4DB2-BD59-A6C34878D82A}">
                    <a16:rowId xmlns:a16="http://schemas.microsoft.com/office/drawing/2014/main" val="471881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728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3B6B12-4AAD-4512-86B8-8E215F23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0D27FE8-2ECF-42A4-8BE2-C9C824AE8F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4146175"/>
              </p:ext>
            </p:extLst>
          </p:nvPr>
        </p:nvGraphicFramePr>
        <p:xfrm>
          <a:off x="-2" y="0"/>
          <a:ext cx="12409715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1943">
                  <a:extLst>
                    <a:ext uri="{9D8B030D-6E8A-4147-A177-3AD203B41FA5}">
                      <a16:colId xmlns:a16="http://schemas.microsoft.com/office/drawing/2014/main" val="940782175"/>
                    </a:ext>
                  </a:extLst>
                </a:gridCol>
                <a:gridCol w="2142775">
                  <a:extLst>
                    <a:ext uri="{9D8B030D-6E8A-4147-A177-3AD203B41FA5}">
                      <a16:colId xmlns:a16="http://schemas.microsoft.com/office/drawing/2014/main" val="2313387063"/>
                    </a:ext>
                  </a:extLst>
                </a:gridCol>
                <a:gridCol w="2821111">
                  <a:extLst>
                    <a:ext uri="{9D8B030D-6E8A-4147-A177-3AD203B41FA5}">
                      <a16:colId xmlns:a16="http://schemas.microsoft.com/office/drawing/2014/main" val="1678676296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731143907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04560410"/>
                    </a:ext>
                  </a:extLst>
                </a:gridCol>
              </a:tblGrid>
              <a:tr h="31710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Realizar actividades para recaudar recursos y arreglar ventanas, puertas, baños y mano de obra para pintar el plantel. Así como materiales y sustento del kínder.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Docente y padres de familia.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Durante todo el ciclo escolar.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Participación en coleaduras, kermés, rodeo, rifas, etc.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Expediente de gestión y fotografías del antes y el después.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8359584"/>
                  </a:ext>
                </a:extLst>
              </a:tr>
              <a:tr h="3686916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Organizar un filtro diario, para dar entrada al jardín de niños, así como limpieza y mantenimiento de áreas verdes. 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 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Padres de familia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>
                          <a:effectLst/>
                        </a:rPr>
                        <a:t>Durante el ciclo escolar</a:t>
                      </a:r>
                      <a:endParaRPr lang="es-MX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 dirty="0">
                          <a:effectLst/>
                        </a:rPr>
                        <a:t>Rol semanal para el filtro diario, rol por mes para limpieza general y mantenimiento de áreas verdes.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 dirty="0">
                          <a:effectLst/>
                        </a:rPr>
                        <a:t>Gel antibacterial, pistola de temperatura y pulverizador.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MX" sz="1600" dirty="0">
                          <a:effectLst/>
                        </a:rPr>
                        <a:t> </a:t>
                      </a:r>
                      <a:endParaRPr lang="es-MX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9661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07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663347F-8AD0-49FB-8D66-D23775D2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30" y="173083"/>
            <a:ext cx="9244512" cy="66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8794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Violet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264</TotalTime>
  <Words>704</Words>
  <Application>Microsoft Office PowerPoint</Application>
  <PresentationFormat>Panorámica</PresentationFormat>
  <Paragraphs>101</Paragraphs>
  <Slides>18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Times New Roman</vt:lpstr>
      <vt:lpstr>Trebuchet MS</vt:lpstr>
      <vt:lpstr>Wingdings 3</vt:lpstr>
      <vt:lpstr>Faceta</vt:lpstr>
      <vt:lpstr>Presentación de PowerPoint</vt:lpstr>
      <vt:lpstr>Presentación de PowerPoint</vt:lpstr>
      <vt:lpstr>PEMC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EVIDENCIA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Pamela J�ssica Cortes Perez</dc:creator>
  <cp:lastModifiedBy>Pamela J�ssica Cortes Perez</cp:lastModifiedBy>
  <cp:revision>3</cp:revision>
  <dcterms:created xsi:type="dcterms:W3CDTF">2022-04-29T06:15:46Z</dcterms:created>
  <dcterms:modified xsi:type="dcterms:W3CDTF">2022-04-29T17:58:51Z</dcterms:modified>
</cp:coreProperties>
</file>