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0"/>
  </p:notesMasterIdLst>
  <p:sldIdLst>
    <p:sldId id="256" r:id="rId2"/>
    <p:sldId id="294" r:id="rId3"/>
    <p:sldId id="257" r:id="rId4"/>
    <p:sldId id="276" r:id="rId5"/>
    <p:sldId id="285" r:id="rId6"/>
    <p:sldId id="259" r:id="rId7"/>
    <p:sldId id="299" r:id="rId8"/>
    <p:sldId id="291" r:id="rId9"/>
    <p:sldId id="288" r:id="rId10"/>
    <p:sldId id="260" r:id="rId11"/>
    <p:sldId id="306" r:id="rId12"/>
    <p:sldId id="307" r:id="rId13"/>
    <p:sldId id="261" r:id="rId14"/>
    <p:sldId id="262" r:id="rId15"/>
    <p:sldId id="263" r:id="rId16"/>
    <p:sldId id="296" r:id="rId17"/>
    <p:sldId id="298" r:id="rId18"/>
    <p:sldId id="295" r:id="rId19"/>
    <p:sldId id="301" r:id="rId20"/>
    <p:sldId id="258" r:id="rId21"/>
    <p:sldId id="264" r:id="rId22"/>
    <p:sldId id="283" r:id="rId23"/>
    <p:sldId id="290" r:id="rId24"/>
    <p:sldId id="305" r:id="rId25"/>
    <p:sldId id="300" r:id="rId26"/>
    <p:sldId id="304" r:id="rId27"/>
    <p:sldId id="293" r:id="rId28"/>
    <p:sldId id="287" r:id="rId29"/>
  </p:sldIdLst>
  <p:sldSz cx="9144000" cy="5143500" type="screen16x9"/>
  <p:notesSz cx="6858000" cy="9144000"/>
  <p:embeddedFontLst>
    <p:embeddedFont>
      <p:font typeface="Anonymous Pro" panose="020B0604020202020204" charset="0"/>
      <p:regular r:id="rId31"/>
      <p:bold r:id="rId32"/>
      <p:italic r:id="rId33"/>
      <p:boldItalic r:id="rId34"/>
    </p:embeddedFont>
    <p:embeddedFont>
      <p:font typeface="Arial Black" panose="020B0A04020102020204" pitchFamily="34" charset="0"/>
      <p:bold r:id="rId35"/>
    </p:embeddedFont>
    <p:embeddedFont>
      <p:font typeface="Coming Soon" panose="020B0604020202020204" charset="0"/>
      <p:regular r:id="rId36"/>
    </p:embeddedFont>
    <p:embeddedFont>
      <p:font typeface="Concert One" panose="020B0604020202020204" charset="0"/>
      <p:regular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Mono Medium" panose="020B0604020202020204" charset="0"/>
      <p:regular r:id="rId46"/>
      <p:bold r:id="rId47"/>
      <p:italic r:id="rId48"/>
      <p:boldItalic r:id="rId49"/>
    </p:embeddedFont>
    <p:embeddedFont>
      <p:font typeface="Source Sans Pro" panose="020B0503030403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BD4156-4ECE-4BE7-BD24-78F3F32EA7FA}">
  <a:tblStyle styleId="{71BD4156-4ECE-4BE7-BD24-78F3F32EA7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53034354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53034354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853034354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853034354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53034354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53034354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18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53034354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53034354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670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739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53034354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53034354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11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53034354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53034354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265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569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430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506521a88_4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506521a88_4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831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53034354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53034354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590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853034354b_0_24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853034354b_0_24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14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853034354b_0_24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853034354b_0_24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085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53034354b_0_24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53034354b_0_24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968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5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1" y="40483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7" y="524012"/>
            <a:ext cx="7048226" cy="4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2989525"/>
            <a:ext cx="1584774" cy="18528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SECTION_TITLE_AND_DESCRIPTION_1_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602672" y="2010025"/>
            <a:ext cx="2695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839201" y="2389868"/>
            <a:ext cx="24594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5845528" y="2010025"/>
            <a:ext cx="2695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5845522" y="2389875"/>
            <a:ext cx="24594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602672" y="3449699"/>
            <a:ext cx="2695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839201" y="3838273"/>
            <a:ext cx="24594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5845528" y="3449695"/>
            <a:ext cx="2695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5845522" y="3838276"/>
            <a:ext cx="24594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635655">
            <a:off x="1848552" y="3058534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1903775">
            <a:off x="6763976" y="866659"/>
            <a:ext cx="2068425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29175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 hasCustomPrompt="1"/>
          </p:nvPr>
        </p:nvSpPr>
        <p:spPr>
          <a:xfrm>
            <a:off x="1301450" y="2719788"/>
            <a:ext cx="2101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301450" y="3383388"/>
            <a:ext cx="21012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 hasCustomPrompt="1"/>
          </p:nvPr>
        </p:nvSpPr>
        <p:spPr>
          <a:xfrm>
            <a:off x="3521400" y="2719788"/>
            <a:ext cx="2101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3521400" y="3383388"/>
            <a:ext cx="21012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" hasCustomPrompt="1"/>
          </p:nvPr>
        </p:nvSpPr>
        <p:spPr>
          <a:xfrm>
            <a:off x="5741350" y="2719788"/>
            <a:ext cx="2101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5741350" y="3383388"/>
            <a:ext cx="21012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371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36858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3685874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78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2"/>
          </p:nvPr>
        </p:nvSpPr>
        <p:spPr>
          <a:xfrm>
            <a:off x="1664325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1664334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3"/>
          </p:nvPr>
        </p:nvSpPr>
        <p:spPr>
          <a:xfrm>
            <a:off x="3817459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4"/>
          </p:nvPr>
        </p:nvSpPr>
        <p:spPr>
          <a:xfrm>
            <a:off x="3817468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5"/>
          </p:nvPr>
        </p:nvSpPr>
        <p:spPr>
          <a:xfrm>
            <a:off x="5970592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6"/>
          </p:nvPr>
        </p:nvSpPr>
        <p:spPr>
          <a:xfrm>
            <a:off x="5970602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7"/>
          </p:nvPr>
        </p:nvSpPr>
        <p:spPr>
          <a:xfrm>
            <a:off x="1664325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8"/>
          </p:nvPr>
        </p:nvSpPr>
        <p:spPr>
          <a:xfrm>
            <a:off x="1664334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 idx="9"/>
          </p:nvPr>
        </p:nvSpPr>
        <p:spPr>
          <a:xfrm>
            <a:off x="3817459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3"/>
          </p:nvPr>
        </p:nvSpPr>
        <p:spPr>
          <a:xfrm>
            <a:off x="3817468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14"/>
          </p:nvPr>
        </p:nvSpPr>
        <p:spPr>
          <a:xfrm>
            <a:off x="5970592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5"/>
          </p:nvPr>
        </p:nvSpPr>
        <p:spPr>
          <a:xfrm>
            <a:off x="5970602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3573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907470" y="2765032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137850" y="3229817"/>
            <a:ext cx="2457000" cy="1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2"/>
          </p:nvPr>
        </p:nvSpPr>
        <p:spPr>
          <a:xfrm>
            <a:off x="5318730" y="2765032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3"/>
          </p:nvPr>
        </p:nvSpPr>
        <p:spPr>
          <a:xfrm>
            <a:off x="5549120" y="3229817"/>
            <a:ext cx="2457000" cy="1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14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151" y="447699"/>
            <a:ext cx="5395700" cy="42481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2550900"/>
            <a:ext cx="37980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3307350"/>
            <a:ext cx="3268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40380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398275" y="1249425"/>
            <a:ext cx="6963300" cy="28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892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1pPr>
            <a:lvl2pPr marL="914400" lvl="1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2pPr>
            <a:lvl3pPr marL="1371600" lvl="2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3pPr>
            <a:lvl4pPr marL="1828800" lvl="3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4pPr>
            <a:lvl5pPr marL="2286000" lvl="4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5pPr>
            <a:lvl6pPr marL="2743200" lvl="5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6pPr>
            <a:lvl7pPr marL="3200400" lvl="6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7pPr>
            <a:lvl8pPr marL="3657600" lvl="7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8pPr>
            <a:lvl9pPr marL="4114800" lvl="8" indent="-288925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96375" y="1900525"/>
            <a:ext cx="2901600" cy="2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629950" y="3828100"/>
            <a:ext cx="2332500" cy="6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16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5044725" y="539500"/>
            <a:ext cx="32244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4748475" y="48065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5339025" y="5954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 rotWithShape="1">
          <a:blip r:embed="rId4">
            <a:alphaModFix/>
          </a:blip>
          <a:srcRect b="7123"/>
          <a:stretch/>
        </p:blipFill>
        <p:spPr>
          <a:xfrm>
            <a:off x="1974100" y="324738"/>
            <a:ext cx="5195775" cy="44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838275" y="1645347"/>
            <a:ext cx="4001700" cy="11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3335675" y="3062950"/>
            <a:ext cx="30069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SECTION_TITLE_AND_DESCRIPTION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6013614" y="838400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6013614" y="1199352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6013603" y="2104924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6013601" y="2465876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6013618" y="3371448"/>
            <a:ext cx="233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6013615" y="3732400"/>
            <a:ext cx="233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650175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262550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3538630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269487"/>
            <a:ext cx="3439500" cy="21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sz="1800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7" r:id="rId6"/>
    <p:sldLayoutId id="2147483658" r:id="rId7"/>
    <p:sldLayoutId id="2147483660" r:id="rId8"/>
    <p:sldLayoutId id="2147483661" r:id="rId9"/>
    <p:sldLayoutId id="2147483662" r:id="rId10"/>
    <p:sldLayoutId id="2147483669" r:id="rId11"/>
    <p:sldLayoutId id="2147483670" r:id="rId12"/>
    <p:sldLayoutId id="2147483671" r:id="rId13"/>
    <p:sldLayoutId id="2147483672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1573788" y="1213941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chemeClr val="accent2"/>
                </a:solidFill>
              </a:rPr>
              <a:t>Comunicación efectiva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0" y="2929265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2886561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360322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055100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7 divertidos juegos de comunicación que aumentan el entendimiento">
            <a:extLst>
              <a:ext uri="{FF2B5EF4-FFF2-40B4-BE49-F238E27FC236}">
                <a16:creationId xmlns:a16="http://schemas.microsoft.com/office/drawing/2014/main" id="{D31C6007-3644-4F84-8CBE-39AFD9627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72" y="26485"/>
            <a:ext cx="2036850" cy="218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DCC7C39-C4BA-48DB-8016-ED197072DB69}"/>
              </a:ext>
            </a:extLst>
          </p:cNvPr>
          <p:cNvSpPr txBox="1"/>
          <p:nvPr/>
        </p:nvSpPr>
        <p:spPr>
          <a:xfrm>
            <a:off x="1889900" y="3478121"/>
            <a:ext cx="99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Saber decir lo que se quiere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>
            <a:spLocks noGrp="1"/>
          </p:cNvSpPr>
          <p:nvPr>
            <p:ph type="body" idx="1"/>
          </p:nvPr>
        </p:nvSpPr>
        <p:spPr>
          <a:xfrm>
            <a:off x="1123240" y="2521151"/>
            <a:ext cx="2901600" cy="2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s-MX" sz="1800" b="1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1.-</a:t>
            </a:r>
            <a:r>
              <a:rPr lang="es-MX" sz="18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Evita caer en incongruencias para no dar mensajes contradictorios a la vez.</a:t>
            </a:r>
            <a:endParaRPr sz="2000" dirty="0"/>
          </a:p>
        </p:txBody>
      </p:sp>
      <p:sp>
        <p:nvSpPr>
          <p:cNvPr id="221" name="Google Shape;221;p33"/>
          <p:cNvSpPr txBox="1">
            <a:spLocks noGrp="1"/>
          </p:cNvSpPr>
          <p:nvPr>
            <p:ph type="title"/>
          </p:nvPr>
        </p:nvSpPr>
        <p:spPr>
          <a:xfrm>
            <a:off x="987870" y="995103"/>
            <a:ext cx="3314494" cy="16768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Cómo hacer nuestra comunicación efectiva </a:t>
            </a:r>
            <a:endParaRPr dirty="0"/>
          </a:p>
        </p:txBody>
      </p:sp>
      <p:sp>
        <p:nvSpPr>
          <p:cNvPr id="224" name="Google Shape;224;p33"/>
          <p:cNvSpPr/>
          <p:nvPr/>
        </p:nvSpPr>
        <p:spPr>
          <a:xfrm rot="-391042">
            <a:off x="5665714" y="2448475"/>
            <a:ext cx="1101258" cy="649000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0" y="15402"/>
                </a:moveTo>
                <a:lnTo>
                  <a:pt x="40035" y="0"/>
                </a:lnTo>
                <a:cubicBezTo>
                  <a:pt x="40035" y="0"/>
                  <a:pt x="39175" y="1442"/>
                  <a:pt x="39491" y="2221"/>
                </a:cubicBezTo>
                <a:cubicBezTo>
                  <a:pt x="39806" y="2993"/>
                  <a:pt x="41434" y="3418"/>
                  <a:pt x="41434" y="3418"/>
                </a:cubicBezTo>
                <a:cubicBezTo>
                  <a:pt x="41434" y="3418"/>
                  <a:pt x="40574" y="5040"/>
                  <a:pt x="41047" y="5753"/>
                </a:cubicBezTo>
                <a:cubicBezTo>
                  <a:pt x="41521" y="6466"/>
                  <a:pt x="42609" y="7168"/>
                  <a:pt x="42609" y="7168"/>
                </a:cubicBezTo>
                <a:cubicBezTo>
                  <a:pt x="42609" y="7168"/>
                  <a:pt x="41510" y="9791"/>
                  <a:pt x="44051" y="10684"/>
                </a:cubicBezTo>
                <a:lnTo>
                  <a:pt x="4327" y="25960"/>
                </a:lnTo>
                <a:cubicBezTo>
                  <a:pt x="4327" y="25960"/>
                  <a:pt x="4958" y="24252"/>
                  <a:pt x="4703" y="23631"/>
                </a:cubicBezTo>
                <a:cubicBezTo>
                  <a:pt x="4447" y="23011"/>
                  <a:pt x="2885" y="22439"/>
                  <a:pt x="2885" y="22439"/>
                </a:cubicBezTo>
                <a:cubicBezTo>
                  <a:pt x="2885" y="22439"/>
                  <a:pt x="3767" y="20752"/>
                  <a:pt x="3380" y="19816"/>
                </a:cubicBezTo>
                <a:cubicBezTo>
                  <a:pt x="2999" y="18885"/>
                  <a:pt x="1524" y="18526"/>
                  <a:pt x="1524" y="18526"/>
                </a:cubicBezTo>
                <a:cubicBezTo>
                  <a:pt x="1524" y="18526"/>
                  <a:pt x="2237" y="17514"/>
                  <a:pt x="1873" y="16638"/>
                </a:cubicBezTo>
                <a:cubicBezTo>
                  <a:pt x="1513" y="15761"/>
                  <a:pt x="0" y="15402"/>
                  <a:pt x="0" y="15402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3"/>
          <p:cNvSpPr/>
          <p:nvPr/>
        </p:nvSpPr>
        <p:spPr>
          <a:xfrm rot="-2148808">
            <a:off x="5649174" y="1078575"/>
            <a:ext cx="647414" cy="266322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7449875" y="914336"/>
            <a:ext cx="504629" cy="65649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6023610" flipH="1">
            <a:off x="4575756" y="2456753"/>
            <a:ext cx="1579416" cy="71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6.- Incongruencia - Aprendiendo a Educar con María Isabel | Acast">
            <a:extLst>
              <a:ext uri="{FF2B5EF4-FFF2-40B4-BE49-F238E27FC236}">
                <a16:creationId xmlns:a16="http://schemas.microsoft.com/office/drawing/2014/main" id="{8A75D05F-821B-4843-A5E8-143B59B6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8007">
            <a:off x="6149527" y="1175179"/>
            <a:ext cx="1289778" cy="128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ntira o Verdad? ¿Congruencia o Incongruencia? — SteemKR">
            <a:extLst>
              <a:ext uri="{FF2B5EF4-FFF2-40B4-BE49-F238E27FC236}">
                <a16:creationId xmlns:a16="http://schemas.microsoft.com/office/drawing/2014/main" id="{05967AD9-9213-4826-94F1-B0E92620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631">
            <a:off x="5865923" y="2819411"/>
            <a:ext cx="1467139" cy="146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C8A71BD-30C2-47FB-8799-DFFF557D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214" y="659219"/>
            <a:ext cx="3352623" cy="2147968"/>
          </a:xfrm>
        </p:spPr>
        <p:txBody>
          <a:bodyPr/>
          <a:lstStyle/>
          <a:p>
            <a:r>
              <a:rPr lang="es-MX" sz="54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Dinámica</a:t>
            </a:r>
            <a:br>
              <a:rPr lang="es-MX" sz="54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es-MX" sz="54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(</a:t>
            </a:r>
            <a:r>
              <a:rPr lang="es-MX" sz="24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una pareja</a:t>
            </a:r>
            <a:r>
              <a:rPr lang="es-MX" sz="48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) </a:t>
            </a:r>
            <a:br>
              <a:rPr lang="es-MX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s-MX" dirty="0"/>
          </a:p>
        </p:txBody>
      </p:sp>
      <p:pic>
        <p:nvPicPr>
          <p:cNvPr id="2050" name="Picture 2" descr="Signos que indican que la otra persona no te escucha">
            <a:extLst>
              <a:ext uri="{FF2B5EF4-FFF2-40B4-BE49-F238E27FC236}">
                <a16:creationId xmlns:a16="http://schemas.microsoft.com/office/drawing/2014/main" id="{E5C4BF55-660C-4D0E-9EF3-E8DE0DB00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08" y="2111031"/>
            <a:ext cx="4110778" cy="200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975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8035F28-8E08-4D96-9EB6-1310DEB15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2399" y="1269487"/>
            <a:ext cx="4031833" cy="2189100"/>
          </a:xfrm>
        </p:spPr>
        <p:txBody>
          <a:bodyPr/>
          <a:lstStyle/>
          <a:p>
            <a:r>
              <a:rPr lang="es-MX" sz="3600" dirty="0"/>
              <a:t>“Lo que haces habla tan alto que no puedo oír lo que dices” </a:t>
            </a: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7F33A1EC-F295-431A-92CD-35C92FDF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232" y="3540642"/>
            <a:ext cx="2465480" cy="1310906"/>
          </a:xfrm>
        </p:spPr>
        <p:txBody>
          <a:bodyPr/>
          <a:lstStyle/>
          <a:p>
            <a:r>
              <a:rPr lang="es-MX" sz="18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Waldo Emerson</a:t>
            </a:r>
            <a:br>
              <a:rPr lang="es-MX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64852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C8A71BD-30C2-47FB-8799-DFFF557D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270" y="967563"/>
            <a:ext cx="2649600" cy="2147968"/>
          </a:xfrm>
        </p:spPr>
        <p:txBody>
          <a:bodyPr/>
          <a:lstStyle/>
          <a:p>
            <a:r>
              <a:rPr lang="es-MX" sz="1800" b="1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2.-</a:t>
            </a:r>
            <a:r>
              <a:rPr lang="es-MX" sz="18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Recuerda que encontrar un lugar y un momento apropiado es vital para determinadas comunicaciones.</a:t>
            </a:r>
            <a:br>
              <a:rPr lang="es-MX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s-MX" dirty="0"/>
          </a:p>
        </p:txBody>
      </p:sp>
      <p:pic>
        <p:nvPicPr>
          <p:cNvPr id="4" name="Imagen 3" descr="15 ideas de Comunicacion | comunicacion, comunicacion dibujos, comunicacion  efectiva">
            <a:extLst>
              <a:ext uri="{FF2B5EF4-FFF2-40B4-BE49-F238E27FC236}">
                <a16:creationId xmlns:a16="http://schemas.microsoft.com/office/drawing/2014/main" id="{3BE4F237-6CB1-4F34-9F95-69405E53192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86" y="2385916"/>
            <a:ext cx="2043544" cy="205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Comunicación asertiva – SOSvirtual">
            <a:extLst>
              <a:ext uri="{FF2B5EF4-FFF2-40B4-BE49-F238E27FC236}">
                <a16:creationId xmlns:a16="http://schemas.microsoft.com/office/drawing/2014/main" id="{5DF82498-7ECA-42B8-96E6-B99FE7CF6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8"/>
          <a:stretch/>
        </p:blipFill>
        <p:spPr bwMode="auto">
          <a:xfrm>
            <a:off x="5249447" y="701749"/>
            <a:ext cx="2732193" cy="17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body" idx="2"/>
          </p:nvPr>
        </p:nvSpPr>
        <p:spPr>
          <a:xfrm>
            <a:off x="5044725" y="539500"/>
            <a:ext cx="32244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indent="0">
              <a:buNone/>
            </a:pPr>
            <a:r>
              <a:rPr lang="es-MX" sz="1800" b="1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3.-</a:t>
            </a:r>
            <a:r>
              <a:rPr lang="es-MX" sz="18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No escuches para únicamente responder. Es fundamental mantener una actitud de escucha activa y no pensar más en lo que vas a responder que en lo que te están diciendo. Así la comunicación será más fluida y mejorará.</a:t>
            </a:r>
            <a:endParaRPr lang="es-MX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s-MX" dirty="0"/>
          </a:p>
        </p:txBody>
      </p:sp>
      <p:sp>
        <p:nvSpPr>
          <p:cNvPr id="255" name="Google Shape;255;p35"/>
          <p:cNvSpPr/>
          <p:nvPr/>
        </p:nvSpPr>
        <p:spPr>
          <a:xfrm rot="-2700000">
            <a:off x="765274" y="2065491"/>
            <a:ext cx="647436" cy="266330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56" name="Google Shape;256;p35"/>
          <p:cNvSpPr/>
          <p:nvPr/>
        </p:nvSpPr>
        <p:spPr>
          <a:xfrm rot="-2700000">
            <a:off x="2517624" y="3175166"/>
            <a:ext cx="647436" cy="266330"/>
          </a:xfrm>
          <a:custGeom>
            <a:avLst/>
            <a:gdLst/>
            <a:ahLst/>
            <a:cxnLst/>
            <a:rect l="l" t="t" r="r" b="b"/>
            <a:pathLst>
              <a:path w="36226" h="14902" extrusionOk="0">
                <a:moveTo>
                  <a:pt x="991" y="1"/>
                </a:moveTo>
                <a:lnTo>
                  <a:pt x="36226" y="3565"/>
                </a:lnTo>
                <a:cubicBezTo>
                  <a:pt x="36226" y="3565"/>
                  <a:pt x="34800" y="4452"/>
                  <a:pt x="34729" y="5291"/>
                </a:cubicBezTo>
                <a:cubicBezTo>
                  <a:pt x="34658" y="6123"/>
                  <a:pt x="35905" y="7244"/>
                  <a:pt x="35905" y="7244"/>
                </a:cubicBezTo>
                <a:cubicBezTo>
                  <a:pt x="35905" y="7244"/>
                  <a:pt x="34397" y="8289"/>
                  <a:pt x="34495" y="9138"/>
                </a:cubicBezTo>
                <a:cubicBezTo>
                  <a:pt x="34588" y="9993"/>
                  <a:pt x="35230" y="11114"/>
                  <a:pt x="35230" y="11114"/>
                </a:cubicBezTo>
                <a:cubicBezTo>
                  <a:pt x="35230" y="11114"/>
                  <a:pt x="33053" y="12943"/>
                  <a:pt x="34903" y="14902"/>
                </a:cubicBezTo>
                <a:lnTo>
                  <a:pt x="1" y="11364"/>
                </a:lnTo>
                <a:cubicBezTo>
                  <a:pt x="1" y="11364"/>
                  <a:pt x="1345" y="10134"/>
                  <a:pt x="1400" y="9465"/>
                </a:cubicBezTo>
                <a:cubicBezTo>
                  <a:pt x="1460" y="8801"/>
                  <a:pt x="333" y="7576"/>
                  <a:pt x="333" y="7576"/>
                </a:cubicBezTo>
                <a:cubicBezTo>
                  <a:pt x="333" y="7576"/>
                  <a:pt x="1884" y="6477"/>
                  <a:pt x="1977" y="5476"/>
                </a:cubicBezTo>
                <a:cubicBezTo>
                  <a:pt x="2064" y="4469"/>
                  <a:pt x="915" y="3473"/>
                  <a:pt x="915" y="3473"/>
                </a:cubicBezTo>
                <a:cubicBezTo>
                  <a:pt x="915" y="3473"/>
                  <a:pt x="2015" y="2901"/>
                  <a:pt x="2091" y="1954"/>
                </a:cubicBezTo>
                <a:cubicBezTo>
                  <a:pt x="2172" y="1007"/>
                  <a:pt x="991" y="1"/>
                  <a:pt x="991" y="1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257" name="Google Shape;257;p35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6023610">
            <a:off x="2786831" y="3004878"/>
            <a:ext cx="1579416" cy="71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ROMOVER LA INTERACCIÓN IDÓNEA - COMUNICACIÒN: Escucha Activa y Asertiva">
            <a:extLst>
              <a:ext uri="{FF2B5EF4-FFF2-40B4-BE49-F238E27FC236}">
                <a16:creationId xmlns:a16="http://schemas.microsoft.com/office/drawing/2014/main" id="{2CCE61C5-6042-4F11-94BF-7EA87E57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3707">
            <a:off x="791588" y="2165079"/>
            <a:ext cx="1894668" cy="16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DAH: Comunicación y asertividad">
            <a:extLst>
              <a:ext uri="{FF2B5EF4-FFF2-40B4-BE49-F238E27FC236}">
                <a16:creationId xmlns:a16="http://schemas.microsoft.com/office/drawing/2014/main" id="{96DCAF2B-6B2D-4487-B38F-5850EFBA3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1" b="38398"/>
          <a:stretch/>
        </p:blipFill>
        <p:spPr bwMode="auto">
          <a:xfrm>
            <a:off x="584791" y="711323"/>
            <a:ext cx="3486562" cy="77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4,730 Huellas De Pies Imágenes y Fotos - 123RF">
            <a:extLst>
              <a:ext uri="{FF2B5EF4-FFF2-40B4-BE49-F238E27FC236}">
                <a16:creationId xmlns:a16="http://schemas.microsoft.com/office/drawing/2014/main" id="{AD937B1E-1E76-43CB-8EBC-A4D8289E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65698">
            <a:off x="5405666" y="2257723"/>
            <a:ext cx="1567229" cy="156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" name="Google Shape;263;p36"/>
          <p:cNvSpPr/>
          <p:nvPr/>
        </p:nvSpPr>
        <p:spPr>
          <a:xfrm>
            <a:off x="3610653" y="2315268"/>
            <a:ext cx="298800" cy="29857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5" name="Google Shape;26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95467">
            <a:off x="5140081" y="487158"/>
            <a:ext cx="1323877" cy="15478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67" name="Google Shape;267;p36"/>
          <p:cNvGrpSpPr/>
          <p:nvPr/>
        </p:nvGrpSpPr>
        <p:grpSpPr>
          <a:xfrm>
            <a:off x="5473482" y="1259908"/>
            <a:ext cx="657074" cy="434118"/>
            <a:chOff x="1312450" y="4093350"/>
            <a:chExt cx="685350" cy="1090200"/>
          </a:xfrm>
        </p:grpSpPr>
        <p:sp>
          <p:nvSpPr>
            <p:cNvPr id="268" name="Google Shape;268;p36"/>
            <p:cNvSpPr/>
            <p:nvPr/>
          </p:nvSpPr>
          <p:spPr>
            <a:xfrm>
              <a:off x="1312450" y="4093350"/>
              <a:ext cx="685350" cy="1090200"/>
            </a:xfrm>
            <a:custGeom>
              <a:avLst/>
              <a:gdLst/>
              <a:ahLst/>
              <a:cxnLst/>
              <a:rect l="l" t="t" r="r" b="b"/>
              <a:pathLst>
                <a:path w="27414" h="43608" extrusionOk="0">
                  <a:moveTo>
                    <a:pt x="5201" y="10009"/>
                  </a:moveTo>
                  <a:lnTo>
                    <a:pt x="5201" y="10009"/>
                  </a:lnTo>
                  <a:cubicBezTo>
                    <a:pt x="5040" y="10996"/>
                    <a:pt x="5002" y="11987"/>
                    <a:pt x="5102" y="12937"/>
                  </a:cubicBezTo>
                  <a:cubicBezTo>
                    <a:pt x="5170" y="13571"/>
                    <a:pt x="5297" y="14196"/>
                    <a:pt x="5478" y="14807"/>
                  </a:cubicBezTo>
                  <a:cubicBezTo>
                    <a:pt x="4743" y="13294"/>
                    <a:pt x="4728" y="11634"/>
                    <a:pt x="5201" y="10009"/>
                  </a:cubicBezTo>
                  <a:close/>
                  <a:moveTo>
                    <a:pt x="15811" y="1265"/>
                  </a:moveTo>
                  <a:cubicBezTo>
                    <a:pt x="20541" y="1265"/>
                    <a:pt x="25145" y="5101"/>
                    <a:pt x="25884" y="9796"/>
                  </a:cubicBezTo>
                  <a:cubicBezTo>
                    <a:pt x="26649" y="14663"/>
                    <a:pt x="23581" y="19908"/>
                    <a:pt x="18734" y="21156"/>
                  </a:cubicBezTo>
                  <a:lnTo>
                    <a:pt x="18733" y="21156"/>
                  </a:lnTo>
                  <a:cubicBezTo>
                    <a:pt x="17919" y="21366"/>
                    <a:pt x="17082" y="21467"/>
                    <a:pt x="16245" y="21467"/>
                  </a:cubicBezTo>
                  <a:cubicBezTo>
                    <a:pt x="12150" y="21467"/>
                    <a:pt x="8059" y="19044"/>
                    <a:pt x="6641" y="15088"/>
                  </a:cubicBezTo>
                  <a:cubicBezTo>
                    <a:pt x="5469" y="11816"/>
                    <a:pt x="6172" y="7764"/>
                    <a:pt x="8270" y="4955"/>
                  </a:cubicBezTo>
                  <a:cubicBezTo>
                    <a:pt x="9623" y="3549"/>
                    <a:pt x="11222" y="2430"/>
                    <a:pt x="12774" y="1829"/>
                  </a:cubicBezTo>
                  <a:cubicBezTo>
                    <a:pt x="13408" y="1665"/>
                    <a:pt x="14061" y="1582"/>
                    <a:pt x="14715" y="1582"/>
                  </a:cubicBezTo>
                  <a:cubicBezTo>
                    <a:pt x="14773" y="1582"/>
                    <a:pt x="14831" y="1582"/>
                    <a:pt x="14889" y="1584"/>
                  </a:cubicBezTo>
                  <a:cubicBezTo>
                    <a:pt x="14890" y="1584"/>
                    <a:pt x="14891" y="1584"/>
                    <a:pt x="14891" y="1584"/>
                  </a:cubicBezTo>
                  <a:cubicBezTo>
                    <a:pt x="15042" y="1584"/>
                    <a:pt x="15084" y="1340"/>
                    <a:pt x="14936" y="1309"/>
                  </a:cubicBezTo>
                  <a:cubicBezTo>
                    <a:pt x="15228" y="1279"/>
                    <a:pt x="15519" y="1265"/>
                    <a:pt x="15811" y="1265"/>
                  </a:cubicBezTo>
                  <a:close/>
                  <a:moveTo>
                    <a:pt x="11744" y="28418"/>
                  </a:moveTo>
                  <a:lnTo>
                    <a:pt x="11744" y="28418"/>
                  </a:lnTo>
                  <a:cubicBezTo>
                    <a:pt x="12408" y="28787"/>
                    <a:pt x="13268" y="28878"/>
                    <a:pt x="14064" y="28978"/>
                  </a:cubicBezTo>
                  <a:cubicBezTo>
                    <a:pt x="13489" y="31053"/>
                    <a:pt x="12936" y="33136"/>
                    <a:pt x="12378" y="35217"/>
                  </a:cubicBezTo>
                  <a:lnTo>
                    <a:pt x="12377" y="35217"/>
                  </a:lnTo>
                  <a:lnTo>
                    <a:pt x="11752" y="37548"/>
                  </a:lnTo>
                  <a:cubicBezTo>
                    <a:pt x="11436" y="37515"/>
                    <a:pt x="11118" y="37500"/>
                    <a:pt x="10804" y="37432"/>
                  </a:cubicBezTo>
                  <a:cubicBezTo>
                    <a:pt x="10450" y="37354"/>
                    <a:pt x="10108" y="37230"/>
                    <a:pt x="9772" y="37098"/>
                  </a:cubicBezTo>
                  <a:cubicBezTo>
                    <a:pt x="9899" y="36422"/>
                    <a:pt x="10035" y="35749"/>
                    <a:pt x="10185" y="35077"/>
                  </a:cubicBezTo>
                  <a:cubicBezTo>
                    <a:pt x="10425" y="33999"/>
                    <a:pt x="10695" y="32928"/>
                    <a:pt x="10992" y="31864"/>
                  </a:cubicBezTo>
                  <a:cubicBezTo>
                    <a:pt x="11305" y="30745"/>
                    <a:pt x="11807" y="29661"/>
                    <a:pt x="11760" y="28491"/>
                  </a:cubicBezTo>
                  <a:cubicBezTo>
                    <a:pt x="11757" y="28467"/>
                    <a:pt x="11752" y="28442"/>
                    <a:pt x="11744" y="28418"/>
                  </a:cubicBezTo>
                  <a:close/>
                  <a:moveTo>
                    <a:pt x="9701" y="37483"/>
                  </a:moveTo>
                  <a:cubicBezTo>
                    <a:pt x="10246" y="37833"/>
                    <a:pt x="10942" y="38077"/>
                    <a:pt x="11595" y="38077"/>
                  </a:cubicBezTo>
                  <a:cubicBezTo>
                    <a:pt x="11600" y="38077"/>
                    <a:pt x="11605" y="38077"/>
                    <a:pt x="11609" y="38077"/>
                  </a:cubicBezTo>
                  <a:lnTo>
                    <a:pt x="11609" y="38077"/>
                  </a:lnTo>
                  <a:cubicBezTo>
                    <a:pt x="11580" y="38193"/>
                    <a:pt x="11549" y="38311"/>
                    <a:pt x="11517" y="38428"/>
                  </a:cubicBezTo>
                  <a:lnTo>
                    <a:pt x="11517" y="38427"/>
                  </a:lnTo>
                  <a:cubicBezTo>
                    <a:pt x="11470" y="38603"/>
                    <a:pt x="11418" y="38860"/>
                    <a:pt x="11359" y="39156"/>
                  </a:cubicBezTo>
                  <a:cubicBezTo>
                    <a:pt x="11204" y="39085"/>
                    <a:pt x="11033" y="39072"/>
                    <a:pt x="10858" y="39072"/>
                  </a:cubicBezTo>
                  <a:cubicBezTo>
                    <a:pt x="10752" y="39072"/>
                    <a:pt x="10645" y="39077"/>
                    <a:pt x="10540" y="39077"/>
                  </a:cubicBezTo>
                  <a:cubicBezTo>
                    <a:pt x="10481" y="39077"/>
                    <a:pt x="10423" y="39075"/>
                    <a:pt x="10366" y="39070"/>
                  </a:cubicBezTo>
                  <a:cubicBezTo>
                    <a:pt x="10056" y="39046"/>
                    <a:pt x="9752" y="38970"/>
                    <a:pt x="9446" y="38922"/>
                  </a:cubicBezTo>
                  <a:cubicBezTo>
                    <a:pt x="9465" y="38818"/>
                    <a:pt x="9482" y="38724"/>
                    <a:pt x="9492" y="38655"/>
                  </a:cubicBezTo>
                  <a:cubicBezTo>
                    <a:pt x="9556" y="38264"/>
                    <a:pt x="9631" y="37874"/>
                    <a:pt x="9701" y="37483"/>
                  </a:cubicBezTo>
                  <a:close/>
                  <a:moveTo>
                    <a:pt x="9371" y="39374"/>
                  </a:moveTo>
                  <a:cubicBezTo>
                    <a:pt x="9633" y="39480"/>
                    <a:pt x="9916" y="39543"/>
                    <a:pt x="10196" y="39580"/>
                  </a:cubicBezTo>
                  <a:cubicBezTo>
                    <a:pt x="10388" y="39606"/>
                    <a:pt x="10607" y="39642"/>
                    <a:pt x="10819" y="39642"/>
                  </a:cubicBezTo>
                  <a:cubicBezTo>
                    <a:pt x="10980" y="39642"/>
                    <a:pt x="11137" y="39622"/>
                    <a:pt x="11275" y="39560"/>
                  </a:cubicBezTo>
                  <a:lnTo>
                    <a:pt x="11275" y="39560"/>
                  </a:lnTo>
                  <a:cubicBezTo>
                    <a:pt x="11189" y="39985"/>
                    <a:pt x="11082" y="40437"/>
                    <a:pt x="10950" y="40815"/>
                  </a:cubicBezTo>
                  <a:cubicBezTo>
                    <a:pt x="10924" y="40814"/>
                    <a:pt x="10899" y="40814"/>
                    <a:pt x="10873" y="40814"/>
                  </a:cubicBezTo>
                  <a:cubicBezTo>
                    <a:pt x="10639" y="40814"/>
                    <a:pt x="10398" y="40862"/>
                    <a:pt x="10159" y="40862"/>
                  </a:cubicBezTo>
                  <a:cubicBezTo>
                    <a:pt x="10125" y="40862"/>
                    <a:pt x="10090" y="40861"/>
                    <a:pt x="10056" y="40859"/>
                  </a:cubicBezTo>
                  <a:cubicBezTo>
                    <a:pt x="9795" y="40841"/>
                    <a:pt x="9538" y="40801"/>
                    <a:pt x="9284" y="40736"/>
                  </a:cubicBezTo>
                  <a:cubicBezTo>
                    <a:pt x="9251" y="40301"/>
                    <a:pt x="9306" y="39796"/>
                    <a:pt x="9371" y="39374"/>
                  </a:cubicBezTo>
                  <a:close/>
                  <a:moveTo>
                    <a:pt x="9402" y="41289"/>
                  </a:moveTo>
                  <a:lnTo>
                    <a:pt x="9402" y="41289"/>
                  </a:lnTo>
                  <a:cubicBezTo>
                    <a:pt x="9559" y="41334"/>
                    <a:pt x="9718" y="41367"/>
                    <a:pt x="9881" y="41388"/>
                  </a:cubicBezTo>
                  <a:cubicBezTo>
                    <a:pt x="10049" y="41410"/>
                    <a:pt x="10255" y="41433"/>
                    <a:pt x="10462" y="41433"/>
                  </a:cubicBezTo>
                  <a:cubicBezTo>
                    <a:pt x="10528" y="41433"/>
                    <a:pt x="10593" y="41431"/>
                    <a:pt x="10658" y="41426"/>
                  </a:cubicBezTo>
                  <a:lnTo>
                    <a:pt x="10658" y="41426"/>
                  </a:lnTo>
                  <a:cubicBezTo>
                    <a:pt x="10569" y="41553"/>
                    <a:pt x="10471" y="41645"/>
                    <a:pt x="10362" y="41677"/>
                  </a:cubicBezTo>
                  <a:cubicBezTo>
                    <a:pt x="10234" y="41715"/>
                    <a:pt x="10121" y="41733"/>
                    <a:pt x="10020" y="41733"/>
                  </a:cubicBezTo>
                  <a:cubicBezTo>
                    <a:pt x="9703" y="41733"/>
                    <a:pt x="9511" y="41557"/>
                    <a:pt x="9402" y="41289"/>
                  </a:cubicBezTo>
                  <a:close/>
                  <a:moveTo>
                    <a:pt x="15893" y="1"/>
                  </a:moveTo>
                  <a:cubicBezTo>
                    <a:pt x="15395" y="1"/>
                    <a:pt x="14894" y="37"/>
                    <a:pt x="14392" y="112"/>
                  </a:cubicBezTo>
                  <a:cubicBezTo>
                    <a:pt x="8294" y="1027"/>
                    <a:pt x="1" y="10835"/>
                    <a:pt x="5909" y="16358"/>
                  </a:cubicBezTo>
                  <a:cubicBezTo>
                    <a:pt x="5961" y="16407"/>
                    <a:pt x="6017" y="16426"/>
                    <a:pt x="6069" y="16426"/>
                  </a:cubicBezTo>
                  <a:cubicBezTo>
                    <a:pt x="6083" y="16426"/>
                    <a:pt x="6096" y="16425"/>
                    <a:pt x="6110" y="16423"/>
                  </a:cubicBezTo>
                  <a:cubicBezTo>
                    <a:pt x="7517" y="19288"/>
                    <a:pt x="10185" y="21363"/>
                    <a:pt x="13288" y="22188"/>
                  </a:cubicBezTo>
                  <a:cubicBezTo>
                    <a:pt x="12902" y="23062"/>
                    <a:pt x="12749" y="24055"/>
                    <a:pt x="12540" y="24979"/>
                  </a:cubicBezTo>
                  <a:cubicBezTo>
                    <a:pt x="12385" y="25662"/>
                    <a:pt x="12080" y="26433"/>
                    <a:pt x="12061" y="27162"/>
                  </a:cubicBezTo>
                  <a:cubicBezTo>
                    <a:pt x="11762" y="27201"/>
                    <a:pt x="11473" y="27285"/>
                    <a:pt x="11204" y="27442"/>
                  </a:cubicBezTo>
                  <a:cubicBezTo>
                    <a:pt x="11018" y="27550"/>
                    <a:pt x="11015" y="27777"/>
                    <a:pt x="11142" y="27928"/>
                  </a:cubicBezTo>
                  <a:cubicBezTo>
                    <a:pt x="11145" y="27935"/>
                    <a:pt x="11150" y="27938"/>
                    <a:pt x="11155" y="27944"/>
                  </a:cubicBezTo>
                  <a:cubicBezTo>
                    <a:pt x="11028" y="27948"/>
                    <a:pt x="10910" y="28008"/>
                    <a:pt x="10832" y="28108"/>
                  </a:cubicBezTo>
                  <a:cubicBezTo>
                    <a:pt x="9928" y="29229"/>
                    <a:pt x="9683" y="30715"/>
                    <a:pt x="9312" y="32089"/>
                  </a:cubicBezTo>
                  <a:cubicBezTo>
                    <a:pt x="8852" y="33796"/>
                    <a:pt x="8465" y="35519"/>
                    <a:pt x="8149" y="37259"/>
                  </a:cubicBezTo>
                  <a:cubicBezTo>
                    <a:pt x="7935" y="38433"/>
                    <a:pt x="7369" y="40158"/>
                    <a:pt x="7613" y="41356"/>
                  </a:cubicBezTo>
                  <a:cubicBezTo>
                    <a:pt x="7832" y="42434"/>
                    <a:pt x="8920" y="43013"/>
                    <a:pt x="9873" y="43417"/>
                  </a:cubicBezTo>
                  <a:cubicBezTo>
                    <a:pt x="10183" y="43548"/>
                    <a:pt x="10458" y="43608"/>
                    <a:pt x="10702" y="43608"/>
                  </a:cubicBezTo>
                  <a:cubicBezTo>
                    <a:pt x="12509" y="43608"/>
                    <a:pt x="12630" y="40342"/>
                    <a:pt x="13029" y="38845"/>
                  </a:cubicBezTo>
                  <a:cubicBezTo>
                    <a:pt x="13941" y="35420"/>
                    <a:pt x="14878" y="31999"/>
                    <a:pt x="15749" y="28562"/>
                  </a:cubicBezTo>
                  <a:cubicBezTo>
                    <a:pt x="15842" y="28197"/>
                    <a:pt x="15632" y="27698"/>
                    <a:pt x="15220" y="27630"/>
                  </a:cubicBezTo>
                  <a:cubicBezTo>
                    <a:pt x="14854" y="27569"/>
                    <a:pt x="14466" y="27473"/>
                    <a:pt x="14071" y="27380"/>
                  </a:cubicBezTo>
                  <a:cubicBezTo>
                    <a:pt x="14478" y="25797"/>
                    <a:pt x="14896" y="24136"/>
                    <a:pt x="15010" y="22508"/>
                  </a:cubicBezTo>
                  <a:cubicBezTo>
                    <a:pt x="15443" y="22557"/>
                    <a:pt x="15877" y="22582"/>
                    <a:pt x="16312" y="22582"/>
                  </a:cubicBezTo>
                  <a:cubicBezTo>
                    <a:pt x="16645" y="22582"/>
                    <a:pt x="16978" y="22568"/>
                    <a:pt x="17310" y="22539"/>
                  </a:cubicBezTo>
                  <a:cubicBezTo>
                    <a:pt x="23190" y="22007"/>
                    <a:pt x="27413" y="16567"/>
                    <a:pt x="27170" y="10774"/>
                  </a:cubicBezTo>
                  <a:cubicBezTo>
                    <a:pt x="26925" y="4930"/>
                    <a:pt x="21682" y="1"/>
                    <a:pt x="158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6"/>
            <p:cNvSpPr/>
            <p:nvPr/>
          </p:nvSpPr>
          <p:spPr>
            <a:xfrm>
              <a:off x="1477975" y="4161250"/>
              <a:ext cx="487250" cy="450450"/>
            </a:xfrm>
            <a:custGeom>
              <a:avLst/>
              <a:gdLst/>
              <a:ahLst/>
              <a:cxnLst/>
              <a:rect l="l" t="t" r="r" b="b"/>
              <a:pathLst>
                <a:path w="19490" h="18018" extrusionOk="0">
                  <a:moveTo>
                    <a:pt x="1614" y="7205"/>
                  </a:moveTo>
                  <a:cubicBezTo>
                    <a:pt x="1122" y="9193"/>
                    <a:pt x="1161" y="11265"/>
                    <a:pt x="1871" y="12865"/>
                  </a:cubicBezTo>
                  <a:cubicBezTo>
                    <a:pt x="1911" y="12957"/>
                    <a:pt x="1956" y="13046"/>
                    <a:pt x="2001" y="13135"/>
                  </a:cubicBezTo>
                  <a:cubicBezTo>
                    <a:pt x="1442" y="12197"/>
                    <a:pt x="1127" y="11132"/>
                    <a:pt x="1088" y="10040"/>
                  </a:cubicBezTo>
                  <a:cubicBezTo>
                    <a:pt x="1052" y="9061"/>
                    <a:pt x="1251" y="8105"/>
                    <a:pt x="1614" y="7205"/>
                  </a:cubicBezTo>
                  <a:close/>
                  <a:moveTo>
                    <a:pt x="8769" y="1099"/>
                  </a:moveTo>
                  <a:cubicBezTo>
                    <a:pt x="10213" y="1099"/>
                    <a:pt x="11739" y="1834"/>
                    <a:pt x="12928" y="2514"/>
                  </a:cubicBezTo>
                  <a:cubicBezTo>
                    <a:pt x="15190" y="3806"/>
                    <a:pt x="17154" y="5801"/>
                    <a:pt x="17151" y="8562"/>
                  </a:cubicBezTo>
                  <a:cubicBezTo>
                    <a:pt x="17150" y="11027"/>
                    <a:pt x="16062" y="14041"/>
                    <a:pt x="14176" y="15676"/>
                  </a:cubicBezTo>
                  <a:cubicBezTo>
                    <a:pt x="13112" y="16598"/>
                    <a:pt x="11835" y="16976"/>
                    <a:pt x="10526" y="16976"/>
                  </a:cubicBezTo>
                  <a:cubicBezTo>
                    <a:pt x="8796" y="16976"/>
                    <a:pt x="7009" y="16315"/>
                    <a:pt x="5579" y="15381"/>
                  </a:cubicBezTo>
                  <a:cubicBezTo>
                    <a:pt x="2756" y="13536"/>
                    <a:pt x="1781" y="10776"/>
                    <a:pt x="2574" y="7531"/>
                  </a:cubicBezTo>
                  <a:cubicBezTo>
                    <a:pt x="2925" y="6098"/>
                    <a:pt x="3537" y="4567"/>
                    <a:pt x="4464" y="3322"/>
                  </a:cubicBezTo>
                  <a:cubicBezTo>
                    <a:pt x="4471" y="3316"/>
                    <a:pt x="4477" y="3308"/>
                    <a:pt x="4485" y="3302"/>
                  </a:cubicBezTo>
                  <a:cubicBezTo>
                    <a:pt x="5475" y="2436"/>
                    <a:pt x="6694" y="1440"/>
                    <a:pt x="8014" y="1172"/>
                  </a:cubicBezTo>
                  <a:cubicBezTo>
                    <a:pt x="8262" y="1122"/>
                    <a:pt x="8514" y="1099"/>
                    <a:pt x="8769" y="1099"/>
                  </a:cubicBezTo>
                  <a:close/>
                  <a:moveTo>
                    <a:pt x="8887" y="1"/>
                  </a:moveTo>
                  <a:cubicBezTo>
                    <a:pt x="8837" y="1"/>
                    <a:pt x="8788" y="1"/>
                    <a:pt x="8738" y="3"/>
                  </a:cubicBezTo>
                  <a:cubicBezTo>
                    <a:pt x="6181" y="71"/>
                    <a:pt x="3888" y="2245"/>
                    <a:pt x="2440" y="4180"/>
                  </a:cubicBezTo>
                  <a:cubicBezTo>
                    <a:pt x="877" y="6267"/>
                    <a:pt x="1" y="8911"/>
                    <a:pt x="661" y="11505"/>
                  </a:cubicBezTo>
                  <a:cubicBezTo>
                    <a:pt x="1175" y="13521"/>
                    <a:pt x="2542" y="15297"/>
                    <a:pt x="4474" y="15997"/>
                  </a:cubicBezTo>
                  <a:cubicBezTo>
                    <a:pt x="6169" y="17258"/>
                    <a:pt x="8337" y="18017"/>
                    <a:pt x="10414" y="18017"/>
                  </a:cubicBezTo>
                  <a:cubicBezTo>
                    <a:pt x="12074" y="18017"/>
                    <a:pt x="13676" y="17532"/>
                    <a:pt x="14932" y="16430"/>
                  </a:cubicBezTo>
                  <a:cubicBezTo>
                    <a:pt x="18721" y="13109"/>
                    <a:pt x="19489" y="6595"/>
                    <a:pt x="15668" y="3108"/>
                  </a:cubicBezTo>
                  <a:cubicBezTo>
                    <a:pt x="13933" y="1526"/>
                    <a:pt x="11308" y="1"/>
                    <a:pt x="8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6"/>
            <p:cNvSpPr/>
            <p:nvPr/>
          </p:nvSpPr>
          <p:spPr>
            <a:xfrm>
              <a:off x="1611400" y="4264325"/>
              <a:ext cx="204725" cy="224825"/>
            </a:xfrm>
            <a:custGeom>
              <a:avLst/>
              <a:gdLst/>
              <a:ahLst/>
              <a:cxnLst/>
              <a:rect l="l" t="t" r="r" b="b"/>
              <a:pathLst>
                <a:path w="8189" h="8993" extrusionOk="0">
                  <a:moveTo>
                    <a:pt x="3561" y="0"/>
                  </a:moveTo>
                  <a:cubicBezTo>
                    <a:pt x="1727" y="0"/>
                    <a:pt x="0" y="1490"/>
                    <a:pt x="935" y="3575"/>
                  </a:cubicBezTo>
                  <a:cubicBezTo>
                    <a:pt x="1077" y="3892"/>
                    <a:pt x="1311" y="4020"/>
                    <a:pt x="1557" y="4020"/>
                  </a:cubicBezTo>
                  <a:cubicBezTo>
                    <a:pt x="2000" y="4020"/>
                    <a:pt x="2483" y="3607"/>
                    <a:pt x="2546" y="3138"/>
                  </a:cubicBezTo>
                  <a:cubicBezTo>
                    <a:pt x="2652" y="2350"/>
                    <a:pt x="3006" y="2037"/>
                    <a:pt x="3405" y="2037"/>
                  </a:cubicBezTo>
                  <a:cubicBezTo>
                    <a:pt x="4054" y="2037"/>
                    <a:pt x="4819" y="2864"/>
                    <a:pt x="4821" y="3825"/>
                  </a:cubicBezTo>
                  <a:cubicBezTo>
                    <a:pt x="4825" y="5165"/>
                    <a:pt x="3942" y="6358"/>
                    <a:pt x="3228" y="7421"/>
                  </a:cubicBezTo>
                  <a:cubicBezTo>
                    <a:pt x="2689" y="8221"/>
                    <a:pt x="3437" y="8993"/>
                    <a:pt x="4195" y="8993"/>
                  </a:cubicBezTo>
                  <a:cubicBezTo>
                    <a:pt x="4522" y="8993"/>
                    <a:pt x="4850" y="8849"/>
                    <a:pt x="5078" y="8503"/>
                  </a:cubicBezTo>
                  <a:cubicBezTo>
                    <a:pt x="6537" y="6287"/>
                    <a:pt x="8188" y="2626"/>
                    <a:pt x="5438" y="602"/>
                  </a:cubicBezTo>
                  <a:cubicBezTo>
                    <a:pt x="4875" y="188"/>
                    <a:pt x="4211" y="0"/>
                    <a:pt x="3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6"/>
            <p:cNvSpPr/>
            <p:nvPr/>
          </p:nvSpPr>
          <p:spPr>
            <a:xfrm>
              <a:off x="1688575" y="4506825"/>
              <a:ext cx="60375" cy="62375"/>
            </a:xfrm>
            <a:custGeom>
              <a:avLst/>
              <a:gdLst/>
              <a:ahLst/>
              <a:cxnLst/>
              <a:rect l="l" t="t" r="r" b="b"/>
              <a:pathLst>
                <a:path w="2415" h="2495" extrusionOk="0">
                  <a:moveTo>
                    <a:pt x="1242" y="0"/>
                  </a:moveTo>
                  <a:cubicBezTo>
                    <a:pt x="1230" y="0"/>
                    <a:pt x="1219" y="1"/>
                    <a:pt x="1207" y="1"/>
                  </a:cubicBezTo>
                  <a:cubicBezTo>
                    <a:pt x="1005" y="10"/>
                    <a:pt x="807" y="63"/>
                    <a:pt x="629" y="158"/>
                  </a:cubicBezTo>
                  <a:cubicBezTo>
                    <a:pt x="403" y="277"/>
                    <a:pt x="150" y="585"/>
                    <a:pt x="103" y="841"/>
                  </a:cubicBezTo>
                  <a:cubicBezTo>
                    <a:pt x="93" y="897"/>
                    <a:pt x="83" y="952"/>
                    <a:pt x="73" y="1007"/>
                  </a:cubicBezTo>
                  <a:cubicBezTo>
                    <a:pt x="0" y="1417"/>
                    <a:pt x="50" y="1851"/>
                    <a:pt x="375" y="2151"/>
                  </a:cubicBezTo>
                  <a:cubicBezTo>
                    <a:pt x="605" y="2361"/>
                    <a:pt x="887" y="2495"/>
                    <a:pt x="1207" y="2495"/>
                  </a:cubicBezTo>
                  <a:cubicBezTo>
                    <a:pt x="1517" y="2490"/>
                    <a:pt x="1814" y="2367"/>
                    <a:pt x="2037" y="2151"/>
                  </a:cubicBezTo>
                  <a:cubicBezTo>
                    <a:pt x="2354" y="1833"/>
                    <a:pt x="2415" y="1430"/>
                    <a:pt x="2339" y="1007"/>
                  </a:cubicBezTo>
                  <a:cubicBezTo>
                    <a:pt x="2329" y="952"/>
                    <a:pt x="2319" y="897"/>
                    <a:pt x="2309" y="841"/>
                  </a:cubicBezTo>
                  <a:cubicBezTo>
                    <a:pt x="2267" y="605"/>
                    <a:pt x="2080" y="387"/>
                    <a:pt x="1900" y="247"/>
                  </a:cubicBezTo>
                  <a:cubicBezTo>
                    <a:pt x="1716" y="105"/>
                    <a:pt x="1480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36"/>
          <p:cNvSpPr/>
          <p:nvPr/>
        </p:nvSpPr>
        <p:spPr>
          <a:xfrm>
            <a:off x="3610653" y="2246089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36"/>
          <p:cNvSpPr txBox="1">
            <a:spLocks noGrp="1"/>
          </p:cNvSpPr>
          <p:nvPr>
            <p:ph type="subTitle" idx="1"/>
          </p:nvPr>
        </p:nvSpPr>
        <p:spPr>
          <a:xfrm>
            <a:off x="795061" y="1706738"/>
            <a:ext cx="24594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-MX" sz="1800" b="1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4.-</a:t>
            </a:r>
            <a:r>
              <a:rPr lang="es-MX" sz="18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</a:t>
            </a:r>
            <a:r>
              <a:rPr lang="es-MX" sz="24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No sólo es lo que decimos sino cómo lo decimos</a:t>
            </a:r>
            <a:r>
              <a:rPr lang="es-MX" sz="18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. </a:t>
            </a:r>
            <a:endParaRPr dirty="0"/>
          </a:p>
        </p:txBody>
      </p:sp>
      <p:pic>
        <p:nvPicPr>
          <p:cNvPr id="3" name="Picture 4" descr="El inspector (La Pantera Rosa) – Maldito Paparazzo">
            <a:extLst>
              <a:ext uri="{FF2B5EF4-FFF2-40B4-BE49-F238E27FC236}">
                <a16:creationId xmlns:a16="http://schemas.microsoft.com/office/drawing/2014/main" id="{17CDB697-A65E-40A7-836A-30BF9BD6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968" y="1767905"/>
            <a:ext cx="1293663" cy="13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21;p33">
            <a:extLst>
              <a:ext uri="{FF2B5EF4-FFF2-40B4-BE49-F238E27FC236}">
                <a16:creationId xmlns:a16="http://schemas.microsoft.com/office/drawing/2014/main" id="{FC1ED797-9FFE-45A0-95FE-A85E11B4CE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1137" y="3653584"/>
            <a:ext cx="3314494" cy="6328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Vamos a descubrirlo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B6090423-F304-4C16-AA20-D6D92A444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393356"/>
              </p:ext>
            </p:extLst>
          </p:nvPr>
        </p:nvGraphicFramePr>
        <p:xfrm>
          <a:off x="1348784" y="801370"/>
          <a:ext cx="6152707" cy="3540760"/>
        </p:xfrm>
        <a:graphic>
          <a:graphicData uri="http://schemas.openxmlformats.org/drawingml/2006/table">
            <a:tbl>
              <a:tblPr firstRow="1" bandRow="1">
                <a:tableStyleId>{71BD4156-4ECE-4BE7-BD24-78F3F32EA7FA}</a:tableStyleId>
              </a:tblPr>
              <a:tblGrid>
                <a:gridCol w="3403970">
                  <a:extLst>
                    <a:ext uri="{9D8B030D-6E8A-4147-A177-3AD203B41FA5}">
                      <a16:colId xmlns:a16="http://schemas.microsoft.com/office/drawing/2014/main" val="2244183325"/>
                    </a:ext>
                  </a:extLst>
                </a:gridCol>
                <a:gridCol w="2748737">
                  <a:extLst>
                    <a:ext uri="{9D8B030D-6E8A-4147-A177-3AD203B41FA5}">
                      <a16:colId xmlns:a16="http://schemas.microsoft.com/office/drawing/2014/main" val="3847932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Arial Black" panose="020B0A04020102020204" pitchFamily="34" charset="0"/>
                        </a:rPr>
                        <a:t>Lo que digo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Arial Black" panose="020B0A04020102020204" pitchFamily="34" charset="0"/>
                        </a:rPr>
                        <a:t>Cómo lo digo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517899"/>
                  </a:ext>
                </a:extLst>
              </a:tr>
              <a:tr h="197999">
                <a:tc>
                  <a:txBody>
                    <a:bodyPr/>
                    <a:lstStyle/>
                    <a:p>
                      <a:pPr algn="l"/>
                      <a:r>
                        <a:rPr lang="es-MX" sz="1400" b="0" i="0" dirty="0">
                          <a:solidFill>
                            <a:srgbClr val="202124"/>
                          </a:solidFill>
                          <a:effectLst/>
                          <a:latin typeface="arial" panose="020B0604020202020204" pitchFamily="34" charset="0"/>
                        </a:rPr>
                        <a:t>Qué triste fue decirnos adiós Cuando nos adorábamos más</a:t>
                      </a:r>
                      <a:br>
                        <a:rPr lang="es-MX" sz="1400" dirty="0"/>
                      </a:br>
                      <a:r>
                        <a:rPr lang="es-MX" sz="1400" b="0" i="0" dirty="0">
                          <a:solidFill>
                            <a:srgbClr val="202124"/>
                          </a:solidFill>
                          <a:effectLst/>
                          <a:latin typeface="arial" panose="020B0604020202020204" pitchFamily="34" charset="0"/>
                        </a:rPr>
                        <a:t>Hasta la golondrina emigró</a:t>
                      </a:r>
                      <a:br>
                        <a:rPr lang="es-MX" sz="1400" dirty="0"/>
                      </a:br>
                      <a:r>
                        <a:rPr lang="es-MX" sz="1400" b="0" i="0" dirty="0">
                          <a:solidFill>
                            <a:srgbClr val="202124"/>
                          </a:solidFill>
                          <a:effectLst/>
                          <a:latin typeface="arial" panose="020B0604020202020204" pitchFamily="34" charset="0"/>
                        </a:rPr>
                        <a:t>Presagiando el final</a:t>
                      </a:r>
                    </a:p>
                    <a:p>
                      <a:pPr algn="r"/>
                      <a:r>
                        <a:rPr lang="es-MX" sz="1400" i="1" dirty="0">
                          <a:solidFill>
                            <a:srgbClr val="202124"/>
                          </a:solidFill>
                          <a:latin typeface="arial" panose="020B0604020202020204" pitchFamily="34" charset="0"/>
                        </a:rPr>
                        <a:t>       Fragmento de El triste (José José)</a:t>
                      </a:r>
                      <a:endParaRPr lang="es-MX" sz="1400" dirty="0"/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807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Se levanta en el mástil mi bandera,</a:t>
                      </a:r>
                    </a:p>
                    <a:p>
                      <a:r>
                        <a:rPr lang="es-MX" dirty="0"/>
                        <a:t>Como un sol entre céfiros y trinos,</a:t>
                      </a:r>
                    </a:p>
                    <a:p>
                      <a:r>
                        <a:rPr lang="es-MX" dirty="0"/>
                        <a:t>Muy adentro en el templo de mi veneración Oigo y siento contento latir mi corazón. </a:t>
                      </a:r>
                      <a:r>
                        <a:rPr lang="es-MX" i="1" dirty="0"/>
                        <a:t>(Fragmento de Toque de bandera)</a:t>
                      </a:r>
                    </a:p>
                    <a:p>
                      <a:endParaRPr lang="es-MX" i="1" dirty="0"/>
                    </a:p>
                    <a:p>
                      <a:endParaRPr lang="es-MX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361450"/>
                  </a:ext>
                </a:extLst>
              </a:tr>
            </a:tbl>
          </a:graphicData>
        </a:graphic>
      </p:graphicFrame>
      <p:pic>
        <p:nvPicPr>
          <p:cNvPr id="1028" name="Picture 4" descr="Tristeza | Wikia Inside Out | Fandom">
            <a:extLst>
              <a:ext uri="{FF2B5EF4-FFF2-40B4-BE49-F238E27FC236}">
                <a16:creationId xmlns:a16="http://schemas.microsoft.com/office/drawing/2014/main" id="{7CAA8A7B-4901-4961-87DC-B41B0CF8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08" y="2655337"/>
            <a:ext cx="1214262" cy="151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s emociones de Intensa-Mente: Alegría - Disney Blogs | Disney drawings,  Disney movies, Disney">
            <a:extLst>
              <a:ext uri="{FF2B5EF4-FFF2-40B4-BE49-F238E27FC236}">
                <a16:creationId xmlns:a16="http://schemas.microsoft.com/office/drawing/2014/main" id="{1DAB3C9C-375F-421B-9316-A18AFE9B6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08" y="1254825"/>
            <a:ext cx="1060010" cy="12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30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B6090423-F304-4C16-AA20-D6D92A444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740751"/>
              </p:ext>
            </p:extLst>
          </p:nvPr>
        </p:nvGraphicFramePr>
        <p:xfrm>
          <a:off x="1375144" y="530911"/>
          <a:ext cx="5791200" cy="4081678"/>
        </p:xfrm>
        <a:graphic>
          <a:graphicData uri="http://schemas.openxmlformats.org/drawingml/2006/table">
            <a:tbl>
              <a:tblPr firstRow="1" bandRow="1">
                <a:tableStyleId>{71BD4156-4ECE-4BE7-BD24-78F3F32EA7FA}</a:tableStyleId>
              </a:tblPr>
              <a:tblGrid>
                <a:gridCol w="3069265">
                  <a:extLst>
                    <a:ext uri="{9D8B030D-6E8A-4147-A177-3AD203B41FA5}">
                      <a16:colId xmlns:a16="http://schemas.microsoft.com/office/drawing/2014/main" val="2244183325"/>
                    </a:ext>
                  </a:extLst>
                </a:gridCol>
                <a:gridCol w="2721935">
                  <a:extLst>
                    <a:ext uri="{9D8B030D-6E8A-4147-A177-3AD203B41FA5}">
                      <a16:colId xmlns:a16="http://schemas.microsoft.com/office/drawing/2014/main" val="3847932461"/>
                    </a:ext>
                  </a:extLst>
                </a:gridCol>
              </a:tblGrid>
              <a:tr h="332638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Arial Black" panose="020B0A04020102020204" pitchFamily="34" charset="0"/>
                        </a:rPr>
                        <a:t>Lo que digo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Arial Black" panose="020B0A04020102020204" pitchFamily="34" charset="0"/>
                        </a:rPr>
                        <a:t>Cómo lo digo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517899"/>
                  </a:ext>
                </a:extLst>
              </a:tr>
              <a:tr h="1509152">
                <a:tc>
                  <a:txBody>
                    <a:bodyPr/>
                    <a:lstStyle/>
                    <a:p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La esperanza te hará</a:t>
                      </a:r>
                      <a:br>
                        <a:rPr lang="es-MX" dirty="0"/>
                      </a:b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Mirar más allá Y la fe te dará fuerza</a:t>
                      </a:r>
                      <a:br>
                        <a:rPr lang="es-MX" dirty="0"/>
                      </a:br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De creer que vencerás Ahora es tiempo de avanzar Y del pasado olvidar Y celebrar lo que vendrá, juntos cantar Yo creeré</a:t>
                      </a:r>
                    </a:p>
                    <a:p>
                      <a:pPr algn="r"/>
                      <a:r>
                        <a:rPr lang="es-MX" sz="1400" b="0" i="1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Fragmento de Creeré (Tercer cielo)</a:t>
                      </a:r>
                      <a:endParaRPr lang="es-MX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807836"/>
                  </a:ext>
                </a:extLst>
              </a:tr>
              <a:tr h="2060574">
                <a:tc>
                  <a:txBody>
                    <a:bodyPr/>
                    <a:lstStyle/>
                    <a:p>
                      <a:endParaRPr lang="es-MX" dirty="0"/>
                    </a:p>
                    <a:p>
                      <a:r>
                        <a:rPr lang="es-MX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Si alguna vez advierte que la miro a los ojos Y una veta de amor reconoce en los míos No alerte sus fusiles, ni piense: ¡qué delirio! A pesar de la veta, o tal vez porque existe Usted puede contar conmigo </a:t>
                      </a:r>
                    </a:p>
                    <a:p>
                      <a:r>
                        <a:rPr lang="es-MX" sz="1200" b="0" i="1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Fragmento de Hagamos un trato (Mario Benedetti)</a:t>
                      </a:r>
                      <a:endParaRPr lang="es-MX" sz="1200" i="1" dirty="0"/>
                    </a:p>
                    <a:p>
                      <a:endParaRPr lang="es-MX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361450"/>
                  </a:ext>
                </a:extLst>
              </a:tr>
            </a:tbl>
          </a:graphicData>
        </a:graphic>
      </p:graphicFrame>
      <p:pic>
        <p:nvPicPr>
          <p:cNvPr id="4098" name="Picture 2" descr="Furia - Intensamente - Home | Facebook">
            <a:extLst>
              <a:ext uri="{FF2B5EF4-FFF2-40B4-BE49-F238E27FC236}">
                <a16:creationId xmlns:a16="http://schemas.microsoft.com/office/drawing/2014/main" id="{B94D9284-C5DE-4A8F-A6B2-6431EFA3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77" y="2750841"/>
            <a:ext cx="1225891" cy="14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emor | Wikia Inside Out | Fandom">
            <a:extLst>
              <a:ext uri="{FF2B5EF4-FFF2-40B4-BE49-F238E27FC236}">
                <a16:creationId xmlns:a16="http://schemas.microsoft.com/office/drawing/2014/main" id="{DB979540-DE46-4808-A209-B96CEA421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56" y="1038042"/>
            <a:ext cx="1371312" cy="134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326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3ECBDC60-B417-41FD-8F79-06178EFBD7E9}"/>
              </a:ext>
            </a:extLst>
          </p:cNvPr>
          <p:cNvSpPr txBox="1"/>
          <p:nvPr/>
        </p:nvSpPr>
        <p:spPr>
          <a:xfrm>
            <a:off x="6134987" y="1663809"/>
            <a:ext cx="223283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5.-</a:t>
            </a:r>
            <a:r>
              <a:rPr lang="es-MX" sz="16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La sinceridad es muy importante, pero recuerda que ser sincero no consiste en decir todo lo que se piensa</a:t>
            </a:r>
            <a:r>
              <a:rPr lang="es-MX" sz="1600" dirty="0">
                <a:solidFill>
                  <a:srgbClr val="444444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.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4" descr="Mar 31/07/18 : 28 : 14A : 1 : Primera Izquierda">
            <a:extLst>
              <a:ext uri="{FF2B5EF4-FFF2-40B4-BE49-F238E27FC236}">
                <a16:creationId xmlns:a16="http://schemas.microsoft.com/office/drawing/2014/main" id="{F4E266E6-0240-4056-B5C8-719B12579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"/>
          <a:stretch/>
        </p:blipFill>
        <p:spPr bwMode="auto">
          <a:xfrm>
            <a:off x="606056" y="650420"/>
            <a:ext cx="3671158" cy="152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64;p36">
            <a:extLst>
              <a:ext uri="{FF2B5EF4-FFF2-40B4-BE49-F238E27FC236}">
                <a16:creationId xmlns:a16="http://schemas.microsoft.com/office/drawing/2014/main" id="{1A286E2F-44D1-4D58-A6ED-29D54BCBB43A}"/>
              </a:ext>
            </a:extLst>
          </p:cNvPr>
          <p:cNvSpPr/>
          <p:nvPr/>
        </p:nvSpPr>
        <p:spPr>
          <a:xfrm>
            <a:off x="5336098" y="2293107"/>
            <a:ext cx="298800" cy="29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83;p36">
            <a:extLst>
              <a:ext uri="{FF2B5EF4-FFF2-40B4-BE49-F238E27FC236}">
                <a16:creationId xmlns:a16="http://schemas.microsoft.com/office/drawing/2014/main" id="{A5B8FF58-6CF2-44BA-AAED-472D1E0B94A4}"/>
              </a:ext>
            </a:extLst>
          </p:cNvPr>
          <p:cNvSpPr/>
          <p:nvPr/>
        </p:nvSpPr>
        <p:spPr>
          <a:xfrm>
            <a:off x="5336098" y="2273171"/>
            <a:ext cx="401886" cy="298579"/>
          </a:xfrm>
          <a:custGeom>
            <a:avLst/>
            <a:gdLst/>
            <a:ahLst/>
            <a:cxnLst/>
            <a:rect l="l" t="t" r="r" b="b"/>
            <a:pathLst>
              <a:path w="285532" h="196111" extrusionOk="0">
                <a:moveTo>
                  <a:pt x="269081" y="0"/>
                </a:moveTo>
                <a:lnTo>
                  <a:pt x="78609" y="158394"/>
                </a:lnTo>
                <a:lnTo>
                  <a:pt x="21130" y="75516"/>
                </a:lnTo>
                <a:lnTo>
                  <a:pt x="0" y="90186"/>
                </a:lnTo>
                <a:lnTo>
                  <a:pt x="73490" y="196110"/>
                </a:lnTo>
                <a:lnTo>
                  <a:pt x="285531" y="19789"/>
                </a:lnTo>
                <a:lnTo>
                  <a:pt x="269081" y="0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Picture 2" descr="L.Fernando on Twitter | Words quotes, Inspirational quotes, Quotations">
            <a:extLst>
              <a:ext uri="{FF2B5EF4-FFF2-40B4-BE49-F238E27FC236}">
                <a16:creationId xmlns:a16="http://schemas.microsoft.com/office/drawing/2014/main" id="{B0DABFEF-591A-46A5-840D-A582A4121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83" y="2389812"/>
            <a:ext cx="2091992" cy="209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523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terland on Twitter: &quot;La sinceridad sin empatía es simplemente crueldad.  Desconfía de quien manifieste: “Yo digo siempre lo que pienso”. La verdad  debe contemplar siempre la valoración de su posible impacto en">
            <a:extLst>
              <a:ext uri="{FF2B5EF4-FFF2-40B4-BE49-F238E27FC236}">
                <a16:creationId xmlns:a16="http://schemas.microsoft.com/office/drawing/2014/main" id="{8CF9AF4C-5A8E-435C-9E8B-A7B5C388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16107" r="8152" b="24900"/>
          <a:stretch/>
        </p:blipFill>
        <p:spPr bwMode="auto">
          <a:xfrm>
            <a:off x="648585" y="772854"/>
            <a:ext cx="3487479" cy="35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56D2182-6A14-489D-9CFE-1A420C6D6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r="8281"/>
          <a:stretch/>
        </p:blipFill>
        <p:spPr bwMode="auto">
          <a:xfrm>
            <a:off x="5007938" y="531627"/>
            <a:ext cx="3572536" cy="40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9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1573788" y="1213941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chemeClr val="accent2"/>
                </a:solidFill>
              </a:rPr>
              <a:t>Y antes de empezar…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0" y="2929265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2886561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360322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055100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Quino: 30 frases inolvidables de Mafalda, Felipe y compañía | Cultura | EL  PAÍS">
            <a:extLst>
              <a:ext uri="{FF2B5EF4-FFF2-40B4-BE49-F238E27FC236}">
                <a16:creationId xmlns:a16="http://schemas.microsoft.com/office/drawing/2014/main" id="{E1457B62-4C5D-4623-AFC0-E730BCC2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54" y="3279038"/>
            <a:ext cx="1459986" cy="14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610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/>
          <p:nvPr/>
        </p:nvSpPr>
        <p:spPr>
          <a:xfrm>
            <a:off x="7821804" y="526613"/>
            <a:ext cx="674863" cy="488424"/>
          </a:xfrm>
          <a:custGeom>
            <a:avLst/>
            <a:gdLst/>
            <a:ahLst/>
            <a:cxnLst/>
            <a:rect l="l" t="t" r="r" b="b"/>
            <a:pathLst>
              <a:path w="35347" h="25582" extrusionOk="0">
                <a:moveTo>
                  <a:pt x="32086" y="1331"/>
                </a:moveTo>
                <a:cubicBezTo>
                  <a:pt x="32060" y="1725"/>
                  <a:pt x="32014" y="2116"/>
                  <a:pt x="31884" y="2511"/>
                </a:cubicBezTo>
                <a:cubicBezTo>
                  <a:pt x="31710" y="3037"/>
                  <a:pt x="31422" y="3448"/>
                  <a:pt x="31140" y="3873"/>
                </a:cubicBezTo>
                <a:lnTo>
                  <a:pt x="31140" y="3875"/>
                </a:lnTo>
                <a:cubicBezTo>
                  <a:pt x="31045" y="3802"/>
                  <a:pt x="30957" y="3717"/>
                  <a:pt x="30879" y="3626"/>
                </a:cubicBezTo>
                <a:cubicBezTo>
                  <a:pt x="30960" y="3537"/>
                  <a:pt x="31004" y="3420"/>
                  <a:pt x="31004" y="3300"/>
                </a:cubicBezTo>
                <a:cubicBezTo>
                  <a:pt x="31012" y="2456"/>
                  <a:pt x="31170" y="1364"/>
                  <a:pt x="32086" y="1331"/>
                </a:cubicBezTo>
                <a:close/>
                <a:moveTo>
                  <a:pt x="33448" y="2151"/>
                </a:moveTo>
                <a:lnTo>
                  <a:pt x="33448" y="2151"/>
                </a:lnTo>
                <a:cubicBezTo>
                  <a:pt x="33674" y="2664"/>
                  <a:pt x="33586" y="3318"/>
                  <a:pt x="33167" y="3795"/>
                </a:cubicBezTo>
                <a:cubicBezTo>
                  <a:pt x="33046" y="3933"/>
                  <a:pt x="32896" y="4044"/>
                  <a:pt x="32729" y="4118"/>
                </a:cubicBezTo>
                <a:cubicBezTo>
                  <a:pt x="33098" y="3528"/>
                  <a:pt x="33326" y="2819"/>
                  <a:pt x="33448" y="2151"/>
                </a:cubicBezTo>
                <a:close/>
                <a:moveTo>
                  <a:pt x="32524" y="1387"/>
                </a:moveTo>
                <a:cubicBezTo>
                  <a:pt x="32540" y="1390"/>
                  <a:pt x="32555" y="1392"/>
                  <a:pt x="32571" y="1397"/>
                </a:cubicBezTo>
                <a:cubicBezTo>
                  <a:pt x="32884" y="1486"/>
                  <a:pt x="33123" y="1661"/>
                  <a:pt x="33289" y="1878"/>
                </a:cubicBezTo>
                <a:cubicBezTo>
                  <a:pt x="33081" y="2445"/>
                  <a:pt x="32804" y="2943"/>
                  <a:pt x="32503" y="3432"/>
                </a:cubicBezTo>
                <a:cubicBezTo>
                  <a:pt x="32416" y="3432"/>
                  <a:pt x="32336" y="3480"/>
                  <a:pt x="32295" y="3557"/>
                </a:cubicBezTo>
                <a:cubicBezTo>
                  <a:pt x="32169" y="3777"/>
                  <a:pt x="32049" y="4000"/>
                  <a:pt x="31925" y="4221"/>
                </a:cubicBezTo>
                <a:cubicBezTo>
                  <a:pt x="31817" y="4204"/>
                  <a:pt x="31712" y="4175"/>
                  <a:pt x="31611" y="4138"/>
                </a:cubicBezTo>
                <a:cubicBezTo>
                  <a:pt x="32171" y="3413"/>
                  <a:pt x="32513" y="2340"/>
                  <a:pt x="32524" y="1387"/>
                </a:cubicBezTo>
                <a:close/>
                <a:moveTo>
                  <a:pt x="9407" y="5159"/>
                </a:moveTo>
                <a:cubicBezTo>
                  <a:pt x="10187" y="6580"/>
                  <a:pt x="10603" y="7882"/>
                  <a:pt x="10645" y="9398"/>
                </a:cubicBezTo>
                <a:cubicBezTo>
                  <a:pt x="10279" y="9775"/>
                  <a:pt x="9939" y="10175"/>
                  <a:pt x="9627" y="10596"/>
                </a:cubicBezTo>
                <a:lnTo>
                  <a:pt x="9626" y="10596"/>
                </a:lnTo>
                <a:cubicBezTo>
                  <a:pt x="9570" y="10548"/>
                  <a:pt x="9511" y="10506"/>
                  <a:pt x="9457" y="10455"/>
                </a:cubicBezTo>
                <a:cubicBezTo>
                  <a:pt x="8958" y="9988"/>
                  <a:pt x="8631" y="9478"/>
                  <a:pt x="8445" y="8950"/>
                </a:cubicBezTo>
                <a:cubicBezTo>
                  <a:pt x="8239" y="7563"/>
                  <a:pt x="8522" y="6110"/>
                  <a:pt x="9407" y="5159"/>
                </a:cubicBezTo>
                <a:close/>
                <a:moveTo>
                  <a:pt x="14031" y="4662"/>
                </a:moveTo>
                <a:lnTo>
                  <a:pt x="14031" y="4662"/>
                </a:lnTo>
                <a:cubicBezTo>
                  <a:pt x="15409" y="5488"/>
                  <a:pt x="16195" y="7133"/>
                  <a:pt x="15661" y="8877"/>
                </a:cubicBezTo>
                <a:lnTo>
                  <a:pt x="15659" y="8877"/>
                </a:lnTo>
                <a:cubicBezTo>
                  <a:pt x="15430" y="9624"/>
                  <a:pt x="15018" y="10217"/>
                  <a:pt x="14503" y="10657"/>
                </a:cubicBezTo>
                <a:cubicBezTo>
                  <a:pt x="15162" y="8733"/>
                  <a:pt x="15142" y="6226"/>
                  <a:pt x="14031" y="4662"/>
                </a:cubicBezTo>
                <a:close/>
                <a:moveTo>
                  <a:pt x="12255" y="4111"/>
                </a:moveTo>
                <a:lnTo>
                  <a:pt x="12255" y="4111"/>
                </a:lnTo>
                <a:cubicBezTo>
                  <a:pt x="12734" y="4141"/>
                  <a:pt x="13204" y="4257"/>
                  <a:pt x="13641" y="4456"/>
                </a:cubicBezTo>
                <a:cubicBezTo>
                  <a:pt x="13946" y="5706"/>
                  <a:pt x="14445" y="6784"/>
                  <a:pt x="14438" y="8128"/>
                </a:cubicBezTo>
                <a:cubicBezTo>
                  <a:pt x="14433" y="9221"/>
                  <a:pt x="14153" y="10170"/>
                  <a:pt x="13778" y="11136"/>
                </a:cubicBezTo>
                <a:lnTo>
                  <a:pt x="13777" y="11136"/>
                </a:lnTo>
                <a:cubicBezTo>
                  <a:pt x="13579" y="11237"/>
                  <a:pt x="13371" y="11320"/>
                  <a:pt x="13158" y="11383"/>
                </a:cubicBezTo>
                <a:cubicBezTo>
                  <a:pt x="13508" y="10596"/>
                  <a:pt x="13480" y="9389"/>
                  <a:pt x="13480" y="8738"/>
                </a:cubicBezTo>
                <a:cubicBezTo>
                  <a:pt x="13481" y="7105"/>
                  <a:pt x="13101" y="5512"/>
                  <a:pt x="12255" y="4111"/>
                </a:cubicBezTo>
                <a:close/>
                <a:moveTo>
                  <a:pt x="10574" y="4370"/>
                </a:moveTo>
                <a:cubicBezTo>
                  <a:pt x="11032" y="5394"/>
                  <a:pt x="11434" y="6425"/>
                  <a:pt x="11654" y="7535"/>
                </a:cubicBezTo>
                <a:cubicBezTo>
                  <a:pt x="11731" y="7917"/>
                  <a:pt x="12221" y="10964"/>
                  <a:pt x="11674" y="11503"/>
                </a:cubicBezTo>
                <a:cubicBezTo>
                  <a:pt x="11256" y="11451"/>
                  <a:pt x="10850" y="11331"/>
                  <a:pt x="10471" y="11147"/>
                </a:cubicBezTo>
                <a:cubicBezTo>
                  <a:pt x="10513" y="11076"/>
                  <a:pt x="10551" y="11003"/>
                  <a:pt x="10593" y="10933"/>
                </a:cubicBezTo>
                <a:cubicBezTo>
                  <a:pt x="10613" y="10979"/>
                  <a:pt x="10666" y="11005"/>
                  <a:pt x="10718" y="11005"/>
                </a:cubicBezTo>
                <a:cubicBezTo>
                  <a:pt x="10776" y="11005"/>
                  <a:pt x="10833" y="10974"/>
                  <a:pt x="10849" y="10909"/>
                </a:cubicBezTo>
                <a:cubicBezTo>
                  <a:pt x="10901" y="10692"/>
                  <a:pt x="10939" y="10473"/>
                  <a:pt x="10966" y="10253"/>
                </a:cubicBezTo>
                <a:cubicBezTo>
                  <a:pt x="11086" y="10020"/>
                  <a:pt x="11201" y="9789"/>
                  <a:pt x="11304" y="9554"/>
                </a:cubicBezTo>
                <a:cubicBezTo>
                  <a:pt x="11399" y="9337"/>
                  <a:pt x="11239" y="9113"/>
                  <a:pt x="11045" y="9113"/>
                </a:cubicBezTo>
                <a:cubicBezTo>
                  <a:pt x="11035" y="9113"/>
                  <a:pt x="11025" y="9113"/>
                  <a:pt x="11016" y="9115"/>
                </a:cubicBezTo>
                <a:cubicBezTo>
                  <a:pt x="10959" y="7642"/>
                  <a:pt x="10449" y="6136"/>
                  <a:pt x="9532" y="5039"/>
                </a:cubicBezTo>
                <a:cubicBezTo>
                  <a:pt x="9833" y="4751"/>
                  <a:pt x="10187" y="4523"/>
                  <a:pt x="10574" y="4370"/>
                </a:cubicBezTo>
                <a:close/>
                <a:moveTo>
                  <a:pt x="12017" y="4105"/>
                </a:moveTo>
                <a:cubicBezTo>
                  <a:pt x="12017" y="4115"/>
                  <a:pt x="12020" y="4125"/>
                  <a:pt x="12023" y="4134"/>
                </a:cubicBezTo>
                <a:cubicBezTo>
                  <a:pt x="12459" y="5230"/>
                  <a:pt x="12828" y="6325"/>
                  <a:pt x="12963" y="7502"/>
                </a:cubicBezTo>
                <a:cubicBezTo>
                  <a:pt x="13008" y="7897"/>
                  <a:pt x="13034" y="10935"/>
                  <a:pt x="12588" y="11499"/>
                </a:cubicBezTo>
                <a:lnTo>
                  <a:pt x="12586" y="11499"/>
                </a:lnTo>
                <a:cubicBezTo>
                  <a:pt x="12468" y="11513"/>
                  <a:pt x="12349" y="11524"/>
                  <a:pt x="12230" y="11527"/>
                </a:cubicBezTo>
                <a:cubicBezTo>
                  <a:pt x="12489" y="10895"/>
                  <a:pt x="12334" y="9818"/>
                  <a:pt x="12313" y="9394"/>
                </a:cubicBezTo>
                <a:cubicBezTo>
                  <a:pt x="12224" y="7606"/>
                  <a:pt x="11756" y="5824"/>
                  <a:pt x="10864" y="4269"/>
                </a:cubicBezTo>
                <a:cubicBezTo>
                  <a:pt x="11115" y="4193"/>
                  <a:pt x="11375" y="4142"/>
                  <a:pt x="11637" y="4117"/>
                </a:cubicBezTo>
                <a:cubicBezTo>
                  <a:pt x="11766" y="4105"/>
                  <a:pt x="11891" y="4105"/>
                  <a:pt x="12017" y="4105"/>
                </a:cubicBezTo>
                <a:close/>
                <a:moveTo>
                  <a:pt x="25741" y="16319"/>
                </a:moveTo>
                <a:cubicBezTo>
                  <a:pt x="26033" y="16319"/>
                  <a:pt x="26325" y="16353"/>
                  <a:pt x="26608" y="16425"/>
                </a:cubicBezTo>
                <a:cubicBezTo>
                  <a:pt x="26757" y="16463"/>
                  <a:pt x="26903" y="16513"/>
                  <a:pt x="27044" y="16574"/>
                </a:cubicBezTo>
                <a:cubicBezTo>
                  <a:pt x="28124" y="17916"/>
                  <a:pt x="26413" y="20133"/>
                  <a:pt x="25036" y="20799"/>
                </a:cubicBezTo>
                <a:cubicBezTo>
                  <a:pt x="24616" y="21002"/>
                  <a:pt x="24156" y="21111"/>
                  <a:pt x="23701" y="21111"/>
                </a:cubicBezTo>
                <a:cubicBezTo>
                  <a:pt x="23171" y="21111"/>
                  <a:pt x="22648" y="20963"/>
                  <a:pt x="22200" y="20645"/>
                </a:cubicBezTo>
                <a:cubicBezTo>
                  <a:pt x="21851" y="20398"/>
                  <a:pt x="21618" y="20077"/>
                  <a:pt x="21492" y="19731"/>
                </a:cubicBezTo>
                <a:cubicBezTo>
                  <a:pt x="21476" y="19396"/>
                  <a:pt x="21503" y="19061"/>
                  <a:pt x="21572" y="18733"/>
                </a:cubicBezTo>
                <a:cubicBezTo>
                  <a:pt x="21617" y="18728"/>
                  <a:pt x="21662" y="18715"/>
                  <a:pt x="21702" y="18694"/>
                </a:cubicBezTo>
                <a:cubicBezTo>
                  <a:pt x="22164" y="18440"/>
                  <a:pt x="22446" y="18033"/>
                  <a:pt x="22768" y="17649"/>
                </a:cubicBezTo>
                <a:cubicBezTo>
                  <a:pt x="23416" y="18221"/>
                  <a:pt x="24064" y="18791"/>
                  <a:pt x="24704" y="19359"/>
                </a:cubicBezTo>
                <a:cubicBezTo>
                  <a:pt x="24857" y="19496"/>
                  <a:pt x="25027" y="19554"/>
                  <a:pt x="25190" y="19554"/>
                </a:cubicBezTo>
                <a:cubicBezTo>
                  <a:pt x="25767" y="19554"/>
                  <a:pt x="26268" y="18836"/>
                  <a:pt x="25734" y="18328"/>
                </a:cubicBezTo>
                <a:cubicBezTo>
                  <a:pt x="25166" y="17789"/>
                  <a:pt x="24597" y="17246"/>
                  <a:pt x="24027" y="16699"/>
                </a:cubicBezTo>
                <a:cubicBezTo>
                  <a:pt x="24563" y="16456"/>
                  <a:pt x="25153" y="16319"/>
                  <a:pt x="25741" y="16319"/>
                </a:cubicBezTo>
                <a:close/>
                <a:moveTo>
                  <a:pt x="27895" y="17098"/>
                </a:moveTo>
                <a:cubicBezTo>
                  <a:pt x="28227" y="17383"/>
                  <a:pt x="28508" y="17724"/>
                  <a:pt x="28723" y="18106"/>
                </a:cubicBezTo>
                <a:cubicBezTo>
                  <a:pt x="28458" y="19552"/>
                  <a:pt x="27924" y="20816"/>
                  <a:pt x="26655" y="21718"/>
                </a:cubicBezTo>
                <a:cubicBezTo>
                  <a:pt x="25884" y="22266"/>
                  <a:pt x="25025" y="22582"/>
                  <a:pt x="24076" y="22639"/>
                </a:cubicBezTo>
                <a:cubicBezTo>
                  <a:pt x="24017" y="22642"/>
                  <a:pt x="23950" y="22644"/>
                  <a:pt x="23875" y="22644"/>
                </a:cubicBezTo>
                <a:cubicBezTo>
                  <a:pt x="23571" y="22644"/>
                  <a:pt x="23149" y="22613"/>
                  <a:pt x="22716" y="22526"/>
                </a:cubicBezTo>
                <a:cubicBezTo>
                  <a:pt x="22231" y="22010"/>
                  <a:pt x="21886" y="21431"/>
                  <a:pt x="21690" y="20830"/>
                </a:cubicBezTo>
                <a:lnTo>
                  <a:pt x="21690" y="20830"/>
                </a:lnTo>
                <a:cubicBezTo>
                  <a:pt x="22236" y="21348"/>
                  <a:pt x="23021" y="21617"/>
                  <a:pt x="23774" y="21617"/>
                </a:cubicBezTo>
                <a:cubicBezTo>
                  <a:pt x="23888" y="21617"/>
                  <a:pt x="24001" y="21610"/>
                  <a:pt x="24112" y="21598"/>
                </a:cubicBezTo>
                <a:cubicBezTo>
                  <a:pt x="25882" y="21400"/>
                  <a:pt x="28208" y="18898"/>
                  <a:pt x="27895" y="17098"/>
                </a:cubicBezTo>
                <a:close/>
                <a:moveTo>
                  <a:pt x="4132" y="21347"/>
                </a:moveTo>
                <a:lnTo>
                  <a:pt x="4132" y="21347"/>
                </a:lnTo>
                <a:cubicBezTo>
                  <a:pt x="4450" y="21713"/>
                  <a:pt x="4661" y="22218"/>
                  <a:pt x="4648" y="22688"/>
                </a:cubicBezTo>
                <a:cubicBezTo>
                  <a:pt x="4476" y="22239"/>
                  <a:pt x="4293" y="21798"/>
                  <a:pt x="4132" y="21347"/>
                </a:cubicBezTo>
                <a:close/>
                <a:moveTo>
                  <a:pt x="2094" y="22062"/>
                </a:moveTo>
                <a:cubicBezTo>
                  <a:pt x="2166" y="22580"/>
                  <a:pt x="2241" y="23104"/>
                  <a:pt x="2354" y="23612"/>
                </a:cubicBezTo>
                <a:cubicBezTo>
                  <a:pt x="2209" y="23502"/>
                  <a:pt x="2084" y="23367"/>
                  <a:pt x="1985" y="23213"/>
                </a:cubicBezTo>
                <a:cubicBezTo>
                  <a:pt x="1858" y="23010"/>
                  <a:pt x="1761" y="22723"/>
                  <a:pt x="1712" y="22412"/>
                </a:cubicBezTo>
                <a:cubicBezTo>
                  <a:pt x="1816" y="22378"/>
                  <a:pt x="1908" y="22323"/>
                  <a:pt x="1972" y="22248"/>
                </a:cubicBezTo>
                <a:cubicBezTo>
                  <a:pt x="2019" y="22190"/>
                  <a:pt x="2059" y="22128"/>
                  <a:pt x="2094" y="22062"/>
                </a:cubicBezTo>
                <a:close/>
                <a:moveTo>
                  <a:pt x="29081" y="18929"/>
                </a:moveTo>
                <a:lnTo>
                  <a:pt x="29081" y="18930"/>
                </a:lnTo>
                <a:cubicBezTo>
                  <a:pt x="29363" y="19840"/>
                  <a:pt x="29336" y="20848"/>
                  <a:pt x="28921" y="21706"/>
                </a:cubicBezTo>
                <a:cubicBezTo>
                  <a:pt x="28288" y="23017"/>
                  <a:pt x="26888" y="23727"/>
                  <a:pt x="25492" y="23727"/>
                </a:cubicBezTo>
                <a:cubicBezTo>
                  <a:pt x="24668" y="23727"/>
                  <a:pt x="23846" y="23480"/>
                  <a:pt x="23183" y="22963"/>
                </a:cubicBezTo>
                <a:lnTo>
                  <a:pt x="23183" y="22963"/>
                </a:lnTo>
                <a:cubicBezTo>
                  <a:pt x="23552" y="23022"/>
                  <a:pt x="23905" y="23051"/>
                  <a:pt x="24198" y="23051"/>
                </a:cubicBezTo>
                <a:cubicBezTo>
                  <a:pt x="24347" y="23051"/>
                  <a:pt x="24480" y="23044"/>
                  <a:pt x="24592" y="23029"/>
                </a:cubicBezTo>
                <a:cubicBezTo>
                  <a:pt x="26773" y="22734"/>
                  <a:pt x="28616" y="21040"/>
                  <a:pt x="29081" y="18929"/>
                </a:cubicBezTo>
                <a:close/>
                <a:moveTo>
                  <a:pt x="3135" y="20825"/>
                </a:moveTo>
                <a:cubicBezTo>
                  <a:pt x="3311" y="20825"/>
                  <a:pt x="3491" y="20875"/>
                  <a:pt x="3656" y="20961"/>
                </a:cubicBezTo>
                <a:cubicBezTo>
                  <a:pt x="3657" y="20976"/>
                  <a:pt x="3661" y="20993"/>
                  <a:pt x="3663" y="21009"/>
                </a:cubicBezTo>
                <a:cubicBezTo>
                  <a:pt x="3656" y="21030"/>
                  <a:pt x="3647" y="21051"/>
                  <a:pt x="3641" y="21072"/>
                </a:cubicBezTo>
                <a:cubicBezTo>
                  <a:pt x="3621" y="21137"/>
                  <a:pt x="3651" y="21196"/>
                  <a:pt x="3697" y="21233"/>
                </a:cubicBezTo>
                <a:cubicBezTo>
                  <a:pt x="3821" y="21992"/>
                  <a:pt x="4033" y="22752"/>
                  <a:pt x="4420" y="23383"/>
                </a:cubicBezTo>
                <a:cubicBezTo>
                  <a:pt x="4377" y="23441"/>
                  <a:pt x="4329" y="23494"/>
                  <a:pt x="4277" y="23544"/>
                </a:cubicBezTo>
                <a:lnTo>
                  <a:pt x="4276" y="23544"/>
                </a:lnTo>
                <a:cubicBezTo>
                  <a:pt x="4147" y="23661"/>
                  <a:pt x="3999" y="23755"/>
                  <a:pt x="3838" y="23822"/>
                </a:cubicBezTo>
                <a:cubicBezTo>
                  <a:pt x="3681" y="23377"/>
                  <a:pt x="3463" y="22951"/>
                  <a:pt x="3325" y="22494"/>
                </a:cubicBezTo>
                <a:cubicBezTo>
                  <a:pt x="3162" y="21951"/>
                  <a:pt x="3080" y="21394"/>
                  <a:pt x="2974" y="20839"/>
                </a:cubicBezTo>
                <a:cubicBezTo>
                  <a:pt x="3027" y="20830"/>
                  <a:pt x="3081" y="20825"/>
                  <a:pt x="3135" y="20825"/>
                </a:cubicBezTo>
                <a:close/>
                <a:moveTo>
                  <a:pt x="2618" y="21003"/>
                </a:moveTo>
                <a:lnTo>
                  <a:pt x="2618" y="21003"/>
                </a:lnTo>
                <a:cubicBezTo>
                  <a:pt x="2610" y="21938"/>
                  <a:pt x="2832" y="23104"/>
                  <a:pt x="3325" y="23932"/>
                </a:cubicBezTo>
                <a:cubicBezTo>
                  <a:pt x="3310" y="23933"/>
                  <a:pt x="3294" y="23933"/>
                  <a:pt x="3278" y="23933"/>
                </a:cubicBezTo>
                <a:cubicBezTo>
                  <a:pt x="3134" y="23933"/>
                  <a:pt x="2991" y="23913"/>
                  <a:pt x="2853" y="23872"/>
                </a:cubicBezTo>
                <a:cubicBezTo>
                  <a:pt x="2744" y="23067"/>
                  <a:pt x="2516" y="22253"/>
                  <a:pt x="2314" y="21464"/>
                </a:cubicBezTo>
                <a:cubicBezTo>
                  <a:pt x="2350" y="21361"/>
                  <a:pt x="2400" y="21260"/>
                  <a:pt x="2462" y="21169"/>
                </a:cubicBezTo>
                <a:cubicBezTo>
                  <a:pt x="2506" y="21107"/>
                  <a:pt x="2558" y="21051"/>
                  <a:pt x="2618" y="21003"/>
                </a:cubicBezTo>
                <a:close/>
                <a:moveTo>
                  <a:pt x="32126" y="1"/>
                </a:moveTo>
                <a:cubicBezTo>
                  <a:pt x="31323" y="1"/>
                  <a:pt x="30546" y="369"/>
                  <a:pt x="30075" y="1049"/>
                </a:cubicBezTo>
                <a:cubicBezTo>
                  <a:pt x="29894" y="1313"/>
                  <a:pt x="29762" y="1606"/>
                  <a:pt x="29685" y="1915"/>
                </a:cubicBezTo>
                <a:cubicBezTo>
                  <a:pt x="29466" y="2456"/>
                  <a:pt x="29447" y="3070"/>
                  <a:pt x="29668" y="3630"/>
                </a:cubicBezTo>
                <a:cubicBezTo>
                  <a:pt x="29978" y="4415"/>
                  <a:pt x="30637" y="4960"/>
                  <a:pt x="31382" y="5195"/>
                </a:cubicBezTo>
                <a:cubicBezTo>
                  <a:pt x="30546" y="6732"/>
                  <a:pt x="29755" y="8294"/>
                  <a:pt x="29009" y="9878"/>
                </a:cubicBezTo>
                <a:cubicBezTo>
                  <a:pt x="28225" y="11546"/>
                  <a:pt x="27286" y="13351"/>
                  <a:pt x="26770" y="15158"/>
                </a:cubicBezTo>
                <a:cubicBezTo>
                  <a:pt x="26431" y="15086"/>
                  <a:pt x="26084" y="15051"/>
                  <a:pt x="25737" y="15051"/>
                </a:cubicBezTo>
                <a:cubicBezTo>
                  <a:pt x="25060" y="15051"/>
                  <a:pt x="24380" y="15183"/>
                  <a:pt x="23751" y="15430"/>
                </a:cubicBezTo>
                <a:cubicBezTo>
                  <a:pt x="23471" y="15476"/>
                  <a:pt x="23197" y="15553"/>
                  <a:pt x="22935" y="15660"/>
                </a:cubicBezTo>
                <a:cubicBezTo>
                  <a:pt x="20905" y="13737"/>
                  <a:pt x="18830" y="11837"/>
                  <a:pt x="16633" y="10158"/>
                </a:cubicBezTo>
                <a:cubicBezTo>
                  <a:pt x="16751" y="9931"/>
                  <a:pt x="16852" y="9696"/>
                  <a:pt x="16936" y="9456"/>
                </a:cubicBezTo>
                <a:cubicBezTo>
                  <a:pt x="18116" y="5988"/>
                  <a:pt x="15474" y="2670"/>
                  <a:pt x="12008" y="2670"/>
                </a:cubicBezTo>
                <a:cubicBezTo>
                  <a:pt x="11713" y="2670"/>
                  <a:pt x="11413" y="2694"/>
                  <a:pt x="11109" y="2743"/>
                </a:cubicBezTo>
                <a:cubicBezTo>
                  <a:pt x="7757" y="3292"/>
                  <a:pt x="5808" y="7543"/>
                  <a:pt x="7713" y="10306"/>
                </a:cubicBezTo>
                <a:cubicBezTo>
                  <a:pt x="7866" y="10571"/>
                  <a:pt x="8043" y="10822"/>
                  <a:pt x="8242" y="11054"/>
                </a:cubicBezTo>
                <a:cubicBezTo>
                  <a:pt x="8437" y="11277"/>
                  <a:pt x="8650" y="11485"/>
                  <a:pt x="8877" y="11673"/>
                </a:cubicBezTo>
                <a:cubicBezTo>
                  <a:pt x="8169" y="12760"/>
                  <a:pt x="7533" y="13914"/>
                  <a:pt x="6898" y="14949"/>
                </a:cubicBezTo>
                <a:cubicBezTo>
                  <a:pt x="6032" y="16364"/>
                  <a:pt x="5044" y="17822"/>
                  <a:pt x="4317" y="19357"/>
                </a:cubicBezTo>
                <a:cubicBezTo>
                  <a:pt x="3940" y="19175"/>
                  <a:pt x="3537" y="19084"/>
                  <a:pt x="3136" y="19084"/>
                </a:cubicBezTo>
                <a:cubicBezTo>
                  <a:pt x="2551" y="19084"/>
                  <a:pt x="1971" y="19278"/>
                  <a:pt x="1493" y="19666"/>
                </a:cubicBezTo>
                <a:cubicBezTo>
                  <a:pt x="1421" y="19724"/>
                  <a:pt x="1353" y="19788"/>
                  <a:pt x="1288" y="19853"/>
                </a:cubicBezTo>
                <a:cubicBezTo>
                  <a:pt x="1005" y="19986"/>
                  <a:pt x="760" y="20189"/>
                  <a:pt x="578" y="20442"/>
                </a:cubicBezTo>
                <a:cubicBezTo>
                  <a:pt x="3" y="21266"/>
                  <a:pt x="0" y="22476"/>
                  <a:pt x="318" y="23394"/>
                </a:cubicBezTo>
                <a:cubicBezTo>
                  <a:pt x="793" y="24766"/>
                  <a:pt x="2029" y="25582"/>
                  <a:pt x="3317" y="25582"/>
                </a:cubicBezTo>
                <a:cubicBezTo>
                  <a:pt x="3993" y="25582"/>
                  <a:pt x="4683" y="25357"/>
                  <a:pt x="5286" y="24870"/>
                </a:cubicBezTo>
                <a:cubicBezTo>
                  <a:pt x="6926" y="23545"/>
                  <a:pt x="6474" y="21038"/>
                  <a:pt x="4975" y="19786"/>
                </a:cubicBezTo>
                <a:cubicBezTo>
                  <a:pt x="5861" y="18451"/>
                  <a:pt x="6601" y="16991"/>
                  <a:pt x="7440" y="15647"/>
                </a:cubicBezTo>
                <a:cubicBezTo>
                  <a:pt x="8141" y="14525"/>
                  <a:pt x="8983" y="13408"/>
                  <a:pt x="9754" y="12263"/>
                </a:cubicBezTo>
                <a:cubicBezTo>
                  <a:pt x="10515" y="12669"/>
                  <a:pt x="11345" y="12866"/>
                  <a:pt x="12168" y="12866"/>
                </a:cubicBezTo>
                <a:cubicBezTo>
                  <a:pt x="13591" y="12866"/>
                  <a:pt x="14989" y="12276"/>
                  <a:pt x="15959" y="11158"/>
                </a:cubicBezTo>
                <a:cubicBezTo>
                  <a:pt x="17703" y="13071"/>
                  <a:pt x="19638" y="14863"/>
                  <a:pt x="21595" y="16608"/>
                </a:cubicBezTo>
                <a:cubicBezTo>
                  <a:pt x="20579" y="17737"/>
                  <a:pt x="20201" y="19474"/>
                  <a:pt x="20622" y="21087"/>
                </a:cubicBezTo>
                <a:cubicBezTo>
                  <a:pt x="20529" y="21504"/>
                  <a:pt x="20700" y="21849"/>
                  <a:pt x="21021" y="22127"/>
                </a:cubicBezTo>
                <a:cubicBezTo>
                  <a:pt x="21030" y="22145"/>
                  <a:pt x="21037" y="22162"/>
                  <a:pt x="21047" y="22181"/>
                </a:cubicBezTo>
                <a:cubicBezTo>
                  <a:pt x="21464" y="22969"/>
                  <a:pt x="22080" y="23635"/>
                  <a:pt x="22834" y="24112"/>
                </a:cubicBezTo>
                <a:cubicBezTo>
                  <a:pt x="23111" y="24337"/>
                  <a:pt x="23434" y="24500"/>
                  <a:pt x="23779" y="24592"/>
                </a:cubicBezTo>
                <a:cubicBezTo>
                  <a:pt x="24377" y="24820"/>
                  <a:pt x="25014" y="24938"/>
                  <a:pt x="25653" y="24938"/>
                </a:cubicBezTo>
                <a:cubicBezTo>
                  <a:pt x="26938" y="24938"/>
                  <a:pt x="28232" y="24460"/>
                  <a:pt x="29242" y="23441"/>
                </a:cubicBezTo>
                <a:cubicBezTo>
                  <a:pt x="31489" y="21171"/>
                  <a:pt x="30665" y="17008"/>
                  <a:pt x="27890" y="15554"/>
                </a:cubicBezTo>
                <a:cubicBezTo>
                  <a:pt x="27687" y="15450"/>
                  <a:pt x="27477" y="15363"/>
                  <a:pt x="27260" y="15293"/>
                </a:cubicBezTo>
                <a:cubicBezTo>
                  <a:pt x="28160" y="13554"/>
                  <a:pt x="28800" y="11634"/>
                  <a:pt x="29632" y="9868"/>
                </a:cubicBezTo>
                <a:cubicBezTo>
                  <a:pt x="30359" y="8325"/>
                  <a:pt x="31134" y="6808"/>
                  <a:pt x="31942" y="5308"/>
                </a:cubicBezTo>
                <a:cubicBezTo>
                  <a:pt x="32029" y="5316"/>
                  <a:pt x="32117" y="5321"/>
                  <a:pt x="32204" y="5321"/>
                </a:cubicBezTo>
                <a:cubicBezTo>
                  <a:pt x="32892" y="5321"/>
                  <a:pt x="33575" y="5053"/>
                  <a:pt x="34071" y="4464"/>
                </a:cubicBezTo>
                <a:cubicBezTo>
                  <a:pt x="35347" y="2948"/>
                  <a:pt x="34697" y="521"/>
                  <a:pt x="32711" y="67"/>
                </a:cubicBezTo>
                <a:cubicBezTo>
                  <a:pt x="32517" y="22"/>
                  <a:pt x="32320" y="1"/>
                  <a:pt x="32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1"/>
          <p:cNvSpPr/>
          <p:nvPr/>
        </p:nvSpPr>
        <p:spPr>
          <a:xfrm>
            <a:off x="647333" y="488488"/>
            <a:ext cx="564034" cy="445373"/>
          </a:xfrm>
          <a:custGeom>
            <a:avLst/>
            <a:gdLst/>
            <a:ahLst/>
            <a:cxnLst/>
            <a:rect l="l" t="t" r="r" b="b"/>
            <a:pathLst>
              <a:path w="39020" h="30811" extrusionOk="0">
                <a:moveTo>
                  <a:pt x="30681" y="3474"/>
                </a:moveTo>
                <a:cubicBezTo>
                  <a:pt x="32090" y="5955"/>
                  <a:pt x="33478" y="8448"/>
                  <a:pt x="34883" y="10930"/>
                </a:cubicBezTo>
                <a:cubicBezTo>
                  <a:pt x="35369" y="11788"/>
                  <a:pt x="35855" y="12647"/>
                  <a:pt x="36340" y="13505"/>
                </a:cubicBezTo>
                <a:cubicBezTo>
                  <a:pt x="34784" y="12409"/>
                  <a:pt x="33095" y="11459"/>
                  <a:pt x="31412" y="10597"/>
                </a:cubicBezTo>
                <a:cubicBezTo>
                  <a:pt x="29978" y="9864"/>
                  <a:pt x="28301" y="8917"/>
                  <a:pt x="26670" y="8527"/>
                </a:cubicBezTo>
                <a:cubicBezTo>
                  <a:pt x="27959" y="6807"/>
                  <a:pt x="29296" y="5122"/>
                  <a:pt x="30681" y="3474"/>
                </a:cubicBezTo>
                <a:close/>
                <a:moveTo>
                  <a:pt x="29411" y="1254"/>
                </a:moveTo>
                <a:cubicBezTo>
                  <a:pt x="29708" y="1768"/>
                  <a:pt x="30001" y="2286"/>
                  <a:pt x="30296" y="2802"/>
                </a:cubicBezTo>
                <a:cubicBezTo>
                  <a:pt x="30250" y="2825"/>
                  <a:pt x="30209" y="2858"/>
                  <a:pt x="30176" y="2898"/>
                </a:cubicBezTo>
                <a:cubicBezTo>
                  <a:pt x="28464" y="4922"/>
                  <a:pt x="26824" y="7005"/>
                  <a:pt x="25256" y="9144"/>
                </a:cubicBezTo>
                <a:cubicBezTo>
                  <a:pt x="24435" y="10273"/>
                  <a:pt x="23639" y="11420"/>
                  <a:pt x="22870" y="12586"/>
                </a:cubicBezTo>
                <a:cubicBezTo>
                  <a:pt x="22370" y="13341"/>
                  <a:pt x="21985" y="14172"/>
                  <a:pt x="21048" y="14438"/>
                </a:cubicBezTo>
                <a:cubicBezTo>
                  <a:pt x="20343" y="14637"/>
                  <a:pt x="19521" y="14657"/>
                  <a:pt x="18799" y="14757"/>
                </a:cubicBezTo>
                <a:cubicBezTo>
                  <a:pt x="15724" y="15183"/>
                  <a:pt x="12643" y="15575"/>
                  <a:pt x="9548" y="15813"/>
                </a:cubicBezTo>
                <a:cubicBezTo>
                  <a:pt x="6956" y="16012"/>
                  <a:pt x="4377" y="15977"/>
                  <a:pt x="1788" y="16009"/>
                </a:cubicBezTo>
                <a:cubicBezTo>
                  <a:pt x="1837" y="15879"/>
                  <a:pt x="1855" y="15736"/>
                  <a:pt x="1816" y="15615"/>
                </a:cubicBezTo>
                <a:cubicBezTo>
                  <a:pt x="1798" y="15556"/>
                  <a:pt x="1778" y="15497"/>
                  <a:pt x="1759" y="15438"/>
                </a:cubicBezTo>
                <a:cubicBezTo>
                  <a:pt x="1745" y="15392"/>
                  <a:pt x="1726" y="15347"/>
                  <a:pt x="1703" y="15306"/>
                </a:cubicBezTo>
                <a:cubicBezTo>
                  <a:pt x="10986" y="10717"/>
                  <a:pt x="20120" y="5833"/>
                  <a:pt x="29411" y="1254"/>
                </a:cubicBezTo>
                <a:close/>
                <a:moveTo>
                  <a:pt x="26395" y="8892"/>
                </a:moveTo>
                <a:cubicBezTo>
                  <a:pt x="28004" y="9838"/>
                  <a:pt x="29911" y="10434"/>
                  <a:pt x="31549" y="11326"/>
                </a:cubicBezTo>
                <a:cubicBezTo>
                  <a:pt x="33390" y="12329"/>
                  <a:pt x="35083" y="13505"/>
                  <a:pt x="36814" y="14674"/>
                </a:cubicBezTo>
                <a:cubicBezTo>
                  <a:pt x="36810" y="14693"/>
                  <a:pt x="36810" y="14712"/>
                  <a:pt x="36805" y="14732"/>
                </a:cubicBezTo>
                <a:cubicBezTo>
                  <a:pt x="36673" y="15199"/>
                  <a:pt x="36153" y="15305"/>
                  <a:pt x="35745" y="15521"/>
                </a:cubicBezTo>
                <a:cubicBezTo>
                  <a:pt x="33939" y="16469"/>
                  <a:pt x="32140" y="17429"/>
                  <a:pt x="30339" y="18384"/>
                </a:cubicBezTo>
                <a:lnTo>
                  <a:pt x="10312" y="29005"/>
                </a:lnTo>
                <a:cubicBezTo>
                  <a:pt x="10650" y="26988"/>
                  <a:pt x="10593" y="24814"/>
                  <a:pt x="10861" y="22800"/>
                </a:cubicBezTo>
                <a:cubicBezTo>
                  <a:pt x="11148" y="20642"/>
                  <a:pt x="11717" y="18486"/>
                  <a:pt x="11935" y="16319"/>
                </a:cubicBezTo>
                <a:cubicBezTo>
                  <a:pt x="14570" y="16042"/>
                  <a:pt x="17185" y="15652"/>
                  <a:pt x="19712" y="15320"/>
                </a:cubicBezTo>
                <a:cubicBezTo>
                  <a:pt x="20602" y="15204"/>
                  <a:pt x="21612" y="15215"/>
                  <a:pt x="22318" y="14591"/>
                </a:cubicBezTo>
                <a:cubicBezTo>
                  <a:pt x="23239" y="13777"/>
                  <a:pt x="23839" y="12448"/>
                  <a:pt x="24543" y="11446"/>
                </a:cubicBezTo>
                <a:cubicBezTo>
                  <a:pt x="25149" y="10585"/>
                  <a:pt x="25769" y="9736"/>
                  <a:pt x="26395" y="8892"/>
                </a:cubicBezTo>
                <a:close/>
                <a:moveTo>
                  <a:pt x="11565" y="16355"/>
                </a:moveTo>
                <a:cubicBezTo>
                  <a:pt x="10848" y="18447"/>
                  <a:pt x="10590" y="20799"/>
                  <a:pt x="10286" y="22960"/>
                </a:cubicBezTo>
                <a:cubicBezTo>
                  <a:pt x="10010" y="24932"/>
                  <a:pt x="9540" y="27177"/>
                  <a:pt x="9673" y="29206"/>
                </a:cubicBezTo>
                <a:cubicBezTo>
                  <a:pt x="8215" y="27203"/>
                  <a:pt x="6825" y="25154"/>
                  <a:pt x="5529" y="23041"/>
                </a:cubicBezTo>
                <a:cubicBezTo>
                  <a:pt x="4815" y="21877"/>
                  <a:pt x="4127" y="20697"/>
                  <a:pt x="3466" y="19503"/>
                </a:cubicBezTo>
                <a:cubicBezTo>
                  <a:pt x="3136" y="18907"/>
                  <a:pt x="2811" y="18305"/>
                  <a:pt x="2495" y="17701"/>
                </a:cubicBezTo>
                <a:cubicBezTo>
                  <a:pt x="2372" y="17469"/>
                  <a:pt x="2008" y="16935"/>
                  <a:pt x="1782" y="16461"/>
                </a:cubicBezTo>
                <a:lnTo>
                  <a:pt x="1782" y="16461"/>
                </a:lnTo>
                <a:cubicBezTo>
                  <a:pt x="3104" y="16615"/>
                  <a:pt x="4445" y="16680"/>
                  <a:pt x="5796" y="16680"/>
                </a:cubicBezTo>
                <a:cubicBezTo>
                  <a:pt x="7709" y="16680"/>
                  <a:pt x="9641" y="16549"/>
                  <a:pt x="11565" y="16355"/>
                </a:cubicBezTo>
                <a:close/>
                <a:moveTo>
                  <a:pt x="29638" y="1"/>
                </a:moveTo>
                <a:cubicBezTo>
                  <a:pt x="29542" y="1"/>
                  <a:pt x="29444" y="23"/>
                  <a:pt x="29354" y="67"/>
                </a:cubicBezTo>
                <a:cubicBezTo>
                  <a:pt x="19808" y="4672"/>
                  <a:pt x="10218" y="9366"/>
                  <a:pt x="1071" y="14724"/>
                </a:cubicBezTo>
                <a:cubicBezTo>
                  <a:pt x="965" y="14785"/>
                  <a:pt x="908" y="14870"/>
                  <a:pt x="886" y="14959"/>
                </a:cubicBezTo>
                <a:cubicBezTo>
                  <a:pt x="700" y="14987"/>
                  <a:pt x="517" y="15082"/>
                  <a:pt x="443" y="15256"/>
                </a:cubicBezTo>
                <a:cubicBezTo>
                  <a:pt x="1" y="16298"/>
                  <a:pt x="752" y="17207"/>
                  <a:pt x="1237" y="18139"/>
                </a:cubicBezTo>
                <a:cubicBezTo>
                  <a:pt x="1987" y="19577"/>
                  <a:pt x="2773" y="20994"/>
                  <a:pt x="3599" y="22390"/>
                </a:cubicBezTo>
                <a:cubicBezTo>
                  <a:pt x="5248" y="25185"/>
                  <a:pt x="7051" y="27880"/>
                  <a:pt x="8980" y="30488"/>
                </a:cubicBezTo>
                <a:cubicBezTo>
                  <a:pt x="9128" y="30689"/>
                  <a:pt x="9332" y="30810"/>
                  <a:pt x="9556" y="30810"/>
                </a:cubicBezTo>
                <a:cubicBezTo>
                  <a:pt x="9661" y="30810"/>
                  <a:pt x="9771" y="30783"/>
                  <a:pt x="9882" y="30724"/>
                </a:cubicBezTo>
                <a:lnTo>
                  <a:pt x="33215" y="18348"/>
                </a:lnTo>
                <a:cubicBezTo>
                  <a:pt x="34116" y="17871"/>
                  <a:pt x="35016" y="17394"/>
                  <a:pt x="35917" y="16917"/>
                </a:cubicBezTo>
                <a:cubicBezTo>
                  <a:pt x="36568" y="16569"/>
                  <a:pt x="37474" y="16245"/>
                  <a:pt x="37968" y="15675"/>
                </a:cubicBezTo>
                <a:cubicBezTo>
                  <a:pt x="39019" y="14464"/>
                  <a:pt x="37236" y="12516"/>
                  <a:pt x="36631" y="11474"/>
                </a:cubicBezTo>
                <a:cubicBezTo>
                  <a:pt x="34460" y="7732"/>
                  <a:pt x="32244" y="4018"/>
                  <a:pt x="30100" y="262"/>
                </a:cubicBezTo>
                <a:cubicBezTo>
                  <a:pt x="29998" y="84"/>
                  <a:pt x="29822" y="1"/>
                  <a:pt x="296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subTitle" idx="1"/>
          </p:nvPr>
        </p:nvSpPr>
        <p:spPr>
          <a:xfrm>
            <a:off x="929350" y="2161274"/>
            <a:ext cx="2874000" cy="1554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AutoNum type="arabicPeriod"/>
            </a:pPr>
            <a:endParaRPr lang="es-MX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s-MX" b="0" i="0" dirty="0">
                <a:solidFill>
                  <a:srgbClr val="263248"/>
                </a:solidFill>
                <a:effectLst/>
                <a:latin typeface="ff3"/>
              </a:rPr>
              <a:t> </a:t>
            </a:r>
            <a:endParaRPr lang="es-MX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205" name="Google Shape;205;p3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8782544" flipH="1">
            <a:off x="2490549" y="1039473"/>
            <a:ext cx="1124399" cy="51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C6BDA8-ABF5-4E78-A875-15C46FED4AE7}"/>
              </a:ext>
            </a:extLst>
          </p:cNvPr>
          <p:cNvSpPr txBox="1"/>
          <p:nvPr/>
        </p:nvSpPr>
        <p:spPr>
          <a:xfrm>
            <a:off x="929350" y="1230692"/>
            <a:ext cx="192715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6.-</a:t>
            </a:r>
            <a:r>
              <a:rPr lang="es-MX" sz="14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Mostrar siempre una actitud de humildad, reconocer cuando nos hemos equivocado.</a:t>
            </a:r>
            <a:endParaRPr lang="es-MX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Imagen 11" descr="Decir las palabras acertadas en el momento oportuno… ¿Habilidades sociales?  | Miss TSocial">
            <a:extLst>
              <a:ext uri="{FF2B5EF4-FFF2-40B4-BE49-F238E27FC236}">
                <a16:creationId xmlns:a16="http://schemas.microsoft.com/office/drawing/2014/main" id="{7DEAEC19-48D9-44EB-8022-5BFCCC77BE5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89" y="2542214"/>
            <a:ext cx="2043223" cy="185039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3E807E3-D9ED-4776-9CEA-262274DE53B9}"/>
              </a:ext>
            </a:extLst>
          </p:cNvPr>
          <p:cNvSpPr txBox="1"/>
          <p:nvPr/>
        </p:nvSpPr>
        <p:spPr>
          <a:xfrm>
            <a:off x="5176147" y="991723"/>
            <a:ext cx="320331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7.-</a:t>
            </a:r>
            <a:r>
              <a:rPr lang="es-MX" sz="14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Hay que saber ceder sin tratar de imponer siempre nuestra opinión o criterio y estar abiertos a la oportunidad de aprender de los demás.</a:t>
            </a:r>
            <a:endParaRPr lang="es-MX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Chiste elefante">
            <a:extLst>
              <a:ext uri="{FF2B5EF4-FFF2-40B4-BE49-F238E27FC236}">
                <a16:creationId xmlns:a16="http://schemas.microsoft.com/office/drawing/2014/main" id="{9D8709A6-1B0C-43C9-A609-97C77EE90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17" y="2207272"/>
            <a:ext cx="3471171" cy="21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442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>
            <a:spLocks noGrp="1"/>
          </p:cNvSpPr>
          <p:nvPr>
            <p:ph type="title" idx="6"/>
          </p:nvPr>
        </p:nvSpPr>
        <p:spPr>
          <a:xfrm>
            <a:off x="898111" y="826122"/>
            <a:ext cx="3045005" cy="1297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sz="1400" dirty="0">
                <a:solidFill>
                  <a:srgbClr val="444444"/>
                </a:solidFill>
                <a:latin typeface="Open Sans" panose="020B0606030504020204" pitchFamily="34" charset="0"/>
                <a:cs typeface="Arial"/>
                <a:sym typeface="Arial"/>
              </a:rPr>
              <a:t>8.- </a:t>
            </a:r>
            <a:r>
              <a:rPr lang="es-MX" sz="1400" b="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Fomenta la empatía hacia tu interlocutor y pídele su opinión para demostrarle que te interesa lo que está diciendo.</a:t>
            </a:r>
            <a:br>
              <a:rPr lang="es-MX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sz="1400" dirty="0"/>
          </a:p>
        </p:txBody>
      </p:sp>
      <p:grpSp>
        <p:nvGrpSpPr>
          <p:cNvPr id="289" name="Google Shape;289;p37"/>
          <p:cNvGrpSpPr/>
          <p:nvPr/>
        </p:nvGrpSpPr>
        <p:grpSpPr>
          <a:xfrm>
            <a:off x="1448811" y="1982208"/>
            <a:ext cx="2140289" cy="2169401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4878100" y="1038902"/>
            <a:ext cx="611754" cy="6432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556963" y="3193654"/>
            <a:ext cx="679839" cy="489887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37"/>
          <p:cNvSpPr/>
          <p:nvPr/>
        </p:nvSpPr>
        <p:spPr>
          <a:xfrm>
            <a:off x="3619412" y="1849622"/>
            <a:ext cx="578112" cy="572717"/>
          </a:xfrm>
          <a:custGeom>
            <a:avLst/>
            <a:gdLst/>
            <a:ahLst/>
            <a:cxnLst/>
            <a:rect l="l" t="t" r="r" b="b"/>
            <a:pathLst>
              <a:path w="29253" h="28980" extrusionOk="0">
                <a:moveTo>
                  <a:pt x="14143" y="2700"/>
                </a:moveTo>
                <a:lnTo>
                  <a:pt x="14143" y="2701"/>
                </a:lnTo>
                <a:cubicBezTo>
                  <a:pt x="14382" y="2879"/>
                  <a:pt x="14610" y="3071"/>
                  <a:pt x="14826" y="3275"/>
                </a:cubicBezTo>
                <a:cubicBezTo>
                  <a:pt x="16631" y="4989"/>
                  <a:pt x="17613" y="7527"/>
                  <a:pt x="17512" y="9952"/>
                </a:cubicBezTo>
                <a:cubicBezTo>
                  <a:pt x="16350" y="9553"/>
                  <a:pt x="15139" y="9334"/>
                  <a:pt x="13946" y="9334"/>
                </a:cubicBezTo>
                <a:cubicBezTo>
                  <a:pt x="13767" y="9334"/>
                  <a:pt x="13588" y="9339"/>
                  <a:pt x="13409" y="9349"/>
                </a:cubicBezTo>
                <a:cubicBezTo>
                  <a:pt x="12636" y="9391"/>
                  <a:pt x="11849" y="9550"/>
                  <a:pt x="11078" y="9803"/>
                </a:cubicBezTo>
                <a:cubicBezTo>
                  <a:pt x="11026" y="7418"/>
                  <a:pt x="12076" y="4911"/>
                  <a:pt x="13651" y="3031"/>
                </a:cubicBezTo>
                <a:cubicBezTo>
                  <a:pt x="13812" y="2912"/>
                  <a:pt x="13976" y="2804"/>
                  <a:pt x="14143" y="2700"/>
                </a:cubicBezTo>
                <a:close/>
                <a:moveTo>
                  <a:pt x="13886" y="10716"/>
                </a:moveTo>
                <a:cubicBezTo>
                  <a:pt x="14821" y="10716"/>
                  <a:pt x="15765" y="10856"/>
                  <a:pt x="16686" y="11136"/>
                </a:cubicBezTo>
                <a:cubicBezTo>
                  <a:pt x="16903" y="11202"/>
                  <a:pt x="17115" y="11275"/>
                  <a:pt x="17324" y="11354"/>
                </a:cubicBezTo>
                <a:cubicBezTo>
                  <a:pt x="16955" y="12973"/>
                  <a:pt x="16048" y="14448"/>
                  <a:pt x="14512" y="15473"/>
                </a:cubicBezTo>
                <a:cubicBezTo>
                  <a:pt x="14486" y="15490"/>
                  <a:pt x="14459" y="15506"/>
                  <a:pt x="14432" y="15523"/>
                </a:cubicBezTo>
                <a:cubicBezTo>
                  <a:pt x="13538" y="14957"/>
                  <a:pt x="12753" y="14234"/>
                  <a:pt x="12162" y="13355"/>
                </a:cubicBezTo>
                <a:cubicBezTo>
                  <a:pt x="11692" y="12657"/>
                  <a:pt x="11390" y="11899"/>
                  <a:pt x="11225" y="11110"/>
                </a:cubicBezTo>
                <a:cubicBezTo>
                  <a:pt x="12088" y="10847"/>
                  <a:pt x="12983" y="10716"/>
                  <a:pt x="13886" y="10716"/>
                </a:cubicBezTo>
                <a:close/>
                <a:moveTo>
                  <a:pt x="18312" y="1537"/>
                </a:moveTo>
                <a:cubicBezTo>
                  <a:pt x="20093" y="1537"/>
                  <a:pt x="21942" y="2089"/>
                  <a:pt x="23631" y="3166"/>
                </a:cubicBezTo>
                <a:cubicBezTo>
                  <a:pt x="27706" y="5766"/>
                  <a:pt x="28613" y="11589"/>
                  <a:pt x="24959" y="14979"/>
                </a:cubicBezTo>
                <a:cubicBezTo>
                  <a:pt x="24699" y="15219"/>
                  <a:pt x="24420" y="15438"/>
                  <a:pt x="24127" y="15635"/>
                </a:cubicBezTo>
                <a:cubicBezTo>
                  <a:pt x="23065" y="13370"/>
                  <a:pt x="21068" y="11550"/>
                  <a:pt x="18752" y="10457"/>
                </a:cubicBezTo>
                <a:cubicBezTo>
                  <a:pt x="19023" y="7350"/>
                  <a:pt x="17700" y="4138"/>
                  <a:pt x="15330" y="2098"/>
                </a:cubicBezTo>
                <a:cubicBezTo>
                  <a:pt x="16271" y="1722"/>
                  <a:pt x="17280" y="1537"/>
                  <a:pt x="18312" y="1537"/>
                </a:cubicBezTo>
                <a:close/>
                <a:moveTo>
                  <a:pt x="9622" y="1191"/>
                </a:moveTo>
                <a:cubicBezTo>
                  <a:pt x="10716" y="1191"/>
                  <a:pt x="11799" y="1430"/>
                  <a:pt x="12794" y="1893"/>
                </a:cubicBezTo>
                <a:cubicBezTo>
                  <a:pt x="11658" y="2800"/>
                  <a:pt x="10851" y="4091"/>
                  <a:pt x="10636" y="5807"/>
                </a:cubicBezTo>
                <a:cubicBezTo>
                  <a:pt x="10620" y="5931"/>
                  <a:pt x="10693" y="6020"/>
                  <a:pt x="10792" y="6065"/>
                </a:cubicBezTo>
                <a:cubicBezTo>
                  <a:pt x="10315" y="7423"/>
                  <a:pt x="10088" y="8858"/>
                  <a:pt x="10132" y="10167"/>
                </a:cubicBezTo>
                <a:cubicBezTo>
                  <a:pt x="7489" y="11328"/>
                  <a:pt x="5198" y="13597"/>
                  <a:pt x="4538" y="16234"/>
                </a:cubicBezTo>
                <a:lnTo>
                  <a:pt x="4538" y="16235"/>
                </a:lnTo>
                <a:cubicBezTo>
                  <a:pt x="3803" y="15782"/>
                  <a:pt x="3172" y="15179"/>
                  <a:pt x="2686" y="14467"/>
                </a:cubicBezTo>
                <a:cubicBezTo>
                  <a:pt x="535" y="11329"/>
                  <a:pt x="1003" y="6440"/>
                  <a:pt x="3533" y="3553"/>
                </a:cubicBezTo>
                <a:cubicBezTo>
                  <a:pt x="3546" y="3555"/>
                  <a:pt x="3559" y="3556"/>
                  <a:pt x="3573" y="3556"/>
                </a:cubicBezTo>
                <a:cubicBezTo>
                  <a:pt x="3623" y="3556"/>
                  <a:pt x="3673" y="3543"/>
                  <a:pt x="3717" y="3516"/>
                </a:cubicBezTo>
                <a:cubicBezTo>
                  <a:pt x="5532" y="2476"/>
                  <a:pt x="6944" y="1344"/>
                  <a:pt x="9136" y="1207"/>
                </a:cubicBezTo>
                <a:cubicBezTo>
                  <a:pt x="9298" y="1196"/>
                  <a:pt x="9460" y="1191"/>
                  <a:pt x="9622" y="1191"/>
                </a:cubicBezTo>
                <a:close/>
                <a:moveTo>
                  <a:pt x="18507" y="11885"/>
                </a:moveTo>
                <a:cubicBezTo>
                  <a:pt x="20445" y="12900"/>
                  <a:pt x="21976" y="14481"/>
                  <a:pt x="22813" y="16335"/>
                </a:cubicBezTo>
                <a:cubicBezTo>
                  <a:pt x="21780" y="16759"/>
                  <a:pt x="20647" y="16964"/>
                  <a:pt x="19504" y="16964"/>
                </a:cubicBezTo>
                <a:cubicBezTo>
                  <a:pt x="18187" y="16964"/>
                  <a:pt x="16856" y="16692"/>
                  <a:pt x="15649" y="16169"/>
                </a:cubicBezTo>
                <a:cubicBezTo>
                  <a:pt x="16800" y="15293"/>
                  <a:pt x="17727" y="14157"/>
                  <a:pt x="18254" y="12714"/>
                </a:cubicBezTo>
                <a:lnTo>
                  <a:pt x="18254" y="12715"/>
                </a:lnTo>
                <a:cubicBezTo>
                  <a:pt x="18352" y="12443"/>
                  <a:pt x="18438" y="12166"/>
                  <a:pt x="18507" y="11885"/>
                </a:cubicBezTo>
                <a:close/>
                <a:moveTo>
                  <a:pt x="10357" y="11801"/>
                </a:moveTo>
                <a:cubicBezTo>
                  <a:pt x="10814" y="13567"/>
                  <a:pt x="11948" y="15027"/>
                  <a:pt x="13414" y="16108"/>
                </a:cubicBezTo>
                <a:lnTo>
                  <a:pt x="13414" y="16109"/>
                </a:lnTo>
                <a:cubicBezTo>
                  <a:pt x="11937" y="16849"/>
                  <a:pt x="10221" y="17287"/>
                  <a:pt x="8552" y="17287"/>
                </a:cubicBezTo>
                <a:cubicBezTo>
                  <a:pt x="7559" y="17287"/>
                  <a:pt x="6583" y="17132"/>
                  <a:pt x="5684" y="16794"/>
                </a:cubicBezTo>
                <a:cubicBezTo>
                  <a:pt x="6276" y="14376"/>
                  <a:pt x="8033" y="12813"/>
                  <a:pt x="10357" y="11801"/>
                </a:cubicBezTo>
                <a:close/>
                <a:moveTo>
                  <a:pt x="14597" y="16860"/>
                </a:moveTo>
                <a:cubicBezTo>
                  <a:pt x="16211" y="17742"/>
                  <a:pt x="18071" y="18226"/>
                  <a:pt x="19836" y="18239"/>
                </a:cubicBezTo>
                <a:cubicBezTo>
                  <a:pt x="19855" y="18239"/>
                  <a:pt x="19875" y="18239"/>
                  <a:pt x="19894" y="18239"/>
                </a:cubicBezTo>
                <a:cubicBezTo>
                  <a:pt x="21057" y="18239"/>
                  <a:pt x="22193" y="17983"/>
                  <a:pt x="23243" y="17533"/>
                </a:cubicBezTo>
                <a:lnTo>
                  <a:pt x="23243" y="17533"/>
                </a:lnTo>
                <a:cubicBezTo>
                  <a:pt x="23754" y="19405"/>
                  <a:pt x="23580" y="21466"/>
                  <a:pt x="22464" y="23460"/>
                </a:cubicBezTo>
                <a:cubicBezTo>
                  <a:pt x="20882" y="26284"/>
                  <a:pt x="18005" y="27654"/>
                  <a:pt x="15044" y="27654"/>
                </a:cubicBezTo>
                <a:cubicBezTo>
                  <a:pt x="13094" y="27654"/>
                  <a:pt x="11108" y="27060"/>
                  <a:pt x="9432" y="25894"/>
                </a:cubicBezTo>
                <a:cubicBezTo>
                  <a:pt x="7730" y="24710"/>
                  <a:pt x="6408" y="22914"/>
                  <a:pt x="5813" y="20917"/>
                </a:cubicBezTo>
                <a:cubicBezTo>
                  <a:pt x="5908" y="20794"/>
                  <a:pt x="5926" y="20630"/>
                  <a:pt x="5860" y="20490"/>
                </a:cubicBezTo>
                <a:lnTo>
                  <a:pt x="5860" y="20490"/>
                </a:lnTo>
                <a:lnTo>
                  <a:pt x="5861" y="20491"/>
                </a:lnTo>
                <a:cubicBezTo>
                  <a:pt x="5707" y="20141"/>
                  <a:pt x="5589" y="19777"/>
                  <a:pt x="5511" y="19402"/>
                </a:cubicBezTo>
                <a:cubicBezTo>
                  <a:pt x="5467" y="18994"/>
                  <a:pt x="5455" y="18582"/>
                  <a:pt x="5478" y="18171"/>
                </a:cubicBezTo>
                <a:cubicBezTo>
                  <a:pt x="5480" y="18134"/>
                  <a:pt x="5485" y="18100"/>
                  <a:pt x="5488" y="18063"/>
                </a:cubicBezTo>
                <a:cubicBezTo>
                  <a:pt x="6301" y="18358"/>
                  <a:pt x="7183" y="18520"/>
                  <a:pt x="8115" y="18520"/>
                </a:cubicBezTo>
                <a:cubicBezTo>
                  <a:pt x="8208" y="18520"/>
                  <a:pt x="8302" y="18518"/>
                  <a:pt x="8396" y="18515"/>
                </a:cubicBezTo>
                <a:cubicBezTo>
                  <a:pt x="10491" y="18442"/>
                  <a:pt x="12735" y="17924"/>
                  <a:pt x="14597" y="16860"/>
                </a:cubicBezTo>
                <a:close/>
                <a:moveTo>
                  <a:pt x="9193" y="1"/>
                </a:moveTo>
                <a:cubicBezTo>
                  <a:pt x="6999" y="1"/>
                  <a:pt x="4863" y="714"/>
                  <a:pt x="3713" y="2437"/>
                </a:cubicBezTo>
                <a:cubicBezTo>
                  <a:pt x="1187" y="4294"/>
                  <a:pt x="0" y="7949"/>
                  <a:pt x="275" y="10991"/>
                </a:cubicBezTo>
                <a:cubicBezTo>
                  <a:pt x="530" y="13822"/>
                  <a:pt x="2073" y="16256"/>
                  <a:pt x="4353" y="17543"/>
                </a:cubicBezTo>
                <a:cubicBezTo>
                  <a:pt x="4334" y="18048"/>
                  <a:pt x="4379" y="18553"/>
                  <a:pt x="4485" y="19048"/>
                </a:cubicBezTo>
                <a:cubicBezTo>
                  <a:pt x="4501" y="20156"/>
                  <a:pt x="4704" y="21244"/>
                  <a:pt x="5099" y="22206"/>
                </a:cubicBezTo>
                <a:cubicBezTo>
                  <a:pt x="6782" y="26306"/>
                  <a:pt x="10993" y="28980"/>
                  <a:pt x="15346" y="28980"/>
                </a:cubicBezTo>
                <a:cubicBezTo>
                  <a:pt x="16130" y="28980"/>
                  <a:pt x="16918" y="28893"/>
                  <a:pt x="17698" y="28712"/>
                </a:cubicBezTo>
                <a:cubicBezTo>
                  <a:pt x="22311" y="27642"/>
                  <a:pt x="25477" y="22829"/>
                  <a:pt x="24876" y="18171"/>
                </a:cubicBezTo>
                <a:cubicBezTo>
                  <a:pt x="24815" y="17713"/>
                  <a:pt x="24717" y="17260"/>
                  <a:pt x="24582" y="16818"/>
                </a:cubicBezTo>
                <a:cubicBezTo>
                  <a:pt x="26550" y="15547"/>
                  <a:pt x="28024" y="13524"/>
                  <a:pt x="28441" y="11154"/>
                </a:cubicBezTo>
                <a:cubicBezTo>
                  <a:pt x="29253" y="6545"/>
                  <a:pt x="26353" y="2608"/>
                  <a:pt x="22191" y="938"/>
                </a:cubicBezTo>
                <a:cubicBezTo>
                  <a:pt x="20987" y="455"/>
                  <a:pt x="19607" y="199"/>
                  <a:pt x="18228" y="199"/>
                </a:cubicBezTo>
                <a:cubicBezTo>
                  <a:pt x="16729" y="199"/>
                  <a:pt x="15231" y="502"/>
                  <a:pt x="13964" y="1145"/>
                </a:cubicBezTo>
                <a:cubicBezTo>
                  <a:pt x="12626" y="428"/>
                  <a:pt x="10892" y="1"/>
                  <a:pt x="919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0" name="Picture 4" descr="Catana Pérez on Twitter | Wall drawing, H comic, Art">
            <a:extLst>
              <a:ext uri="{FF2B5EF4-FFF2-40B4-BE49-F238E27FC236}">
                <a16:creationId xmlns:a16="http://schemas.microsoft.com/office/drawing/2014/main" id="{AE093BAA-6081-4732-9211-EAECA05E7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5671">
            <a:off x="1785074" y="2320354"/>
            <a:ext cx="1978274" cy="19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661D1C7-FE90-4660-9522-90AA85FC5E0C}"/>
              </a:ext>
            </a:extLst>
          </p:cNvPr>
          <p:cNvSpPr txBox="1"/>
          <p:nvPr/>
        </p:nvSpPr>
        <p:spPr>
          <a:xfrm>
            <a:off x="5591963" y="971312"/>
            <a:ext cx="278877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9.-</a:t>
            </a:r>
            <a:r>
              <a:rPr lang="es-MX" sz="14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Evita juzgar los mensajes de tu interlocutor, acusar, exigir o faltar al respeto y cortar una conversación sin motivo, manteniendo una conversación sin alterarte emocionalmente.</a:t>
            </a:r>
            <a:endParaRPr lang="es-MX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4" name="Picture 8" descr="Mafalda solidaria | Sarcastic quotes, Funny comics, Humor">
            <a:extLst>
              <a:ext uri="{FF2B5EF4-FFF2-40B4-BE49-F238E27FC236}">
                <a16:creationId xmlns:a16="http://schemas.microsoft.com/office/drawing/2014/main" id="{9AEC4AE0-8F85-4E79-BB46-D333D2F0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70" y="2641437"/>
            <a:ext cx="3541002" cy="195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6">
            <a:extLst>
              <a:ext uri="{FF2B5EF4-FFF2-40B4-BE49-F238E27FC236}">
                <a16:creationId xmlns:a16="http://schemas.microsoft.com/office/drawing/2014/main" id="{C0913354-F5CA-4817-9BAA-2DE88E2E2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0101" y="2809228"/>
            <a:ext cx="4057359" cy="716700"/>
          </a:xfrm>
        </p:spPr>
        <p:txBody>
          <a:bodyPr/>
          <a:lstStyle/>
          <a:p>
            <a:r>
              <a:rPr lang="es-MX" sz="1800" b="1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10.-</a:t>
            </a:r>
            <a:r>
              <a:rPr lang="es-MX" sz="180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</a:t>
            </a:r>
            <a:r>
              <a:rPr lang="es-MX" sz="2800" dirty="0">
                <a:solidFill>
                  <a:srgbClr val="444444"/>
                </a:solidFill>
                <a:latin typeface="Open Sans" panose="020B0606030504020204" pitchFamily="34" charset="0"/>
                <a:sym typeface="Concert One"/>
              </a:rPr>
              <a:t>Pon atención a tus respuestas de manera verbal y no verbal.</a:t>
            </a:r>
          </a:p>
          <a:p>
            <a:endParaRPr lang="es-MX" dirty="0"/>
          </a:p>
        </p:txBody>
      </p:sp>
      <p:pic>
        <p:nvPicPr>
          <p:cNvPr id="5122" name="Picture 2" descr="Mafalda on Twitter: &amp;quot;Nuestro problema de incomunicación #MafaldaQuotes  #YoMeQuedoEnCasa #Cuarentena… &amp;quot;">
            <a:extLst>
              <a:ext uri="{FF2B5EF4-FFF2-40B4-BE49-F238E27FC236}">
                <a16:creationId xmlns:a16="http://schemas.microsoft.com/office/drawing/2014/main" id="{6E606379-9A2D-4245-BF27-074E65A0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40" y="735215"/>
            <a:ext cx="4057359" cy="207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85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2-04-26 at 8.58.00 AM">
            <a:hlinkClick r:id="" action="ppaction://media"/>
            <a:extLst>
              <a:ext uri="{FF2B5EF4-FFF2-40B4-BE49-F238E27FC236}">
                <a16:creationId xmlns:a16="http://schemas.microsoft.com/office/drawing/2014/main" id="{670F4B92-F475-45E7-9080-D07D0C11B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7117" y="605555"/>
            <a:ext cx="2636874" cy="36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3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justes de comentarios en WordPress - Boluda.com">
            <a:extLst>
              <a:ext uri="{FF2B5EF4-FFF2-40B4-BE49-F238E27FC236}">
                <a16:creationId xmlns:a16="http://schemas.microsoft.com/office/drawing/2014/main" id="{AFB55A63-AC4C-4D21-A4D2-12F148059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56" y="1388828"/>
            <a:ext cx="3199404" cy="236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7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3D66E-4854-4E18-9036-93EE828C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580" y="413899"/>
            <a:ext cx="6602819" cy="663600"/>
          </a:xfrm>
        </p:spPr>
        <p:txBody>
          <a:bodyPr/>
          <a:lstStyle/>
          <a:p>
            <a:r>
              <a:rPr lang="es-MX" sz="3200" dirty="0"/>
              <a:t>Recuerda las 8 C’s</a:t>
            </a:r>
          </a:p>
        </p:txBody>
      </p:sp>
      <p:sp>
        <p:nvSpPr>
          <p:cNvPr id="9" name="AutoShape 4" descr="Las 8 C's de Comunicación Efectiva">
            <a:extLst>
              <a:ext uri="{FF2B5EF4-FFF2-40B4-BE49-F238E27FC236}">
                <a16:creationId xmlns:a16="http://schemas.microsoft.com/office/drawing/2014/main" id="{98CEF375-AAB5-49AB-915A-5E6CA787DB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8413A70-D970-4CEC-85B4-3DCB1DC57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2" r="3062" b="7671"/>
          <a:stretch/>
        </p:blipFill>
        <p:spPr>
          <a:xfrm>
            <a:off x="1169580" y="936488"/>
            <a:ext cx="6790660" cy="35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25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>
            <a:spLocks noGrp="1"/>
          </p:cNvSpPr>
          <p:nvPr>
            <p:ph type="title" idx="6"/>
          </p:nvPr>
        </p:nvSpPr>
        <p:spPr>
          <a:xfrm>
            <a:off x="814422" y="687072"/>
            <a:ext cx="3246720" cy="15962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sz="2400" b="0" dirty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s-MX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Tenemos dos orejas y una boca para que podamos escuchar el doble de lo que hablamos”</a:t>
            </a:r>
            <a:r>
              <a:rPr lang="es-MX" sz="3600" dirty="0">
                <a:solidFill>
                  <a:srgbClr val="444444"/>
                </a:solidFill>
                <a:latin typeface="Open Sans" panose="020B0606030504020204" pitchFamily="34" charset="0"/>
                <a:cs typeface="Arial"/>
                <a:sym typeface="Arial"/>
              </a:rPr>
              <a:t> </a:t>
            </a:r>
            <a:br>
              <a:rPr lang="es-MX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sz="1400" dirty="0"/>
          </a:p>
        </p:txBody>
      </p:sp>
      <p:grpSp>
        <p:nvGrpSpPr>
          <p:cNvPr id="289" name="Google Shape;289;p37"/>
          <p:cNvGrpSpPr/>
          <p:nvPr/>
        </p:nvGrpSpPr>
        <p:grpSpPr>
          <a:xfrm>
            <a:off x="1486801" y="2105247"/>
            <a:ext cx="2201880" cy="2367555"/>
            <a:chOff x="-331425" y="1579700"/>
            <a:chExt cx="1880250" cy="1905825"/>
          </a:xfrm>
        </p:grpSpPr>
        <p:sp>
          <p:nvSpPr>
            <p:cNvPr id="290" name="Google Shape;290;p37"/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37"/>
          <p:cNvGrpSpPr/>
          <p:nvPr/>
        </p:nvGrpSpPr>
        <p:grpSpPr>
          <a:xfrm>
            <a:off x="4878100" y="1038902"/>
            <a:ext cx="611754" cy="6432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37"/>
          <p:cNvGrpSpPr/>
          <p:nvPr/>
        </p:nvGrpSpPr>
        <p:grpSpPr>
          <a:xfrm>
            <a:off x="556963" y="3193654"/>
            <a:ext cx="679839" cy="489887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37"/>
          <p:cNvSpPr/>
          <p:nvPr/>
        </p:nvSpPr>
        <p:spPr>
          <a:xfrm>
            <a:off x="3619412" y="1849622"/>
            <a:ext cx="578112" cy="572717"/>
          </a:xfrm>
          <a:custGeom>
            <a:avLst/>
            <a:gdLst/>
            <a:ahLst/>
            <a:cxnLst/>
            <a:rect l="l" t="t" r="r" b="b"/>
            <a:pathLst>
              <a:path w="29253" h="28980" extrusionOk="0">
                <a:moveTo>
                  <a:pt x="14143" y="2700"/>
                </a:moveTo>
                <a:lnTo>
                  <a:pt x="14143" y="2701"/>
                </a:lnTo>
                <a:cubicBezTo>
                  <a:pt x="14382" y="2879"/>
                  <a:pt x="14610" y="3071"/>
                  <a:pt x="14826" y="3275"/>
                </a:cubicBezTo>
                <a:cubicBezTo>
                  <a:pt x="16631" y="4989"/>
                  <a:pt x="17613" y="7527"/>
                  <a:pt x="17512" y="9952"/>
                </a:cubicBezTo>
                <a:cubicBezTo>
                  <a:pt x="16350" y="9553"/>
                  <a:pt x="15139" y="9334"/>
                  <a:pt x="13946" y="9334"/>
                </a:cubicBezTo>
                <a:cubicBezTo>
                  <a:pt x="13767" y="9334"/>
                  <a:pt x="13588" y="9339"/>
                  <a:pt x="13409" y="9349"/>
                </a:cubicBezTo>
                <a:cubicBezTo>
                  <a:pt x="12636" y="9391"/>
                  <a:pt x="11849" y="9550"/>
                  <a:pt x="11078" y="9803"/>
                </a:cubicBezTo>
                <a:cubicBezTo>
                  <a:pt x="11026" y="7418"/>
                  <a:pt x="12076" y="4911"/>
                  <a:pt x="13651" y="3031"/>
                </a:cubicBezTo>
                <a:cubicBezTo>
                  <a:pt x="13812" y="2912"/>
                  <a:pt x="13976" y="2804"/>
                  <a:pt x="14143" y="2700"/>
                </a:cubicBezTo>
                <a:close/>
                <a:moveTo>
                  <a:pt x="13886" y="10716"/>
                </a:moveTo>
                <a:cubicBezTo>
                  <a:pt x="14821" y="10716"/>
                  <a:pt x="15765" y="10856"/>
                  <a:pt x="16686" y="11136"/>
                </a:cubicBezTo>
                <a:cubicBezTo>
                  <a:pt x="16903" y="11202"/>
                  <a:pt x="17115" y="11275"/>
                  <a:pt x="17324" y="11354"/>
                </a:cubicBezTo>
                <a:cubicBezTo>
                  <a:pt x="16955" y="12973"/>
                  <a:pt x="16048" y="14448"/>
                  <a:pt x="14512" y="15473"/>
                </a:cubicBezTo>
                <a:cubicBezTo>
                  <a:pt x="14486" y="15490"/>
                  <a:pt x="14459" y="15506"/>
                  <a:pt x="14432" y="15523"/>
                </a:cubicBezTo>
                <a:cubicBezTo>
                  <a:pt x="13538" y="14957"/>
                  <a:pt x="12753" y="14234"/>
                  <a:pt x="12162" y="13355"/>
                </a:cubicBezTo>
                <a:cubicBezTo>
                  <a:pt x="11692" y="12657"/>
                  <a:pt x="11390" y="11899"/>
                  <a:pt x="11225" y="11110"/>
                </a:cubicBezTo>
                <a:cubicBezTo>
                  <a:pt x="12088" y="10847"/>
                  <a:pt x="12983" y="10716"/>
                  <a:pt x="13886" y="10716"/>
                </a:cubicBezTo>
                <a:close/>
                <a:moveTo>
                  <a:pt x="18312" y="1537"/>
                </a:moveTo>
                <a:cubicBezTo>
                  <a:pt x="20093" y="1537"/>
                  <a:pt x="21942" y="2089"/>
                  <a:pt x="23631" y="3166"/>
                </a:cubicBezTo>
                <a:cubicBezTo>
                  <a:pt x="27706" y="5766"/>
                  <a:pt x="28613" y="11589"/>
                  <a:pt x="24959" y="14979"/>
                </a:cubicBezTo>
                <a:cubicBezTo>
                  <a:pt x="24699" y="15219"/>
                  <a:pt x="24420" y="15438"/>
                  <a:pt x="24127" y="15635"/>
                </a:cubicBezTo>
                <a:cubicBezTo>
                  <a:pt x="23065" y="13370"/>
                  <a:pt x="21068" y="11550"/>
                  <a:pt x="18752" y="10457"/>
                </a:cubicBezTo>
                <a:cubicBezTo>
                  <a:pt x="19023" y="7350"/>
                  <a:pt x="17700" y="4138"/>
                  <a:pt x="15330" y="2098"/>
                </a:cubicBezTo>
                <a:cubicBezTo>
                  <a:pt x="16271" y="1722"/>
                  <a:pt x="17280" y="1537"/>
                  <a:pt x="18312" y="1537"/>
                </a:cubicBezTo>
                <a:close/>
                <a:moveTo>
                  <a:pt x="9622" y="1191"/>
                </a:moveTo>
                <a:cubicBezTo>
                  <a:pt x="10716" y="1191"/>
                  <a:pt x="11799" y="1430"/>
                  <a:pt x="12794" y="1893"/>
                </a:cubicBezTo>
                <a:cubicBezTo>
                  <a:pt x="11658" y="2800"/>
                  <a:pt x="10851" y="4091"/>
                  <a:pt x="10636" y="5807"/>
                </a:cubicBezTo>
                <a:cubicBezTo>
                  <a:pt x="10620" y="5931"/>
                  <a:pt x="10693" y="6020"/>
                  <a:pt x="10792" y="6065"/>
                </a:cubicBezTo>
                <a:cubicBezTo>
                  <a:pt x="10315" y="7423"/>
                  <a:pt x="10088" y="8858"/>
                  <a:pt x="10132" y="10167"/>
                </a:cubicBezTo>
                <a:cubicBezTo>
                  <a:pt x="7489" y="11328"/>
                  <a:pt x="5198" y="13597"/>
                  <a:pt x="4538" y="16234"/>
                </a:cubicBezTo>
                <a:lnTo>
                  <a:pt x="4538" y="16235"/>
                </a:lnTo>
                <a:cubicBezTo>
                  <a:pt x="3803" y="15782"/>
                  <a:pt x="3172" y="15179"/>
                  <a:pt x="2686" y="14467"/>
                </a:cubicBezTo>
                <a:cubicBezTo>
                  <a:pt x="535" y="11329"/>
                  <a:pt x="1003" y="6440"/>
                  <a:pt x="3533" y="3553"/>
                </a:cubicBezTo>
                <a:cubicBezTo>
                  <a:pt x="3546" y="3555"/>
                  <a:pt x="3559" y="3556"/>
                  <a:pt x="3573" y="3556"/>
                </a:cubicBezTo>
                <a:cubicBezTo>
                  <a:pt x="3623" y="3556"/>
                  <a:pt x="3673" y="3543"/>
                  <a:pt x="3717" y="3516"/>
                </a:cubicBezTo>
                <a:cubicBezTo>
                  <a:pt x="5532" y="2476"/>
                  <a:pt x="6944" y="1344"/>
                  <a:pt x="9136" y="1207"/>
                </a:cubicBezTo>
                <a:cubicBezTo>
                  <a:pt x="9298" y="1196"/>
                  <a:pt x="9460" y="1191"/>
                  <a:pt x="9622" y="1191"/>
                </a:cubicBezTo>
                <a:close/>
                <a:moveTo>
                  <a:pt x="18507" y="11885"/>
                </a:moveTo>
                <a:cubicBezTo>
                  <a:pt x="20445" y="12900"/>
                  <a:pt x="21976" y="14481"/>
                  <a:pt x="22813" y="16335"/>
                </a:cubicBezTo>
                <a:cubicBezTo>
                  <a:pt x="21780" y="16759"/>
                  <a:pt x="20647" y="16964"/>
                  <a:pt x="19504" y="16964"/>
                </a:cubicBezTo>
                <a:cubicBezTo>
                  <a:pt x="18187" y="16964"/>
                  <a:pt x="16856" y="16692"/>
                  <a:pt x="15649" y="16169"/>
                </a:cubicBezTo>
                <a:cubicBezTo>
                  <a:pt x="16800" y="15293"/>
                  <a:pt x="17727" y="14157"/>
                  <a:pt x="18254" y="12714"/>
                </a:cubicBezTo>
                <a:lnTo>
                  <a:pt x="18254" y="12715"/>
                </a:lnTo>
                <a:cubicBezTo>
                  <a:pt x="18352" y="12443"/>
                  <a:pt x="18438" y="12166"/>
                  <a:pt x="18507" y="11885"/>
                </a:cubicBezTo>
                <a:close/>
                <a:moveTo>
                  <a:pt x="10357" y="11801"/>
                </a:moveTo>
                <a:cubicBezTo>
                  <a:pt x="10814" y="13567"/>
                  <a:pt x="11948" y="15027"/>
                  <a:pt x="13414" y="16108"/>
                </a:cubicBezTo>
                <a:lnTo>
                  <a:pt x="13414" y="16109"/>
                </a:lnTo>
                <a:cubicBezTo>
                  <a:pt x="11937" y="16849"/>
                  <a:pt x="10221" y="17287"/>
                  <a:pt x="8552" y="17287"/>
                </a:cubicBezTo>
                <a:cubicBezTo>
                  <a:pt x="7559" y="17287"/>
                  <a:pt x="6583" y="17132"/>
                  <a:pt x="5684" y="16794"/>
                </a:cubicBezTo>
                <a:cubicBezTo>
                  <a:pt x="6276" y="14376"/>
                  <a:pt x="8033" y="12813"/>
                  <a:pt x="10357" y="11801"/>
                </a:cubicBezTo>
                <a:close/>
                <a:moveTo>
                  <a:pt x="14597" y="16860"/>
                </a:moveTo>
                <a:cubicBezTo>
                  <a:pt x="16211" y="17742"/>
                  <a:pt x="18071" y="18226"/>
                  <a:pt x="19836" y="18239"/>
                </a:cubicBezTo>
                <a:cubicBezTo>
                  <a:pt x="19855" y="18239"/>
                  <a:pt x="19875" y="18239"/>
                  <a:pt x="19894" y="18239"/>
                </a:cubicBezTo>
                <a:cubicBezTo>
                  <a:pt x="21057" y="18239"/>
                  <a:pt x="22193" y="17983"/>
                  <a:pt x="23243" y="17533"/>
                </a:cubicBezTo>
                <a:lnTo>
                  <a:pt x="23243" y="17533"/>
                </a:lnTo>
                <a:cubicBezTo>
                  <a:pt x="23754" y="19405"/>
                  <a:pt x="23580" y="21466"/>
                  <a:pt x="22464" y="23460"/>
                </a:cubicBezTo>
                <a:cubicBezTo>
                  <a:pt x="20882" y="26284"/>
                  <a:pt x="18005" y="27654"/>
                  <a:pt x="15044" y="27654"/>
                </a:cubicBezTo>
                <a:cubicBezTo>
                  <a:pt x="13094" y="27654"/>
                  <a:pt x="11108" y="27060"/>
                  <a:pt x="9432" y="25894"/>
                </a:cubicBezTo>
                <a:cubicBezTo>
                  <a:pt x="7730" y="24710"/>
                  <a:pt x="6408" y="22914"/>
                  <a:pt x="5813" y="20917"/>
                </a:cubicBezTo>
                <a:cubicBezTo>
                  <a:pt x="5908" y="20794"/>
                  <a:pt x="5926" y="20630"/>
                  <a:pt x="5860" y="20490"/>
                </a:cubicBezTo>
                <a:lnTo>
                  <a:pt x="5860" y="20490"/>
                </a:lnTo>
                <a:lnTo>
                  <a:pt x="5861" y="20491"/>
                </a:lnTo>
                <a:cubicBezTo>
                  <a:pt x="5707" y="20141"/>
                  <a:pt x="5589" y="19777"/>
                  <a:pt x="5511" y="19402"/>
                </a:cubicBezTo>
                <a:cubicBezTo>
                  <a:pt x="5467" y="18994"/>
                  <a:pt x="5455" y="18582"/>
                  <a:pt x="5478" y="18171"/>
                </a:cubicBezTo>
                <a:cubicBezTo>
                  <a:pt x="5480" y="18134"/>
                  <a:pt x="5485" y="18100"/>
                  <a:pt x="5488" y="18063"/>
                </a:cubicBezTo>
                <a:cubicBezTo>
                  <a:pt x="6301" y="18358"/>
                  <a:pt x="7183" y="18520"/>
                  <a:pt x="8115" y="18520"/>
                </a:cubicBezTo>
                <a:cubicBezTo>
                  <a:pt x="8208" y="18520"/>
                  <a:pt x="8302" y="18518"/>
                  <a:pt x="8396" y="18515"/>
                </a:cubicBezTo>
                <a:cubicBezTo>
                  <a:pt x="10491" y="18442"/>
                  <a:pt x="12735" y="17924"/>
                  <a:pt x="14597" y="16860"/>
                </a:cubicBezTo>
                <a:close/>
                <a:moveTo>
                  <a:pt x="9193" y="1"/>
                </a:moveTo>
                <a:cubicBezTo>
                  <a:pt x="6999" y="1"/>
                  <a:pt x="4863" y="714"/>
                  <a:pt x="3713" y="2437"/>
                </a:cubicBezTo>
                <a:cubicBezTo>
                  <a:pt x="1187" y="4294"/>
                  <a:pt x="0" y="7949"/>
                  <a:pt x="275" y="10991"/>
                </a:cubicBezTo>
                <a:cubicBezTo>
                  <a:pt x="530" y="13822"/>
                  <a:pt x="2073" y="16256"/>
                  <a:pt x="4353" y="17543"/>
                </a:cubicBezTo>
                <a:cubicBezTo>
                  <a:pt x="4334" y="18048"/>
                  <a:pt x="4379" y="18553"/>
                  <a:pt x="4485" y="19048"/>
                </a:cubicBezTo>
                <a:cubicBezTo>
                  <a:pt x="4501" y="20156"/>
                  <a:pt x="4704" y="21244"/>
                  <a:pt x="5099" y="22206"/>
                </a:cubicBezTo>
                <a:cubicBezTo>
                  <a:pt x="6782" y="26306"/>
                  <a:pt x="10993" y="28980"/>
                  <a:pt x="15346" y="28980"/>
                </a:cubicBezTo>
                <a:cubicBezTo>
                  <a:pt x="16130" y="28980"/>
                  <a:pt x="16918" y="28893"/>
                  <a:pt x="17698" y="28712"/>
                </a:cubicBezTo>
                <a:cubicBezTo>
                  <a:pt x="22311" y="27642"/>
                  <a:pt x="25477" y="22829"/>
                  <a:pt x="24876" y="18171"/>
                </a:cubicBezTo>
                <a:cubicBezTo>
                  <a:pt x="24815" y="17713"/>
                  <a:pt x="24717" y="17260"/>
                  <a:pt x="24582" y="16818"/>
                </a:cubicBezTo>
                <a:cubicBezTo>
                  <a:pt x="26550" y="15547"/>
                  <a:pt x="28024" y="13524"/>
                  <a:pt x="28441" y="11154"/>
                </a:cubicBezTo>
                <a:cubicBezTo>
                  <a:pt x="29253" y="6545"/>
                  <a:pt x="26353" y="2608"/>
                  <a:pt x="22191" y="938"/>
                </a:cubicBezTo>
                <a:cubicBezTo>
                  <a:pt x="20987" y="455"/>
                  <a:pt x="19607" y="199"/>
                  <a:pt x="18228" y="199"/>
                </a:cubicBezTo>
                <a:cubicBezTo>
                  <a:pt x="16729" y="199"/>
                  <a:pt x="15231" y="502"/>
                  <a:pt x="13964" y="1145"/>
                </a:cubicBezTo>
                <a:cubicBezTo>
                  <a:pt x="12626" y="428"/>
                  <a:pt x="10892" y="1"/>
                  <a:pt x="919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661D1C7-FE90-4660-9522-90AA85FC5E0C}"/>
              </a:ext>
            </a:extLst>
          </p:cNvPr>
          <p:cNvSpPr txBox="1"/>
          <p:nvPr/>
        </p:nvSpPr>
        <p:spPr>
          <a:xfrm>
            <a:off x="5579446" y="783753"/>
            <a:ext cx="3014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s-MX" sz="2400" dirty="0">
                <a:latin typeface="arial" panose="020B0604020202020204" pitchFamily="34" charset="0"/>
                <a:sym typeface="Concert One"/>
              </a:rPr>
              <a:t>“Lo más importante de la comunicación es escuchar lo que no se dice.”</a:t>
            </a:r>
          </a:p>
        </p:txBody>
      </p:sp>
      <p:pic>
        <p:nvPicPr>
          <p:cNvPr id="3074" name="Picture 2" descr="El estoicismo de Epicteto: la búsqueda de libertad | El vuelo de la lechuza">
            <a:extLst>
              <a:ext uri="{FF2B5EF4-FFF2-40B4-BE49-F238E27FC236}">
                <a16:creationId xmlns:a16="http://schemas.microsoft.com/office/drawing/2014/main" id="{FCD9C664-37AD-4F31-A0A7-E9BA93609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195">
            <a:off x="2032093" y="2871673"/>
            <a:ext cx="1382448" cy="13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oogle Shape;289;p37">
            <a:extLst>
              <a:ext uri="{FF2B5EF4-FFF2-40B4-BE49-F238E27FC236}">
                <a16:creationId xmlns:a16="http://schemas.microsoft.com/office/drawing/2014/main" id="{5340299B-0F48-4A94-91EF-1E81B62BA5E3}"/>
              </a:ext>
            </a:extLst>
          </p:cNvPr>
          <p:cNvGrpSpPr/>
          <p:nvPr/>
        </p:nvGrpSpPr>
        <p:grpSpPr>
          <a:xfrm rot="19599938">
            <a:off x="5479224" y="2366340"/>
            <a:ext cx="2050075" cy="2143241"/>
            <a:chOff x="-331425" y="1579700"/>
            <a:chExt cx="1880250" cy="1905825"/>
          </a:xfrm>
        </p:grpSpPr>
        <p:sp>
          <p:nvSpPr>
            <p:cNvPr id="36" name="Google Shape;290;p37">
              <a:extLst>
                <a:ext uri="{FF2B5EF4-FFF2-40B4-BE49-F238E27FC236}">
                  <a16:creationId xmlns:a16="http://schemas.microsoft.com/office/drawing/2014/main" id="{7A02058D-CD51-4678-9AAE-7022F56C9FAA}"/>
                </a:ext>
              </a:extLst>
            </p:cNvPr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91;p37">
              <a:extLst>
                <a:ext uri="{FF2B5EF4-FFF2-40B4-BE49-F238E27FC236}">
                  <a16:creationId xmlns:a16="http://schemas.microsoft.com/office/drawing/2014/main" id="{A0B8B064-83BF-4370-BEFD-A2CBD2134C48}"/>
                </a:ext>
              </a:extLst>
            </p:cNvPr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38100" dir="2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92;p37">
              <a:extLst>
                <a:ext uri="{FF2B5EF4-FFF2-40B4-BE49-F238E27FC236}">
                  <a16:creationId xmlns:a16="http://schemas.microsoft.com/office/drawing/2014/main" id="{B10DA446-C4E7-4B5A-8CF7-FA0EC3FF8580}"/>
                </a:ext>
              </a:extLst>
            </p:cNvPr>
            <p:cNvSpPr/>
            <p:nvPr/>
          </p:nvSpPr>
          <p:spPr>
            <a:xfrm>
              <a:off x="-331425" y="1579700"/>
              <a:ext cx="1101300" cy="649025"/>
            </a:xfrm>
            <a:custGeom>
              <a:avLst/>
              <a:gdLst/>
              <a:ahLst/>
              <a:cxnLst/>
              <a:rect l="l" t="t" r="r" b="b"/>
              <a:pathLst>
                <a:path w="44052" h="25961" extrusionOk="0">
                  <a:moveTo>
                    <a:pt x="40035" y="0"/>
                  </a:moveTo>
                  <a:lnTo>
                    <a:pt x="0" y="15402"/>
                  </a:lnTo>
                  <a:cubicBezTo>
                    <a:pt x="0" y="15402"/>
                    <a:pt x="1513" y="15761"/>
                    <a:pt x="1873" y="16638"/>
                  </a:cubicBezTo>
                  <a:cubicBezTo>
                    <a:pt x="2237" y="17514"/>
                    <a:pt x="1524" y="18526"/>
                    <a:pt x="1524" y="18526"/>
                  </a:cubicBezTo>
                  <a:cubicBezTo>
                    <a:pt x="1524" y="18526"/>
                    <a:pt x="2999" y="18885"/>
                    <a:pt x="3380" y="19816"/>
                  </a:cubicBezTo>
                  <a:cubicBezTo>
                    <a:pt x="3767" y="20752"/>
                    <a:pt x="2885" y="22439"/>
                    <a:pt x="2885" y="22439"/>
                  </a:cubicBezTo>
                  <a:cubicBezTo>
                    <a:pt x="2885" y="22439"/>
                    <a:pt x="4447" y="23011"/>
                    <a:pt x="4703" y="23631"/>
                  </a:cubicBezTo>
                  <a:cubicBezTo>
                    <a:pt x="4958" y="24252"/>
                    <a:pt x="4327" y="25960"/>
                    <a:pt x="4327" y="25960"/>
                  </a:cubicBezTo>
                  <a:lnTo>
                    <a:pt x="44051" y="10684"/>
                  </a:lnTo>
                  <a:cubicBezTo>
                    <a:pt x="41510" y="9791"/>
                    <a:pt x="42609" y="7168"/>
                    <a:pt x="42609" y="7168"/>
                  </a:cubicBezTo>
                  <a:cubicBezTo>
                    <a:pt x="42609" y="7168"/>
                    <a:pt x="41521" y="6466"/>
                    <a:pt x="41047" y="5753"/>
                  </a:cubicBezTo>
                  <a:cubicBezTo>
                    <a:pt x="40574" y="5040"/>
                    <a:pt x="41434" y="3418"/>
                    <a:pt x="41434" y="3418"/>
                  </a:cubicBezTo>
                  <a:cubicBezTo>
                    <a:pt x="41434" y="3418"/>
                    <a:pt x="39806" y="2993"/>
                    <a:pt x="39491" y="2221"/>
                  </a:cubicBezTo>
                  <a:cubicBezTo>
                    <a:pt x="39175" y="1442"/>
                    <a:pt x="40035" y="0"/>
                    <a:pt x="40035" y="0"/>
                  </a:cubicBez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6" name="Picture 4" descr="Peter F. Drucker - Wikipedia, la enciclopedia libre">
            <a:extLst>
              <a:ext uri="{FF2B5EF4-FFF2-40B4-BE49-F238E27FC236}">
                <a16:creationId xmlns:a16="http://schemas.microsoft.com/office/drawing/2014/main" id="{85A6B7EC-4EF6-4133-9E87-8711BCC1A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1068">
            <a:off x="6013455" y="2996265"/>
            <a:ext cx="1431897" cy="122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64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guntas parte 2!!!!! | · Mundo · Yaoi · Amino">
            <a:extLst>
              <a:ext uri="{FF2B5EF4-FFF2-40B4-BE49-F238E27FC236}">
                <a16:creationId xmlns:a16="http://schemas.microsoft.com/office/drawing/2014/main" id="{A26A0ADC-9054-4811-B13C-399B1F1A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75" y="546248"/>
            <a:ext cx="4625685" cy="405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unda y vinilo para iPad «Pensando Emoji iOS» de parkerku | Redbubble">
            <a:extLst>
              <a:ext uri="{FF2B5EF4-FFF2-40B4-BE49-F238E27FC236}">
                <a16:creationId xmlns:a16="http://schemas.microsoft.com/office/drawing/2014/main" id="{6C893683-3EC3-4088-89AD-005029790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9" t="11463" r="11635" b="20067"/>
          <a:stretch/>
        </p:blipFill>
        <p:spPr bwMode="auto">
          <a:xfrm>
            <a:off x="6431581" y="2367403"/>
            <a:ext cx="1331683" cy="15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0" name="Google Shape;300;p37"/>
          <p:cNvGrpSpPr/>
          <p:nvPr/>
        </p:nvGrpSpPr>
        <p:grpSpPr>
          <a:xfrm rot="546983">
            <a:off x="5944856" y="1954076"/>
            <a:ext cx="611754" cy="643200"/>
            <a:chOff x="1183375" y="2536600"/>
            <a:chExt cx="1060600" cy="1114925"/>
          </a:xfrm>
        </p:grpSpPr>
        <p:sp>
          <p:nvSpPr>
            <p:cNvPr id="301" name="Google Shape;301;p37"/>
            <p:cNvSpPr/>
            <p:nvPr/>
          </p:nvSpPr>
          <p:spPr>
            <a:xfrm>
              <a:off x="1393275" y="27596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068925" y="28658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30200" y="26907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699200" y="253660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404800" y="26162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275700" y="27796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183375" y="30543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314050" y="32487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496975" y="34289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677700" y="34547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090625" y="30778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37"/>
          <p:cNvGrpSpPr/>
          <p:nvPr/>
        </p:nvGrpSpPr>
        <p:grpSpPr>
          <a:xfrm rot="21255960" flipH="1">
            <a:off x="7457022" y="2049332"/>
            <a:ext cx="675715" cy="489887"/>
            <a:chOff x="5310875" y="337375"/>
            <a:chExt cx="916225" cy="660225"/>
          </a:xfrm>
        </p:grpSpPr>
        <p:sp>
          <p:nvSpPr>
            <p:cNvPr id="313" name="Google Shape;313;p37"/>
            <p:cNvSpPr/>
            <p:nvPr/>
          </p:nvSpPr>
          <p:spPr>
            <a:xfrm>
              <a:off x="5310875" y="337375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603850" y="729950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5700025" y="697375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5785025" y="670025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5887850" y="638500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5398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implemente, muchas gracias">
            <a:extLst>
              <a:ext uri="{FF2B5EF4-FFF2-40B4-BE49-F238E27FC236}">
                <a16:creationId xmlns:a16="http://schemas.microsoft.com/office/drawing/2014/main" id="{434C8E89-95A1-41B7-97CB-A541E76BF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75" y="867108"/>
            <a:ext cx="5699050" cy="310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03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8;p49">
            <a:extLst>
              <a:ext uri="{FF2B5EF4-FFF2-40B4-BE49-F238E27FC236}">
                <a16:creationId xmlns:a16="http://schemas.microsoft.com/office/drawing/2014/main" id="{AF641134-3319-4CF2-B62E-4A2F3C3555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¡Juguemos!</a:t>
            </a:r>
            <a:endParaRPr dirty="0"/>
          </a:p>
        </p:txBody>
      </p:sp>
      <p:pic>
        <p:nvPicPr>
          <p:cNvPr id="4098" name="Picture 2" descr="ADIVINA LA PELÍCULA by NoeliaLaPaz9 on Genially">
            <a:extLst>
              <a:ext uri="{FF2B5EF4-FFF2-40B4-BE49-F238E27FC236}">
                <a16:creationId xmlns:a16="http://schemas.microsoft.com/office/drawing/2014/main" id="{5139BE44-4FE6-42F9-89B6-5523521DA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95" y="1283875"/>
            <a:ext cx="3270366" cy="184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ígalo con Mímica - Películas - Apps en Google Play">
            <a:extLst>
              <a:ext uri="{FF2B5EF4-FFF2-40B4-BE49-F238E27FC236}">
                <a16:creationId xmlns:a16="http://schemas.microsoft.com/office/drawing/2014/main" id="{923E0006-56E7-4DE3-A910-43417A34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973" y="1871332"/>
            <a:ext cx="2647715" cy="227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9"/>
          <p:cNvSpPr txBox="1">
            <a:spLocks noGrp="1"/>
          </p:cNvSpPr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C</a:t>
            </a:r>
            <a:r>
              <a:rPr lang="en" dirty="0"/>
              <a:t>omunicación </a:t>
            </a:r>
            <a:endParaRPr dirty="0"/>
          </a:p>
        </p:txBody>
      </p:sp>
      <p:sp>
        <p:nvSpPr>
          <p:cNvPr id="500" name="Google Shape;500;p49"/>
          <p:cNvSpPr txBox="1">
            <a:spLocks noGrp="1"/>
          </p:cNvSpPr>
          <p:nvPr>
            <p:ph type="subTitle" idx="1"/>
          </p:nvPr>
        </p:nvSpPr>
        <p:spPr>
          <a:xfrm>
            <a:off x="1573619" y="1508319"/>
            <a:ext cx="3748500" cy="2036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000" b="0" i="0" dirty="0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La palabra </a:t>
            </a:r>
            <a:r>
              <a:rPr lang="es-MX" sz="2000" b="0" i="1" dirty="0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comunicación </a:t>
            </a:r>
            <a:r>
              <a:rPr lang="es-MX" sz="2000" b="0" i="0" dirty="0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proviene del latín </a:t>
            </a:r>
            <a:r>
              <a:rPr lang="es-MX" sz="2000" b="0" i="1" dirty="0" err="1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communicatio</a:t>
            </a:r>
            <a:r>
              <a:rPr lang="es-MX" sz="2000" b="0" i="0" dirty="0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, </a:t>
            </a:r>
            <a:r>
              <a:rPr lang="es-MX" sz="2000" b="0" i="1" dirty="0" err="1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communicatiōnis</a:t>
            </a:r>
            <a:r>
              <a:rPr lang="es-MX" sz="2000" b="0" i="0" dirty="0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, que, a su vez, deriva del verbo latino </a:t>
            </a:r>
            <a:r>
              <a:rPr lang="es-MX" sz="2000" b="0" i="1" dirty="0" err="1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communicare</a:t>
            </a:r>
            <a:r>
              <a:rPr lang="es-MX" sz="2000" b="0" i="0" dirty="0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, que </a:t>
            </a:r>
            <a:r>
              <a:rPr lang="es-MX" sz="2000" b="1" i="0" dirty="0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significa compartir, intercambiar algo, poner en común</a:t>
            </a:r>
            <a:r>
              <a:rPr lang="es-MX" sz="2000" b="0" i="0" dirty="0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.</a:t>
            </a:r>
            <a:endParaRPr sz="2000" dirty="0"/>
          </a:p>
        </p:txBody>
      </p:sp>
      <p:pic>
        <p:nvPicPr>
          <p:cNvPr id="511" name="Google Shape;511;p4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665400" y="4813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Comunicacion asertiva - mejorar la asertividad.">
            <a:extLst>
              <a:ext uri="{FF2B5EF4-FFF2-40B4-BE49-F238E27FC236}">
                <a16:creationId xmlns:a16="http://schemas.microsoft.com/office/drawing/2014/main" id="{232368EB-B0EC-4C4F-B873-910596B2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62" y="184291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406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9"/>
          <p:cNvSpPr txBox="1">
            <a:spLocks noGrp="1"/>
          </p:cNvSpPr>
          <p:nvPr>
            <p:ph type="subTitle" idx="1"/>
          </p:nvPr>
        </p:nvSpPr>
        <p:spPr>
          <a:xfrm>
            <a:off x="4646428" y="1800053"/>
            <a:ext cx="3748500" cy="2036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2000" b="0" i="0" dirty="0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La comunicación,</a:t>
            </a:r>
            <a:r>
              <a:rPr lang="es-MX" sz="2000" b="1" i="0" dirty="0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 es la acción de compartir con los demás lo que pensamos, creemos o sentimos, y también, por lo tanto, de trasmitir o difundir informaciones o mensajes</a:t>
            </a:r>
            <a:r>
              <a:rPr lang="es-MX" sz="2000" b="0" i="0" dirty="0">
                <a:solidFill>
                  <a:srgbClr val="4E5860"/>
                </a:solidFill>
                <a:effectLst/>
                <a:latin typeface="Source Sans Pro" panose="020B0503030403020204" pitchFamily="34" charset="0"/>
              </a:rPr>
              <a:t> para hacerlos del conocimiento de los demás.</a:t>
            </a:r>
            <a:endParaRPr sz="2000" dirty="0"/>
          </a:p>
        </p:txBody>
      </p:sp>
      <p:pic>
        <p:nvPicPr>
          <p:cNvPr id="511" name="Google Shape;511;p4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665400" y="4813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6" name="Picture 4" descr="Comunicación Efectiva">
            <a:extLst>
              <a:ext uri="{FF2B5EF4-FFF2-40B4-BE49-F238E27FC236}">
                <a16:creationId xmlns:a16="http://schemas.microsoft.com/office/drawing/2014/main" id="{13D7CDFE-1837-46BD-B0F4-8917509DA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84" y="886510"/>
            <a:ext cx="2679515" cy="20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768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xfrm>
            <a:off x="3778200" y="140380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5">
            <a:alphaModFix amt="86000"/>
          </a:blip>
          <a:stretch>
            <a:fillRect/>
          </a:stretch>
        </p:blipFill>
        <p:spPr>
          <a:xfrm rot="1344117">
            <a:off x="3823925" y="1324475"/>
            <a:ext cx="1496149" cy="11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6">
            <a:alphaModFix/>
          </a:blip>
          <a:srcRect t="16970" r="8892" b="21025"/>
          <a:stretch/>
        </p:blipFill>
        <p:spPr>
          <a:xfrm rot="10800000">
            <a:off x="833700" y="1225600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7">
            <a:alphaModFix/>
          </a:blip>
          <a:srcRect t="16734" r="8892" b="18300"/>
          <a:stretch/>
        </p:blipFill>
        <p:spPr>
          <a:xfrm rot="10800000">
            <a:off x="833700" y="173795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0055B1A-0545-4C63-8EE4-8A5F6693F1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0832" y="674852"/>
            <a:ext cx="7892805" cy="3793795"/>
          </a:xfrm>
          <a:prstGeom prst="rect">
            <a:avLst/>
          </a:prstGeom>
        </p:spPr>
      </p:pic>
      <p:sp>
        <p:nvSpPr>
          <p:cNvPr id="8" name="Google Shape;498;p49">
            <a:extLst>
              <a:ext uri="{FF2B5EF4-FFF2-40B4-BE49-F238E27FC236}">
                <a16:creationId xmlns:a16="http://schemas.microsoft.com/office/drawing/2014/main" id="{9C19EBA9-7BC4-4451-BA8C-1747C45ABB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596" y="-57925"/>
            <a:ext cx="789280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Elementos de la C</a:t>
            </a:r>
            <a:r>
              <a:rPr lang="en" dirty="0"/>
              <a:t>omunicación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2"/>
          <p:cNvSpPr txBox="1">
            <a:spLocks noGrp="1"/>
          </p:cNvSpPr>
          <p:nvPr>
            <p:ph type="title"/>
          </p:nvPr>
        </p:nvSpPr>
        <p:spPr>
          <a:xfrm>
            <a:off x="829636" y="2322872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C</a:t>
            </a:r>
            <a:r>
              <a:rPr lang="en" dirty="0"/>
              <a:t>omunicación </a:t>
            </a:r>
            <a:endParaRPr dirty="0"/>
          </a:p>
        </p:txBody>
      </p:sp>
      <p:sp>
        <p:nvSpPr>
          <p:cNvPr id="397" name="Google Shape;397;p42"/>
          <p:cNvSpPr txBox="1">
            <a:spLocks noGrp="1"/>
          </p:cNvSpPr>
          <p:nvPr>
            <p:ph type="subTitle" idx="1"/>
          </p:nvPr>
        </p:nvSpPr>
        <p:spPr>
          <a:xfrm>
            <a:off x="1060036" y="2815950"/>
            <a:ext cx="2457000" cy="14377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/>
              <a:t>La comunicación es un proceso bidireccional donde el orador dice algo y el oyente recibe algo. </a:t>
            </a:r>
            <a:endParaRPr sz="1400" dirty="0"/>
          </a:p>
        </p:txBody>
      </p:sp>
      <p:sp>
        <p:nvSpPr>
          <p:cNvPr id="398" name="Google Shape;398;p42"/>
          <p:cNvSpPr txBox="1">
            <a:spLocks noGrp="1"/>
          </p:cNvSpPr>
          <p:nvPr>
            <p:ph type="title" idx="2"/>
          </p:nvPr>
        </p:nvSpPr>
        <p:spPr>
          <a:xfrm>
            <a:off x="5364377" y="633027"/>
            <a:ext cx="283612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Comunicación efectiva</a:t>
            </a:r>
            <a:endParaRPr dirty="0"/>
          </a:p>
        </p:txBody>
      </p:sp>
      <p:sp>
        <p:nvSpPr>
          <p:cNvPr id="399" name="Google Shape;399;p42"/>
          <p:cNvSpPr txBox="1">
            <a:spLocks noGrp="1"/>
          </p:cNvSpPr>
          <p:nvPr>
            <p:ph type="subTitle" idx="3"/>
          </p:nvPr>
        </p:nvSpPr>
        <p:spPr>
          <a:xfrm>
            <a:off x="4826077" y="1165950"/>
            <a:ext cx="3748656" cy="28744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/>
              <a:t>Es la capacidad de intercambiar emociones y pensamientos en un diálogo a partir de escuchar activa y atentamente al otro, y de exponer los propios sentimientos y puntos de vista de manera clara pero respetuosa. </a:t>
            </a:r>
            <a:endParaRPr sz="1800" dirty="0"/>
          </a:p>
        </p:txBody>
      </p:sp>
      <p:sp>
        <p:nvSpPr>
          <p:cNvPr id="401" name="Google Shape;401;p42"/>
          <p:cNvSpPr/>
          <p:nvPr/>
        </p:nvSpPr>
        <p:spPr>
          <a:xfrm>
            <a:off x="1506586" y="675208"/>
            <a:ext cx="1253610" cy="738785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40035" y="0"/>
                </a:moveTo>
                <a:lnTo>
                  <a:pt x="0" y="15402"/>
                </a:lnTo>
                <a:cubicBezTo>
                  <a:pt x="0" y="15402"/>
                  <a:pt x="1513" y="15761"/>
                  <a:pt x="1873" y="16638"/>
                </a:cubicBezTo>
                <a:cubicBezTo>
                  <a:pt x="2237" y="17514"/>
                  <a:pt x="1524" y="18526"/>
                  <a:pt x="1524" y="18526"/>
                </a:cubicBezTo>
                <a:cubicBezTo>
                  <a:pt x="1524" y="18526"/>
                  <a:pt x="2999" y="18885"/>
                  <a:pt x="3380" y="19816"/>
                </a:cubicBezTo>
                <a:cubicBezTo>
                  <a:pt x="3767" y="20752"/>
                  <a:pt x="2885" y="22439"/>
                  <a:pt x="2885" y="22439"/>
                </a:cubicBezTo>
                <a:cubicBezTo>
                  <a:pt x="2885" y="22439"/>
                  <a:pt x="4447" y="23011"/>
                  <a:pt x="4703" y="23631"/>
                </a:cubicBezTo>
                <a:cubicBezTo>
                  <a:pt x="4958" y="24252"/>
                  <a:pt x="4327" y="25960"/>
                  <a:pt x="4327" y="25960"/>
                </a:cubicBezTo>
                <a:lnTo>
                  <a:pt x="44051" y="10684"/>
                </a:lnTo>
                <a:cubicBezTo>
                  <a:pt x="41510" y="9791"/>
                  <a:pt x="42609" y="7168"/>
                  <a:pt x="42609" y="7168"/>
                </a:cubicBezTo>
                <a:cubicBezTo>
                  <a:pt x="42609" y="7168"/>
                  <a:pt x="41521" y="6466"/>
                  <a:pt x="41047" y="5753"/>
                </a:cubicBezTo>
                <a:cubicBezTo>
                  <a:pt x="40574" y="5040"/>
                  <a:pt x="41434" y="3418"/>
                  <a:pt x="41434" y="3418"/>
                </a:cubicBezTo>
                <a:cubicBezTo>
                  <a:pt x="41434" y="3418"/>
                  <a:pt x="39806" y="2993"/>
                  <a:pt x="39491" y="2221"/>
                </a:cubicBezTo>
                <a:cubicBezTo>
                  <a:pt x="39175" y="1442"/>
                  <a:pt x="40035" y="0"/>
                  <a:pt x="40035" y="0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2"/>
          <p:cNvSpPr/>
          <p:nvPr/>
        </p:nvSpPr>
        <p:spPr>
          <a:xfrm rot="1736031">
            <a:off x="6283366" y="675218"/>
            <a:ext cx="1253589" cy="738773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40035" y="0"/>
                </a:moveTo>
                <a:lnTo>
                  <a:pt x="0" y="15402"/>
                </a:lnTo>
                <a:cubicBezTo>
                  <a:pt x="0" y="15402"/>
                  <a:pt x="1513" y="15761"/>
                  <a:pt x="1873" y="16638"/>
                </a:cubicBezTo>
                <a:cubicBezTo>
                  <a:pt x="2237" y="17514"/>
                  <a:pt x="1524" y="18526"/>
                  <a:pt x="1524" y="18526"/>
                </a:cubicBezTo>
                <a:cubicBezTo>
                  <a:pt x="1524" y="18526"/>
                  <a:pt x="2999" y="18885"/>
                  <a:pt x="3380" y="19816"/>
                </a:cubicBezTo>
                <a:cubicBezTo>
                  <a:pt x="3767" y="20752"/>
                  <a:pt x="2885" y="22439"/>
                  <a:pt x="2885" y="22439"/>
                </a:cubicBezTo>
                <a:cubicBezTo>
                  <a:pt x="2885" y="22439"/>
                  <a:pt x="4447" y="23011"/>
                  <a:pt x="4703" y="23631"/>
                </a:cubicBezTo>
                <a:cubicBezTo>
                  <a:pt x="4958" y="24252"/>
                  <a:pt x="4327" y="25960"/>
                  <a:pt x="4327" y="25960"/>
                </a:cubicBezTo>
                <a:lnTo>
                  <a:pt x="44051" y="10684"/>
                </a:lnTo>
                <a:cubicBezTo>
                  <a:pt x="41510" y="9791"/>
                  <a:pt x="42609" y="7168"/>
                  <a:pt x="42609" y="7168"/>
                </a:cubicBezTo>
                <a:cubicBezTo>
                  <a:pt x="42609" y="7168"/>
                  <a:pt x="41521" y="6466"/>
                  <a:pt x="41047" y="5753"/>
                </a:cubicBezTo>
                <a:cubicBezTo>
                  <a:pt x="40574" y="5040"/>
                  <a:pt x="41434" y="3418"/>
                  <a:pt x="41434" y="3418"/>
                </a:cubicBezTo>
                <a:cubicBezTo>
                  <a:pt x="41434" y="3418"/>
                  <a:pt x="39806" y="2993"/>
                  <a:pt x="39491" y="2221"/>
                </a:cubicBezTo>
                <a:cubicBezTo>
                  <a:pt x="39175" y="1442"/>
                  <a:pt x="40035" y="0"/>
                  <a:pt x="40035" y="0"/>
                </a:cubicBezTo>
                <a:close/>
              </a:path>
            </a:pathLst>
          </a:custGeom>
          <a:solidFill>
            <a:schemeClr val="dk1">
              <a:alpha val="267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18" name="Picture 2" descr="Problemas en el habla y la comunicación | Divulgación Dinámica">
            <a:extLst>
              <a:ext uri="{FF2B5EF4-FFF2-40B4-BE49-F238E27FC236}">
                <a16:creationId xmlns:a16="http://schemas.microsoft.com/office/drawing/2014/main" id="{9A335F09-0E8E-4FD7-BF6F-4431E9A5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73" y="675208"/>
            <a:ext cx="1874049" cy="155257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prendiendo comunicación asertiva (parte 2) - La Voce d'Italia">
            <a:extLst>
              <a:ext uri="{FF2B5EF4-FFF2-40B4-BE49-F238E27FC236}">
                <a16:creationId xmlns:a16="http://schemas.microsoft.com/office/drawing/2014/main" id="{5DE656EB-58D7-4F49-A48B-F2C66553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321" y="3730458"/>
            <a:ext cx="1089412" cy="10464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69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stilos de comunicación saludable">
            <a:extLst>
              <a:ext uri="{FF2B5EF4-FFF2-40B4-BE49-F238E27FC236}">
                <a16:creationId xmlns:a16="http://schemas.microsoft.com/office/drawing/2014/main" id="{6D574E38-6A9C-40E8-A659-14424FB27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11607" r="10741" b="12723"/>
          <a:stretch/>
        </p:blipFill>
        <p:spPr bwMode="auto">
          <a:xfrm>
            <a:off x="680483" y="308343"/>
            <a:ext cx="7825563" cy="454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781883E-318D-4AC9-8499-4FF50D5FE224}"/>
              </a:ext>
            </a:extLst>
          </p:cNvPr>
          <p:cNvSpPr txBox="1"/>
          <p:nvPr/>
        </p:nvSpPr>
        <p:spPr>
          <a:xfrm>
            <a:off x="3920754" y="2153376"/>
            <a:ext cx="1345020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EFECTIVO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1451E-E24E-4E13-ACE6-53740C37F15F}"/>
              </a:ext>
            </a:extLst>
          </p:cNvPr>
          <p:cNvSpPr txBox="1"/>
          <p:nvPr/>
        </p:nvSpPr>
        <p:spPr>
          <a:xfrm>
            <a:off x="1468177" y="2153376"/>
            <a:ext cx="1345020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PASIVO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DD2397-C450-419D-A0C0-A16F9188984F}"/>
              </a:ext>
            </a:extLst>
          </p:cNvPr>
          <p:cNvSpPr txBox="1"/>
          <p:nvPr/>
        </p:nvSpPr>
        <p:spPr>
          <a:xfrm>
            <a:off x="6529275" y="2153375"/>
            <a:ext cx="1445144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AGRESIVO</a:t>
            </a:r>
          </a:p>
        </p:txBody>
      </p:sp>
    </p:spTree>
    <p:extLst>
      <p:ext uri="{BB962C8B-B14F-4D97-AF65-F5344CB8AC3E}">
        <p14:creationId xmlns:p14="http://schemas.microsoft.com/office/powerpoint/2010/main" val="8284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BDFB0B5-F9C2-4572-9501-14B74635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50" y="479794"/>
            <a:ext cx="5975499" cy="41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E82CC85-60C7-4782-916F-0B0C239B7DB6}"/>
              </a:ext>
            </a:extLst>
          </p:cNvPr>
          <p:cNvSpPr txBox="1"/>
          <p:nvPr/>
        </p:nvSpPr>
        <p:spPr>
          <a:xfrm>
            <a:off x="2371060" y="1132650"/>
            <a:ext cx="9356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Efectiva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82C53B-EE4F-4AFF-AC47-BAA89A63388D}"/>
              </a:ext>
            </a:extLst>
          </p:cNvPr>
          <p:cNvSpPr txBox="1"/>
          <p:nvPr/>
        </p:nvSpPr>
        <p:spPr>
          <a:xfrm>
            <a:off x="4245934" y="1132650"/>
            <a:ext cx="9356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Agresiva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7868A5-0D46-4FC7-A7FD-A5C53E61AD92}"/>
              </a:ext>
            </a:extLst>
          </p:cNvPr>
          <p:cNvSpPr txBox="1"/>
          <p:nvPr/>
        </p:nvSpPr>
        <p:spPr>
          <a:xfrm>
            <a:off x="6120808" y="1132650"/>
            <a:ext cx="9356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Pasiva</a:t>
            </a:r>
          </a:p>
        </p:txBody>
      </p:sp>
    </p:spTree>
    <p:extLst>
      <p:ext uri="{BB962C8B-B14F-4D97-AF65-F5344CB8AC3E}">
        <p14:creationId xmlns:p14="http://schemas.microsoft.com/office/powerpoint/2010/main" val="4166758747"/>
      </p:ext>
    </p:extLst>
  </p:cSld>
  <p:clrMapOvr>
    <a:masterClrMapping/>
  </p:clrMapOvr>
</p:sld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635</Words>
  <Application>Microsoft Office PowerPoint</Application>
  <PresentationFormat>Presentación en pantalla (16:9)</PresentationFormat>
  <Paragraphs>53</Paragraphs>
  <Slides>28</Slides>
  <Notes>21</Notes>
  <HiddenSlides>0</HiddenSlides>
  <MMClips>2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1" baseType="lpstr">
      <vt:lpstr>Times New Roman</vt:lpstr>
      <vt:lpstr>arial</vt:lpstr>
      <vt:lpstr>Roboto</vt:lpstr>
      <vt:lpstr>Arial Black</vt:lpstr>
      <vt:lpstr>ff3</vt:lpstr>
      <vt:lpstr>Open Sans</vt:lpstr>
      <vt:lpstr>Roboto Mono Medium</vt:lpstr>
      <vt:lpstr>Source Sans Pro</vt:lpstr>
      <vt:lpstr>Coming Soon</vt:lpstr>
      <vt:lpstr>Concert One</vt:lpstr>
      <vt:lpstr>arial</vt:lpstr>
      <vt:lpstr>Anonymous Pro</vt:lpstr>
      <vt:lpstr>Notebook Lesson by Slidesgo</vt:lpstr>
      <vt:lpstr>Comunicación efectiva</vt:lpstr>
      <vt:lpstr>Y antes de empezar…</vt:lpstr>
      <vt:lpstr>¡Juguemos!</vt:lpstr>
      <vt:lpstr>Comunicación </vt:lpstr>
      <vt:lpstr>Presentación de PowerPoint</vt:lpstr>
      <vt:lpstr>01</vt:lpstr>
      <vt:lpstr>Comunicación </vt:lpstr>
      <vt:lpstr>Presentación de PowerPoint</vt:lpstr>
      <vt:lpstr>Presentación de PowerPoint</vt:lpstr>
      <vt:lpstr>Cómo hacer nuestra comunicación efectiva </vt:lpstr>
      <vt:lpstr>Dinámica (una pareja)  </vt:lpstr>
      <vt:lpstr>Waldo Emerson </vt:lpstr>
      <vt:lpstr>2.- Recuerda que encontrar un lugar y un momento apropiado es vital para determinadas comunicaciones. </vt:lpstr>
      <vt:lpstr>Presentación de PowerPoint</vt:lpstr>
      <vt:lpstr>Vamos a descubrirlo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8.- Fomenta la empatía hacia tu interlocutor y pídele su opinión para demostrarle que te interesa lo que está diciendo. </vt:lpstr>
      <vt:lpstr>Presentación de PowerPoint</vt:lpstr>
      <vt:lpstr>Presentación de PowerPoint</vt:lpstr>
      <vt:lpstr>Presentación de PowerPoint</vt:lpstr>
      <vt:lpstr>Recuerda las 8 C’s</vt:lpstr>
      <vt:lpstr>“Tenemos dos orejas y una boca para que podamos escuchar el doble de lo que hablamos” 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Comunicación efectiva</dc:title>
  <dc:creator>Usuario</dc:creator>
  <cp:lastModifiedBy>yazbalrey@yahoo.com.mx</cp:lastModifiedBy>
  <cp:revision>66</cp:revision>
  <dcterms:modified xsi:type="dcterms:W3CDTF">2022-04-26T14:29:15Z</dcterms:modified>
</cp:coreProperties>
</file>