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2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3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53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3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99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575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8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2" y="2844804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781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719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85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10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96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4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5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003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EDEB3-B9A3-454E-A4E2-E67B21833A36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1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A572D-68B0-412F-BD4A-AD7A506EB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3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ortar rectángulo de esquina diagonal"/>
          <p:cNvSpPr/>
          <p:nvPr/>
        </p:nvSpPr>
        <p:spPr>
          <a:xfrm>
            <a:off x="342930" y="355145"/>
            <a:ext cx="5688632" cy="1453413"/>
          </a:xfrm>
          <a:prstGeom prst="snip2DiagRect">
            <a:avLst/>
          </a:prstGeom>
          <a:solidFill>
            <a:srgbClr val="FFFF00"/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ortar rectángulo de esquina diagonal"/>
          <p:cNvSpPr/>
          <p:nvPr/>
        </p:nvSpPr>
        <p:spPr>
          <a:xfrm>
            <a:off x="836712" y="672979"/>
            <a:ext cx="5688632" cy="1440160"/>
          </a:xfrm>
          <a:prstGeom prst="snip2DiagRect">
            <a:avLst/>
          </a:prstGeom>
          <a:solidFill>
            <a:srgbClr val="FF0066"/>
          </a:solidFill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0" y="0"/>
            <a:ext cx="6858000" cy="17951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0" y="8964488"/>
            <a:ext cx="6858000" cy="17951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 rot="16200000">
            <a:off x="2195335" y="4489271"/>
            <a:ext cx="9144000" cy="181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 rot="16200000">
            <a:off x="-4481334" y="4499589"/>
            <a:ext cx="9144000" cy="181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343740" y="2267743"/>
            <a:ext cx="20986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600" b="1" cap="none" spc="50" dirty="0" smtClean="0">
                <a:ln w="11430"/>
                <a:solidFill>
                  <a:sysClr val="windowText" lastClr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ernard MT Condensed" pitchFamily="18" charset="0"/>
              </a:rPr>
              <a:t>Emociones</a:t>
            </a:r>
            <a:endParaRPr lang="es-ES" sz="3600" b="1" cap="none" spc="50" dirty="0">
              <a:ln w="11430"/>
              <a:solidFill>
                <a:sysClr val="windowText" lastClr="0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585041" y="5305262"/>
            <a:ext cx="16722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600" b="1" cap="none" spc="50" dirty="0" smtClean="0">
                <a:ln w="11430"/>
                <a:solidFill>
                  <a:sysClr val="windowText" lastClr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ernard MT Condensed" pitchFamily="18" charset="0"/>
              </a:rPr>
              <a:t>Empatía</a:t>
            </a:r>
          </a:p>
        </p:txBody>
      </p:sp>
      <p:pic>
        <p:nvPicPr>
          <p:cNvPr id="1030" name="Picture 6" descr="Resultado de imagen para emocion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22486" l="34321" r="4987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426" r="50000" b="76992"/>
          <a:stretch/>
        </p:blipFill>
        <p:spPr bwMode="auto">
          <a:xfrm>
            <a:off x="5387412" y="916205"/>
            <a:ext cx="1017341" cy="9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1268760" y="672979"/>
            <a:ext cx="42392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Comic Sans MS" pitchFamily="66" charset="0"/>
              </a:rPr>
              <a:t>Estrategias para el manejo de </a:t>
            </a:r>
            <a:r>
              <a:rPr lang="es-MX" sz="2800" b="1" u="sng" dirty="0" smtClean="0">
                <a:latin typeface="Comic Sans MS" pitchFamily="66" charset="0"/>
              </a:rPr>
              <a:t>emociones</a:t>
            </a:r>
            <a:r>
              <a:rPr lang="es-MX" sz="2800" b="1" dirty="0" smtClean="0">
                <a:latin typeface="Comic Sans MS" pitchFamily="66" charset="0"/>
              </a:rPr>
              <a:t> y favorecer la </a:t>
            </a:r>
            <a:r>
              <a:rPr lang="es-MX" sz="2800" b="1" u="sng" dirty="0" smtClean="0">
                <a:latin typeface="Comic Sans MS" pitchFamily="66" charset="0"/>
              </a:rPr>
              <a:t>empatía</a:t>
            </a:r>
            <a:endParaRPr lang="es-MX" sz="2800" b="1" u="sng" dirty="0">
              <a:latin typeface="Comic Sans MS" pitchFamily="66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311153" y="2914074"/>
            <a:ext cx="2181743" cy="0"/>
          </a:xfrm>
          <a:prstGeom prst="line">
            <a:avLst/>
          </a:prstGeom>
          <a:ln>
            <a:solidFill>
              <a:srgbClr val="FF0066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4585041" y="5936937"/>
            <a:ext cx="1745784" cy="0"/>
          </a:xfrm>
          <a:prstGeom prst="line">
            <a:avLst/>
          </a:prstGeom>
          <a:ln>
            <a:solidFill>
              <a:srgbClr val="FF0066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311153" y="2267743"/>
            <a:ext cx="2181743" cy="0"/>
          </a:xfrm>
          <a:prstGeom prst="line">
            <a:avLst/>
          </a:prstGeom>
          <a:ln>
            <a:solidFill>
              <a:srgbClr val="FF0066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4581128" y="5305262"/>
            <a:ext cx="1745784" cy="0"/>
          </a:xfrm>
          <a:prstGeom prst="line">
            <a:avLst/>
          </a:prstGeom>
          <a:ln>
            <a:solidFill>
              <a:srgbClr val="FF0066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4" name="Picture 10" descr="Resultado de imagen para emocione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1" r="13351"/>
          <a:stretch/>
        </p:blipFill>
        <p:spPr bwMode="auto">
          <a:xfrm>
            <a:off x="591591" y="2984296"/>
            <a:ext cx="1620866" cy="1275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sultado de imagen para empatía ponerse en el lugar del ot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42" y="5983744"/>
            <a:ext cx="14783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20 Elipse"/>
          <p:cNvSpPr/>
          <p:nvPr/>
        </p:nvSpPr>
        <p:spPr>
          <a:xfrm>
            <a:off x="3306639" y="2302005"/>
            <a:ext cx="612068" cy="57780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  <a:latin typeface="+mj-lt"/>
              </a:rPr>
              <a:t>1</a:t>
            </a:r>
            <a:endParaRPr lang="es-MX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32 Elipse"/>
          <p:cNvSpPr/>
          <p:nvPr/>
        </p:nvSpPr>
        <p:spPr>
          <a:xfrm>
            <a:off x="5262591" y="2302005"/>
            <a:ext cx="612068" cy="57780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  <a:latin typeface="+mj-lt"/>
              </a:rPr>
              <a:t>2</a:t>
            </a:r>
            <a:endParaRPr lang="es-MX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42" name="Picture 18" descr="Resultado de imagen para adivina quie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4" t="6016" r="9984" b="8448"/>
          <a:stretch/>
        </p:blipFill>
        <p:spPr bwMode="auto">
          <a:xfrm>
            <a:off x="3131989" y="2984296"/>
            <a:ext cx="961368" cy="102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Rectángulo redondeado"/>
          <p:cNvSpPr/>
          <p:nvPr/>
        </p:nvSpPr>
        <p:spPr>
          <a:xfrm>
            <a:off x="2819898" y="4077200"/>
            <a:ext cx="1585549" cy="648074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Adivina, ¿quién?... Emociones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775850" y="4077200"/>
            <a:ext cx="1585549" cy="64807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Monstruo de las Emociones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4" name="Picture 20" descr="Resultado de imagen para monstruo de las emocione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850" y="2984296"/>
            <a:ext cx="1660507" cy="102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38 Rectángulo redondeado"/>
          <p:cNvSpPr/>
          <p:nvPr/>
        </p:nvSpPr>
        <p:spPr>
          <a:xfrm>
            <a:off x="470834" y="7463922"/>
            <a:ext cx="1585549" cy="648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Príncipes en peligro, princesas en acción</a:t>
            </a:r>
            <a:endParaRPr lang="es-MX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39 Elipse"/>
          <p:cNvSpPr/>
          <p:nvPr/>
        </p:nvSpPr>
        <p:spPr>
          <a:xfrm>
            <a:off x="957575" y="5479452"/>
            <a:ext cx="612068" cy="577806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  <a:latin typeface="+mj-lt"/>
              </a:rPr>
              <a:t>3</a:t>
            </a:r>
            <a:endParaRPr lang="es-MX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1" name="40 Elipse"/>
          <p:cNvSpPr/>
          <p:nvPr/>
        </p:nvSpPr>
        <p:spPr>
          <a:xfrm>
            <a:off x="2978264" y="5479452"/>
            <a:ext cx="612068" cy="577806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>
                <a:solidFill>
                  <a:schemeClr val="tx1"/>
                </a:solidFill>
                <a:latin typeface="+mj-lt"/>
              </a:rPr>
              <a:t>4</a:t>
            </a:r>
            <a:endParaRPr lang="es-MX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2491523" y="7463922"/>
            <a:ext cx="1585549" cy="648074"/>
          </a:xfrm>
          <a:prstGeom prst="round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Mascarapatía</a:t>
            </a:r>
            <a:endParaRPr lang="es-MX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2" descr="Resultado de imagen para principes y princes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8" name="AutoShape 24" descr="Resultado de imagen para principes y princes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9" name="AutoShape 26" descr="Resultado de imagen para principes y princesa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34" y="6093262"/>
            <a:ext cx="1271750" cy="12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 descr="Resultado de imagen para mascaras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3"/>
          <a:stretch/>
        </p:blipFill>
        <p:spPr bwMode="auto">
          <a:xfrm>
            <a:off x="2671541" y="6093262"/>
            <a:ext cx="1242015" cy="128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29 CuadroTexto"/>
          <p:cNvSpPr txBox="1"/>
          <p:nvPr/>
        </p:nvSpPr>
        <p:spPr>
          <a:xfrm>
            <a:off x="214215" y="8502823"/>
            <a:ext cx="2563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Esc. Prim. «La Libertad»</a:t>
            </a:r>
          </a:p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1er Ciclo </a:t>
            </a:r>
          </a:p>
        </p:txBody>
      </p:sp>
      <p:sp>
        <p:nvSpPr>
          <p:cNvPr id="31" name="30 Rectángulo"/>
          <p:cNvSpPr/>
          <p:nvPr/>
        </p:nvSpPr>
        <p:spPr>
          <a:xfrm>
            <a:off x="3187246" y="8515708"/>
            <a:ext cx="3429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Mtra. Itza Cristina Villarreal Camacho</a:t>
            </a:r>
          </a:p>
          <a:p>
            <a:pPr algn="ctr"/>
            <a:r>
              <a:rPr lang="es-MX" sz="1200" b="1" dirty="0" smtClean="0">
                <a:latin typeface="Arial" pitchFamily="34" charset="0"/>
                <a:cs typeface="Arial" pitchFamily="34" charset="0"/>
              </a:rPr>
              <a:t>Mtra. Ilse Fernanda Tovar Moreno</a:t>
            </a:r>
            <a:endParaRPr lang="es-MX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4242032" y="6990715"/>
            <a:ext cx="22907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Mostrar un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actitud empática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 permite crear y promover un favorable ambiente de aprendizaje…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14215" y="4139952"/>
            <a:ext cx="24310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educación socioemocional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es fundamental para el aprendizaje de los NNA…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8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82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12</cp:revision>
  <dcterms:created xsi:type="dcterms:W3CDTF">2021-02-19T07:59:11Z</dcterms:created>
  <dcterms:modified xsi:type="dcterms:W3CDTF">2021-02-19T15:42:53Z</dcterms:modified>
</cp:coreProperties>
</file>