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39"/>
  </p:notesMasterIdLst>
  <p:sldIdLst>
    <p:sldId id="256" r:id="rId2"/>
    <p:sldId id="257" r:id="rId3"/>
    <p:sldId id="356" r:id="rId4"/>
    <p:sldId id="261" r:id="rId5"/>
    <p:sldId id="325" r:id="rId6"/>
    <p:sldId id="326" r:id="rId7"/>
    <p:sldId id="327" r:id="rId8"/>
    <p:sldId id="329" r:id="rId9"/>
    <p:sldId id="331" r:id="rId10"/>
    <p:sldId id="330" r:id="rId11"/>
    <p:sldId id="332" r:id="rId12"/>
    <p:sldId id="333" r:id="rId13"/>
    <p:sldId id="354" r:id="rId14"/>
    <p:sldId id="334" r:id="rId15"/>
    <p:sldId id="335" r:id="rId16"/>
    <p:sldId id="337" r:id="rId17"/>
    <p:sldId id="338" r:id="rId18"/>
    <p:sldId id="339" r:id="rId19"/>
    <p:sldId id="268" r:id="rId20"/>
    <p:sldId id="340" r:id="rId21"/>
    <p:sldId id="258" r:id="rId22"/>
    <p:sldId id="279" r:id="rId23"/>
    <p:sldId id="357" r:id="rId24"/>
    <p:sldId id="342" r:id="rId25"/>
    <p:sldId id="343" r:id="rId26"/>
    <p:sldId id="267" r:id="rId27"/>
    <p:sldId id="358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259" r:id="rId38"/>
  </p:sldIdLst>
  <p:sldSz cx="9144000" cy="5143500" type="screen16x9"/>
  <p:notesSz cx="6858000" cy="9144000"/>
  <p:embeddedFontLst>
    <p:embeddedFont>
      <p:font typeface="Josefin Slab SemiBold" pitchFamily="2" charset="0"/>
      <p:bold r:id="rId40"/>
      <p:boldItalic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atrick Hand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D9DE3D-E2B1-4239-A0E0-CF8B36B0D49F}">
  <a:tblStyle styleId="{57D9DE3D-E2B1-4239-A0E0-CF8B36B0D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434" autoAdjust="0"/>
  </p:normalViewPr>
  <p:slideViewPr>
    <p:cSldViewPr snapToGrid="0">
      <p:cViewPr varScale="1">
        <p:scale>
          <a:sx n="53" d="100"/>
          <a:sy n="53" d="100"/>
        </p:scale>
        <p:origin x="84" y="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334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1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77cf0412cd_0_3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77cf0412cd_0_3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96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61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98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11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77cf0412cd_0_3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77cf0412cd_0_3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02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40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30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349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37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83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63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3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29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353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91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492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77cf0412c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77cf0412c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7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94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96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15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549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167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672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834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684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539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27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47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77cf0412cd_0_3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77cf0412cd_0_3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2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08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3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63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9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4">
  <p:cSld name="CUSTOM_6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485750" y="609750"/>
            <a:ext cx="61725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4" name="Google Shape;84;p1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 rot="-5400000">
            <a:off x="1454750" y="1448225"/>
            <a:ext cx="9159900" cy="477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6"/>
          <p:cNvGrpSpPr/>
          <p:nvPr/>
        </p:nvGrpSpPr>
        <p:grpSpPr>
          <a:xfrm rot="-5400000">
            <a:off x="3739704" y="2736877"/>
            <a:ext cx="9159968" cy="2199978"/>
            <a:chOff x="6554546" y="4623503"/>
            <a:chExt cx="7127825" cy="824332"/>
          </a:xfrm>
        </p:grpSpPr>
        <p:sp>
          <p:nvSpPr>
            <p:cNvPr id="89" name="Google Shape;89;p16"/>
            <p:cNvSpPr/>
            <p:nvPr/>
          </p:nvSpPr>
          <p:spPr>
            <a:xfrm>
              <a:off x="6554546" y="4623503"/>
              <a:ext cx="7127825" cy="824332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43700" y="2059406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543700" y="131890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3" name="Google Shape;11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9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4962600" y="2142000"/>
            <a:ext cx="24603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ONLY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23700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723828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2"/>
          </p:nvPr>
        </p:nvSpPr>
        <p:spPr>
          <a:xfrm>
            <a:off x="273257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2732582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4"/>
          </p:nvPr>
        </p:nvSpPr>
        <p:spPr>
          <a:xfrm>
            <a:off x="474132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5"/>
          </p:nvPr>
        </p:nvSpPr>
        <p:spPr>
          <a:xfrm>
            <a:off x="4741327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6750075" y="2591100"/>
            <a:ext cx="16701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7"/>
          </p:nvPr>
        </p:nvSpPr>
        <p:spPr>
          <a:xfrm>
            <a:off x="6750072" y="3261908"/>
            <a:ext cx="1670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8"/>
          </p:nvPr>
        </p:nvSpPr>
        <p:spPr>
          <a:xfrm>
            <a:off x="1306950" y="609750"/>
            <a:ext cx="65301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28" name="Google Shape;128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9" name="Google Shape;129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4" name="Google Shape;134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2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1" name="Google Shape;161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4868850" y="2225601"/>
            <a:ext cx="26370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2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8" name="Google Shape;168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6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211775" y="1705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2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831375" y="1705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 hasCustomPrompt="1"/>
          </p:nvPr>
        </p:nvSpPr>
        <p:spPr>
          <a:xfrm>
            <a:off x="3166571" y="1711486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4863770" y="1798125"/>
            <a:ext cx="19071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 idx="2" hasCustomPrompt="1"/>
          </p:nvPr>
        </p:nvSpPr>
        <p:spPr>
          <a:xfrm>
            <a:off x="3166571" y="2574873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4863770" y="2661500"/>
            <a:ext cx="19071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 idx="4" hasCustomPrompt="1"/>
          </p:nvPr>
        </p:nvSpPr>
        <p:spPr>
          <a:xfrm>
            <a:off x="3166571" y="3438260"/>
            <a:ext cx="16425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4863770" y="3524900"/>
            <a:ext cx="1946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 idx="6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82" name="Google Shape;182;p2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3" name="Google Shape;183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 rot="5400000" flipH="1">
            <a:off x="3026" y="1122950"/>
            <a:ext cx="9159900" cy="477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28"/>
          <p:cNvGrpSpPr/>
          <p:nvPr/>
        </p:nvGrpSpPr>
        <p:grpSpPr>
          <a:xfrm rot="5400000" flipH="1">
            <a:off x="-3381278" y="1996172"/>
            <a:ext cx="10141000" cy="1135206"/>
            <a:chOff x="6554537" y="4843884"/>
            <a:chExt cx="7891215" cy="603961"/>
          </a:xfrm>
        </p:grpSpPr>
        <p:sp>
          <p:nvSpPr>
            <p:cNvPr id="188" name="Google Shape;188;p28"/>
            <p:cNvSpPr/>
            <p:nvPr/>
          </p:nvSpPr>
          <p:spPr>
            <a:xfrm>
              <a:off x="6554537" y="4843884"/>
              <a:ext cx="7891215" cy="603961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8"/>
          <p:cNvSpPr txBox="1">
            <a:spLocks noGrp="1"/>
          </p:cNvSpPr>
          <p:nvPr>
            <p:ph type="subTitle" idx="1"/>
          </p:nvPr>
        </p:nvSpPr>
        <p:spPr>
          <a:xfrm>
            <a:off x="2744625" y="11131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2744625" y="3726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2" name="Google Shape;192;p28"/>
          <p:cNvGrpSpPr/>
          <p:nvPr/>
        </p:nvGrpSpPr>
        <p:grpSpPr>
          <a:xfrm rot="5400000" flipH="1">
            <a:off x="2269622" y="-386828"/>
            <a:ext cx="10141000" cy="1135206"/>
            <a:chOff x="6554537" y="4843884"/>
            <a:chExt cx="7891215" cy="603961"/>
          </a:xfrm>
        </p:grpSpPr>
        <p:sp>
          <p:nvSpPr>
            <p:cNvPr id="193" name="Google Shape;193;p28"/>
            <p:cNvSpPr/>
            <p:nvPr/>
          </p:nvSpPr>
          <p:spPr>
            <a:xfrm>
              <a:off x="6554537" y="4843884"/>
              <a:ext cx="7891215" cy="603961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05" name="Google Shape;205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30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12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 idx="2"/>
          </p:nvPr>
        </p:nvSpPr>
        <p:spPr>
          <a:xfrm>
            <a:off x="2435700" y="2147538"/>
            <a:ext cx="42840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34" name="Google Shape;234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_HEADER_1_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 rot="-5400000">
            <a:off x="1454750" y="1448225"/>
            <a:ext cx="9159900" cy="477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36"/>
          <p:cNvGrpSpPr/>
          <p:nvPr/>
        </p:nvGrpSpPr>
        <p:grpSpPr>
          <a:xfrm rot="-5400000">
            <a:off x="4039074" y="2168918"/>
            <a:ext cx="9159968" cy="1414472"/>
            <a:chOff x="6554546" y="4623503"/>
            <a:chExt cx="7127825" cy="824332"/>
          </a:xfrm>
        </p:grpSpPr>
        <p:sp>
          <p:nvSpPr>
            <p:cNvPr id="246" name="Google Shape;246;p36"/>
            <p:cNvSpPr/>
            <p:nvPr/>
          </p:nvSpPr>
          <p:spPr>
            <a:xfrm>
              <a:off x="6554546" y="4623503"/>
              <a:ext cx="7127825" cy="824332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6554546" y="4906019"/>
              <a:ext cx="7127825" cy="438388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36"/>
          <p:cNvSpPr txBox="1">
            <a:spLocks noGrp="1"/>
          </p:cNvSpPr>
          <p:nvPr>
            <p:ph type="subTitle" idx="1"/>
          </p:nvPr>
        </p:nvSpPr>
        <p:spPr>
          <a:xfrm>
            <a:off x="3847975" y="1549006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847975" y="808501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9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3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53" name="Google Shape;253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3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4828125" y="2251850"/>
            <a:ext cx="25881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9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60" name="Google Shape;260;p3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3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334375" y="2251850"/>
            <a:ext cx="2082000" cy="11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274775"/>
            <a:ext cx="79293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000"/>
              <a:buFont typeface="Catamaran"/>
              <a:buAutoNum type="arabicPeriod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alphaLcPeriod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romanLcPeriod"/>
              <a:defRPr sz="12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arabicPeriod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alphaLcPeriod"/>
              <a:defRPr sz="12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romanLcPeriod"/>
              <a:defRPr sz="12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arabicPeriod"/>
              <a:defRPr sz="1200"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Josefin Slab SemiBold"/>
              <a:buAutoNum type="alphaLcPeriod"/>
              <a:defRPr sz="12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1294A"/>
              </a:buClr>
              <a:buSzPts val="1400"/>
              <a:buFont typeface="Josefin Slab SemiBold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2342" y="4778482"/>
            <a:ext cx="9150702" cy="720905"/>
            <a:chOff x="6554556" y="4623505"/>
            <a:chExt cx="7127825" cy="720905"/>
          </a:xfrm>
        </p:grpSpPr>
        <p:sp>
          <p:nvSpPr>
            <p:cNvPr id="27" name="Google Shape;27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74512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BLANK_1_2">
    <p:bg>
      <p:bgPr>
        <a:solidFill>
          <a:schemeClr val="accent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438050" y="609750"/>
            <a:ext cx="58569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2535429" y="15017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04" y="21970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5429" y="29076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535429" y="3618250"/>
            <a:ext cx="118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08000" y="4156675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7" r:id="rId14"/>
    <p:sldLayoutId id="2147483671" r:id="rId15"/>
    <p:sldLayoutId id="2147483672" r:id="rId16"/>
    <p:sldLayoutId id="2147483673" r:id="rId17"/>
    <p:sldLayoutId id="2147483674" r:id="rId18"/>
    <p:sldLayoutId id="2147483676" r:id="rId19"/>
    <p:sldLayoutId id="2147483680" r:id="rId20"/>
    <p:sldLayoutId id="2147483682" r:id="rId21"/>
    <p:sldLayoutId id="2147483683" r:id="rId22"/>
    <p:sldLayoutId id="2147483684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54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325" name="Google Shape;325;p54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4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4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4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4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4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4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4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4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4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4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4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4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4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4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4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4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4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4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4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4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4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4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4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4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54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434" name="Google Shape;434;p54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4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4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4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4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4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4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4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4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4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4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4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4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4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4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4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4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4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4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4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54"/>
          <p:cNvSpPr/>
          <p:nvPr/>
        </p:nvSpPr>
        <p:spPr>
          <a:xfrm>
            <a:off x="142347" y="573198"/>
            <a:ext cx="1043328" cy="579606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54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544" name="Google Shape;544;p54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54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550" name="Google Shape;550;p54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4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4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54">
            <a:hlinkClick r:id="rId3" action="ppaction://hlinksldjump"/>
          </p:cNvPr>
          <p:cNvSpPr/>
          <p:nvPr/>
        </p:nvSpPr>
        <p:spPr>
          <a:xfrm>
            <a:off x="3297700" y="3851225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4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4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54"/>
          <p:cNvGrpSpPr/>
          <p:nvPr/>
        </p:nvGrpSpPr>
        <p:grpSpPr>
          <a:xfrm>
            <a:off x="6624775" y="2838915"/>
            <a:ext cx="1104150" cy="2065350"/>
            <a:chOff x="35658225" y="12492275"/>
            <a:chExt cx="1104150" cy="2065350"/>
          </a:xfrm>
        </p:grpSpPr>
        <p:sp>
          <p:nvSpPr>
            <p:cNvPr id="590" name="Google Shape;590;p54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4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4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4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4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4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4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4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54"/>
          <p:cNvGrpSpPr/>
          <p:nvPr/>
        </p:nvGrpSpPr>
        <p:grpSpPr>
          <a:xfrm>
            <a:off x="1457368" y="2689790"/>
            <a:ext cx="1114025" cy="2225925"/>
            <a:chOff x="31594325" y="12376475"/>
            <a:chExt cx="1114025" cy="2225925"/>
          </a:xfrm>
        </p:grpSpPr>
        <p:sp>
          <p:nvSpPr>
            <p:cNvPr id="654" name="Google Shape;654;p54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4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4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4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4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4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4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4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4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4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54"/>
          <p:cNvSpPr txBox="1">
            <a:spLocks noGrp="1"/>
          </p:cNvSpPr>
          <p:nvPr>
            <p:ph type="subTitle" idx="1"/>
          </p:nvPr>
        </p:nvSpPr>
        <p:spPr>
          <a:xfrm>
            <a:off x="3177218" y="3907766"/>
            <a:ext cx="2774058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sz="3200" b="1" dirty="0">
                <a:latin typeface="Patrick Hand" panose="020B0604020202020204" charset="0"/>
              </a:rPr>
              <a:t>U.S.A.E.R. No. 13 </a:t>
            </a:r>
            <a:endParaRPr sz="3200" b="1" dirty="0">
              <a:latin typeface="Patrick Hand" panose="020B0604020202020204" charset="0"/>
            </a:endParaRPr>
          </a:p>
        </p:txBody>
      </p:sp>
      <p:sp>
        <p:nvSpPr>
          <p:cNvPr id="710" name="Google Shape;710;p54"/>
          <p:cNvSpPr txBox="1">
            <a:spLocks noGrp="1"/>
          </p:cNvSpPr>
          <p:nvPr>
            <p:ph type="title"/>
          </p:nvPr>
        </p:nvSpPr>
        <p:spPr>
          <a:xfrm>
            <a:off x="2391007" y="1918401"/>
            <a:ext cx="4583859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/>
              <a:t>Escuela José María Morelos </a:t>
            </a:r>
            <a:endParaRPr sz="3200" b="1" dirty="0"/>
          </a:p>
        </p:txBody>
      </p:sp>
      <p:pic>
        <p:nvPicPr>
          <p:cNvPr id="712" name="Imagen 7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4675">
                        <a14:foregroundMark x1="39645" y1="38571" x2="11834" y2="72143"/>
                        <a14:foregroundMark x1="39645" y1="55714" x2="65680" y2="85714"/>
                        <a14:foregroundMark x1="68047" y1="42857" x2="62722" y2="5714"/>
                        <a14:foregroundMark x1="11834" y1="19286" x2="22485" y2="22143"/>
                        <a14:foregroundMark x1="55621" y1="59286" x2="94675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693" y="19020"/>
            <a:ext cx="1022514" cy="847054"/>
          </a:xfrm>
          <a:prstGeom prst="rect">
            <a:avLst/>
          </a:prstGeom>
        </p:spPr>
      </p:pic>
      <p:pic>
        <p:nvPicPr>
          <p:cNvPr id="714" name="Imagen 713"/>
          <p:cNvPicPr>
            <a:picLocks noChangeAspect="1"/>
          </p:cNvPicPr>
          <p:nvPr/>
        </p:nvPicPr>
        <p:blipFill rotWithShape="1">
          <a:blip r:embed="rId6"/>
          <a:srcRect t="2967" b="47949"/>
          <a:stretch/>
        </p:blipFill>
        <p:spPr>
          <a:xfrm>
            <a:off x="3421171" y="721406"/>
            <a:ext cx="2097151" cy="49973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08375" y="1300051"/>
            <a:ext cx="4572000" cy="1353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Patrick Hand" panose="020B0604020202020204" charset="0"/>
              </a:rPr>
              <a:t>SECRETARÍA DE EDUCACIÓN DEL ESTADO DE DURANGO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Patrick Hand" panose="020B0604020202020204" charset="0"/>
              </a:rPr>
              <a:t> SUBSECRETARIA DE SERVICIOS EDUCATIVOS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Patrick Hand" panose="020B0604020202020204" charset="0"/>
              </a:rPr>
              <a:t> DIRECCIÓN DE EDUCACIÓN BÁSICA “A”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Patrick Hand" panose="020B0604020202020204" charset="0"/>
              </a:rPr>
              <a:t> DEPARTAMENTO DE EDUCACIÓN ESPECIAL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3716133"/>
            <a:ext cx="3367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Patrick Hand" panose="020B0604020202020204" charset="0"/>
                <a:cs typeface="Arial" pitchFamily="34" charset="0"/>
              </a:rPr>
              <a:t>DURANGO,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Patrick Hand" panose="020B0604020202020204" charset="0"/>
                <a:cs typeface="Arial" pitchFamily="34" charset="0"/>
              </a:rPr>
              <a:t> DGO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715" name="Rectángulo 714"/>
          <p:cNvSpPr/>
          <p:nvPr/>
        </p:nvSpPr>
        <p:spPr>
          <a:xfrm>
            <a:off x="6057723" y="37293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Patrick Hand" panose="020B0604020202020204" charset="0"/>
                <a:cs typeface="Arial" pitchFamily="34" charset="0"/>
              </a:rPr>
              <a:t>CICLO 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Patrick Hand" panose="020B0604020202020204" charset="0"/>
                <a:cs typeface="Arial" pitchFamily="34" charset="0"/>
              </a:rPr>
              <a:t>2021-2022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26" name="Picture 2" descr="Instituto Abraham Lincoln - Inic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8" y="72451"/>
            <a:ext cx="2290143" cy="6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357206"/>
            <a:ext cx="9144000" cy="67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33" name="Google Shape;1033;p59"/>
          <p:cNvSpPr txBox="1">
            <a:spLocks noGrp="1"/>
          </p:cNvSpPr>
          <p:nvPr>
            <p:ph type="subTitle" idx="1"/>
          </p:nvPr>
        </p:nvSpPr>
        <p:spPr>
          <a:xfrm>
            <a:off x="1074057" y="659277"/>
            <a:ext cx="7339436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Patrick Hand" panose="020B0604020202020204" charset="0"/>
              </a:rPr>
              <a:t>BARRERAS para el APRENDIZAJE y la PARTICIPACIÓN </a:t>
            </a:r>
            <a:endParaRPr sz="2800" dirty="0">
              <a:latin typeface="Patrick Hand" panose="020B0604020202020204" charset="0"/>
            </a:endParaRPr>
          </a:p>
        </p:txBody>
      </p: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86C2F439-EF13-446E-A1FC-1F152647A1C6}"/>
              </a:ext>
            </a:extLst>
          </p:cNvPr>
          <p:cNvCxnSpPr/>
          <p:nvPr/>
        </p:nvCxnSpPr>
        <p:spPr>
          <a:xfrm flipH="1">
            <a:off x="4447495" y="3070367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0E622D7B-1CCC-4AD3-B2FE-D8B69D2D4C0C}"/>
              </a:ext>
            </a:extLst>
          </p:cNvPr>
          <p:cNvSpPr/>
          <p:nvPr/>
        </p:nvSpPr>
        <p:spPr>
          <a:xfrm>
            <a:off x="3660713" y="2180733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49FEB614-279C-48F5-9C74-5FCEAD1D623B}"/>
              </a:ext>
            </a:extLst>
          </p:cNvPr>
          <p:cNvSpPr/>
          <p:nvPr/>
        </p:nvSpPr>
        <p:spPr>
          <a:xfrm>
            <a:off x="5387849" y="151095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C2FE8E24-1BD9-4BAA-A30B-3C3852E43144}"/>
              </a:ext>
            </a:extLst>
          </p:cNvPr>
          <p:cNvSpPr/>
          <p:nvPr/>
        </p:nvSpPr>
        <p:spPr>
          <a:xfrm>
            <a:off x="2409908" y="1480623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D7058A8E-A021-4D91-A515-519C210598C2}"/>
              </a:ext>
            </a:extLst>
          </p:cNvPr>
          <p:cNvSpPr/>
          <p:nvPr/>
        </p:nvSpPr>
        <p:spPr>
          <a:xfrm>
            <a:off x="5306906" y="3065818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7DD97210-80C8-4764-BB2E-8622DD11B3C8}"/>
              </a:ext>
            </a:extLst>
          </p:cNvPr>
          <p:cNvSpPr/>
          <p:nvPr/>
        </p:nvSpPr>
        <p:spPr>
          <a:xfrm>
            <a:off x="2604208" y="3065818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F30528BC-C47B-413D-B414-A86E61B8DDC1}"/>
              </a:ext>
            </a:extLst>
          </p:cNvPr>
          <p:cNvSpPr/>
          <p:nvPr/>
        </p:nvSpPr>
        <p:spPr>
          <a:xfrm>
            <a:off x="4026603" y="4081541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Arrow Connector 24">
            <a:extLst>
              <a:ext uri="{FF2B5EF4-FFF2-40B4-BE49-F238E27FC236}">
                <a16:creationId xmlns:a16="http://schemas.microsoft.com/office/drawing/2014/main" id="{677BEABD-EA7C-4840-846D-941B685BB5A0}"/>
              </a:ext>
            </a:extLst>
          </p:cNvPr>
          <p:cNvCxnSpPr/>
          <p:nvPr/>
        </p:nvCxnSpPr>
        <p:spPr>
          <a:xfrm flipH="1" flipV="1">
            <a:off x="3484254" y="2235463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B0074032-F510-43BF-A911-17E4DF63C7B2}"/>
              </a:ext>
            </a:extLst>
          </p:cNvPr>
          <p:cNvCxnSpPr/>
          <p:nvPr/>
        </p:nvCxnSpPr>
        <p:spPr>
          <a:xfrm flipV="1">
            <a:off x="4465121" y="2235463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6">
            <a:extLst>
              <a:ext uri="{FF2B5EF4-FFF2-40B4-BE49-F238E27FC236}">
                <a16:creationId xmlns:a16="http://schemas.microsoft.com/office/drawing/2014/main" id="{7D48A656-2CDE-4AB1-84B7-6DDB4512BC20}"/>
              </a:ext>
            </a:extLst>
          </p:cNvPr>
          <p:cNvCxnSpPr/>
          <p:nvPr/>
        </p:nvCxnSpPr>
        <p:spPr>
          <a:xfrm>
            <a:off x="4467779" y="2762820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7">
            <a:extLst>
              <a:ext uri="{FF2B5EF4-FFF2-40B4-BE49-F238E27FC236}">
                <a16:creationId xmlns:a16="http://schemas.microsoft.com/office/drawing/2014/main" id="{5C93D3FE-A3F0-4C9A-BD2F-77A5706099D7}"/>
              </a:ext>
            </a:extLst>
          </p:cNvPr>
          <p:cNvCxnSpPr/>
          <p:nvPr/>
        </p:nvCxnSpPr>
        <p:spPr>
          <a:xfrm flipH="1">
            <a:off x="3467601" y="283754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85" y="1687933"/>
            <a:ext cx="540000" cy="607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52" y="1752902"/>
            <a:ext cx="482769" cy="45779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995" y="4193469"/>
            <a:ext cx="495000" cy="675000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2805301" y="3312934"/>
            <a:ext cx="531122" cy="453793"/>
            <a:chOff x="4166044" y="2152022"/>
            <a:chExt cx="2036172" cy="1739716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137322" y="2702022"/>
              <a:ext cx="776242" cy="1189716"/>
            </a:xfrm>
            <a:custGeom>
              <a:avLst/>
              <a:gdLst>
                <a:gd name="T0" fmla="*/ 47 w 83"/>
                <a:gd name="T1" fmla="*/ 58 h 127"/>
                <a:gd name="T2" fmla="*/ 47 w 83"/>
                <a:gd name="T3" fmla="*/ 111 h 127"/>
                <a:gd name="T4" fmla="*/ 38 w 83"/>
                <a:gd name="T5" fmla="*/ 126 h 127"/>
                <a:gd name="T6" fmla="*/ 30 w 83"/>
                <a:gd name="T7" fmla="*/ 111 h 127"/>
                <a:gd name="T8" fmla="*/ 31 w 83"/>
                <a:gd name="T9" fmla="*/ 24 h 127"/>
                <a:gd name="T10" fmla="*/ 29 w 83"/>
                <a:gd name="T11" fmla="*/ 20 h 127"/>
                <a:gd name="T12" fmla="*/ 27 w 83"/>
                <a:gd name="T13" fmla="*/ 31 h 127"/>
                <a:gd name="T14" fmla="*/ 22 w 83"/>
                <a:gd name="T15" fmla="*/ 37 h 127"/>
                <a:gd name="T16" fmla="*/ 16 w 83"/>
                <a:gd name="T17" fmla="*/ 34 h 127"/>
                <a:gd name="T18" fmla="*/ 4 w 83"/>
                <a:gd name="T19" fmla="*/ 18 h 127"/>
                <a:gd name="T20" fmla="*/ 3 w 83"/>
                <a:gd name="T21" fmla="*/ 15 h 127"/>
                <a:gd name="T22" fmla="*/ 0 w 83"/>
                <a:gd name="T23" fmla="*/ 2 h 127"/>
                <a:gd name="T24" fmla="*/ 19 w 83"/>
                <a:gd name="T25" fmla="*/ 17 h 127"/>
                <a:gd name="T26" fmla="*/ 48 w 83"/>
                <a:gd name="T27" fmla="*/ 0 h 127"/>
                <a:gd name="T28" fmla="*/ 81 w 83"/>
                <a:gd name="T29" fmla="*/ 30 h 127"/>
                <a:gd name="T30" fmla="*/ 82 w 83"/>
                <a:gd name="T31" fmla="*/ 57 h 127"/>
                <a:gd name="T32" fmla="*/ 77 w 83"/>
                <a:gd name="T33" fmla="*/ 65 h 127"/>
                <a:gd name="T34" fmla="*/ 71 w 83"/>
                <a:gd name="T35" fmla="*/ 57 h 127"/>
                <a:gd name="T36" fmla="*/ 68 w 83"/>
                <a:gd name="T37" fmla="*/ 21 h 127"/>
                <a:gd name="T38" fmla="*/ 67 w 83"/>
                <a:gd name="T39" fmla="*/ 28 h 127"/>
                <a:gd name="T40" fmla="*/ 67 w 83"/>
                <a:gd name="T41" fmla="*/ 111 h 127"/>
                <a:gd name="T42" fmla="*/ 67 w 83"/>
                <a:gd name="T43" fmla="*/ 116 h 127"/>
                <a:gd name="T44" fmla="*/ 58 w 83"/>
                <a:gd name="T45" fmla="*/ 126 h 127"/>
                <a:gd name="T46" fmla="*/ 50 w 83"/>
                <a:gd name="T47" fmla="*/ 116 h 127"/>
                <a:gd name="T48" fmla="*/ 50 w 83"/>
                <a:gd name="T49" fmla="*/ 66 h 127"/>
                <a:gd name="T50" fmla="*/ 47 w 83"/>
                <a:gd name="T51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27">
                  <a:moveTo>
                    <a:pt x="47" y="58"/>
                  </a:moveTo>
                  <a:cubicBezTo>
                    <a:pt x="47" y="75"/>
                    <a:pt x="47" y="93"/>
                    <a:pt x="47" y="111"/>
                  </a:cubicBezTo>
                  <a:cubicBezTo>
                    <a:pt x="47" y="121"/>
                    <a:pt x="45" y="127"/>
                    <a:pt x="38" y="126"/>
                  </a:cubicBezTo>
                  <a:cubicBezTo>
                    <a:pt x="29" y="125"/>
                    <a:pt x="30" y="117"/>
                    <a:pt x="30" y="111"/>
                  </a:cubicBezTo>
                  <a:cubicBezTo>
                    <a:pt x="30" y="82"/>
                    <a:pt x="30" y="53"/>
                    <a:pt x="31" y="24"/>
                  </a:cubicBezTo>
                  <a:cubicBezTo>
                    <a:pt x="31" y="23"/>
                    <a:pt x="30" y="22"/>
                    <a:pt x="29" y="20"/>
                  </a:cubicBezTo>
                  <a:cubicBezTo>
                    <a:pt x="28" y="25"/>
                    <a:pt x="27" y="28"/>
                    <a:pt x="27" y="31"/>
                  </a:cubicBezTo>
                  <a:cubicBezTo>
                    <a:pt x="26" y="34"/>
                    <a:pt x="25" y="36"/>
                    <a:pt x="22" y="37"/>
                  </a:cubicBezTo>
                  <a:cubicBezTo>
                    <a:pt x="20" y="38"/>
                    <a:pt x="18" y="36"/>
                    <a:pt x="16" y="34"/>
                  </a:cubicBezTo>
                  <a:cubicBezTo>
                    <a:pt x="12" y="29"/>
                    <a:pt x="8" y="23"/>
                    <a:pt x="4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7" y="10"/>
                    <a:pt x="3" y="7"/>
                    <a:pt x="0" y="2"/>
                  </a:cubicBezTo>
                  <a:cubicBezTo>
                    <a:pt x="9" y="6"/>
                    <a:pt x="12" y="12"/>
                    <a:pt x="19" y="17"/>
                  </a:cubicBezTo>
                  <a:cubicBezTo>
                    <a:pt x="23" y="1"/>
                    <a:pt x="35" y="0"/>
                    <a:pt x="48" y="0"/>
                  </a:cubicBezTo>
                  <a:cubicBezTo>
                    <a:pt x="73" y="1"/>
                    <a:pt x="77" y="5"/>
                    <a:pt x="81" y="30"/>
                  </a:cubicBezTo>
                  <a:cubicBezTo>
                    <a:pt x="83" y="39"/>
                    <a:pt x="82" y="48"/>
                    <a:pt x="82" y="57"/>
                  </a:cubicBezTo>
                  <a:cubicBezTo>
                    <a:pt x="82" y="62"/>
                    <a:pt x="81" y="65"/>
                    <a:pt x="77" y="65"/>
                  </a:cubicBezTo>
                  <a:cubicBezTo>
                    <a:pt x="72" y="65"/>
                    <a:pt x="71" y="61"/>
                    <a:pt x="71" y="57"/>
                  </a:cubicBezTo>
                  <a:cubicBezTo>
                    <a:pt x="71" y="45"/>
                    <a:pt x="72" y="33"/>
                    <a:pt x="68" y="21"/>
                  </a:cubicBezTo>
                  <a:cubicBezTo>
                    <a:pt x="66" y="24"/>
                    <a:pt x="67" y="26"/>
                    <a:pt x="67" y="28"/>
                  </a:cubicBezTo>
                  <a:cubicBezTo>
                    <a:pt x="67" y="56"/>
                    <a:pt x="67" y="83"/>
                    <a:pt x="67" y="111"/>
                  </a:cubicBezTo>
                  <a:cubicBezTo>
                    <a:pt x="67" y="112"/>
                    <a:pt x="67" y="114"/>
                    <a:pt x="67" y="116"/>
                  </a:cubicBezTo>
                  <a:cubicBezTo>
                    <a:pt x="67" y="122"/>
                    <a:pt x="64" y="126"/>
                    <a:pt x="58" y="126"/>
                  </a:cubicBezTo>
                  <a:cubicBezTo>
                    <a:pt x="52" y="126"/>
                    <a:pt x="50" y="121"/>
                    <a:pt x="50" y="116"/>
                  </a:cubicBezTo>
                  <a:cubicBezTo>
                    <a:pt x="50" y="99"/>
                    <a:pt x="50" y="83"/>
                    <a:pt x="50" y="66"/>
                  </a:cubicBezTo>
                  <a:cubicBezTo>
                    <a:pt x="50" y="63"/>
                    <a:pt x="51" y="60"/>
                    <a:pt x="4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4458598" y="2620107"/>
              <a:ext cx="643617" cy="1263830"/>
            </a:xfrm>
            <a:custGeom>
              <a:avLst/>
              <a:gdLst>
                <a:gd name="T0" fmla="*/ 9 w 69"/>
                <a:gd name="T1" fmla="*/ 0 h 135"/>
                <a:gd name="T2" fmla="*/ 11 w 69"/>
                <a:gd name="T3" fmla="*/ 12 h 135"/>
                <a:gd name="T4" fmla="*/ 49 w 69"/>
                <a:gd name="T5" fmla="*/ 10 h 135"/>
                <a:gd name="T6" fmla="*/ 63 w 69"/>
                <a:gd name="T7" fmla="*/ 23 h 135"/>
                <a:gd name="T8" fmla="*/ 68 w 69"/>
                <a:gd name="T9" fmla="*/ 68 h 135"/>
                <a:gd name="T10" fmla="*/ 62 w 69"/>
                <a:gd name="T11" fmla="*/ 74 h 135"/>
                <a:gd name="T12" fmla="*/ 57 w 69"/>
                <a:gd name="T13" fmla="*/ 67 h 135"/>
                <a:gd name="T14" fmla="*/ 55 w 69"/>
                <a:gd name="T15" fmla="*/ 35 h 135"/>
                <a:gd name="T16" fmla="*/ 52 w 69"/>
                <a:gd name="T17" fmla="*/ 30 h 135"/>
                <a:gd name="T18" fmla="*/ 52 w 69"/>
                <a:gd name="T19" fmla="*/ 118 h 135"/>
                <a:gd name="T20" fmla="*/ 52 w 69"/>
                <a:gd name="T21" fmla="*/ 125 h 135"/>
                <a:gd name="T22" fmla="*/ 44 w 69"/>
                <a:gd name="T23" fmla="*/ 135 h 135"/>
                <a:gd name="T24" fmla="*/ 35 w 69"/>
                <a:gd name="T25" fmla="*/ 125 h 135"/>
                <a:gd name="T26" fmla="*/ 35 w 69"/>
                <a:gd name="T27" fmla="*/ 75 h 135"/>
                <a:gd name="T28" fmla="*/ 35 w 69"/>
                <a:gd name="T29" fmla="*/ 66 h 135"/>
                <a:gd name="T30" fmla="*/ 33 w 69"/>
                <a:gd name="T31" fmla="*/ 72 h 135"/>
                <a:gd name="T32" fmla="*/ 33 w 69"/>
                <a:gd name="T33" fmla="*/ 122 h 135"/>
                <a:gd name="T34" fmla="*/ 24 w 69"/>
                <a:gd name="T35" fmla="*/ 135 h 135"/>
                <a:gd name="T36" fmla="*/ 16 w 69"/>
                <a:gd name="T37" fmla="*/ 122 h 135"/>
                <a:gd name="T38" fmla="*/ 16 w 69"/>
                <a:gd name="T39" fmla="*/ 35 h 135"/>
                <a:gd name="T40" fmla="*/ 15 w 69"/>
                <a:gd name="T41" fmla="*/ 30 h 135"/>
                <a:gd name="T42" fmla="*/ 12 w 69"/>
                <a:gd name="T43" fmla="*/ 40 h 135"/>
                <a:gd name="T44" fmla="*/ 7 w 69"/>
                <a:gd name="T45" fmla="*/ 45 h 135"/>
                <a:gd name="T46" fmla="*/ 1 w 69"/>
                <a:gd name="T47" fmla="*/ 40 h 135"/>
                <a:gd name="T48" fmla="*/ 0 w 69"/>
                <a:gd name="T49" fmla="*/ 12 h 135"/>
                <a:gd name="T50" fmla="*/ 1 w 69"/>
                <a:gd name="T51" fmla="*/ 9 h 135"/>
                <a:gd name="T52" fmla="*/ 9 w 69"/>
                <a:gd name="T5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135">
                  <a:moveTo>
                    <a:pt x="9" y="0"/>
                  </a:moveTo>
                  <a:cubicBezTo>
                    <a:pt x="12" y="4"/>
                    <a:pt x="10" y="8"/>
                    <a:pt x="11" y="12"/>
                  </a:cubicBezTo>
                  <a:cubicBezTo>
                    <a:pt x="24" y="8"/>
                    <a:pt x="37" y="10"/>
                    <a:pt x="49" y="10"/>
                  </a:cubicBezTo>
                  <a:cubicBezTo>
                    <a:pt x="57" y="11"/>
                    <a:pt x="61" y="17"/>
                    <a:pt x="63" y="23"/>
                  </a:cubicBezTo>
                  <a:cubicBezTo>
                    <a:pt x="68" y="37"/>
                    <a:pt x="69" y="53"/>
                    <a:pt x="68" y="68"/>
                  </a:cubicBezTo>
                  <a:cubicBezTo>
                    <a:pt x="67" y="71"/>
                    <a:pt x="66" y="74"/>
                    <a:pt x="62" y="74"/>
                  </a:cubicBezTo>
                  <a:cubicBezTo>
                    <a:pt x="58" y="74"/>
                    <a:pt x="57" y="71"/>
                    <a:pt x="57" y="67"/>
                  </a:cubicBezTo>
                  <a:cubicBezTo>
                    <a:pt x="57" y="56"/>
                    <a:pt x="57" y="45"/>
                    <a:pt x="55" y="35"/>
                  </a:cubicBezTo>
                  <a:cubicBezTo>
                    <a:pt x="55" y="33"/>
                    <a:pt x="55" y="31"/>
                    <a:pt x="52" y="30"/>
                  </a:cubicBezTo>
                  <a:cubicBezTo>
                    <a:pt x="52" y="59"/>
                    <a:pt x="52" y="88"/>
                    <a:pt x="52" y="118"/>
                  </a:cubicBezTo>
                  <a:cubicBezTo>
                    <a:pt x="52" y="120"/>
                    <a:pt x="52" y="122"/>
                    <a:pt x="52" y="125"/>
                  </a:cubicBezTo>
                  <a:cubicBezTo>
                    <a:pt x="52" y="131"/>
                    <a:pt x="50" y="135"/>
                    <a:pt x="44" y="135"/>
                  </a:cubicBezTo>
                  <a:cubicBezTo>
                    <a:pt x="38" y="135"/>
                    <a:pt x="35" y="131"/>
                    <a:pt x="35" y="125"/>
                  </a:cubicBezTo>
                  <a:cubicBezTo>
                    <a:pt x="36" y="108"/>
                    <a:pt x="35" y="91"/>
                    <a:pt x="35" y="75"/>
                  </a:cubicBezTo>
                  <a:cubicBezTo>
                    <a:pt x="35" y="72"/>
                    <a:pt x="35" y="69"/>
                    <a:pt x="35" y="66"/>
                  </a:cubicBezTo>
                  <a:cubicBezTo>
                    <a:pt x="31" y="67"/>
                    <a:pt x="33" y="70"/>
                    <a:pt x="33" y="72"/>
                  </a:cubicBezTo>
                  <a:cubicBezTo>
                    <a:pt x="33" y="89"/>
                    <a:pt x="32" y="106"/>
                    <a:pt x="33" y="122"/>
                  </a:cubicBezTo>
                  <a:cubicBezTo>
                    <a:pt x="33" y="129"/>
                    <a:pt x="32" y="135"/>
                    <a:pt x="24" y="135"/>
                  </a:cubicBezTo>
                  <a:cubicBezTo>
                    <a:pt x="17" y="135"/>
                    <a:pt x="16" y="129"/>
                    <a:pt x="16" y="122"/>
                  </a:cubicBezTo>
                  <a:cubicBezTo>
                    <a:pt x="16" y="93"/>
                    <a:pt x="16" y="64"/>
                    <a:pt x="16" y="35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33"/>
                    <a:pt x="13" y="37"/>
                    <a:pt x="12" y="40"/>
                  </a:cubicBezTo>
                  <a:cubicBezTo>
                    <a:pt x="12" y="43"/>
                    <a:pt x="10" y="45"/>
                    <a:pt x="7" y="45"/>
                  </a:cubicBezTo>
                  <a:cubicBezTo>
                    <a:pt x="4" y="45"/>
                    <a:pt x="2" y="43"/>
                    <a:pt x="1" y="40"/>
                  </a:cubicBezTo>
                  <a:cubicBezTo>
                    <a:pt x="1" y="31"/>
                    <a:pt x="0" y="21"/>
                    <a:pt x="0" y="12"/>
                  </a:cubicBezTo>
                  <a:cubicBezTo>
                    <a:pt x="0" y="11"/>
                    <a:pt x="1" y="9"/>
                    <a:pt x="1" y="9"/>
                  </a:cubicBezTo>
                  <a:cubicBezTo>
                    <a:pt x="8" y="10"/>
                    <a:pt x="8" y="4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445478" y="2393866"/>
              <a:ext cx="292553" cy="280851"/>
            </a:xfrm>
            <a:custGeom>
              <a:avLst/>
              <a:gdLst>
                <a:gd name="T0" fmla="*/ 31 w 31"/>
                <a:gd name="T1" fmla="*/ 15 h 30"/>
                <a:gd name="T2" fmla="*/ 16 w 31"/>
                <a:gd name="T3" fmla="*/ 30 h 30"/>
                <a:gd name="T4" fmla="*/ 0 w 31"/>
                <a:gd name="T5" fmla="*/ 15 h 30"/>
                <a:gd name="T6" fmla="*/ 16 w 31"/>
                <a:gd name="T7" fmla="*/ 0 h 30"/>
                <a:gd name="T8" fmla="*/ 31 w 3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15"/>
                  </a:moveTo>
                  <a:cubicBezTo>
                    <a:pt x="31" y="23"/>
                    <a:pt x="24" y="30"/>
                    <a:pt x="16" y="30"/>
                  </a:cubicBezTo>
                  <a:cubicBezTo>
                    <a:pt x="7" y="30"/>
                    <a:pt x="1" y="23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4634130" y="2386065"/>
              <a:ext cx="288653" cy="288652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1 h 31"/>
                <a:gd name="T6" fmla="*/ 30 w 31"/>
                <a:gd name="T7" fmla="*/ 16 h 31"/>
                <a:gd name="T8" fmla="*/ 15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4" y="1"/>
                    <a:pt x="31" y="8"/>
                    <a:pt x="30" y="16"/>
                  </a:cubicBezTo>
                  <a:cubicBezTo>
                    <a:pt x="30" y="24"/>
                    <a:pt x="24" y="31"/>
                    <a:pt x="15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5753634" y="2152022"/>
              <a:ext cx="448582" cy="448581"/>
            </a:xfrm>
            <a:custGeom>
              <a:avLst/>
              <a:gdLst>
                <a:gd name="T0" fmla="*/ 3 w 48"/>
                <a:gd name="T1" fmla="*/ 44 h 48"/>
                <a:gd name="T2" fmla="*/ 4 w 48"/>
                <a:gd name="T3" fmla="*/ 31 h 48"/>
                <a:gd name="T4" fmla="*/ 13 w 48"/>
                <a:gd name="T5" fmla="*/ 6 h 48"/>
                <a:gd name="T6" fmla="*/ 40 w 48"/>
                <a:gd name="T7" fmla="*/ 8 h 48"/>
                <a:gd name="T8" fmla="*/ 42 w 48"/>
                <a:gd name="T9" fmla="*/ 35 h 48"/>
                <a:gd name="T10" fmla="*/ 17 w 48"/>
                <a:gd name="T11" fmla="*/ 44 h 48"/>
                <a:gd name="T12" fmla="*/ 3 w 48"/>
                <a:gd name="T1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3" y="44"/>
                  </a:moveTo>
                  <a:cubicBezTo>
                    <a:pt x="6" y="40"/>
                    <a:pt x="7" y="36"/>
                    <a:pt x="4" y="31"/>
                  </a:cubicBezTo>
                  <a:cubicBezTo>
                    <a:pt x="0" y="22"/>
                    <a:pt x="4" y="11"/>
                    <a:pt x="13" y="6"/>
                  </a:cubicBezTo>
                  <a:cubicBezTo>
                    <a:pt x="21" y="0"/>
                    <a:pt x="33" y="1"/>
                    <a:pt x="40" y="8"/>
                  </a:cubicBezTo>
                  <a:cubicBezTo>
                    <a:pt x="47" y="16"/>
                    <a:pt x="48" y="27"/>
                    <a:pt x="42" y="35"/>
                  </a:cubicBezTo>
                  <a:cubicBezTo>
                    <a:pt x="37" y="44"/>
                    <a:pt x="26" y="48"/>
                    <a:pt x="17" y="44"/>
                  </a:cubicBezTo>
                  <a:cubicBezTo>
                    <a:pt x="11" y="41"/>
                    <a:pt x="8" y="42"/>
                    <a:pt x="3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4166044" y="2152022"/>
              <a:ext cx="448582" cy="448581"/>
            </a:xfrm>
            <a:custGeom>
              <a:avLst/>
              <a:gdLst>
                <a:gd name="T0" fmla="*/ 45 w 48"/>
                <a:gd name="T1" fmla="*/ 45 h 48"/>
                <a:gd name="T2" fmla="*/ 32 w 48"/>
                <a:gd name="T3" fmla="*/ 44 h 48"/>
                <a:gd name="T4" fmla="*/ 6 w 48"/>
                <a:gd name="T5" fmla="*/ 36 h 48"/>
                <a:gd name="T6" fmla="*/ 8 w 48"/>
                <a:gd name="T7" fmla="*/ 9 h 48"/>
                <a:gd name="T8" fmla="*/ 35 w 48"/>
                <a:gd name="T9" fmla="*/ 5 h 48"/>
                <a:gd name="T10" fmla="*/ 45 w 48"/>
                <a:gd name="T11" fmla="*/ 30 h 48"/>
                <a:gd name="T12" fmla="*/ 45 w 48"/>
                <a:gd name="T1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45" y="45"/>
                  </a:moveTo>
                  <a:cubicBezTo>
                    <a:pt x="40" y="41"/>
                    <a:pt x="37" y="41"/>
                    <a:pt x="32" y="44"/>
                  </a:cubicBezTo>
                  <a:cubicBezTo>
                    <a:pt x="23" y="48"/>
                    <a:pt x="12" y="44"/>
                    <a:pt x="6" y="36"/>
                  </a:cubicBezTo>
                  <a:cubicBezTo>
                    <a:pt x="0" y="27"/>
                    <a:pt x="1" y="16"/>
                    <a:pt x="8" y="9"/>
                  </a:cubicBezTo>
                  <a:cubicBezTo>
                    <a:pt x="15" y="2"/>
                    <a:pt x="26" y="0"/>
                    <a:pt x="35" y="5"/>
                  </a:cubicBezTo>
                  <a:cubicBezTo>
                    <a:pt x="43" y="10"/>
                    <a:pt x="48" y="21"/>
                    <a:pt x="45" y="30"/>
                  </a:cubicBezTo>
                  <a:cubicBezTo>
                    <a:pt x="43" y="35"/>
                    <a:pt x="41" y="40"/>
                    <a:pt x="4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5055407" y="2721525"/>
              <a:ext cx="74114" cy="93617"/>
            </a:xfrm>
            <a:custGeom>
              <a:avLst/>
              <a:gdLst>
                <a:gd name="T0" fmla="*/ 5 w 8"/>
                <a:gd name="T1" fmla="*/ 10 h 10"/>
                <a:gd name="T2" fmla="*/ 1 w 8"/>
                <a:gd name="T3" fmla="*/ 3 h 10"/>
                <a:gd name="T4" fmla="*/ 4 w 8"/>
                <a:gd name="T5" fmla="*/ 0 h 10"/>
                <a:gd name="T6" fmla="*/ 7 w 8"/>
                <a:gd name="T7" fmla="*/ 6 h 10"/>
                <a:gd name="T8" fmla="*/ 5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cubicBezTo>
                    <a:pt x="2" y="9"/>
                    <a:pt x="0" y="6"/>
                    <a:pt x="1" y="3"/>
                  </a:cubicBezTo>
                  <a:cubicBezTo>
                    <a:pt x="1" y="2"/>
                    <a:pt x="1" y="0"/>
                    <a:pt x="4" y="0"/>
                  </a:cubicBezTo>
                  <a:cubicBezTo>
                    <a:pt x="8" y="1"/>
                    <a:pt x="6" y="5"/>
                    <a:pt x="7" y="6"/>
                  </a:cubicBezTo>
                  <a:cubicBezTo>
                    <a:pt x="8" y="7"/>
                    <a:pt x="6" y="9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5519591" y="2553795"/>
              <a:ext cx="105319" cy="54610"/>
            </a:xfrm>
            <a:custGeom>
              <a:avLst/>
              <a:gdLst>
                <a:gd name="T0" fmla="*/ 11 w 11"/>
                <a:gd name="T1" fmla="*/ 6 h 6"/>
                <a:gd name="T2" fmla="*/ 0 w 11"/>
                <a:gd name="T3" fmla="*/ 2 h 6"/>
                <a:gd name="T4" fmla="*/ 11 w 11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cubicBezTo>
                    <a:pt x="7" y="4"/>
                    <a:pt x="4" y="2"/>
                    <a:pt x="0" y="2"/>
                  </a:cubicBezTo>
                  <a:cubicBezTo>
                    <a:pt x="4" y="0"/>
                    <a:pt x="8" y="0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4700442" y="2592802"/>
              <a:ext cx="140426" cy="62411"/>
            </a:xfrm>
            <a:custGeom>
              <a:avLst/>
              <a:gdLst>
                <a:gd name="T0" fmla="*/ 0 w 15"/>
                <a:gd name="T1" fmla="*/ 0 h 7"/>
                <a:gd name="T2" fmla="*/ 15 w 15"/>
                <a:gd name="T3" fmla="*/ 0 h 7"/>
                <a:gd name="T4" fmla="*/ 0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1" y="7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5812145" y="2218334"/>
              <a:ext cx="323759" cy="327660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18 w 35"/>
                <a:gd name="T7" fmla="*/ 35 h 35"/>
                <a:gd name="T8" fmla="*/ 0 w 35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cubicBezTo>
                    <a:pt x="0" y="8"/>
                    <a:pt x="7" y="1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232357" y="2218334"/>
              <a:ext cx="335461" cy="327660"/>
            </a:xfrm>
            <a:custGeom>
              <a:avLst/>
              <a:gdLst>
                <a:gd name="T0" fmla="*/ 18 w 36"/>
                <a:gd name="T1" fmla="*/ 0 h 35"/>
                <a:gd name="T2" fmla="*/ 35 w 36"/>
                <a:gd name="T3" fmla="*/ 17 h 35"/>
                <a:gd name="T4" fmla="*/ 18 w 36"/>
                <a:gd name="T5" fmla="*/ 35 h 35"/>
                <a:gd name="T6" fmla="*/ 1 w 36"/>
                <a:gd name="T7" fmla="*/ 17 h 35"/>
                <a:gd name="T8" fmla="*/ 18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5" y="8"/>
                    <a:pt x="35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8"/>
                    <a:pt x="9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4138939" y="2308449"/>
            <a:ext cx="598487" cy="857250"/>
            <a:chOff x="3683" y="1514"/>
            <a:chExt cx="377" cy="540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83" y="1514"/>
              <a:ext cx="37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682" y="1514"/>
              <a:ext cx="381" cy="542"/>
            </a:xfrm>
            <a:custGeom>
              <a:avLst/>
              <a:gdLst>
                <a:gd name="T0" fmla="*/ 258 w 451"/>
                <a:gd name="T1" fmla="*/ 279 h 644"/>
                <a:gd name="T2" fmla="*/ 265 w 451"/>
                <a:gd name="T3" fmla="*/ 225 h 644"/>
                <a:gd name="T4" fmla="*/ 276 w 451"/>
                <a:gd name="T5" fmla="*/ 113 h 644"/>
                <a:gd name="T6" fmla="*/ 295 w 451"/>
                <a:gd name="T7" fmla="*/ 81 h 644"/>
                <a:gd name="T8" fmla="*/ 325 w 451"/>
                <a:gd name="T9" fmla="*/ 91 h 644"/>
                <a:gd name="T10" fmla="*/ 328 w 451"/>
                <a:gd name="T11" fmla="*/ 120 h 644"/>
                <a:gd name="T12" fmla="*/ 330 w 451"/>
                <a:gd name="T13" fmla="*/ 371 h 644"/>
                <a:gd name="T14" fmla="*/ 331 w 451"/>
                <a:gd name="T15" fmla="*/ 380 h 644"/>
                <a:gd name="T16" fmla="*/ 353 w 451"/>
                <a:gd name="T17" fmla="*/ 362 h 644"/>
                <a:gd name="T18" fmla="*/ 385 w 451"/>
                <a:gd name="T19" fmla="*/ 327 h 644"/>
                <a:gd name="T20" fmla="*/ 439 w 451"/>
                <a:gd name="T21" fmla="*/ 319 h 644"/>
                <a:gd name="T22" fmla="*/ 447 w 451"/>
                <a:gd name="T23" fmla="*/ 340 h 644"/>
                <a:gd name="T24" fmla="*/ 423 w 451"/>
                <a:gd name="T25" fmla="*/ 380 h 644"/>
                <a:gd name="T26" fmla="*/ 374 w 451"/>
                <a:gd name="T27" fmla="*/ 482 h 644"/>
                <a:gd name="T28" fmla="*/ 306 w 451"/>
                <a:gd name="T29" fmla="*/ 570 h 644"/>
                <a:gd name="T30" fmla="*/ 300 w 451"/>
                <a:gd name="T31" fmla="*/ 583 h 644"/>
                <a:gd name="T32" fmla="*/ 300 w 451"/>
                <a:gd name="T33" fmla="*/ 623 h 644"/>
                <a:gd name="T34" fmla="*/ 292 w 451"/>
                <a:gd name="T35" fmla="*/ 632 h 644"/>
                <a:gd name="T36" fmla="*/ 134 w 451"/>
                <a:gd name="T37" fmla="*/ 634 h 644"/>
                <a:gd name="T38" fmla="*/ 127 w 451"/>
                <a:gd name="T39" fmla="*/ 625 h 644"/>
                <a:gd name="T40" fmla="*/ 124 w 451"/>
                <a:gd name="T41" fmla="*/ 574 h 644"/>
                <a:gd name="T42" fmla="*/ 118 w 451"/>
                <a:gd name="T43" fmla="*/ 562 h 644"/>
                <a:gd name="T44" fmla="*/ 73 w 451"/>
                <a:gd name="T45" fmla="*/ 484 h 644"/>
                <a:gd name="T46" fmla="*/ 14 w 451"/>
                <a:gd name="T47" fmla="*/ 257 h 644"/>
                <a:gd name="T48" fmla="*/ 3 w 451"/>
                <a:gd name="T49" fmla="*/ 186 h 644"/>
                <a:gd name="T50" fmla="*/ 13 w 451"/>
                <a:gd name="T51" fmla="*/ 161 h 644"/>
                <a:gd name="T52" fmla="*/ 45 w 451"/>
                <a:gd name="T53" fmla="*/ 173 h 644"/>
                <a:gd name="T54" fmla="*/ 71 w 451"/>
                <a:gd name="T55" fmla="*/ 248 h 644"/>
                <a:gd name="T56" fmla="*/ 93 w 451"/>
                <a:gd name="T57" fmla="*/ 324 h 644"/>
                <a:gd name="T58" fmla="*/ 80 w 451"/>
                <a:gd name="T59" fmla="*/ 230 h 644"/>
                <a:gd name="T60" fmla="*/ 62 w 451"/>
                <a:gd name="T61" fmla="*/ 101 h 644"/>
                <a:gd name="T62" fmla="*/ 72 w 451"/>
                <a:gd name="T63" fmla="*/ 70 h 644"/>
                <a:gd name="T64" fmla="*/ 104 w 451"/>
                <a:gd name="T65" fmla="*/ 83 h 644"/>
                <a:gd name="T66" fmla="*/ 123 w 451"/>
                <a:gd name="T67" fmla="*/ 132 h 644"/>
                <a:gd name="T68" fmla="*/ 162 w 451"/>
                <a:gd name="T69" fmla="*/ 285 h 644"/>
                <a:gd name="T70" fmla="*/ 169 w 451"/>
                <a:gd name="T71" fmla="*/ 297 h 644"/>
                <a:gd name="T72" fmla="*/ 173 w 451"/>
                <a:gd name="T73" fmla="*/ 280 h 644"/>
                <a:gd name="T74" fmla="*/ 168 w 451"/>
                <a:gd name="T75" fmla="*/ 151 h 644"/>
                <a:gd name="T76" fmla="*/ 166 w 451"/>
                <a:gd name="T77" fmla="*/ 29 h 644"/>
                <a:gd name="T78" fmla="*/ 168 w 451"/>
                <a:gd name="T79" fmla="*/ 22 h 644"/>
                <a:gd name="T80" fmla="*/ 184 w 451"/>
                <a:gd name="T81" fmla="*/ 1 h 644"/>
                <a:gd name="T82" fmla="*/ 212 w 451"/>
                <a:gd name="T83" fmla="*/ 17 h 644"/>
                <a:gd name="T84" fmla="*/ 225 w 451"/>
                <a:gd name="T85" fmla="*/ 65 h 644"/>
                <a:gd name="T86" fmla="*/ 243 w 451"/>
                <a:gd name="T87" fmla="*/ 203 h 644"/>
                <a:gd name="T88" fmla="*/ 254 w 451"/>
                <a:gd name="T89" fmla="*/ 271 h 644"/>
                <a:gd name="T90" fmla="*/ 258 w 451"/>
                <a:gd name="T91" fmla="*/ 27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644">
                  <a:moveTo>
                    <a:pt x="258" y="279"/>
                  </a:moveTo>
                  <a:cubicBezTo>
                    <a:pt x="262" y="261"/>
                    <a:pt x="263" y="243"/>
                    <a:pt x="265" y="225"/>
                  </a:cubicBezTo>
                  <a:cubicBezTo>
                    <a:pt x="269" y="187"/>
                    <a:pt x="272" y="150"/>
                    <a:pt x="276" y="113"/>
                  </a:cubicBezTo>
                  <a:cubicBezTo>
                    <a:pt x="277" y="100"/>
                    <a:pt x="285" y="89"/>
                    <a:pt x="295" y="81"/>
                  </a:cubicBezTo>
                  <a:cubicBezTo>
                    <a:pt x="307" y="72"/>
                    <a:pt x="321" y="77"/>
                    <a:pt x="325" y="91"/>
                  </a:cubicBezTo>
                  <a:cubicBezTo>
                    <a:pt x="328" y="101"/>
                    <a:pt x="328" y="110"/>
                    <a:pt x="328" y="120"/>
                  </a:cubicBezTo>
                  <a:cubicBezTo>
                    <a:pt x="328" y="204"/>
                    <a:pt x="331" y="287"/>
                    <a:pt x="330" y="371"/>
                  </a:cubicBezTo>
                  <a:cubicBezTo>
                    <a:pt x="330" y="374"/>
                    <a:pt x="330" y="376"/>
                    <a:pt x="331" y="380"/>
                  </a:cubicBezTo>
                  <a:cubicBezTo>
                    <a:pt x="341" y="376"/>
                    <a:pt x="347" y="369"/>
                    <a:pt x="353" y="362"/>
                  </a:cubicBezTo>
                  <a:cubicBezTo>
                    <a:pt x="364" y="350"/>
                    <a:pt x="374" y="338"/>
                    <a:pt x="385" y="327"/>
                  </a:cubicBezTo>
                  <a:cubicBezTo>
                    <a:pt x="399" y="313"/>
                    <a:pt x="421" y="310"/>
                    <a:pt x="439" y="319"/>
                  </a:cubicBezTo>
                  <a:cubicBezTo>
                    <a:pt x="450" y="324"/>
                    <a:pt x="451" y="328"/>
                    <a:pt x="447" y="340"/>
                  </a:cubicBezTo>
                  <a:cubicBezTo>
                    <a:pt x="441" y="354"/>
                    <a:pt x="432" y="367"/>
                    <a:pt x="423" y="380"/>
                  </a:cubicBezTo>
                  <a:cubicBezTo>
                    <a:pt x="400" y="411"/>
                    <a:pt x="387" y="446"/>
                    <a:pt x="374" y="482"/>
                  </a:cubicBezTo>
                  <a:cubicBezTo>
                    <a:pt x="361" y="519"/>
                    <a:pt x="343" y="552"/>
                    <a:pt x="306" y="570"/>
                  </a:cubicBezTo>
                  <a:cubicBezTo>
                    <a:pt x="300" y="573"/>
                    <a:pt x="300" y="578"/>
                    <a:pt x="300" y="583"/>
                  </a:cubicBezTo>
                  <a:cubicBezTo>
                    <a:pt x="300" y="596"/>
                    <a:pt x="299" y="609"/>
                    <a:pt x="300" y="623"/>
                  </a:cubicBezTo>
                  <a:cubicBezTo>
                    <a:pt x="300" y="628"/>
                    <a:pt x="298" y="631"/>
                    <a:pt x="292" y="632"/>
                  </a:cubicBezTo>
                  <a:cubicBezTo>
                    <a:pt x="240" y="642"/>
                    <a:pt x="187" y="644"/>
                    <a:pt x="134" y="634"/>
                  </a:cubicBezTo>
                  <a:cubicBezTo>
                    <a:pt x="128" y="633"/>
                    <a:pt x="127" y="631"/>
                    <a:pt x="127" y="625"/>
                  </a:cubicBezTo>
                  <a:cubicBezTo>
                    <a:pt x="126" y="608"/>
                    <a:pt x="126" y="591"/>
                    <a:pt x="124" y="574"/>
                  </a:cubicBezTo>
                  <a:cubicBezTo>
                    <a:pt x="123" y="570"/>
                    <a:pt x="122" y="565"/>
                    <a:pt x="118" y="562"/>
                  </a:cubicBezTo>
                  <a:cubicBezTo>
                    <a:pt x="93" y="542"/>
                    <a:pt x="83" y="513"/>
                    <a:pt x="73" y="484"/>
                  </a:cubicBezTo>
                  <a:cubicBezTo>
                    <a:pt x="48" y="409"/>
                    <a:pt x="26" y="334"/>
                    <a:pt x="14" y="257"/>
                  </a:cubicBezTo>
                  <a:cubicBezTo>
                    <a:pt x="11" y="233"/>
                    <a:pt x="7" y="209"/>
                    <a:pt x="3" y="186"/>
                  </a:cubicBezTo>
                  <a:cubicBezTo>
                    <a:pt x="2" y="176"/>
                    <a:pt x="0" y="166"/>
                    <a:pt x="13" y="161"/>
                  </a:cubicBezTo>
                  <a:cubicBezTo>
                    <a:pt x="26" y="156"/>
                    <a:pt x="38" y="160"/>
                    <a:pt x="45" y="173"/>
                  </a:cubicBezTo>
                  <a:cubicBezTo>
                    <a:pt x="57" y="197"/>
                    <a:pt x="64" y="222"/>
                    <a:pt x="71" y="248"/>
                  </a:cubicBezTo>
                  <a:cubicBezTo>
                    <a:pt x="78" y="273"/>
                    <a:pt x="84" y="299"/>
                    <a:pt x="93" y="324"/>
                  </a:cubicBezTo>
                  <a:cubicBezTo>
                    <a:pt x="89" y="292"/>
                    <a:pt x="85" y="261"/>
                    <a:pt x="80" y="230"/>
                  </a:cubicBezTo>
                  <a:cubicBezTo>
                    <a:pt x="74" y="187"/>
                    <a:pt x="68" y="144"/>
                    <a:pt x="62" y="101"/>
                  </a:cubicBezTo>
                  <a:cubicBezTo>
                    <a:pt x="60" y="89"/>
                    <a:pt x="59" y="77"/>
                    <a:pt x="72" y="70"/>
                  </a:cubicBezTo>
                  <a:cubicBezTo>
                    <a:pt x="81" y="66"/>
                    <a:pt x="94" y="71"/>
                    <a:pt x="104" y="83"/>
                  </a:cubicBezTo>
                  <a:cubicBezTo>
                    <a:pt x="117" y="97"/>
                    <a:pt x="119" y="115"/>
                    <a:pt x="123" y="132"/>
                  </a:cubicBezTo>
                  <a:cubicBezTo>
                    <a:pt x="136" y="183"/>
                    <a:pt x="147" y="235"/>
                    <a:pt x="162" y="285"/>
                  </a:cubicBezTo>
                  <a:cubicBezTo>
                    <a:pt x="164" y="289"/>
                    <a:pt x="165" y="294"/>
                    <a:pt x="169" y="297"/>
                  </a:cubicBezTo>
                  <a:cubicBezTo>
                    <a:pt x="173" y="292"/>
                    <a:pt x="173" y="286"/>
                    <a:pt x="173" y="280"/>
                  </a:cubicBezTo>
                  <a:cubicBezTo>
                    <a:pt x="175" y="237"/>
                    <a:pt x="170" y="194"/>
                    <a:pt x="168" y="151"/>
                  </a:cubicBezTo>
                  <a:cubicBezTo>
                    <a:pt x="165" y="110"/>
                    <a:pt x="161" y="70"/>
                    <a:pt x="166" y="29"/>
                  </a:cubicBezTo>
                  <a:cubicBezTo>
                    <a:pt x="167" y="27"/>
                    <a:pt x="167" y="24"/>
                    <a:pt x="168" y="22"/>
                  </a:cubicBezTo>
                  <a:cubicBezTo>
                    <a:pt x="171" y="12"/>
                    <a:pt x="173" y="2"/>
                    <a:pt x="184" y="1"/>
                  </a:cubicBezTo>
                  <a:cubicBezTo>
                    <a:pt x="196" y="0"/>
                    <a:pt x="206" y="6"/>
                    <a:pt x="212" y="17"/>
                  </a:cubicBezTo>
                  <a:cubicBezTo>
                    <a:pt x="220" y="32"/>
                    <a:pt x="223" y="48"/>
                    <a:pt x="225" y="65"/>
                  </a:cubicBezTo>
                  <a:cubicBezTo>
                    <a:pt x="233" y="110"/>
                    <a:pt x="237" y="157"/>
                    <a:pt x="243" y="203"/>
                  </a:cubicBezTo>
                  <a:cubicBezTo>
                    <a:pt x="246" y="226"/>
                    <a:pt x="249" y="249"/>
                    <a:pt x="254" y="271"/>
                  </a:cubicBezTo>
                  <a:cubicBezTo>
                    <a:pt x="255" y="274"/>
                    <a:pt x="255" y="276"/>
                    <a:pt x="258" y="2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778" y="1813"/>
              <a:ext cx="150" cy="118"/>
            </a:xfrm>
            <a:custGeom>
              <a:avLst/>
              <a:gdLst>
                <a:gd name="T0" fmla="*/ 89 w 177"/>
                <a:gd name="T1" fmla="*/ 61 h 141"/>
                <a:gd name="T2" fmla="*/ 117 w 177"/>
                <a:gd name="T3" fmla="*/ 19 h 141"/>
                <a:gd name="T4" fmla="*/ 156 w 177"/>
                <a:gd name="T5" fmla="*/ 1 h 141"/>
                <a:gd name="T6" fmla="*/ 177 w 177"/>
                <a:gd name="T7" fmla="*/ 23 h 141"/>
                <a:gd name="T8" fmla="*/ 158 w 177"/>
                <a:gd name="T9" fmla="*/ 74 h 141"/>
                <a:gd name="T10" fmla="*/ 97 w 177"/>
                <a:gd name="T11" fmla="*/ 137 h 141"/>
                <a:gd name="T12" fmla="*/ 83 w 177"/>
                <a:gd name="T13" fmla="*/ 137 h 141"/>
                <a:gd name="T14" fmla="*/ 7 w 177"/>
                <a:gd name="T15" fmla="*/ 50 h 141"/>
                <a:gd name="T16" fmla="*/ 1 w 177"/>
                <a:gd name="T17" fmla="*/ 25 h 141"/>
                <a:gd name="T18" fmla="*/ 25 w 177"/>
                <a:gd name="T19" fmla="*/ 1 h 141"/>
                <a:gd name="T20" fmla="*/ 67 w 177"/>
                <a:gd name="T21" fmla="*/ 25 h 141"/>
                <a:gd name="T22" fmla="*/ 89 w 177"/>
                <a:gd name="T23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41">
                  <a:moveTo>
                    <a:pt x="89" y="61"/>
                  </a:moveTo>
                  <a:cubicBezTo>
                    <a:pt x="97" y="45"/>
                    <a:pt x="105" y="30"/>
                    <a:pt x="117" y="19"/>
                  </a:cubicBezTo>
                  <a:cubicBezTo>
                    <a:pt x="128" y="8"/>
                    <a:pt x="140" y="1"/>
                    <a:pt x="156" y="1"/>
                  </a:cubicBezTo>
                  <a:cubicBezTo>
                    <a:pt x="170" y="1"/>
                    <a:pt x="177" y="9"/>
                    <a:pt x="177" y="23"/>
                  </a:cubicBezTo>
                  <a:cubicBezTo>
                    <a:pt x="177" y="42"/>
                    <a:pt x="168" y="58"/>
                    <a:pt x="158" y="74"/>
                  </a:cubicBezTo>
                  <a:cubicBezTo>
                    <a:pt x="142" y="99"/>
                    <a:pt x="121" y="119"/>
                    <a:pt x="97" y="137"/>
                  </a:cubicBezTo>
                  <a:cubicBezTo>
                    <a:pt x="92" y="140"/>
                    <a:pt x="88" y="141"/>
                    <a:pt x="83" y="137"/>
                  </a:cubicBezTo>
                  <a:cubicBezTo>
                    <a:pt x="51" y="114"/>
                    <a:pt x="24" y="86"/>
                    <a:pt x="7" y="50"/>
                  </a:cubicBezTo>
                  <a:cubicBezTo>
                    <a:pt x="4" y="42"/>
                    <a:pt x="2" y="33"/>
                    <a:pt x="1" y="25"/>
                  </a:cubicBezTo>
                  <a:cubicBezTo>
                    <a:pt x="0" y="9"/>
                    <a:pt x="9" y="0"/>
                    <a:pt x="25" y="1"/>
                  </a:cubicBezTo>
                  <a:cubicBezTo>
                    <a:pt x="43" y="2"/>
                    <a:pt x="55" y="13"/>
                    <a:pt x="67" y="25"/>
                  </a:cubicBezTo>
                  <a:cubicBezTo>
                    <a:pt x="76" y="36"/>
                    <a:pt x="82" y="47"/>
                    <a:pt x="89" y="61"/>
                  </a:cubicBezTo>
                  <a:close/>
                </a:path>
              </a:pathLst>
            </a:custGeom>
            <a:solidFill>
              <a:srgbClr val="FCD8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3859639" y="1181942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Administrativas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218" y="2964129"/>
            <a:ext cx="1505843" cy="96325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827" y="1446394"/>
            <a:ext cx="479168" cy="47916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052" y="3305276"/>
            <a:ext cx="487722" cy="493819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883686" y="1741810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Organizativas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1246403" y="3396285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Actitudinales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274766" y="3411629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Accesibilidad </a:t>
            </a:r>
          </a:p>
        </p:txBody>
      </p:sp>
      <p:cxnSp>
        <p:nvCxnSpPr>
          <p:cNvPr id="45" name="Straight Arrow Connector 24">
            <a:extLst>
              <a:ext uri="{FF2B5EF4-FFF2-40B4-BE49-F238E27FC236}">
                <a16:creationId xmlns:a16="http://schemas.microsoft.com/office/drawing/2014/main" id="{677BEABD-EA7C-4840-846D-941B685BB5A0}"/>
              </a:ext>
            </a:extLst>
          </p:cNvPr>
          <p:cNvCxnSpPr/>
          <p:nvPr/>
        </p:nvCxnSpPr>
        <p:spPr>
          <a:xfrm flipV="1">
            <a:off x="4432660" y="1910214"/>
            <a:ext cx="10090" cy="72510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4881277" y="4438296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Metodológicas 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531224" y="1733669"/>
            <a:ext cx="263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Patrick Hand" panose="020B0604020202020204" charset="0"/>
              </a:rPr>
              <a:t>Sociales / Económicas  </a:t>
            </a:r>
          </a:p>
        </p:txBody>
      </p:sp>
    </p:spTree>
    <p:extLst>
      <p:ext uri="{BB962C8B-B14F-4D97-AF65-F5344CB8AC3E}">
        <p14:creationId xmlns:p14="http://schemas.microsoft.com/office/powerpoint/2010/main" val="137482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605;p70"/>
          <p:cNvSpPr txBox="1">
            <a:spLocks/>
          </p:cNvSpPr>
          <p:nvPr/>
        </p:nvSpPr>
        <p:spPr>
          <a:xfrm>
            <a:off x="1744043" y="64036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sociales/económicas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0601" t="24882" r="11023" b="15097"/>
          <a:stretch/>
        </p:blipFill>
        <p:spPr>
          <a:xfrm>
            <a:off x="-10510" y="1355272"/>
            <a:ext cx="7467600" cy="36303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06687" y="3722914"/>
            <a:ext cx="4637314" cy="1240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22,253 Ricos Y Pobres Imágenes y Fotos - 123R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6" b="7558"/>
          <a:stretch/>
        </p:blipFill>
        <p:spPr bwMode="auto">
          <a:xfrm>
            <a:off x="5480901" y="3258207"/>
            <a:ext cx="3526464" cy="17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,253 Ricos Y Pobres Imágenes y Fotos - 123R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" b="60828"/>
          <a:stretch/>
        </p:blipFill>
        <p:spPr bwMode="auto">
          <a:xfrm>
            <a:off x="6088482" y="1912883"/>
            <a:ext cx="2737215" cy="10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1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793990" y="644896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biológico/ambientales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733" t="16808" r="18675" b="61017"/>
          <a:stretch/>
        </p:blipFill>
        <p:spPr>
          <a:xfrm>
            <a:off x="283780" y="1523999"/>
            <a:ext cx="5948855" cy="1243043"/>
          </a:xfrm>
          <a:prstGeom prst="rect">
            <a:avLst/>
          </a:prstGeom>
        </p:spPr>
      </p:pic>
      <p:pic>
        <p:nvPicPr>
          <p:cNvPr id="2050" name="Picture 2" descr="Signos físicos de desnutrición infantil en español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28" b="87500" l="52500" r="7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0754" r="26843" b="12769"/>
          <a:stretch/>
        </p:blipFill>
        <p:spPr bwMode="auto">
          <a:xfrm>
            <a:off x="7211682" y="1190896"/>
            <a:ext cx="1570009" cy="32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o con fiebre: vectores, gráfico vectorial, Niño con fiebre imágenes  vectoriales de stock | Depositphotos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4" y="2217077"/>
            <a:ext cx="3053750" cy="21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7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ctividades-visuales-barreras » Dicho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310057" y="3808261"/>
            <a:ext cx="1548882" cy="50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Google Shape;1605;p70"/>
          <p:cNvSpPr txBox="1">
            <a:spLocks/>
          </p:cNvSpPr>
          <p:nvPr/>
        </p:nvSpPr>
        <p:spPr>
          <a:xfrm>
            <a:off x="1647322" y="59905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administrativas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183" t="18335" r="5406" b="55800"/>
          <a:stretch/>
        </p:blipFill>
        <p:spPr>
          <a:xfrm>
            <a:off x="155575" y="1239057"/>
            <a:ext cx="8568700" cy="18183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40102" t="68944" r="13107" b="-7"/>
          <a:stretch/>
        </p:blipFill>
        <p:spPr>
          <a:xfrm>
            <a:off x="4439925" y="2572296"/>
            <a:ext cx="3552670" cy="17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9"/>
          <p:cNvSpPr txBox="1">
            <a:spLocks noGrp="1"/>
          </p:cNvSpPr>
          <p:nvPr>
            <p:ph type="subTitle" idx="1"/>
          </p:nvPr>
        </p:nvSpPr>
        <p:spPr>
          <a:xfrm>
            <a:off x="1074057" y="659277"/>
            <a:ext cx="7339436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Patrick Hand" panose="020B0604020202020204" charset="0"/>
              </a:rPr>
              <a:t>Barreras organizativas </a:t>
            </a:r>
            <a:endParaRPr sz="2800" dirty="0">
              <a:latin typeface="Patrick Hand" panose="020B060402020202020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3"/>
          <a:srcRect l="1600" t="31833" r="4080" b="20997"/>
          <a:stretch/>
        </p:blipFill>
        <p:spPr>
          <a:xfrm>
            <a:off x="0" y="1590398"/>
            <a:ext cx="6059027" cy="22726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70989" y="377783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6174769" y="356929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0" name="Picture 2" descr="Ilustración gráfica de profesor abierto, profesor, niño, texto, grupo  social png | PNGW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6277" r="5941" b="12233"/>
          <a:stretch/>
        </p:blipFill>
        <p:spPr bwMode="auto">
          <a:xfrm>
            <a:off x="6200133" y="2164293"/>
            <a:ext cx="2943867" cy="17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4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605;p70"/>
          <p:cNvSpPr txBox="1">
            <a:spLocks/>
          </p:cNvSpPr>
          <p:nvPr/>
        </p:nvSpPr>
        <p:spPr>
          <a:xfrm>
            <a:off x="1744043" y="64036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actitudinales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274" t="28127" r="11866" b="49015"/>
          <a:stretch/>
        </p:blipFill>
        <p:spPr>
          <a:xfrm>
            <a:off x="82193" y="1307930"/>
            <a:ext cx="7387120" cy="1294544"/>
          </a:xfrm>
          <a:prstGeom prst="rect">
            <a:avLst/>
          </a:prstGeom>
        </p:spPr>
      </p:pic>
      <p:pic>
        <p:nvPicPr>
          <p:cNvPr id="8" name="Picture 2" descr="Cuentos cortos para corregir y mejorar la conducta de los niñ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-708" r="29272" b="261"/>
          <a:stretch/>
        </p:blipFill>
        <p:spPr bwMode="auto">
          <a:xfrm>
            <a:off x="5911101" y="1955202"/>
            <a:ext cx="3116424" cy="24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03641" y="1951959"/>
            <a:ext cx="1665672" cy="223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4730" t="51466" r="14710" b="18548"/>
          <a:stretch/>
        </p:blipFill>
        <p:spPr>
          <a:xfrm>
            <a:off x="989045" y="2659429"/>
            <a:ext cx="3489649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ctividades-visuales-barreras » Dicho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683" t="15459" r="3970" b="17664"/>
          <a:stretch/>
        </p:blipFill>
        <p:spPr>
          <a:xfrm>
            <a:off x="337930" y="1615416"/>
            <a:ext cx="6347277" cy="2700678"/>
          </a:xfrm>
          <a:prstGeom prst="rect">
            <a:avLst/>
          </a:prstGeom>
        </p:spPr>
      </p:pic>
      <p:pic>
        <p:nvPicPr>
          <p:cNvPr id="8" name="Picture 2" descr="▷ Maestros y Profesore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07" y="1642188"/>
            <a:ext cx="2570992" cy="2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310057" y="3808261"/>
            <a:ext cx="1548882" cy="50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Google Shape;1605;p70"/>
          <p:cNvSpPr txBox="1">
            <a:spLocks/>
          </p:cNvSpPr>
          <p:nvPr/>
        </p:nvSpPr>
        <p:spPr>
          <a:xfrm>
            <a:off x="1647322" y="59905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metodológicas </a:t>
            </a:r>
          </a:p>
        </p:txBody>
      </p:sp>
    </p:spTree>
    <p:extLst>
      <p:ext uri="{BB962C8B-B14F-4D97-AF65-F5344CB8AC3E}">
        <p14:creationId xmlns:p14="http://schemas.microsoft.com/office/powerpoint/2010/main" val="363500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793990" y="644896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de accesibilidad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87" t="15245" r="3832" b="38853"/>
          <a:stretch/>
        </p:blipFill>
        <p:spPr>
          <a:xfrm>
            <a:off x="2090057" y="1485964"/>
            <a:ext cx="7053943" cy="2671977"/>
          </a:xfrm>
          <a:prstGeom prst="rect">
            <a:avLst/>
          </a:prstGeom>
        </p:spPr>
      </p:pic>
      <p:pic>
        <p:nvPicPr>
          <p:cNvPr id="7" name="Picture 2" descr="Ilustración de Persona Prohibida En Silla De Ruedas Prohibición Para  Personas Con Discapacidad Signo Prohibido Ilustración Vectorial De Dibujos  Animados Aislado y más Vectores Libres de Derechos de Accesibilidad - i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4" b="97754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318" y="1190896"/>
            <a:ext cx="2967047" cy="29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6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70989" y="377783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6174769" y="356929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1033;p59"/>
          <p:cNvSpPr txBox="1">
            <a:spLocks/>
          </p:cNvSpPr>
          <p:nvPr/>
        </p:nvSpPr>
        <p:spPr>
          <a:xfrm>
            <a:off x="1250948" y="640390"/>
            <a:ext cx="7339436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BARRERAS para el APRENDIZAJE y la PARTICIPACIÓN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394" t="17864" r="49961" b="59288"/>
          <a:stretch/>
        </p:blipFill>
        <p:spPr>
          <a:xfrm>
            <a:off x="373224" y="1380932"/>
            <a:ext cx="3918857" cy="13805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7927" t="46363" r="23797" b="31526"/>
          <a:stretch/>
        </p:blipFill>
        <p:spPr>
          <a:xfrm>
            <a:off x="2618494" y="2863947"/>
            <a:ext cx="4096069" cy="14070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50775" t="75844" r="1686" b="5730"/>
          <a:stretch/>
        </p:blipFill>
        <p:spPr>
          <a:xfrm>
            <a:off x="4464146" y="1380932"/>
            <a:ext cx="4500834" cy="13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66"/>
          <p:cNvSpPr txBox="1">
            <a:spLocks noGrp="1"/>
          </p:cNvSpPr>
          <p:nvPr>
            <p:ph type="title"/>
          </p:nvPr>
        </p:nvSpPr>
        <p:spPr>
          <a:xfrm>
            <a:off x="-626208" y="3264267"/>
            <a:ext cx="10394302" cy="522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/>
              <a:t>ACTITUDES A LA DIVERSIDAD </a:t>
            </a:r>
            <a:endParaRPr sz="6600" dirty="0"/>
          </a:p>
        </p:txBody>
      </p:sp>
      <p:grpSp>
        <p:nvGrpSpPr>
          <p:cNvPr id="1492" name="Google Shape;1492;p66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1493" name="Google Shape;1493;p66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6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8" name="Picture 2" descr="Inclusión Educativ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0" b="91600" l="0" r="97500">
                        <a14:foregroundMark x1="4800" y1="42000" x2="90600" y2="61600"/>
                        <a14:foregroundMark x1="8100" y1="60000" x2="92400" y2="75600"/>
                        <a14:foregroundMark x1="25800" y1="22400" x2="97500" y2="8400"/>
                        <a14:foregroundMark x1="4300" y1="24400" x2="1900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7" y="299420"/>
            <a:ext cx="8417412" cy="21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4542;p95"/>
          <p:cNvGrpSpPr/>
          <p:nvPr/>
        </p:nvGrpSpPr>
        <p:grpSpPr>
          <a:xfrm>
            <a:off x="1485825" y="138571"/>
            <a:ext cx="6265314" cy="5004929"/>
            <a:chOff x="5484769" y="1845146"/>
            <a:chExt cx="2934132" cy="2568869"/>
          </a:xfrm>
        </p:grpSpPr>
        <p:grpSp>
          <p:nvGrpSpPr>
            <p:cNvPr id="114" name="Google Shape;4543;p95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257" name="Google Shape;4544;p95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545;p95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546;p95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547;p95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548;p95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549;p95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550;p95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551;p95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552;p95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553;p95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554;p95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555;p95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556;p95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557;p95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558;p95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559;p95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560;p95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561;p95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562;p95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563;p95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564;p95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565;p95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566;p95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567;p95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568;p95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4569;p95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570;p95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571;p95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572;p95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73;p95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74;p95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75;p95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76;p95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77;p95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78;p95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79;p95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80;p95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81;p95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82;p95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83;p95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584;p95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585;p95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586;p95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87;p95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88;p95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89;p95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90;p95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91;p95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92;p95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93;p95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94;p95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95;p95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96;p95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97;p95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98;p95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99;p95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00;p95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01;p95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02;p95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03;p95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04;p95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605;p95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606;p95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07;p95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08;p95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09;p95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610;p95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611;p95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612;p95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613;p95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614;p95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615;p95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616;p95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17;p95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18;p95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619;p95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20;p95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21;p95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2;p95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23;p95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24;p95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25;p95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26;p95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27;p95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28;p95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29;p95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630;p95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631;p95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632;p95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633;p95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634;p95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635;p95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636;p95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637;p95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638;p95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639;p95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640;p95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641;p95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642;p95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643;p95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644;p95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645;p95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646;p95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647;p95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648;p95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649;p95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650;p95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651;p95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652;p95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653;p95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654;p95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655;p95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656;p95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657;p95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658;p95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659;p95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660;p95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661;p95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662;p95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663;p95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664;p95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665;p95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666;p95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667;p95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668;p95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669;p95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670;p95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671;p95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672;p95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673;p95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674;p95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675;p95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676;p95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677;p95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678;p95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679;p95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680;p95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681;p95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682;p95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683;p95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684;p95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685;p95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686;p95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687;p95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688;p95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689;p95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690;p95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691;p95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692;p95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693;p95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694;p95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695;p95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696;p95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697;p95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698;p95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699;p95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00;p95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01;p95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02;p95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03;p95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04;p95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705;p95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706;p95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707;p95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708;p95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709;p95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710;p95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826;p57"/>
          <p:cNvSpPr txBox="1">
            <a:spLocks noGrp="1"/>
          </p:cNvSpPr>
          <p:nvPr>
            <p:ph type="title"/>
          </p:nvPr>
        </p:nvSpPr>
        <p:spPr>
          <a:xfrm>
            <a:off x="2681421" y="2947089"/>
            <a:ext cx="4096150" cy="867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Inclusión </a:t>
            </a:r>
            <a:r>
              <a:rPr lang="es-MX" sz="3200" dirty="0">
                <a:solidFill>
                  <a:schemeClr val="bg1"/>
                </a:solidFill>
              </a:rPr>
              <a:t>Educativa</a:t>
            </a:r>
            <a:br>
              <a:rPr lang="en" sz="3200" dirty="0">
                <a:solidFill>
                  <a:schemeClr val="bg1"/>
                </a:solidFill>
              </a:rPr>
            </a:br>
            <a:r>
              <a:rPr lang="en" sz="3200" dirty="0">
                <a:solidFill>
                  <a:schemeClr val="bg1"/>
                </a:solidFill>
              </a:rPr>
              <a:t>BIENVENIDOS</a:t>
            </a:r>
            <a:r>
              <a:rPr lang="en" sz="3200" dirty="0"/>
              <a:t> </a:t>
            </a:r>
            <a:endParaRPr sz="3200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485825" cy="158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4" name="Rectángulo 283"/>
          <p:cNvSpPr/>
          <p:nvPr/>
        </p:nvSpPr>
        <p:spPr>
          <a:xfrm>
            <a:off x="7483910" y="20710"/>
            <a:ext cx="1660090" cy="158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ctividades-visuales-barreras » Dicho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310057" y="3808261"/>
            <a:ext cx="1548882" cy="50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Google Shape;1605;p70"/>
          <p:cNvSpPr txBox="1">
            <a:spLocks/>
          </p:cNvSpPr>
          <p:nvPr/>
        </p:nvSpPr>
        <p:spPr>
          <a:xfrm>
            <a:off x="1647322" y="59905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Diseño Universal para el Aprendizaje </a:t>
            </a:r>
            <a:r>
              <a:rPr lang="es-ES" sz="2800" b="1" dirty="0">
                <a:latin typeface="Patrick Hand" panose="020B0604020202020204" charset="0"/>
              </a:rPr>
              <a:t>DUA</a:t>
            </a:r>
            <a:r>
              <a:rPr lang="es-ES" sz="2800" dirty="0">
                <a:latin typeface="Patrick Hand" panose="020B0604020202020204" charset="0"/>
              </a:rPr>
              <a:t> </a:t>
            </a:r>
          </a:p>
        </p:txBody>
      </p:sp>
      <p:grpSp>
        <p:nvGrpSpPr>
          <p:cNvPr id="11" name="Google Shape;1608;p70"/>
          <p:cNvGrpSpPr/>
          <p:nvPr/>
        </p:nvGrpSpPr>
        <p:grpSpPr>
          <a:xfrm flipH="1">
            <a:off x="-317676" y="1351271"/>
            <a:ext cx="3658034" cy="5929645"/>
            <a:chOff x="1862899" y="1669750"/>
            <a:chExt cx="2709114" cy="4593106"/>
          </a:xfrm>
        </p:grpSpPr>
        <p:sp>
          <p:nvSpPr>
            <p:cNvPr id="12" name="Google Shape;1609;p70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0;p70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1;p70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2;p70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3;p70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4;p70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5;p70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6;p70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7;p70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8;p70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9;p70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0;p70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1;p70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2;p70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3;p70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4;p70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5;p70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6;p70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7;p70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8;p70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9;p70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0;p70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1;p70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2;p70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3;p70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4;p70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5;p70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6;p70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7;p70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8;p70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9;p70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0;p70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1;p70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2;p70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3;p70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4;p70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5;p70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6;p70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7;p70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8;p70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9;p70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0;p70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1;p70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2;p70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3;p70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4;p70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5;p70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6;p70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7;p70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8;p70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9;p70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0;p70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1;p70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2;p70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3;p70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4;p70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5;p70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6;p70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7;p70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8;p70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9;p70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0;p70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1;p70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2;p70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3;p70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4;p70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5;p70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6;p70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7;p70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8;p70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9;p70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0;p70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1;p70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2;p70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3;p70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84;p70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5;p70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6;p70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7;p70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8;p70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9;p70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0;p70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91;p70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92;p70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7;p59"/>
          <p:cNvSpPr/>
          <p:nvPr/>
        </p:nvSpPr>
        <p:spPr>
          <a:xfrm>
            <a:off x="3402109" y="1578591"/>
            <a:ext cx="5172333" cy="2767378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4238664" y="1791857"/>
            <a:ext cx="351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Patrick Hand" panose="020B0604020202020204" charset="0"/>
              </a:rPr>
              <a:t>Se entiende como el diseño de materiales y actividades didácticas   que permiten que los objetivos  de aprendizaje sean alcanzados por individuos  con amplias diferencias  en sus capacidades. (Pastor, Sánchez. Sánchez &amp; </a:t>
            </a:r>
            <a:r>
              <a:rPr lang="es-MX" sz="2000" dirty="0" err="1">
                <a:latin typeface="Patrick Hand" panose="020B0604020202020204" charset="0"/>
              </a:rPr>
              <a:t>Zubilaga</a:t>
            </a:r>
            <a:r>
              <a:rPr lang="es-MX" sz="2000" dirty="0">
                <a:latin typeface="Patrick Hand" panose="020B0604020202020204" charset="0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137576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>
            <a:hlinkClick r:id="rId3" action="ppaction://hlinksldjump"/>
          </p:cNvPr>
          <p:cNvSpPr/>
          <p:nvPr/>
        </p:nvSpPr>
        <p:spPr>
          <a:xfrm>
            <a:off x="671991" y="391965"/>
            <a:ext cx="7639352" cy="3450727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3600" dirty="0">
                <a:latin typeface="Patrick Hand" panose="020B0604020202020204" charset="0"/>
              </a:rPr>
              <a:t>Oportunidad de aprendizaje para todos</a:t>
            </a:r>
          </a:p>
          <a:p>
            <a:pPr algn="ctr"/>
            <a:r>
              <a:rPr lang="es-MX" sz="3600" dirty="0">
                <a:latin typeface="Patrick Hand" panose="020B0604020202020204" charset="0"/>
              </a:rPr>
              <a:t>“Si un niño no puede aprender</a:t>
            </a:r>
          </a:p>
          <a:p>
            <a:pPr algn="ctr"/>
            <a:r>
              <a:rPr lang="es-MX" sz="3600" dirty="0">
                <a:latin typeface="Patrick Hand" panose="020B0604020202020204" charset="0"/>
              </a:rPr>
              <a:t>de la manera que enseñamos,</a:t>
            </a:r>
          </a:p>
          <a:p>
            <a:pPr algn="ctr"/>
            <a:r>
              <a:rPr lang="es-MX" sz="3600" dirty="0">
                <a:latin typeface="Patrick Hand" panose="020B0604020202020204" charset="0"/>
              </a:rPr>
              <a:t>quizá debemos enseñarles</a:t>
            </a:r>
          </a:p>
          <a:p>
            <a:pPr algn="ctr"/>
            <a:r>
              <a:rPr lang="es-MX" sz="3600" dirty="0">
                <a:latin typeface="Patrick Hand" panose="020B0604020202020204" charset="0"/>
              </a:rPr>
              <a:t>de la manera en la que ellos aprenden</a:t>
            </a:r>
            <a:r>
              <a:rPr lang="es-MX" sz="3200" dirty="0">
                <a:latin typeface="Patrick Hand" panose="020B0604020202020204" charset="0"/>
              </a:rPr>
              <a:t>”</a:t>
            </a:r>
          </a:p>
        </p:txBody>
      </p:sp>
      <p:grpSp>
        <p:nvGrpSpPr>
          <p:cNvPr id="738" name="Google Shape;738;p56"/>
          <p:cNvGrpSpPr/>
          <p:nvPr/>
        </p:nvGrpSpPr>
        <p:grpSpPr>
          <a:xfrm>
            <a:off x="-109514" y="3906861"/>
            <a:ext cx="1230754" cy="1438978"/>
            <a:chOff x="4786575" y="766525"/>
            <a:chExt cx="921775" cy="1077725"/>
          </a:xfrm>
        </p:grpSpPr>
        <p:sp>
          <p:nvSpPr>
            <p:cNvPr id="739" name="Google Shape;739;p56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6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56">
            <a:hlinkClick r:id="rId4" action="ppaction://hlinksldjump"/>
          </p:cNvPr>
          <p:cNvSpPr/>
          <p:nvPr/>
        </p:nvSpPr>
        <p:spPr>
          <a:xfrm>
            <a:off x="6326155" y="4103453"/>
            <a:ext cx="2332653" cy="876207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6"/>
          <p:cNvSpPr txBox="1">
            <a:spLocks noGrp="1"/>
          </p:cNvSpPr>
          <p:nvPr>
            <p:ph type="title" idx="3"/>
          </p:nvPr>
        </p:nvSpPr>
        <p:spPr>
          <a:xfrm>
            <a:off x="5809373" y="4418385"/>
            <a:ext cx="3334627" cy="190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IGNACIÓ </a:t>
            </a:r>
            <a:br>
              <a:rPr lang="en" sz="2400" dirty="0"/>
            </a:br>
            <a:r>
              <a:rPr lang="en" sz="2400" dirty="0"/>
              <a:t>“NACHO” ESTRADA</a:t>
            </a:r>
            <a:endParaRPr sz="2400" dirty="0"/>
          </a:p>
        </p:txBody>
      </p:sp>
      <p:grpSp>
        <p:nvGrpSpPr>
          <p:cNvPr id="776" name="Google Shape;776;p56"/>
          <p:cNvGrpSpPr/>
          <p:nvPr/>
        </p:nvGrpSpPr>
        <p:grpSpPr>
          <a:xfrm>
            <a:off x="538980" y="4096621"/>
            <a:ext cx="1950884" cy="1283366"/>
            <a:chOff x="2238621" y="-1082064"/>
            <a:chExt cx="1831816" cy="1205152"/>
          </a:xfrm>
        </p:grpSpPr>
        <p:grpSp>
          <p:nvGrpSpPr>
            <p:cNvPr id="777" name="Google Shape;777;p56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778" name="Google Shape;778;p56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6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6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6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6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6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6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6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6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6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6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56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790" name="Google Shape;790;p56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6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6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6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6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6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6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6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6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6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6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6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6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6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6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6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6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6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6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6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6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6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6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6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6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6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6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6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7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Patrick Hand" panose="020B0604020202020204" charset="0"/>
              </a:rPr>
              <a:t>Objetivo del DUA </a:t>
            </a:r>
            <a:endParaRPr sz="2800" dirty="0">
              <a:latin typeface="Patrick Hand" panose="020B060402020202020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167" y="2050249"/>
            <a:ext cx="8005665" cy="1681996"/>
          </a:xfrm>
        </p:spPr>
        <p:txBody>
          <a:bodyPr/>
          <a:lstStyle/>
          <a:p>
            <a:pPr algn="l"/>
            <a:r>
              <a:rPr lang="es-MX" sz="2000" b="0" dirty="0"/>
              <a:t>La atención a la diversidad a través del diseño de un currículo flexible que permita la participación a implicación y el aprendizaje desde las necesidades y capacidades individuales de todos; esto implica que los directivos y docentes, al momento de planificar una clase y evaluar los aprendizajes de los alumnos, conozcan el currículo en un amplio espectro, es decir, más allá del grado asignatura o área que les corresponde impartir; que dominen los recursos educativos a su alcance, no solo los libros de texto, que conozcan las características de los alumnos a su cargo, las etapas de desarrollo, los diferentes estilos de aprendizaje, estilos de enseñanza y que domine la  diversificación curricular.</a:t>
            </a:r>
            <a:br>
              <a:rPr lang="es-MX" sz="2000" b="0" dirty="0"/>
            </a:br>
            <a:endParaRPr lang="es-MX" sz="20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59"/>
          <p:cNvSpPr txBox="1">
            <a:spLocks noGrp="1"/>
          </p:cNvSpPr>
          <p:nvPr>
            <p:ph type="subTitle" idx="1"/>
          </p:nvPr>
        </p:nvSpPr>
        <p:spPr>
          <a:xfrm>
            <a:off x="1061694" y="720435"/>
            <a:ext cx="7339436" cy="500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Principios del DUA </a:t>
            </a:r>
            <a:r>
              <a:rPr lang="es-MX" sz="1800" dirty="0">
                <a:latin typeface="Patrick Hand" panose="020B0604020202020204" charset="0"/>
              </a:rPr>
              <a:t>(Redes  cerebrales)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dirty="0">
              <a:latin typeface="Patrick Hand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70989" y="377783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6174769" y="356929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1814;p73">
            <a:hlinkClick r:id="rId3" action="ppaction://hlinksldjump"/>
          </p:cNvPr>
          <p:cNvSpPr/>
          <p:nvPr/>
        </p:nvSpPr>
        <p:spPr>
          <a:xfrm>
            <a:off x="1473913" y="1481281"/>
            <a:ext cx="6539723" cy="538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Proporcionar Múltiples formas de REPRESENTACIÓN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" name="Google Shape;932;p57">
            <a:hlinkClick r:id="rId4" action="ppaction://hlinksldjump"/>
          </p:cNvPr>
          <p:cNvSpPr/>
          <p:nvPr/>
        </p:nvSpPr>
        <p:spPr>
          <a:xfrm>
            <a:off x="549057" y="1500331"/>
            <a:ext cx="525000" cy="500100"/>
          </a:xfrm>
          <a:prstGeom prst="roundRect">
            <a:avLst>
              <a:gd name="adj" fmla="val 3021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1</a:t>
            </a:r>
            <a:endParaRPr sz="25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9057" y="2239668"/>
            <a:ext cx="836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latin typeface="Patrick Hand" panose="020B0604020202020204" charset="0"/>
              </a:rPr>
              <a:t>No todas las personas percibimos y comprendemos la información igual.</a:t>
            </a:r>
          </a:p>
          <a:p>
            <a:endParaRPr lang="es-MX" sz="1800" dirty="0">
              <a:latin typeface="Patrick Hand" panose="020B0604020202020204" charset="0"/>
            </a:endParaRPr>
          </a:p>
          <a:p>
            <a:r>
              <a:rPr lang="es-MX" sz="1800" dirty="0">
                <a:latin typeface="Patrick Hand" panose="020B0604020202020204" charset="0"/>
              </a:rPr>
              <a:t>Se centra en el </a:t>
            </a:r>
            <a:r>
              <a:rPr lang="es-MX" sz="1800" b="1" dirty="0">
                <a:latin typeface="Patrick Hand" panose="020B0604020202020204" charset="0"/>
              </a:rPr>
              <a:t>QUÉ DEL APRENDIZAJE</a:t>
            </a:r>
            <a:r>
              <a:rPr lang="es-MX" sz="1800" dirty="0">
                <a:latin typeface="Patrick Hand" panose="020B0604020202020204" charset="0"/>
              </a:rPr>
              <a:t>, en que el aprendiz sea capaz de identificar los recursos adecuados, de reconocerlos, ofreciendo más opciones de acceso real al aprendizaje. </a:t>
            </a:r>
          </a:p>
          <a:p>
            <a:endParaRPr lang="es-MX" sz="1800" dirty="0">
              <a:latin typeface="Patrick Hand" panose="020B0604020202020204" charset="0"/>
            </a:endParaRPr>
          </a:p>
          <a:p>
            <a:r>
              <a:rPr lang="es-MX" sz="1800" dirty="0">
                <a:latin typeface="Patrick Hand" panose="020B0604020202020204" charset="0"/>
              </a:rPr>
              <a:t>Este principio nos indica que como docentes debemos asegurarnos de que todo el alumnado nos entienda y comprenda, de que todo el alumnado perciba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81146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70989" y="377783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6174769" y="356929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1814;p73">
            <a:hlinkClick r:id="rId3" action="ppaction://hlinksldjump"/>
          </p:cNvPr>
          <p:cNvSpPr/>
          <p:nvPr/>
        </p:nvSpPr>
        <p:spPr>
          <a:xfrm>
            <a:off x="1473913" y="1481281"/>
            <a:ext cx="6539723" cy="538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Proporcionar Múltiples formas de EXPRESIÓN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" name="Google Shape;932;p57">
            <a:hlinkClick r:id="rId4" action="ppaction://hlinksldjump"/>
          </p:cNvPr>
          <p:cNvSpPr/>
          <p:nvPr/>
        </p:nvSpPr>
        <p:spPr>
          <a:xfrm>
            <a:off x="549057" y="1500331"/>
            <a:ext cx="525000" cy="500100"/>
          </a:xfrm>
          <a:prstGeom prst="roundRect">
            <a:avLst>
              <a:gd name="adj" fmla="val 3021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2</a:t>
            </a:r>
            <a:endParaRPr sz="25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1470" y="2227192"/>
            <a:ext cx="8525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Patrick Hand" panose="020B0604020202020204" charset="0"/>
              </a:rPr>
              <a:t>Se centra en </a:t>
            </a:r>
            <a:r>
              <a:rPr lang="es-MX" sz="2400" b="1" dirty="0">
                <a:latin typeface="Patrick Hand" panose="020B0604020202020204" charset="0"/>
              </a:rPr>
              <a:t>CÓMO APRENDER</a:t>
            </a:r>
            <a:r>
              <a:rPr lang="es-MX" sz="2400" dirty="0">
                <a:latin typeface="Patrick Hand" panose="020B0604020202020204" charset="0"/>
              </a:rPr>
              <a:t>, en el estudiante orientado a cumplir metas. </a:t>
            </a:r>
          </a:p>
          <a:p>
            <a:endParaRPr lang="es-MX" sz="2400" dirty="0">
              <a:latin typeface="Patrick Hand" panose="020B0604020202020204" charset="0"/>
            </a:endParaRPr>
          </a:p>
          <a:p>
            <a:r>
              <a:rPr lang="es-MX" sz="2400" dirty="0">
                <a:latin typeface="Patrick Hand" panose="020B0604020202020204" charset="0"/>
              </a:rPr>
              <a:t>Este principio permite que cada estudiante interaccione con la información y sea capaz de demostrar el aprendizaje de acuerdo con sus propias habilidades estratégicas</a:t>
            </a:r>
          </a:p>
        </p:txBody>
      </p:sp>
      <p:sp>
        <p:nvSpPr>
          <p:cNvPr id="14" name="Google Shape;1033;p59">
            <a:extLst>
              <a:ext uri="{FF2B5EF4-FFF2-40B4-BE49-F238E27FC236}">
                <a16:creationId xmlns:a16="http://schemas.microsoft.com/office/drawing/2014/main" id="{07D4A2C3-A444-418D-8002-9DEF761C2550}"/>
              </a:ext>
            </a:extLst>
          </p:cNvPr>
          <p:cNvSpPr txBox="1">
            <a:spLocks/>
          </p:cNvSpPr>
          <p:nvPr/>
        </p:nvSpPr>
        <p:spPr>
          <a:xfrm>
            <a:off x="924325" y="693288"/>
            <a:ext cx="7339436" cy="500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>
              <a:latin typeface="Patrick Hand" panose="020B0604020202020204" charset="0"/>
            </a:endParaRPr>
          </a:p>
          <a:p>
            <a:pPr marL="0" indent="0"/>
            <a:r>
              <a:rPr lang="es-MX" sz="2800">
                <a:latin typeface="Patrick Hand" panose="020B0604020202020204" charset="0"/>
              </a:rPr>
              <a:t>Principios del DUA </a:t>
            </a:r>
            <a:r>
              <a:rPr lang="es-MX" sz="1800">
                <a:latin typeface="Patrick Hand" panose="020B0604020202020204" charset="0"/>
              </a:rPr>
              <a:t>(Redes  cerebrales)</a:t>
            </a:r>
          </a:p>
          <a:p>
            <a:pPr marL="0" indent="0"/>
            <a:endParaRPr lang="es-MX" sz="2800" dirty="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4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70989" y="377783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6174769" y="3569294"/>
            <a:ext cx="2969231" cy="493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1814;p73">
            <a:hlinkClick r:id="rId3" action="ppaction://hlinksldjump"/>
          </p:cNvPr>
          <p:cNvSpPr/>
          <p:nvPr/>
        </p:nvSpPr>
        <p:spPr>
          <a:xfrm>
            <a:off x="1473913" y="1413817"/>
            <a:ext cx="6539723" cy="538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Proporcionar Múltiples formas de IMPLICACIÓN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" name="Google Shape;932;p57">
            <a:hlinkClick r:id="rId4" action="ppaction://hlinksldjump"/>
          </p:cNvPr>
          <p:cNvSpPr/>
          <p:nvPr/>
        </p:nvSpPr>
        <p:spPr>
          <a:xfrm>
            <a:off x="549057" y="1432867"/>
            <a:ext cx="525000" cy="500100"/>
          </a:xfrm>
          <a:prstGeom prst="roundRect">
            <a:avLst>
              <a:gd name="adj" fmla="val 3021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3</a:t>
            </a:r>
            <a:endParaRPr sz="25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217960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latin typeface="Patrick Hand" panose="020B0604020202020204" charset="0"/>
              </a:rPr>
              <a:t>Se centra en la MOTIVACIÓN como elemento esencial en el aprendizaje, en el </a:t>
            </a:r>
            <a:r>
              <a:rPr lang="es-MX" sz="1800" b="1" dirty="0">
                <a:latin typeface="Patrick Hand" panose="020B0604020202020204" charset="0"/>
              </a:rPr>
              <a:t>PORQUÉ DEL APRENDIZAJE</a:t>
            </a:r>
            <a:r>
              <a:rPr lang="es-MX" sz="1800" dirty="0">
                <a:latin typeface="Patrick Hand" panose="020B0604020202020204" charset="0"/>
              </a:rPr>
              <a:t>. </a:t>
            </a:r>
          </a:p>
          <a:p>
            <a:endParaRPr lang="es-MX" sz="1800" dirty="0">
              <a:latin typeface="Patrick Hand" panose="020B0604020202020204" charset="0"/>
            </a:endParaRPr>
          </a:p>
          <a:p>
            <a:r>
              <a:rPr lang="es-MX" sz="1800" dirty="0">
                <a:latin typeface="Patrick Hand" panose="020B0604020202020204" charset="0"/>
              </a:rPr>
              <a:t>Por ello, como docente debo plantearme algunas cuestiones: ¿Cómo voy a motivar a todo el alumnado? ¿Cómo voy a mantener su atención? </a:t>
            </a:r>
          </a:p>
          <a:p>
            <a:endParaRPr lang="es-MX" sz="1800" dirty="0">
              <a:latin typeface="Patrick Hand" panose="020B0604020202020204" charset="0"/>
            </a:endParaRPr>
          </a:p>
          <a:p>
            <a:r>
              <a:rPr lang="es-MX" sz="1800" dirty="0">
                <a:latin typeface="Patrick Hand" panose="020B0604020202020204" charset="0"/>
              </a:rPr>
              <a:t>Este último aspecto es muy importante, puesto que se refiere no solo a la motivación externa sino también a la motivación interna</a:t>
            </a:r>
          </a:p>
        </p:txBody>
      </p:sp>
      <p:sp>
        <p:nvSpPr>
          <p:cNvPr id="11" name="Google Shape;1033;p59">
            <a:extLst>
              <a:ext uri="{FF2B5EF4-FFF2-40B4-BE49-F238E27FC236}">
                <a16:creationId xmlns:a16="http://schemas.microsoft.com/office/drawing/2014/main" id="{DC3BE9F8-8EF1-4782-9BD6-4AC5187723FB}"/>
              </a:ext>
            </a:extLst>
          </p:cNvPr>
          <p:cNvSpPr txBox="1">
            <a:spLocks/>
          </p:cNvSpPr>
          <p:nvPr/>
        </p:nvSpPr>
        <p:spPr>
          <a:xfrm>
            <a:off x="902282" y="667077"/>
            <a:ext cx="7339436" cy="500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>
              <a:latin typeface="Patrick Hand" panose="020B0604020202020204" charset="0"/>
            </a:endParaRPr>
          </a:p>
          <a:p>
            <a:pPr marL="0" indent="0"/>
            <a:r>
              <a:rPr lang="es-MX" sz="2800">
                <a:latin typeface="Patrick Hand" panose="020B0604020202020204" charset="0"/>
              </a:rPr>
              <a:t>Principios del DUA </a:t>
            </a:r>
            <a:r>
              <a:rPr lang="es-MX" sz="1800">
                <a:latin typeface="Patrick Hand" panose="020B0604020202020204" charset="0"/>
              </a:rPr>
              <a:t>(Redes  cerebrales)</a:t>
            </a:r>
          </a:p>
          <a:p>
            <a:pPr marL="0" indent="0"/>
            <a:endParaRPr lang="es-MX" sz="2800" dirty="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8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5"/>
          <p:cNvSpPr/>
          <p:nvPr/>
        </p:nvSpPr>
        <p:spPr>
          <a:xfrm rot="19823640">
            <a:off x="1788646" y="272542"/>
            <a:ext cx="3061397" cy="214856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640581" y="1368172"/>
            <a:ext cx="4341546" cy="2903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2100" b="0" dirty="0"/>
              <a:t>* Como docente tener claro qué es lo </a:t>
            </a:r>
            <a:r>
              <a:rPr lang="es-MX" sz="2100" b="0" dirty="0">
                <a:solidFill>
                  <a:schemeClr val="accent5">
                    <a:lumMod val="50000"/>
                  </a:schemeClr>
                </a:solidFill>
              </a:rPr>
              <a:t>que quiero que mis estudiantes conozcan </a:t>
            </a:r>
            <a:r>
              <a:rPr lang="es-MX" sz="2100" b="0" dirty="0"/>
              <a:t>y </a:t>
            </a:r>
            <a:r>
              <a:rPr lang="es-MX" sz="2100" b="0" dirty="0">
                <a:solidFill>
                  <a:schemeClr val="accent2">
                    <a:lumMod val="50000"/>
                  </a:schemeClr>
                </a:solidFill>
              </a:rPr>
              <a:t>cómo hacer para que estén motivados </a:t>
            </a:r>
            <a:r>
              <a:rPr lang="es-MX" sz="2100" b="0" dirty="0"/>
              <a:t>e implicados en su propio proceso de aprendizaje.</a:t>
            </a:r>
            <a:br>
              <a:rPr lang="es-MX" sz="2100" b="0" dirty="0"/>
            </a:br>
            <a:br>
              <a:rPr lang="es-MX" sz="2100" b="0" dirty="0"/>
            </a:br>
            <a:r>
              <a:rPr lang="es-MX" sz="2100" b="0" dirty="0"/>
              <a:t> *Identificar </a:t>
            </a:r>
            <a:r>
              <a:rPr lang="es-MX" sz="2100" b="0" dirty="0">
                <a:solidFill>
                  <a:srgbClr val="002060"/>
                </a:solidFill>
              </a:rPr>
              <a:t>las barreras que puedan interferir </a:t>
            </a:r>
            <a:r>
              <a:rPr lang="es-MX" sz="2100" b="0" dirty="0"/>
              <a:t>para que los estudiantes alcancen el objetivo propuesto.</a:t>
            </a:r>
            <a:endParaRPr sz="2100" b="0" dirty="0"/>
          </a:p>
        </p:txBody>
      </p:sp>
      <p:sp>
        <p:nvSpPr>
          <p:cNvPr id="1269" name="Google Shape;1269;p65"/>
          <p:cNvSpPr txBox="1">
            <a:spLocks noGrp="1"/>
          </p:cNvSpPr>
          <p:nvPr>
            <p:ph type="subTitle" idx="1"/>
          </p:nvPr>
        </p:nvSpPr>
        <p:spPr>
          <a:xfrm rot="19160637">
            <a:off x="1915629" y="1306732"/>
            <a:ext cx="2634173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Patrick Hand" panose="020B0604020202020204" charset="0"/>
              </a:rPr>
              <a:t>CÓMO PUEDE HACER EL DUA </a:t>
            </a:r>
          </a:p>
          <a:p>
            <a:r>
              <a:rPr lang="es-MX" b="1" dirty="0">
                <a:solidFill>
                  <a:schemeClr val="bg1"/>
                </a:solidFill>
                <a:latin typeface="Patrick Hand" panose="020B0604020202020204" charset="0"/>
              </a:rPr>
              <a:t>QUE EL CURRÍCULO SIRVA PARA TODOS?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</a:endParaRPr>
          </a:p>
        </p:txBody>
      </p:sp>
      <p:grpSp>
        <p:nvGrpSpPr>
          <p:cNvPr id="1270" name="Google Shape;1270;p65"/>
          <p:cNvGrpSpPr/>
          <p:nvPr/>
        </p:nvGrpSpPr>
        <p:grpSpPr>
          <a:xfrm>
            <a:off x="159044" y="1344111"/>
            <a:ext cx="1791999" cy="4461654"/>
            <a:chOff x="1866537" y="1554935"/>
            <a:chExt cx="1719439" cy="4280996"/>
          </a:xfrm>
        </p:grpSpPr>
        <p:sp>
          <p:nvSpPr>
            <p:cNvPr id="1271" name="Google Shape;1271;p65"/>
            <p:cNvSpPr/>
            <p:nvPr/>
          </p:nvSpPr>
          <p:spPr>
            <a:xfrm flipH="1">
              <a:off x="2895338" y="3644991"/>
              <a:ext cx="359583" cy="477917"/>
            </a:xfrm>
            <a:custGeom>
              <a:avLst/>
              <a:gdLst/>
              <a:ahLst/>
              <a:cxnLst/>
              <a:rect l="l" t="t" r="r" b="b"/>
              <a:pathLst>
                <a:path w="7296" h="9697" extrusionOk="0">
                  <a:moveTo>
                    <a:pt x="1824" y="0"/>
                  </a:moveTo>
                  <a:cubicBezTo>
                    <a:pt x="943" y="4347"/>
                    <a:pt x="1" y="8967"/>
                    <a:pt x="1" y="8967"/>
                  </a:cubicBezTo>
                  <a:lnTo>
                    <a:pt x="7296" y="9697"/>
                  </a:lnTo>
                  <a:lnTo>
                    <a:pt x="6201" y="1064"/>
                  </a:lnTo>
                  <a:cubicBezTo>
                    <a:pt x="5989" y="1003"/>
                    <a:pt x="3466" y="244"/>
                    <a:pt x="182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5"/>
            <p:cNvSpPr/>
            <p:nvPr/>
          </p:nvSpPr>
          <p:spPr>
            <a:xfrm flipH="1">
              <a:off x="1915594" y="3065293"/>
              <a:ext cx="1047208" cy="1081559"/>
            </a:xfrm>
            <a:custGeom>
              <a:avLst/>
              <a:gdLst/>
              <a:ahLst/>
              <a:cxnLst/>
              <a:rect l="l" t="t" r="r" b="b"/>
              <a:pathLst>
                <a:path w="21248" h="21945" extrusionOk="0">
                  <a:moveTo>
                    <a:pt x="6411" y="1"/>
                  </a:moveTo>
                  <a:cubicBezTo>
                    <a:pt x="3877" y="1"/>
                    <a:pt x="1623" y="537"/>
                    <a:pt x="1" y="1489"/>
                  </a:cubicBezTo>
                  <a:lnTo>
                    <a:pt x="274" y="12826"/>
                  </a:lnTo>
                  <a:lnTo>
                    <a:pt x="1369" y="21459"/>
                  </a:lnTo>
                  <a:lnTo>
                    <a:pt x="6354" y="21945"/>
                  </a:lnTo>
                  <a:lnTo>
                    <a:pt x="17174" y="21033"/>
                  </a:lnTo>
                  <a:cubicBezTo>
                    <a:pt x="17144" y="21033"/>
                    <a:pt x="21247" y="12006"/>
                    <a:pt x="18755" y="6929"/>
                  </a:cubicBezTo>
                  <a:cubicBezTo>
                    <a:pt x="16232" y="1853"/>
                    <a:pt x="9606" y="273"/>
                    <a:pt x="9606" y="273"/>
                  </a:cubicBezTo>
                  <a:cubicBezTo>
                    <a:pt x="8510" y="89"/>
                    <a:pt x="7438" y="1"/>
                    <a:pt x="6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5"/>
            <p:cNvSpPr/>
            <p:nvPr/>
          </p:nvSpPr>
          <p:spPr>
            <a:xfrm flipH="1">
              <a:off x="2940620" y="3138625"/>
              <a:ext cx="224405" cy="558843"/>
            </a:xfrm>
            <a:custGeom>
              <a:avLst/>
              <a:gdLst/>
              <a:ahLst/>
              <a:cxnLst/>
              <a:rect l="l" t="t" r="r" b="b"/>
              <a:pathLst>
                <a:path w="4378" h="11339" extrusionOk="0">
                  <a:moveTo>
                    <a:pt x="4104" y="1"/>
                  </a:moveTo>
                  <a:cubicBezTo>
                    <a:pt x="2766" y="761"/>
                    <a:pt x="1855" y="1824"/>
                    <a:pt x="1551" y="3131"/>
                  </a:cubicBezTo>
                  <a:cubicBezTo>
                    <a:pt x="1307" y="4043"/>
                    <a:pt x="669" y="7083"/>
                    <a:pt x="0" y="10274"/>
                  </a:cubicBezTo>
                  <a:cubicBezTo>
                    <a:pt x="1703" y="10518"/>
                    <a:pt x="4377" y="11338"/>
                    <a:pt x="4377" y="11338"/>
                  </a:cubicBezTo>
                  <a:lnTo>
                    <a:pt x="4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5"/>
            <p:cNvSpPr/>
            <p:nvPr/>
          </p:nvSpPr>
          <p:spPr>
            <a:xfrm flipH="1">
              <a:off x="2962761" y="5150520"/>
              <a:ext cx="353571" cy="480627"/>
            </a:xfrm>
            <a:custGeom>
              <a:avLst/>
              <a:gdLst/>
              <a:ahLst/>
              <a:cxnLst/>
              <a:rect l="l" t="t" r="r" b="b"/>
              <a:pathLst>
                <a:path w="7174" h="9752" extrusionOk="0">
                  <a:moveTo>
                    <a:pt x="3800" y="1"/>
                  </a:moveTo>
                  <a:cubicBezTo>
                    <a:pt x="3800" y="1"/>
                    <a:pt x="1" y="6840"/>
                    <a:pt x="1004" y="9332"/>
                  </a:cubicBezTo>
                  <a:cubicBezTo>
                    <a:pt x="1122" y="9624"/>
                    <a:pt x="1299" y="9752"/>
                    <a:pt x="1519" y="9752"/>
                  </a:cubicBezTo>
                  <a:cubicBezTo>
                    <a:pt x="3156" y="9752"/>
                    <a:pt x="7174" y="2615"/>
                    <a:pt x="7174" y="2615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5"/>
            <p:cNvSpPr/>
            <p:nvPr/>
          </p:nvSpPr>
          <p:spPr>
            <a:xfrm flipH="1">
              <a:off x="3049303" y="5301827"/>
              <a:ext cx="169639" cy="95711"/>
            </a:xfrm>
            <a:custGeom>
              <a:avLst/>
              <a:gdLst/>
              <a:ahLst/>
              <a:cxnLst/>
              <a:rect l="l" t="t" r="r" b="b"/>
              <a:pathLst>
                <a:path w="3442" h="1942" extrusionOk="0">
                  <a:moveTo>
                    <a:pt x="183" y="1"/>
                  </a:moveTo>
                  <a:cubicBezTo>
                    <a:pt x="9" y="1"/>
                    <a:pt x="1" y="277"/>
                    <a:pt x="158" y="277"/>
                  </a:cubicBezTo>
                  <a:cubicBezTo>
                    <a:pt x="166" y="277"/>
                    <a:pt x="174" y="276"/>
                    <a:pt x="183" y="274"/>
                  </a:cubicBezTo>
                  <a:cubicBezTo>
                    <a:pt x="234" y="273"/>
                    <a:pt x="285" y="272"/>
                    <a:pt x="336" y="272"/>
                  </a:cubicBezTo>
                  <a:cubicBezTo>
                    <a:pt x="1115" y="272"/>
                    <a:pt x="1953" y="489"/>
                    <a:pt x="2523" y="974"/>
                  </a:cubicBezTo>
                  <a:cubicBezTo>
                    <a:pt x="2797" y="1217"/>
                    <a:pt x="3009" y="1490"/>
                    <a:pt x="3131" y="1855"/>
                  </a:cubicBezTo>
                  <a:cubicBezTo>
                    <a:pt x="3155" y="1914"/>
                    <a:pt x="3211" y="1941"/>
                    <a:pt x="3267" y="1941"/>
                  </a:cubicBezTo>
                  <a:cubicBezTo>
                    <a:pt x="3354" y="1941"/>
                    <a:pt x="3442" y="1875"/>
                    <a:pt x="3405" y="1764"/>
                  </a:cubicBezTo>
                  <a:cubicBezTo>
                    <a:pt x="3009" y="548"/>
                    <a:pt x="1702" y="62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5"/>
            <p:cNvSpPr/>
            <p:nvPr/>
          </p:nvSpPr>
          <p:spPr>
            <a:xfrm flipH="1">
              <a:off x="3092773" y="5343769"/>
              <a:ext cx="169639" cy="96451"/>
            </a:xfrm>
            <a:custGeom>
              <a:avLst/>
              <a:gdLst/>
              <a:ahLst/>
              <a:cxnLst/>
              <a:rect l="l" t="t" r="r" b="b"/>
              <a:pathLst>
                <a:path w="3442" h="1957" extrusionOk="0">
                  <a:moveTo>
                    <a:pt x="214" y="1"/>
                  </a:moveTo>
                  <a:cubicBezTo>
                    <a:pt x="1" y="31"/>
                    <a:pt x="1" y="305"/>
                    <a:pt x="214" y="305"/>
                  </a:cubicBezTo>
                  <a:cubicBezTo>
                    <a:pt x="263" y="303"/>
                    <a:pt x="312" y="302"/>
                    <a:pt x="362" y="302"/>
                  </a:cubicBezTo>
                  <a:cubicBezTo>
                    <a:pt x="1116" y="302"/>
                    <a:pt x="1953" y="519"/>
                    <a:pt x="2524" y="1004"/>
                  </a:cubicBezTo>
                  <a:cubicBezTo>
                    <a:pt x="2828" y="1217"/>
                    <a:pt x="3010" y="1521"/>
                    <a:pt x="3132" y="1855"/>
                  </a:cubicBezTo>
                  <a:cubicBezTo>
                    <a:pt x="3155" y="1927"/>
                    <a:pt x="3212" y="1956"/>
                    <a:pt x="3269" y="1956"/>
                  </a:cubicBezTo>
                  <a:cubicBezTo>
                    <a:pt x="3356" y="1956"/>
                    <a:pt x="3442" y="1886"/>
                    <a:pt x="3405" y="1794"/>
                  </a:cubicBezTo>
                  <a:cubicBezTo>
                    <a:pt x="3010" y="578"/>
                    <a:pt x="1703" y="92"/>
                    <a:pt x="548" y="31"/>
                  </a:cubicBezTo>
                  <a:cubicBezTo>
                    <a:pt x="426" y="1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5"/>
            <p:cNvSpPr/>
            <p:nvPr/>
          </p:nvSpPr>
          <p:spPr>
            <a:xfrm flipH="1">
              <a:off x="2797952" y="5472601"/>
              <a:ext cx="524392" cy="363329"/>
            </a:xfrm>
            <a:custGeom>
              <a:avLst/>
              <a:gdLst/>
              <a:ahLst/>
              <a:cxnLst/>
              <a:rect l="l" t="t" r="r" b="b"/>
              <a:pathLst>
                <a:path w="10640" h="7372" extrusionOk="0">
                  <a:moveTo>
                    <a:pt x="10639" y="1"/>
                  </a:moveTo>
                  <a:cubicBezTo>
                    <a:pt x="7509" y="427"/>
                    <a:pt x="6050" y="4256"/>
                    <a:pt x="3527" y="4955"/>
                  </a:cubicBezTo>
                  <a:cubicBezTo>
                    <a:pt x="3175" y="5049"/>
                    <a:pt x="2851" y="5090"/>
                    <a:pt x="2553" y="5090"/>
                  </a:cubicBezTo>
                  <a:cubicBezTo>
                    <a:pt x="1303" y="5090"/>
                    <a:pt x="509" y="4376"/>
                    <a:pt x="92" y="3861"/>
                  </a:cubicBezTo>
                  <a:cubicBezTo>
                    <a:pt x="62" y="4074"/>
                    <a:pt x="31" y="4287"/>
                    <a:pt x="31" y="4530"/>
                  </a:cubicBezTo>
                  <a:cubicBezTo>
                    <a:pt x="1" y="5047"/>
                    <a:pt x="31" y="5624"/>
                    <a:pt x="274" y="6110"/>
                  </a:cubicBezTo>
                  <a:cubicBezTo>
                    <a:pt x="655" y="6939"/>
                    <a:pt x="1812" y="7372"/>
                    <a:pt x="2844" y="7372"/>
                  </a:cubicBezTo>
                  <a:cubicBezTo>
                    <a:pt x="3213" y="7372"/>
                    <a:pt x="3565" y="7317"/>
                    <a:pt x="3861" y="7205"/>
                  </a:cubicBezTo>
                  <a:cubicBezTo>
                    <a:pt x="5776" y="6475"/>
                    <a:pt x="6962" y="2676"/>
                    <a:pt x="10244" y="1855"/>
                  </a:cubicBezTo>
                  <a:cubicBezTo>
                    <a:pt x="10457" y="1247"/>
                    <a:pt x="10579" y="578"/>
                    <a:pt x="1063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5"/>
            <p:cNvSpPr/>
            <p:nvPr/>
          </p:nvSpPr>
          <p:spPr>
            <a:xfrm flipH="1">
              <a:off x="3066112" y="5496603"/>
              <a:ext cx="251698" cy="226859"/>
            </a:xfrm>
            <a:custGeom>
              <a:avLst/>
              <a:gdLst/>
              <a:ahLst/>
              <a:cxnLst/>
              <a:rect l="l" t="t" r="r" b="b"/>
              <a:pathLst>
                <a:path w="5107" h="4603" extrusionOk="0">
                  <a:moveTo>
                    <a:pt x="1581" y="0"/>
                  </a:moveTo>
                  <a:cubicBezTo>
                    <a:pt x="1246" y="365"/>
                    <a:pt x="912" y="791"/>
                    <a:pt x="669" y="1277"/>
                  </a:cubicBezTo>
                  <a:cubicBezTo>
                    <a:pt x="304" y="1915"/>
                    <a:pt x="91" y="2645"/>
                    <a:pt x="0" y="3374"/>
                  </a:cubicBezTo>
                  <a:cubicBezTo>
                    <a:pt x="417" y="3889"/>
                    <a:pt x="1211" y="4603"/>
                    <a:pt x="2461" y="4603"/>
                  </a:cubicBezTo>
                  <a:cubicBezTo>
                    <a:pt x="2759" y="4603"/>
                    <a:pt x="3083" y="4562"/>
                    <a:pt x="3435" y="4468"/>
                  </a:cubicBezTo>
                  <a:cubicBezTo>
                    <a:pt x="4043" y="4316"/>
                    <a:pt x="4590" y="3952"/>
                    <a:pt x="5107" y="3526"/>
                  </a:cubicBezTo>
                  <a:cubicBezTo>
                    <a:pt x="4438" y="760"/>
                    <a:pt x="2766" y="122"/>
                    <a:pt x="158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5"/>
            <p:cNvSpPr/>
            <p:nvPr/>
          </p:nvSpPr>
          <p:spPr>
            <a:xfrm flipH="1">
              <a:off x="2790459" y="5295863"/>
              <a:ext cx="449479" cy="374566"/>
            </a:xfrm>
            <a:custGeom>
              <a:avLst/>
              <a:gdLst/>
              <a:ahLst/>
              <a:cxnLst/>
              <a:rect l="l" t="t" r="r" b="b"/>
              <a:pathLst>
                <a:path w="9120" h="7600" extrusionOk="0">
                  <a:moveTo>
                    <a:pt x="3891" y="0"/>
                  </a:moveTo>
                  <a:cubicBezTo>
                    <a:pt x="3162" y="1003"/>
                    <a:pt x="2432" y="1976"/>
                    <a:pt x="1490" y="2736"/>
                  </a:cubicBezTo>
                  <a:cubicBezTo>
                    <a:pt x="973" y="3131"/>
                    <a:pt x="457" y="3587"/>
                    <a:pt x="1" y="4073"/>
                  </a:cubicBezTo>
                  <a:cubicBezTo>
                    <a:pt x="1186" y="4164"/>
                    <a:pt x="2858" y="4833"/>
                    <a:pt x="3527" y="7599"/>
                  </a:cubicBezTo>
                  <a:cubicBezTo>
                    <a:pt x="5198" y="6201"/>
                    <a:pt x="6597" y="3921"/>
                    <a:pt x="8967" y="3587"/>
                  </a:cubicBezTo>
                  <a:cubicBezTo>
                    <a:pt x="9119" y="2310"/>
                    <a:pt x="9089" y="1277"/>
                    <a:pt x="9089" y="1277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5"/>
            <p:cNvSpPr/>
            <p:nvPr/>
          </p:nvSpPr>
          <p:spPr>
            <a:xfrm flipH="1">
              <a:off x="2856404" y="4161603"/>
              <a:ext cx="452436" cy="1068499"/>
            </a:xfrm>
            <a:custGeom>
              <a:avLst/>
              <a:gdLst/>
              <a:ahLst/>
              <a:cxnLst/>
              <a:rect l="l" t="t" r="r" b="b"/>
              <a:pathLst>
                <a:path w="9180" h="21680" extrusionOk="0">
                  <a:moveTo>
                    <a:pt x="7682" y="0"/>
                  </a:moveTo>
                  <a:cubicBezTo>
                    <a:pt x="7515" y="0"/>
                    <a:pt x="4920" y="1284"/>
                    <a:pt x="4773" y="1373"/>
                  </a:cubicBezTo>
                  <a:cubicBezTo>
                    <a:pt x="3222" y="2285"/>
                    <a:pt x="1611" y="3622"/>
                    <a:pt x="821" y="5294"/>
                  </a:cubicBezTo>
                  <a:cubicBezTo>
                    <a:pt x="0" y="7117"/>
                    <a:pt x="0" y="9215"/>
                    <a:pt x="365" y="11160"/>
                  </a:cubicBezTo>
                  <a:cubicBezTo>
                    <a:pt x="760" y="13166"/>
                    <a:pt x="1429" y="15203"/>
                    <a:pt x="2067" y="17148"/>
                  </a:cubicBezTo>
                  <a:cubicBezTo>
                    <a:pt x="2584" y="18668"/>
                    <a:pt x="3557" y="20339"/>
                    <a:pt x="4925" y="21251"/>
                  </a:cubicBezTo>
                  <a:cubicBezTo>
                    <a:pt x="5237" y="21479"/>
                    <a:pt x="5630" y="21680"/>
                    <a:pt x="6028" y="21680"/>
                  </a:cubicBezTo>
                  <a:cubicBezTo>
                    <a:pt x="6055" y="21680"/>
                    <a:pt x="6083" y="21679"/>
                    <a:pt x="6110" y="21677"/>
                  </a:cubicBezTo>
                  <a:cubicBezTo>
                    <a:pt x="7721" y="21555"/>
                    <a:pt x="8116" y="16874"/>
                    <a:pt x="8299" y="15689"/>
                  </a:cubicBezTo>
                  <a:cubicBezTo>
                    <a:pt x="8633" y="13318"/>
                    <a:pt x="8876" y="10917"/>
                    <a:pt x="9028" y="8516"/>
                  </a:cubicBezTo>
                  <a:cubicBezTo>
                    <a:pt x="9089" y="7604"/>
                    <a:pt x="9150" y="6661"/>
                    <a:pt x="9180" y="5719"/>
                  </a:cubicBezTo>
                  <a:cubicBezTo>
                    <a:pt x="9180" y="5719"/>
                    <a:pt x="7691" y="5"/>
                    <a:pt x="7691" y="5"/>
                  </a:cubicBezTo>
                  <a:cubicBezTo>
                    <a:pt x="7691" y="2"/>
                    <a:pt x="7688" y="0"/>
                    <a:pt x="768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5"/>
            <p:cNvSpPr/>
            <p:nvPr/>
          </p:nvSpPr>
          <p:spPr>
            <a:xfrm flipH="1">
              <a:off x="2878875" y="4984279"/>
              <a:ext cx="331097" cy="274271"/>
            </a:xfrm>
            <a:custGeom>
              <a:avLst/>
              <a:gdLst/>
              <a:ahLst/>
              <a:cxnLst/>
              <a:rect l="l" t="t" r="r" b="b"/>
              <a:pathLst>
                <a:path w="6718" h="5565" extrusionOk="0">
                  <a:moveTo>
                    <a:pt x="6475" y="0"/>
                  </a:moveTo>
                  <a:cubicBezTo>
                    <a:pt x="5483" y="1221"/>
                    <a:pt x="3187" y="1448"/>
                    <a:pt x="1614" y="1448"/>
                  </a:cubicBezTo>
                  <a:cubicBezTo>
                    <a:pt x="680" y="1448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1" y="1368"/>
                    <a:pt x="1745" y="5565"/>
                    <a:pt x="3717" y="5565"/>
                  </a:cubicBezTo>
                  <a:cubicBezTo>
                    <a:pt x="3744" y="5565"/>
                    <a:pt x="3772" y="5564"/>
                    <a:pt x="3800" y="5562"/>
                  </a:cubicBezTo>
                  <a:cubicBezTo>
                    <a:pt x="5806" y="5441"/>
                    <a:pt x="6718" y="3070"/>
                    <a:pt x="647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5"/>
            <p:cNvSpPr/>
            <p:nvPr/>
          </p:nvSpPr>
          <p:spPr>
            <a:xfrm flipH="1">
              <a:off x="1963552" y="4006008"/>
              <a:ext cx="1152037" cy="1386239"/>
            </a:xfrm>
            <a:custGeom>
              <a:avLst/>
              <a:gdLst/>
              <a:ahLst/>
              <a:cxnLst/>
              <a:rect l="l" t="t" r="r" b="b"/>
              <a:pathLst>
                <a:path w="23375" h="28127" extrusionOk="0">
                  <a:moveTo>
                    <a:pt x="19697" y="1"/>
                  </a:moveTo>
                  <a:cubicBezTo>
                    <a:pt x="19697" y="1"/>
                    <a:pt x="10700" y="2463"/>
                    <a:pt x="4833" y="5381"/>
                  </a:cubicBezTo>
                  <a:cubicBezTo>
                    <a:pt x="821" y="7387"/>
                    <a:pt x="1" y="12706"/>
                    <a:pt x="578" y="16718"/>
                  </a:cubicBezTo>
                  <a:cubicBezTo>
                    <a:pt x="882" y="18724"/>
                    <a:pt x="1490" y="20670"/>
                    <a:pt x="1308" y="22706"/>
                  </a:cubicBezTo>
                  <a:cubicBezTo>
                    <a:pt x="1216" y="23618"/>
                    <a:pt x="1216" y="24530"/>
                    <a:pt x="1125" y="25411"/>
                  </a:cubicBezTo>
                  <a:cubicBezTo>
                    <a:pt x="1125" y="25533"/>
                    <a:pt x="943" y="26597"/>
                    <a:pt x="1034" y="26658"/>
                  </a:cubicBezTo>
                  <a:cubicBezTo>
                    <a:pt x="2068" y="27414"/>
                    <a:pt x="3572" y="28126"/>
                    <a:pt x="4948" y="28126"/>
                  </a:cubicBezTo>
                  <a:cubicBezTo>
                    <a:pt x="5838" y="28126"/>
                    <a:pt x="6675" y="27829"/>
                    <a:pt x="7296" y="27053"/>
                  </a:cubicBezTo>
                  <a:cubicBezTo>
                    <a:pt x="7721" y="26536"/>
                    <a:pt x="7995" y="25898"/>
                    <a:pt x="8177" y="25229"/>
                  </a:cubicBezTo>
                  <a:cubicBezTo>
                    <a:pt x="8603" y="23800"/>
                    <a:pt x="8724" y="22281"/>
                    <a:pt x="8633" y="20791"/>
                  </a:cubicBezTo>
                  <a:cubicBezTo>
                    <a:pt x="8572" y="19788"/>
                    <a:pt x="8390" y="18846"/>
                    <a:pt x="8116" y="17904"/>
                  </a:cubicBezTo>
                  <a:cubicBezTo>
                    <a:pt x="7873" y="16961"/>
                    <a:pt x="8086" y="16506"/>
                    <a:pt x="8633" y="15715"/>
                  </a:cubicBezTo>
                  <a:cubicBezTo>
                    <a:pt x="8724" y="15563"/>
                    <a:pt x="9180" y="14803"/>
                    <a:pt x="9393" y="14773"/>
                  </a:cubicBezTo>
                  <a:cubicBezTo>
                    <a:pt x="9393" y="14773"/>
                    <a:pt x="17569" y="14317"/>
                    <a:pt x="20487" y="10214"/>
                  </a:cubicBezTo>
                  <a:cubicBezTo>
                    <a:pt x="23375" y="6110"/>
                    <a:pt x="19697" y="1"/>
                    <a:pt x="19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5"/>
            <p:cNvSpPr/>
            <p:nvPr/>
          </p:nvSpPr>
          <p:spPr>
            <a:xfrm flipH="1">
              <a:off x="2678085" y="5150520"/>
              <a:ext cx="401525" cy="255592"/>
            </a:xfrm>
            <a:custGeom>
              <a:avLst/>
              <a:gdLst/>
              <a:ahLst/>
              <a:cxnLst/>
              <a:rect l="l" t="t" r="r" b="b"/>
              <a:pathLst>
                <a:path w="8147" h="5186" extrusionOk="0">
                  <a:moveTo>
                    <a:pt x="0" y="1"/>
                  </a:moveTo>
                  <a:lnTo>
                    <a:pt x="0" y="3101"/>
                  </a:lnTo>
                  <a:cubicBezTo>
                    <a:pt x="1184" y="4801"/>
                    <a:pt x="2970" y="5185"/>
                    <a:pt x="4343" y="5185"/>
                  </a:cubicBezTo>
                  <a:cubicBezTo>
                    <a:pt x="5473" y="5185"/>
                    <a:pt x="6322" y="4925"/>
                    <a:pt x="6322" y="4925"/>
                  </a:cubicBezTo>
                  <a:cubicBezTo>
                    <a:pt x="6322" y="4925"/>
                    <a:pt x="7873" y="2098"/>
                    <a:pt x="8146" y="578"/>
                  </a:cubicBezTo>
                  <a:lnTo>
                    <a:pt x="8146" y="578"/>
                  </a:lnTo>
                  <a:cubicBezTo>
                    <a:pt x="7161" y="1438"/>
                    <a:pt x="6050" y="1741"/>
                    <a:pt x="4973" y="1741"/>
                  </a:cubicBezTo>
                  <a:cubicBezTo>
                    <a:pt x="2391" y="17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5"/>
            <p:cNvSpPr/>
            <p:nvPr/>
          </p:nvSpPr>
          <p:spPr>
            <a:xfrm flipH="1">
              <a:off x="3040333" y="5451655"/>
              <a:ext cx="169590" cy="95662"/>
            </a:xfrm>
            <a:custGeom>
              <a:avLst/>
              <a:gdLst/>
              <a:ahLst/>
              <a:cxnLst/>
              <a:rect l="l" t="t" r="r" b="b"/>
              <a:pathLst>
                <a:path w="3441" h="1941" extrusionOk="0">
                  <a:moveTo>
                    <a:pt x="182" y="0"/>
                  </a:moveTo>
                  <a:cubicBezTo>
                    <a:pt x="8" y="0"/>
                    <a:pt x="0" y="276"/>
                    <a:pt x="157" y="276"/>
                  </a:cubicBezTo>
                  <a:cubicBezTo>
                    <a:pt x="165" y="276"/>
                    <a:pt x="173" y="275"/>
                    <a:pt x="182" y="274"/>
                  </a:cubicBezTo>
                  <a:cubicBezTo>
                    <a:pt x="231" y="272"/>
                    <a:pt x="281" y="271"/>
                    <a:pt x="331" y="271"/>
                  </a:cubicBezTo>
                  <a:cubicBezTo>
                    <a:pt x="1088" y="271"/>
                    <a:pt x="1952" y="488"/>
                    <a:pt x="2522" y="973"/>
                  </a:cubicBezTo>
                  <a:cubicBezTo>
                    <a:pt x="2796" y="1186"/>
                    <a:pt x="3009" y="1490"/>
                    <a:pt x="3130" y="1855"/>
                  </a:cubicBezTo>
                  <a:cubicBezTo>
                    <a:pt x="3154" y="1914"/>
                    <a:pt x="3210" y="1941"/>
                    <a:pt x="3266" y="1941"/>
                  </a:cubicBezTo>
                  <a:cubicBezTo>
                    <a:pt x="3354" y="1941"/>
                    <a:pt x="3441" y="1875"/>
                    <a:pt x="3404" y="1763"/>
                  </a:cubicBezTo>
                  <a:cubicBezTo>
                    <a:pt x="3009" y="548"/>
                    <a:pt x="1702" y="61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5"/>
            <p:cNvSpPr/>
            <p:nvPr/>
          </p:nvSpPr>
          <p:spPr>
            <a:xfrm flipH="1">
              <a:off x="2995384" y="5406706"/>
              <a:ext cx="168160" cy="95662"/>
            </a:xfrm>
            <a:custGeom>
              <a:avLst/>
              <a:gdLst/>
              <a:ahLst/>
              <a:cxnLst/>
              <a:rect l="l" t="t" r="r" b="b"/>
              <a:pathLst>
                <a:path w="3412" h="1941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271" y="298"/>
                    <a:pt x="359" y="294"/>
                    <a:pt x="449" y="294"/>
                  </a:cubicBezTo>
                  <a:cubicBezTo>
                    <a:pt x="1172" y="294"/>
                    <a:pt x="1956" y="514"/>
                    <a:pt x="2524" y="973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5" y="1914"/>
                    <a:pt x="3181" y="1941"/>
                    <a:pt x="3237" y="1941"/>
                  </a:cubicBezTo>
                  <a:cubicBezTo>
                    <a:pt x="3324" y="1941"/>
                    <a:pt x="3412" y="1875"/>
                    <a:pt x="3375" y="1764"/>
                  </a:cubicBezTo>
                  <a:cubicBezTo>
                    <a:pt x="2980" y="548"/>
                    <a:pt x="1703" y="92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5"/>
            <p:cNvSpPr/>
            <p:nvPr/>
          </p:nvSpPr>
          <p:spPr>
            <a:xfrm flipH="1">
              <a:off x="2955019" y="5364764"/>
              <a:ext cx="168062" cy="96845"/>
            </a:xfrm>
            <a:custGeom>
              <a:avLst/>
              <a:gdLst/>
              <a:ahLst/>
              <a:cxnLst/>
              <a:rect l="l" t="t" r="r" b="b"/>
              <a:pathLst>
                <a:path w="3410" h="1965" extrusionOk="0">
                  <a:moveTo>
                    <a:pt x="183" y="0"/>
                  </a:moveTo>
                  <a:cubicBezTo>
                    <a:pt x="1" y="31"/>
                    <a:pt x="1" y="304"/>
                    <a:pt x="183" y="304"/>
                  </a:cubicBezTo>
                  <a:cubicBezTo>
                    <a:pt x="232" y="303"/>
                    <a:pt x="281" y="302"/>
                    <a:pt x="331" y="302"/>
                  </a:cubicBezTo>
                  <a:cubicBezTo>
                    <a:pt x="1085" y="302"/>
                    <a:pt x="1925" y="519"/>
                    <a:pt x="2523" y="1004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6" y="1931"/>
                    <a:pt x="3189" y="1965"/>
                    <a:pt x="3249" y="1965"/>
                  </a:cubicBezTo>
                  <a:cubicBezTo>
                    <a:pt x="3332" y="1965"/>
                    <a:pt x="3410" y="1900"/>
                    <a:pt x="3374" y="1794"/>
                  </a:cubicBezTo>
                  <a:cubicBezTo>
                    <a:pt x="2979" y="578"/>
                    <a:pt x="1672" y="92"/>
                    <a:pt x="517" y="31"/>
                  </a:cubicBezTo>
                  <a:cubicBezTo>
                    <a:pt x="396" y="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5"/>
            <p:cNvSpPr/>
            <p:nvPr/>
          </p:nvSpPr>
          <p:spPr>
            <a:xfrm flipH="1">
              <a:off x="3072124" y="2609155"/>
              <a:ext cx="224395" cy="202364"/>
            </a:xfrm>
            <a:custGeom>
              <a:avLst/>
              <a:gdLst/>
              <a:ahLst/>
              <a:cxnLst/>
              <a:rect l="l" t="t" r="r" b="b"/>
              <a:pathLst>
                <a:path w="4553" h="4106" extrusionOk="0">
                  <a:moveTo>
                    <a:pt x="2092" y="1"/>
                  </a:moveTo>
                  <a:cubicBezTo>
                    <a:pt x="1700" y="1"/>
                    <a:pt x="1306" y="117"/>
                    <a:pt x="966" y="440"/>
                  </a:cubicBezTo>
                  <a:cubicBezTo>
                    <a:pt x="1" y="1381"/>
                    <a:pt x="742" y="4106"/>
                    <a:pt x="2747" y="4106"/>
                  </a:cubicBezTo>
                  <a:cubicBezTo>
                    <a:pt x="3267" y="4106"/>
                    <a:pt x="3871" y="3923"/>
                    <a:pt x="4553" y="3479"/>
                  </a:cubicBezTo>
                  <a:cubicBezTo>
                    <a:pt x="4553" y="2051"/>
                    <a:pt x="4097" y="774"/>
                    <a:pt x="4097" y="774"/>
                  </a:cubicBezTo>
                  <a:cubicBezTo>
                    <a:pt x="4097" y="774"/>
                    <a:pt x="3103" y="1"/>
                    <a:pt x="209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5"/>
            <p:cNvSpPr/>
            <p:nvPr/>
          </p:nvSpPr>
          <p:spPr>
            <a:xfrm flipH="1">
              <a:off x="2261630" y="1986628"/>
              <a:ext cx="966331" cy="1261745"/>
            </a:xfrm>
            <a:custGeom>
              <a:avLst/>
              <a:gdLst/>
              <a:ahLst/>
              <a:cxnLst/>
              <a:rect l="l" t="t" r="r" b="b"/>
              <a:pathLst>
                <a:path w="19607" h="25601" extrusionOk="0">
                  <a:moveTo>
                    <a:pt x="17904" y="3040"/>
                  </a:moveTo>
                  <a:lnTo>
                    <a:pt x="17904" y="3040"/>
                  </a:lnTo>
                  <a:cubicBezTo>
                    <a:pt x="17903" y="3040"/>
                    <a:pt x="17903" y="3041"/>
                    <a:pt x="17902" y="3041"/>
                  </a:cubicBezTo>
                  <a:lnTo>
                    <a:pt x="17902" y="3041"/>
                  </a:lnTo>
                  <a:cubicBezTo>
                    <a:pt x="17903" y="3041"/>
                    <a:pt x="17903" y="3040"/>
                    <a:pt x="17904" y="3040"/>
                  </a:cubicBezTo>
                  <a:close/>
                  <a:moveTo>
                    <a:pt x="18542" y="23344"/>
                  </a:moveTo>
                  <a:lnTo>
                    <a:pt x="18542" y="23344"/>
                  </a:lnTo>
                  <a:cubicBezTo>
                    <a:pt x="18257" y="23376"/>
                    <a:pt x="18269" y="23597"/>
                    <a:pt x="18277" y="23798"/>
                  </a:cubicBezTo>
                  <a:lnTo>
                    <a:pt x="18277" y="23798"/>
                  </a:lnTo>
                  <a:cubicBezTo>
                    <a:pt x="18383" y="23653"/>
                    <a:pt x="18470" y="23501"/>
                    <a:pt x="18542" y="23344"/>
                  </a:cubicBezTo>
                  <a:close/>
                  <a:moveTo>
                    <a:pt x="3588" y="0"/>
                  </a:moveTo>
                  <a:cubicBezTo>
                    <a:pt x="1247" y="1855"/>
                    <a:pt x="1" y="4955"/>
                    <a:pt x="761" y="8055"/>
                  </a:cubicBezTo>
                  <a:lnTo>
                    <a:pt x="2645" y="15989"/>
                  </a:lnTo>
                  <a:cubicBezTo>
                    <a:pt x="3436" y="19302"/>
                    <a:pt x="6080" y="21490"/>
                    <a:pt x="9272" y="21855"/>
                  </a:cubicBezTo>
                  <a:lnTo>
                    <a:pt x="8664" y="22159"/>
                  </a:lnTo>
                  <a:cubicBezTo>
                    <a:pt x="8664" y="22159"/>
                    <a:pt x="8013" y="25601"/>
                    <a:pt x="12700" y="25601"/>
                  </a:cubicBezTo>
                  <a:cubicBezTo>
                    <a:pt x="12977" y="25601"/>
                    <a:pt x="13272" y="25589"/>
                    <a:pt x="13588" y="25563"/>
                  </a:cubicBezTo>
                  <a:cubicBezTo>
                    <a:pt x="15938" y="25381"/>
                    <a:pt x="17260" y="24856"/>
                    <a:pt x="17992" y="24129"/>
                  </a:cubicBezTo>
                  <a:lnTo>
                    <a:pt x="17992" y="24129"/>
                  </a:lnTo>
                  <a:cubicBezTo>
                    <a:pt x="18013" y="24131"/>
                    <a:pt x="18035" y="24133"/>
                    <a:pt x="18056" y="24135"/>
                  </a:cubicBezTo>
                  <a:cubicBezTo>
                    <a:pt x="18065" y="24135"/>
                    <a:pt x="18075" y="24135"/>
                    <a:pt x="18083" y="24135"/>
                  </a:cubicBezTo>
                  <a:cubicBezTo>
                    <a:pt x="18289" y="24135"/>
                    <a:pt x="18284" y="23975"/>
                    <a:pt x="18277" y="23798"/>
                  </a:cubicBezTo>
                  <a:lnTo>
                    <a:pt x="18277" y="23798"/>
                  </a:lnTo>
                  <a:cubicBezTo>
                    <a:pt x="18194" y="23912"/>
                    <a:pt x="18100" y="24023"/>
                    <a:pt x="17992" y="24129"/>
                  </a:cubicBezTo>
                  <a:lnTo>
                    <a:pt x="17992" y="24129"/>
                  </a:lnTo>
                  <a:cubicBezTo>
                    <a:pt x="16423" y="23988"/>
                    <a:pt x="15617" y="23052"/>
                    <a:pt x="15047" y="21642"/>
                  </a:cubicBezTo>
                  <a:cubicBezTo>
                    <a:pt x="14804" y="21065"/>
                    <a:pt x="14104" y="19150"/>
                    <a:pt x="14712" y="18724"/>
                  </a:cubicBezTo>
                  <a:cubicBezTo>
                    <a:pt x="14925" y="18572"/>
                    <a:pt x="15199" y="18511"/>
                    <a:pt x="15472" y="18481"/>
                  </a:cubicBezTo>
                  <a:cubicBezTo>
                    <a:pt x="16354" y="18299"/>
                    <a:pt x="17235" y="17995"/>
                    <a:pt x="17904" y="17387"/>
                  </a:cubicBezTo>
                  <a:cubicBezTo>
                    <a:pt x="19606" y="15776"/>
                    <a:pt x="19424" y="12827"/>
                    <a:pt x="19272" y="10700"/>
                  </a:cubicBezTo>
                  <a:cubicBezTo>
                    <a:pt x="19150" y="9393"/>
                    <a:pt x="18968" y="8086"/>
                    <a:pt x="18725" y="6779"/>
                  </a:cubicBezTo>
                  <a:cubicBezTo>
                    <a:pt x="18634" y="6415"/>
                    <a:pt x="17727" y="3180"/>
                    <a:pt x="17902" y="3041"/>
                  </a:cubicBezTo>
                  <a:lnTo>
                    <a:pt x="17902" y="3041"/>
                  </a:lnTo>
                  <a:cubicBezTo>
                    <a:pt x="16092" y="4360"/>
                    <a:pt x="13863" y="5150"/>
                    <a:pt x="11609" y="5150"/>
                  </a:cubicBezTo>
                  <a:cubicBezTo>
                    <a:pt x="11215" y="5150"/>
                    <a:pt x="10820" y="5126"/>
                    <a:pt x="10427" y="5077"/>
                  </a:cubicBezTo>
                  <a:cubicBezTo>
                    <a:pt x="7752" y="4742"/>
                    <a:pt x="5229" y="3162"/>
                    <a:pt x="3952" y="821"/>
                  </a:cubicBezTo>
                  <a:cubicBezTo>
                    <a:pt x="3831" y="548"/>
                    <a:pt x="3709" y="274"/>
                    <a:pt x="3588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5"/>
            <p:cNvSpPr/>
            <p:nvPr/>
          </p:nvSpPr>
          <p:spPr>
            <a:xfrm flipH="1">
              <a:off x="2026438" y="1842714"/>
              <a:ext cx="1024734" cy="1333455"/>
            </a:xfrm>
            <a:custGeom>
              <a:avLst/>
              <a:gdLst/>
              <a:ahLst/>
              <a:cxnLst/>
              <a:rect l="l" t="t" r="r" b="b"/>
              <a:pathLst>
                <a:path w="20792" h="27056" extrusionOk="0">
                  <a:moveTo>
                    <a:pt x="10233" y="1"/>
                  </a:moveTo>
                  <a:cubicBezTo>
                    <a:pt x="9634" y="1"/>
                    <a:pt x="9026" y="70"/>
                    <a:pt x="8420" y="215"/>
                  </a:cubicBezTo>
                  <a:lnTo>
                    <a:pt x="3010" y="1492"/>
                  </a:lnTo>
                  <a:cubicBezTo>
                    <a:pt x="1885" y="1765"/>
                    <a:pt x="882" y="2252"/>
                    <a:pt x="1" y="2920"/>
                  </a:cubicBezTo>
                  <a:cubicBezTo>
                    <a:pt x="122" y="3194"/>
                    <a:pt x="244" y="3468"/>
                    <a:pt x="365" y="3711"/>
                  </a:cubicBezTo>
                  <a:cubicBezTo>
                    <a:pt x="1642" y="6082"/>
                    <a:pt x="4165" y="7662"/>
                    <a:pt x="6840" y="7997"/>
                  </a:cubicBezTo>
                  <a:cubicBezTo>
                    <a:pt x="7233" y="8046"/>
                    <a:pt x="7628" y="8070"/>
                    <a:pt x="8022" y="8070"/>
                  </a:cubicBezTo>
                  <a:cubicBezTo>
                    <a:pt x="10276" y="8070"/>
                    <a:pt x="12505" y="7280"/>
                    <a:pt x="14315" y="5961"/>
                  </a:cubicBezTo>
                  <a:lnTo>
                    <a:pt x="14315" y="5961"/>
                  </a:lnTo>
                  <a:cubicBezTo>
                    <a:pt x="14140" y="6100"/>
                    <a:pt x="15047" y="9335"/>
                    <a:pt x="15138" y="9699"/>
                  </a:cubicBezTo>
                  <a:cubicBezTo>
                    <a:pt x="15381" y="11006"/>
                    <a:pt x="15563" y="12313"/>
                    <a:pt x="15685" y="13620"/>
                  </a:cubicBezTo>
                  <a:cubicBezTo>
                    <a:pt x="15837" y="15747"/>
                    <a:pt x="16019" y="18696"/>
                    <a:pt x="14317" y="20276"/>
                  </a:cubicBezTo>
                  <a:cubicBezTo>
                    <a:pt x="13648" y="20915"/>
                    <a:pt x="12767" y="21219"/>
                    <a:pt x="11885" y="21371"/>
                  </a:cubicBezTo>
                  <a:cubicBezTo>
                    <a:pt x="11612" y="21431"/>
                    <a:pt x="11338" y="21462"/>
                    <a:pt x="11125" y="21644"/>
                  </a:cubicBezTo>
                  <a:cubicBezTo>
                    <a:pt x="10517" y="22070"/>
                    <a:pt x="11217" y="23985"/>
                    <a:pt x="11460" y="24562"/>
                  </a:cubicBezTo>
                  <a:cubicBezTo>
                    <a:pt x="12037" y="25991"/>
                    <a:pt x="12858" y="26933"/>
                    <a:pt x="14469" y="27055"/>
                  </a:cubicBezTo>
                  <a:cubicBezTo>
                    <a:pt x="14478" y="27055"/>
                    <a:pt x="14488" y="27055"/>
                    <a:pt x="14496" y="27055"/>
                  </a:cubicBezTo>
                  <a:cubicBezTo>
                    <a:pt x="14934" y="27055"/>
                    <a:pt x="14419" y="26324"/>
                    <a:pt x="14955" y="26295"/>
                  </a:cubicBezTo>
                  <a:cubicBezTo>
                    <a:pt x="11723" y="24130"/>
                    <a:pt x="12984" y="24076"/>
                    <a:pt x="13120" y="24076"/>
                  </a:cubicBezTo>
                  <a:cubicBezTo>
                    <a:pt x="13127" y="24076"/>
                    <a:pt x="13131" y="24076"/>
                    <a:pt x="13131" y="24076"/>
                  </a:cubicBezTo>
                  <a:lnTo>
                    <a:pt x="13071" y="23681"/>
                  </a:lnTo>
                  <a:lnTo>
                    <a:pt x="13952" y="23468"/>
                  </a:lnTo>
                  <a:cubicBezTo>
                    <a:pt x="18147" y="22465"/>
                    <a:pt x="20791" y="18209"/>
                    <a:pt x="19788" y="13984"/>
                  </a:cubicBezTo>
                  <a:lnTo>
                    <a:pt x="17873" y="6021"/>
                  </a:lnTo>
                  <a:cubicBezTo>
                    <a:pt x="17015" y="2433"/>
                    <a:pt x="13777" y="1"/>
                    <a:pt x="10233" y="1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5"/>
            <p:cNvSpPr/>
            <p:nvPr/>
          </p:nvSpPr>
          <p:spPr>
            <a:xfrm flipH="1">
              <a:off x="1933568" y="3278651"/>
              <a:ext cx="374566" cy="604579"/>
            </a:xfrm>
            <a:custGeom>
              <a:avLst/>
              <a:gdLst/>
              <a:ahLst/>
              <a:cxnLst/>
              <a:rect l="l" t="t" r="r" b="b"/>
              <a:pathLst>
                <a:path w="7600" h="12267" extrusionOk="0">
                  <a:moveTo>
                    <a:pt x="3388" y="0"/>
                  </a:moveTo>
                  <a:cubicBezTo>
                    <a:pt x="1847" y="0"/>
                    <a:pt x="1" y="6035"/>
                    <a:pt x="1" y="6035"/>
                  </a:cubicBezTo>
                  <a:lnTo>
                    <a:pt x="1" y="10807"/>
                  </a:lnTo>
                  <a:cubicBezTo>
                    <a:pt x="426" y="10762"/>
                    <a:pt x="928" y="10727"/>
                    <a:pt x="1468" y="10727"/>
                  </a:cubicBezTo>
                  <a:cubicBezTo>
                    <a:pt x="3090" y="10727"/>
                    <a:pt x="5062" y="11035"/>
                    <a:pt x="6384" y="12266"/>
                  </a:cubicBezTo>
                  <a:cubicBezTo>
                    <a:pt x="7600" y="2084"/>
                    <a:pt x="3618" y="47"/>
                    <a:pt x="3618" y="47"/>
                  </a:cubicBezTo>
                  <a:cubicBezTo>
                    <a:pt x="3542" y="15"/>
                    <a:pt x="3466" y="0"/>
                    <a:pt x="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5"/>
            <p:cNvSpPr/>
            <p:nvPr/>
          </p:nvSpPr>
          <p:spPr>
            <a:xfrm flipH="1">
              <a:off x="2703559" y="2658490"/>
              <a:ext cx="103400" cy="204533"/>
            </a:xfrm>
            <a:custGeom>
              <a:avLst/>
              <a:gdLst/>
              <a:ahLst/>
              <a:cxnLst/>
              <a:rect l="l" t="t" r="r" b="b"/>
              <a:pathLst>
                <a:path w="2098" h="4150" extrusionOk="0">
                  <a:moveTo>
                    <a:pt x="137" y="1"/>
                  </a:moveTo>
                  <a:cubicBezTo>
                    <a:pt x="68" y="1"/>
                    <a:pt x="0" y="46"/>
                    <a:pt x="0" y="138"/>
                  </a:cubicBezTo>
                  <a:lnTo>
                    <a:pt x="0" y="3512"/>
                  </a:lnTo>
                  <a:lnTo>
                    <a:pt x="0" y="3998"/>
                  </a:lnTo>
                  <a:cubicBezTo>
                    <a:pt x="0" y="4059"/>
                    <a:pt x="61" y="4150"/>
                    <a:pt x="122" y="4150"/>
                  </a:cubicBezTo>
                  <a:lnTo>
                    <a:pt x="1915" y="4150"/>
                  </a:lnTo>
                  <a:cubicBezTo>
                    <a:pt x="2097" y="4150"/>
                    <a:pt x="2097" y="3846"/>
                    <a:pt x="1915" y="3846"/>
                  </a:cubicBezTo>
                  <a:lnTo>
                    <a:pt x="274" y="3846"/>
                  </a:lnTo>
                  <a:lnTo>
                    <a:pt x="274" y="624"/>
                  </a:lnTo>
                  <a:lnTo>
                    <a:pt x="274" y="138"/>
                  </a:lnTo>
                  <a:cubicBezTo>
                    <a:pt x="274" y="46"/>
                    <a:pt x="205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5"/>
            <p:cNvSpPr/>
            <p:nvPr/>
          </p:nvSpPr>
          <p:spPr>
            <a:xfrm flipH="1">
              <a:off x="2463879" y="2648682"/>
              <a:ext cx="49482" cy="87087"/>
            </a:xfrm>
            <a:custGeom>
              <a:avLst/>
              <a:gdLst/>
              <a:ahLst/>
              <a:cxnLst/>
              <a:rect l="l" t="t" r="r" b="b"/>
              <a:pathLst>
                <a:path w="1004" h="1767" extrusionOk="0">
                  <a:moveTo>
                    <a:pt x="486" y="1"/>
                  </a:moveTo>
                  <a:cubicBezTo>
                    <a:pt x="476" y="1"/>
                    <a:pt x="466" y="1"/>
                    <a:pt x="457" y="2"/>
                  </a:cubicBezTo>
                  <a:cubicBezTo>
                    <a:pt x="213" y="2"/>
                    <a:pt x="1" y="397"/>
                    <a:pt x="31" y="914"/>
                  </a:cubicBezTo>
                  <a:cubicBezTo>
                    <a:pt x="31" y="1383"/>
                    <a:pt x="257" y="1767"/>
                    <a:pt x="518" y="1767"/>
                  </a:cubicBezTo>
                  <a:cubicBezTo>
                    <a:pt x="528" y="1767"/>
                    <a:pt x="538" y="1766"/>
                    <a:pt x="548" y="1765"/>
                  </a:cubicBezTo>
                  <a:cubicBezTo>
                    <a:pt x="791" y="1765"/>
                    <a:pt x="1004" y="1370"/>
                    <a:pt x="973" y="853"/>
                  </a:cubicBezTo>
                  <a:cubicBezTo>
                    <a:pt x="944" y="385"/>
                    <a:pt x="745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5"/>
            <p:cNvSpPr/>
            <p:nvPr/>
          </p:nvSpPr>
          <p:spPr>
            <a:xfrm flipH="1">
              <a:off x="2943286" y="2672635"/>
              <a:ext cx="50961" cy="87136"/>
            </a:xfrm>
            <a:custGeom>
              <a:avLst/>
              <a:gdLst/>
              <a:ahLst/>
              <a:cxnLst/>
              <a:rect l="l" t="t" r="r" b="b"/>
              <a:pathLst>
                <a:path w="1034" h="1768" extrusionOk="0">
                  <a:moveTo>
                    <a:pt x="458" y="1"/>
                  </a:moveTo>
                  <a:cubicBezTo>
                    <a:pt x="447" y="1"/>
                    <a:pt x="437" y="1"/>
                    <a:pt x="426" y="3"/>
                  </a:cubicBezTo>
                  <a:cubicBezTo>
                    <a:pt x="153" y="33"/>
                    <a:pt x="1" y="459"/>
                    <a:pt x="61" y="945"/>
                  </a:cubicBezTo>
                  <a:cubicBezTo>
                    <a:pt x="91" y="1412"/>
                    <a:pt x="344" y="1767"/>
                    <a:pt x="580" y="1767"/>
                  </a:cubicBezTo>
                  <a:cubicBezTo>
                    <a:pt x="589" y="1767"/>
                    <a:pt x="599" y="1767"/>
                    <a:pt x="609" y="1766"/>
                  </a:cubicBezTo>
                  <a:cubicBezTo>
                    <a:pt x="882" y="1735"/>
                    <a:pt x="1034" y="1340"/>
                    <a:pt x="1004" y="823"/>
                  </a:cubicBezTo>
                  <a:cubicBezTo>
                    <a:pt x="945" y="356"/>
                    <a:pt x="718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5"/>
            <p:cNvSpPr/>
            <p:nvPr/>
          </p:nvSpPr>
          <p:spPr>
            <a:xfrm flipH="1">
              <a:off x="2863890" y="2803094"/>
              <a:ext cx="214242" cy="221733"/>
            </a:xfrm>
            <a:custGeom>
              <a:avLst/>
              <a:gdLst/>
              <a:ahLst/>
              <a:cxnLst/>
              <a:rect l="l" t="t" r="r" b="b"/>
              <a:pathLst>
                <a:path w="4347" h="4499" extrusionOk="0">
                  <a:moveTo>
                    <a:pt x="1733" y="0"/>
                  </a:moveTo>
                  <a:cubicBezTo>
                    <a:pt x="1064" y="0"/>
                    <a:pt x="456" y="243"/>
                    <a:pt x="0" y="669"/>
                  </a:cubicBezTo>
                  <a:cubicBezTo>
                    <a:pt x="700" y="2371"/>
                    <a:pt x="1976" y="3678"/>
                    <a:pt x="3526" y="4499"/>
                  </a:cubicBezTo>
                  <a:cubicBezTo>
                    <a:pt x="4043" y="4012"/>
                    <a:pt x="4347" y="3344"/>
                    <a:pt x="4347" y="2584"/>
                  </a:cubicBezTo>
                  <a:cubicBezTo>
                    <a:pt x="4347" y="1155"/>
                    <a:pt x="3192" y="0"/>
                    <a:pt x="173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5"/>
            <p:cNvSpPr/>
            <p:nvPr/>
          </p:nvSpPr>
          <p:spPr>
            <a:xfrm flipH="1">
              <a:off x="2255650" y="2722167"/>
              <a:ext cx="256183" cy="256233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cubicBezTo>
                    <a:pt x="0" y="4043"/>
                    <a:pt x="1155" y="5198"/>
                    <a:pt x="2584" y="5198"/>
                  </a:cubicBezTo>
                  <a:cubicBezTo>
                    <a:pt x="4043" y="5198"/>
                    <a:pt x="5198" y="4043"/>
                    <a:pt x="5198" y="2584"/>
                  </a:cubicBezTo>
                  <a:cubicBezTo>
                    <a:pt x="5198" y="1156"/>
                    <a:pt x="4043" y="1"/>
                    <a:pt x="258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5"/>
            <p:cNvSpPr/>
            <p:nvPr/>
          </p:nvSpPr>
          <p:spPr>
            <a:xfrm flipH="1">
              <a:off x="2536431" y="2814134"/>
              <a:ext cx="170181" cy="127106"/>
            </a:xfrm>
            <a:custGeom>
              <a:avLst/>
              <a:gdLst/>
              <a:ahLst/>
              <a:cxnLst/>
              <a:rect l="l" t="t" r="r" b="b"/>
              <a:pathLst>
                <a:path w="3453" h="2579" extrusionOk="0">
                  <a:moveTo>
                    <a:pt x="3288" y="0"/>
                  </a:moveTo>
                  <a:cubicBezTo>
                    <a:pt x="3230" y="0"/>
                    <a:pt x="3174" y="34"/>
                    <a:pt x="3162" y="110"/>
                  </a:cubicBezTo>
                  <a:cubicBezTo>
                    <a:pt x="3071" y="840"/>
                    <a:pt x="2675" y="1478"/>
                    <a:pt x="2007" y="1873"/>
                  </a:cubicBezTo>
                  <a:cubicBezTo>
                    <a:pt x="1551" y="2117"/>
                    <a:pt x="1034" y="2238"/>
                    <a:pt x="517" y="2299"/>
                  </a:cubicBezTo>
                  <a:lnTo>
                    <a:pt x="183" y="2299"/>
                  </a:lnTo>
                  <a:cubicBezTo>
                    <a:pt x="1" y="2299"/>
                    <a:pt x="1" y="2572"/>
                    <a:pt x="183" y="2572"/>
                  </a:cubicBezTo>
                  <a:cubicBezTo>
                    <a:pt x="252" y="2577"/>
                    <a:pt x="323" y="2579"/>
                    <a:pt x="393" y="2579"/>
                  </a:cubicBezTo>
                  <a:cubicBezTo>
                    <a:pt x="1314" y="2579"/>
                    <a:pt x="2324" y="2212"/>
                    <a:pt x="2888" y="1478"/>
                  </a:cubicBezTo>
                  <a:cubicBezTo>
                    <a:pt x="3192" y="1113"/>
                    <a:pt x="3374" y="658"/>
                    <a:pt x="3435" y="171"/>
                  </a:cubicBezTo>
                  <a:cubicBezTo>
                    <a:pt x="3453" y="65"/>
                    <a:pt x="3368" y="0"/>
                    <a:pt x="3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5"/>
            <p:cNvSpPr/>
            <p:nvPr/>
          </p:nvSpPr>
          <p:spPr>
            <a:xfrm flipH="1">
              <a:off x="2465360" y="2486483"/>
              <a:ext cx="127402" cy="46969"/>
            </a:xfrm>
            <a:custGeom>
              <a:avLst/>
              <a:gdLst/>
              <a:ahLst/>
              <a:cxnLst/>
              <a:rect l="l" t="t" r="r" b="b"/>
              <a:pathLst>
                <a:path w="2585" h="953" extrusionOk="0">
                  <a:moveTo>
                    <a:pt x="1401" y="0"/>
                  </a:moveTo>
                  <a:cubicBezTo>
                    <a:pt x="1339" y="0"/>
                    <a:pt x="1278" y="4"/>
                    <a:pt x="1216" y="11"/>
                  </a:cubicBezTo>
                  <a:cubicBezTo>
                    <a:pt x="943" y="71"/>
                    <a:pt x="669" y="193"/>
                    <a:pt x="457" y="345"/>
                  </a:cubicBezTo>
                  <a:cubicBezTo>
                    <a:pt x="274" y="527"/>
                    <a:pt x="92" y="710"/>
                    <a:pt x="1" y="953"/>
                  </a:cubicBezTo>
                  <a:cubicBezTo>
                    <a:pt x="426" y="679"/>
                    <a:pt x="821" y="467"/>
                    <a:pt x="1247" y="406"/>
                  </a:cubicBezTo>
                  <a:cubicBezTo>
                    <a:pt x="1328" y="383"/>
                    <a:pt x="1414" y="373"/>
                    <a:pt x="1501" y="373"/>
                  </a:cubicBezTo>
                  <a:cubicBezTo>
                    <a:pt x="1641" y="373"/>
                    <a:pt x="1784" y="399"/>
                    <a:pt x="1916" y="436"/>
                  </a:cubicBezTo>
                  <a:cubicBezTo>
                    <a:pt x="2128" y="497"/>
                    <a:pt x="2341" y="588"/>
                    <a:pt x="2584" y="679"/>
                  </a:cubicBezTo>
                  <a:cubicBezTo>
                    <a:pt x="2432" y="467"/>
                    <a:pt x="2250" y="284"/>
                    <a:pt x="2007" y="163"/>
                  </a:cubicBezTo>
                  <a:cubicBezTo>
                    <a:pt x="1818" y="45"/>
                    <a:pt x="161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5"/>
            <p:cNvSpPr/>
            <p:nvPr/>
          </p:nvSpPr>
          <p:spPr>
            <a:xfrm flipH="1">
              <a:off x="2934267" y="2541831"/>
              <a:ext cx="86939" cy="48546"/>
            </a:xfrm>
            <a:custGeom>
              <a:avLst/>
              <a:gdLst/>
              <a:ahLst/>
              <a:cxnLst/>
              <a:rect l="l" t="t" r="r" b="b"/>
              <a:pathLst>
                <a:path w="1764" h="985" extrusionOk="0">
                  <a:moveTo>
                    <a:pt x="1015" y="0"/>
                  </a:moveTo>
                  <a:cubicBezTo>
                    <a:pt x="903" y="0"/>
                    <a:pt x="786" y="23"/>
                    <a:pt x="669" y="73"/>
                  </a:cubicBezTo>
                  <a:cubicBezTo>
                    <a:pt x="487" y="134"/>
                    <a:pt x="304" y="286"/>
                    <a:pt x="213" y="438"/>
                  </a:cubicBezTo>
                  <a:cubicBezTo>
                    <a:pt x="92" y="590"/>
                    <a:pt x="0" y="772"/>
                    <a:pt x="0" y="985"/>
                  </a:cubicBezTo>
                  <a:cubicBezTo>
                    <a:pt x="304" y="742"/>
                    <a:pt x="548" y="529"/>
                    <a:pt x="821" y="438"/>
                  </a:cubicBezTo>
                  <a:cubicBezTo>
                    <a:pt x="943" y="377"/>
                    <a:pt x="1064" y="347"/>
                    <a:pt x="1247" y="347"/>
                  </a:cubicBezTo>
                  <a:cubicBezTo>
                    <a:pt x="1399" y="347"/>
                    <a:pt x="1551" y="377"/>
                    <a:pt x="1763" y="407"/>
                  </a:cubicBezTo>
                  <a:cubicBezTo>
                    <a:pt x="1642" y="255"/>
                    <a:pt x="1490" y="103"/>
                    <a:pt x="1277" y="43"/>
                  </a:cubicBezTo>
                  <a:cubicBezTo>
                    <a:pt x="1195" y="15"/>
                    <a:pt x="1107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5"/>
            <p:cNvSpPr/>
            <p:nvPr/>
          </p:nvSpPr>
          <p:spPr>
            <a:xfrm flipH="1">
              <a:off x="2059389" y="1568685"/>
              <a:ext cx="101921" cy="221733"/>
            </a:xfrm>
            <a:custGeom>
              <a:avLst/>
              <a:gdLst/>
              <a:ahLst/>
              <a:cxnLst/>
              <a:rect l="l" t="t" r="r" b="b"/>
              <a:pathLst>
                <a:path w="2068" h="4499" extrusionOk="0">
                  <a:moveTo>
                    <a:pt x="1034" y="0"/>
                  </a:moveTo>
                  <a:cubicBezTo>
                    <a:pt x="1" y="0"/>
                    <a:pt x="61" y="4499"/>
                    <a:pt x="61" y="4499"/>
                  </a:cubicBezTo>
                  <a:cubicBezTo>
                    <a:pt x="61" y="4499"/>
                    <a:pt x="2068" y="0"/>
                    <a:pt x="1034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5"/>
            <p:cNvSpPr/>
            <p:nvPr/>
          </p:nvSpPr>
          <p:spPr>
            <a:xfrm flipH="1">
              <a:off x="2146282" y="1554935"/>
              <a:ext cx="148348" cy="211531"/>
            </a:xfrm>
            <a:custGeom>
              <a:avLst/>
              <a:gdLst/>
              <a:ahLst/>
              <a:cxnLst/>
              <a:rect l="l" t="t" r="r" b="b"/>
              <a:pathLst>
                <a:path w="3010" h="4292" extrusionOk="0">
                  <a:moveTo>
                    <a:pt x="1030" y="0"/>
                  </a:moveTo>
                  <a:cubicBezTo>
                    <a:pt x="1011" y="0"/>
                    <a:pt x="992" y="2"/>
                    <a:pt x="973" y="6"/>
                  </a:cubicBezTo>
                  <a:cubicBezTo>
                    <a:pt x="0" y="158"/>
                    <a:pt x="3010" y="4291"/>
                    <a:pt x="3010" y="4291"/>
                  </a:cubicBezTo>
                  <a:cubicBezTo>
                    <a:pt x="3010" y="4291"/>
                    <a:pt x="1959" y="0"/>
                    <a:pt x="1030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5"/>
            <p:cNvSpPr/>
            <p:nvPr/>
          </p:nvSpPr>
          <p:spPr>
            <a:xfrm flipH="1">
              <a:off x="2517810" y="3719905"/>
              <a:ext cx="531884" cy="650168"/>
            </a:xfrm>
            <a:custGeom>
              <a:avLst/>
              <a:gdLst/>
              <a:ahLst/>
              <a:cxnLst/>
              <a:rect l="l" t="t" r="r" b="b"/>
              <a:pathLst>
                <a:path w="10792" h="13192" extrusionOk="0">
                  <a:moveTo>
                    <a:pt x="10487" y="0"/>
                  </a:moveTo>
                  <a:lnTo>
                    <a:pt x="1" y="2645"/>
                  </a:lnTo>
                  <a:lnTo>
                    <a:pt x="1065" y="13192"/>
                  </a:lnTo>
                  <a:lnTo>
                    <a:pt x="10791" y="9605"/>
                  </a:lnTo>
                  <a:cubicBezTo>
                    <a:pt x="10731" y="9453"/>
                    <a:pt x="10487" y="0"/>
                    <a:pt x="10487" y="0"/>
                  </a:cubicBez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5"/>
            <p:cNvSpPr/>
            <p:nvPr/>
          </p:nvSpPr>
          <p:spPr>
            <a:xfrm flipH="1">
              <a:off x="2532792" y="3684321"/>
              <a:ext cx="509410" cy="165943"/>
            </a:xfrm>
            <a:custGeom>
              <a:avLst/>
              <a:gdLst/>
              <a:ahLst/>
              <a:cxnLst/>
              <a:rect l="l" t="t" r="r" b="b"/>
              <a:pathLst>
                <a:path w="10336" h="3367" extrusionOk="0">
                  <a:moveTo>
                    <a:pt x="6438" y="1"/>
                  </a:moveTo>
                  <a:cubicBezTo>
                    <a:pt x="2356" y="1"/>
                    <a:pt x="1" y="2485"/>
                    <a:pt x="1" y="2485"/>
                  </a:cubicBezTo>
                  <a:lnTo>
                    <a:pt x="153" y="3367"/>
                  </a:lnTo>
                  <a:cubicBezTo>
                    <a:pt x="153" y="3367"/>
                    <a:pt x="7083" y="1543"/>
                    <a:pt x="10335" y="722"/>
                  </a:cubicBezTo>
                  <a:cubicBezTo>
                    <a:pt x="8906" y="203"/>
                    <a:pt x="7601" y="1"/>
                    <a:pt x="643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5"/>
            <p:cNvSpPr/>
            <p:nvPr/>
          </p:nvSpPr>
          <p:spPr>
            <a:xfrm flipH="1">
              <a:off x="2997211" y="3459233"/>
              <a:ext cx="305616" cy="912364"/>
            </a:xfrm>
            <a:custGeom>
              <a:avLst/>
              <a:gdLst/>
              <a:ahLst/>
              <a:cxnLst/>
              <a:rect l="l" t="t" r="r" b="b"/>
              <a:pathLst>
                <a:path w="6201" h="18512" extrusionOk="0">
                  <a:moveTo>
                    <a:pt x="0" y="0"/>
                  </a:moveTo>
                  <a:lnTo>
                    <a:pt x="2128" y="13952"/>
                  </a:lnTo>
                  <a:lnTo>
                    <a:pt x="6201" y="18511"/>
                  </a:lnTo>
                  <a:lnTo>
                    <a:pt x="5441" y="7934"/>
                  </a:lnTo>
                  <a:lnTo>
                    <a:pt x="4833" y="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5"/>
            <p:cNvSpPr/>
            <p:nvPr/>
          </p:nvSpPr>
          <p:spPr>
            <a:xfrm flipH="1">
              <a:off x="3027176" y="3459233"/>
              <a:ext cx="275651" cy="391027"/>
            </a:xfrm>
            <a:custGeom>
              <a:avLst/>
              <a:gdLst/>
              <a:ahLst/>
              <a:cxnLst/>
              <a:rect l="l" t="t" r="r" b="b"/>
              <a:pathLst>
                <a:path w="5593" h="7934" extrusionOk="0">
                  <a:moveTo>
                    <a:pt x="0" y="0"/>
                  </a:moveTo>
                  <a:cubicBezTo>
                    <a:pt x="1" y="1"/>
                    <a:pt x="4012" y="5897"/>
                    <a:pt x="5441" y="7934"/>
                  </a:cubicBezTo>
                  <a:cubicBezTo>
                    <a:pt x="5593" y="343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5"/>
            <p:cNvSpPr/>
            <p:nvPr/>
          </p:nvSpPr>
          <p:spPr>
            <a:xfrm flipH="1">
              <a:off x="3049653" y="3599353"/>
              <a:ext cx="359583" cy="640606"/>
            </a:xfrm>
            <a:custGeom>
              <a:avLst/>
              <a:gdLst/>
              <a:ahLst/>
              <a:cxnLst/>
              <a:rect l="l" t="t" r="r" b="b"/>
              <a:pathLst>
                <a:path w="7296" h="12998" extrusionOk="0">
                  <a:moveTo>
                    <a:pt x="3564" y="1"/>
                  </a:moveTo>
                  <a:cubicBezTo>
                    <a:pt x="3120" y="1"/>
                    <a:pt x="1907" y="214"/>
                    <a:pt x="791" y="2325"/>
                  </a:cubicBezTo>
                  <a:cubicBezTo>
                    <a:pt x="761" y="2355"/>
                    <a:pt x="730" y="2416"/>
                    <a:pt x="730" y="2446"/>
                  </a:cubicBezTo>
                  <a:cubicBezTo>
                    <a:pt x="1" y="3905"/>
                    <a:pt x="1" y="5577"/>
                    <a:pt x="275" y="7127"/>
                  </a:cubicBezTo>
                  <a:cubicBezTo>
                    <a:pt x="487" y="8191"/>
                    <a:pt x="609" y="9285"/>
                    <a:pt x="1156" y="10197"/>
                  </a:cubicBezTo>
                  <a:cubicBezTo>
                    <a:pt x="1794" y="11291"/>
                    <a:pt x="3041" y="11899"/>
                    <a:pt x="4165" y="12386"/>
                  </a:cubicBezTo>
                  <a:cubicBezTo>
                    <a:pt x="4252" y="12415"/>
                    <a:pt x="5780" y="12998"/>
                    <a:pt x="5945" y="12998"/>
                  </a:cubicBezTo>
                  <a:cubicBezTo>
                    <a:pt x="5952" y="12998"/>
                    <a:pt x="5957" y="12996"/>
                    <a:pt x="5959" y="12993"/>
                  </a:cubicBezTo>
                  <a:cubicBezTo>
                    <a:pt x="7296" y="8920"/>
                    <a:pt x="3588" y="5729"/>
                    <a:pt x="3588" y="5729"/>
                  </a:cubicBezTo>
                  <a:lnTo>
                    <a:pt x="4895" y="4787"/>
                  </a:lnTo>
                  <a:cubicBezTo>
                    <a:pt x="5290" y="4513"/>
                    <a:pt x="5381" y="3936"/>
                    <a:pt x="5077" y="3571"/>
                  </a:cubicBezTo>
                  <a:cubicBezTo>
                    <a:pt x="4986" y="3480"/>
                    <a:pt x="4925" y="3388"/>
                    <a:pt x="4834" y="3388"/>
                  </a:cubicBezTo>
                  <a:cubicBezTo>
                    <a:pt x="5266" y="3334"/>
                    <a:pt x="5266" y="2367"/>
                    <a:pt x="4598" y="2367"/>
                  </a:cubicBezTo>
                  <a:cubicBezTo>
                    <a:pt x="4515" y="2367"/>
                    <a:pt x="4422" y="2382"/>
                    <a:pt x="4317" y="2416"/>
                  </a:cubicBezTo>
                  <a:cubicBezTo>
                    <a:pt x="4530" y="1990"/>
                    <a:pt x="4591" y="1352"/>
                    <a:pt x="3740" y="1261"/>
                  </a:cubicBezTo>
                  <a:cubicBezTo>
                    <a:pt x="4408" y="258"/>
                    <a:pt x="3740" y="15"/>
                    <a:pt x="3740" y="15"/>
                  </a:cubicBezTo>
                  <a:cubicBezTo>
                    <a:pt x="3740" y="15"/>
                    <a:pt x="3677" y="1"/>
                    <a:pt x="3564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5"/>
            <p:cNvSpPr/>
            <p:nvPr/>
          </p:nvSpPr>
          <p:spPr>
            <a:xfrm flipH="1">
              <a:off x="2997205" y="3799304"/>
              <a:ext cx="71956" cy="572297"/>
            </a:xfrm>
            <a:custGeom>
              <a:avLst/>
              <a:gdLst/>
              <a:ahLst/>
              <a:cxnLst/>
              <a:rect l="l" t="t" r="r" b="b"/>
              <a:pathLst>
                <a:path w="1460" h="11612" extrusionOk="0">
                  <a:moveTo>
                    <a:pt x="1" y="0"/>
                  </a:moveTo>
                  <a:lnTo>
                    <a:pt x="791" y="10851"/>
                  </a:lnTo>
                  <a:lnTo>
                    <a:pt x="1460" y="11611"/>
                  </a:lnTo>
                  <a:lnTo>
                    <a:pt x="70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5"/>
            <p:cNvSpPr/>
            <p:nvPr/>
          </p:nvSpPr>
          <p:spPr>
            <a:xfrm flipH="1">
              <a:off x="2116337" y="1639076"/>
              <a:ext cx="934838" cy="341406"/>
            </a:xfrm>
            <a:custGeom>
              <a:avLst/>
              <a:gdLst/>
              <a:ahLst/>
              <a:cxnLst/>
              <a:rect l="l" t="t" r="r" b="b"/>
              <a:pathLst>
                <a:path w="18968" h="6610" extrusionOk="0">
                  <a:moveTo>
                    <a:pt x="730" y="1"/>
                  </a:moveTo>
                  <a:cubicBezTo>
                    <a:pt x="426" y="305"/>
                    <a:pt x="244" y="669"/>
                    <a:pt x="153" y="1065"/>
                  </a:cubicBezTo>
                  <a:cubicBezTo>
                    <a:pt x="1" y="1855"/>
                    <a:pt x="213" y="2676"/>
                    <a:pt x="608" y="3375"/>
                  </a:cubicBezTo>
                  <a:cubicBezTo>
                    <a:pt x="1551" y="5077"/>
                    <a:pt x="3405" y="6141"/>
                    <a:pt x="5320" y="6475"/>
                  </a:cubicBezTo>
                  <a:cubicBezTo>
                    <a:pt x="5852" y="6568"/>
                    <a:pt x="6390" y="6609"/>
                    <a:pt x="6928" y="6609"/>
                  </a:cubicBezTo>
                  <a:cubicBezTo>
                    <a:pt x="8324" y="6609"/>
                    <a:pt x="9726" y="6331"/>
                    <a:pt x="11065" y="5958"/>
                  </a:cubicBezTo>
                  <a:cubicBezTo>
                    <a:pt x="12341" y="5563"/>
                    <a:pt x="13557" y="5107"/>
                    <a:pt x="14864" y="4894"/>
                  </a:cubicBezTo>
                  <a:cubicBezTo>
                    <a:pt x="15266" y="4829"/>
                    <a:pt x="15676" y="4792"/>
                    <a:pt x="16086" y="4792"/>
                  </a:cubicBezTo>
                  <a:cubicBezTo>
                    <a:pt x="17008" y="4792"/>
                    <a:pt x="17924" y="4978"/>
                    <a:pt x="18724" y="5442"/>
                  </a:cubicBezTo>
                  <a:cubicBezTo>
                    <a:pt x="18815" y="5502"/>
                    <a:pt x="18876" y="5563"/>
                    <a:pt x="18967" y="5624"/>
                  </a:cubicBezTo>
                  <a:lnTo>
                    <a:pt x="18785" y="4317"/>
                  </a:lnTo>
                  <a:cubicBezTo>
                    <a:pt x="18724" y="3739"/>
                    <a:pt x="18633" y="3162"/>
                    <a:pt x="18542" y="2584"/>
                  </a:cubicBezTo>
                  <a:cubicBezTo>
                    <a:pt x="18451" y="1916"/>
                    <a:pt x="18572" y="1703"/>
                    <a:pt x="17934" y="1612"/>
                  </a:cubicBezTo>
                  <a:cubicBezTo>
                    <a:pt x="17296" y="1520"/>
                    <a:pt x="16627" y="1551"/>
                    <a:pt x="15989" y="1520"/>
                  </a:cubicBezTo>
                  <a:cubicBezTo>
                    <a:pt x="14925" y="1460"/>
                    <a:pt x="13770" y="1520"/>
                    <a:pt x="12706" y="1308"/>
                  </a:cubicBezTo>
                  <a:cubicBezTo>
                    <a:pt x="10122" y="1004"/>
                    <a:pt x="7569" y="548"/>
                    <a:pt x="4985" y="274"/>
                  </a:cubicBezTo>
                  <a:cubicBezTo>
                    <a:pt x="3587" y="122"/>
                    <a:pt x="2159" y="1"/>
                    <a:pt x="730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5"/>
            <p:cNvSpPr/>
            <p:nvPr/>
          </p:nvSpPr>
          <p:spPr>
            <a:xfrm flipH="1">
              <a:off x="2033942" y="1639065"/>
              <a:ext cx="1552034" cy="891418"/>
            </a:xfrm>
            <a:custGeom>
              <a:avLst/>
              <a:gdLst/>
              <a:ahLst/>
              <a:cxnLst/>
              <a:rect l="l" t="t" r="r" b="b"/>
              <a:pathLst>
                <a:path w="31491" h="18087" extrusionOk="0">
                  <a:moveTo>
                    <a:pt x="11581" y="1"/>
                  </a:moveTo>
                  <a:cubicBezTo>
                    <a:pt x="10943" y="1"/>
                    <a:pt x="10335" y="1"/>
                    <a:pt x="9697" y="61"/>
                  </a:cubicBezTo>
                  <a:cubicBezTo>
                    <a:pt x="8754" y="122"/>
                    <a:pt x="4256" y="274"/>
                    <a:pt x="4256" y="1642"/>
                  </a:cubicBezTo>
                  <a:cubicBezTo>
                    <a:pt x="4256" y="2514"/>
                    <a:pt x="5310" y="2748"/>
                    <a:pt x="6443" y="2748"/>
                  </a:cubicBezTo>
                  <a:cubicBezTo>
                    <a:pt x="7758" y="2748"/>
                    <a:pt x="9179" y="2432"/>
                    <a:pt x="9180" y="2432"/>
                  </a:cubicBezTo>
                  <a:lnTo>
                    <a:pt x="9180" y="2432"/>
                  </a:lnTo>
                  <a:cubicBezTo>
                    <a:pt x="9179" y="2433"/>
                    <a:pt x="1611" y="4864"/>
                    <a:pt x="2432" y="5958"/>
                  </a:cubicBezTo>
                  <a:cubicBezTo>
                    <a:pt x="2644" y="6252"/>
                    <a:pt x="2984" y="6360"/>
                    <a:pt x="3367" y="6360"/>
                  </a:cubicBezTo>
                  <a:cubicBezTo>
                    <a:pt x="4410" y="6360"/>
                    <a:pt x="5775" y="5564"/>
                    <a:pt x="5775" y="5563"/>
                  </a:cubicBezTo>
                  <a:lnTo>
                    <a:pt x="5775" y="5563"/>
                  </a:lnTo>
                  <a:cubicBezTo>
                    <a:pt x="5774" y="5564"/>
                    <a:pt x="0" y="9849"/>
                    <a:pt x="1338" y="10457"/>
                  </a:cubicBezTo>
                  <a:cubicBezTo>
                    <a:pt x="1460" y="10510"/>
                    <a:pt x="1600" y="10534"/>
                    <a:pt x="1752" y="10534"/>
                  </a:cubicBezTo>
                  <a:cubicBezTo>
                    <a:pt x="3255" y="10534"/>
                    <a:pt x="5988" y="8178"/>
                    <a:pt x="5988" y="8177"/>
                  </a:cubicBezTo>
                  <a:lnTo>
                    <a:pt x="5988" y="8177"/>
                  </a:lnTo>
                  <a:cubicBezTo>
                    <a:pt x="5988" y="8178"/>
                    <a:pt x="2797" y="13466"/>
                    <a:pt x="3678" y="13740"/>
                  </a:cubicBezTo>
                  <a:cubicBezTo>
                    <a:pt x="3704" y="13748"/>
                    <a:pt x="3733" y="13752"/>
                    <a:pt x="3765" y="13752"/>
                  </a:cubicBezTo>
                  <a:cubicBezTo>
                    <a:pt x="4751" y="13752"/>
                    <a:pt x="8176" y="9728"/>
                    <a:pt x="8177" y="9727"/>
                  </a:cubicBezTo>
                  <a:lnTo>
                    <a:pt x="8177" y="9727"/>
                  </a:lnTo>
                  <a:cubicBezTo>
                    <a:pt x="8176" y="9728"/>
                    <a:pt x="5988" y="13800"/>
                    <a:pt x="6900" y="14226"/>
                  </a:cubicBezTo>
                  <a:cubicBezTo>
                    <a:pt x="6931" y="14241"/>
                    <a:pt x="6967" y="14248"/>
                    <a:pt x="7006" y="14248"/>
                  </a:cubicBezTo>
                  <a:cubicBezTo>
                    <a:pt x="8151" y="14248"/>
                    <a:pt x="12554" y="8056"/>
                    <a:pt x="12554" y="8056"/>
                  </a:cubicBezTo>
                  <a:cubicBezTo>
                    <a:pt x="12554" y="8056"/>
                    <a:pt x="15290" y="10933"/>
                    <a:pt x="18559" y="10933"/>
                  </a:cubicBezTo>
                  <a:cubicBezTo>
                    <a:pt x="19001" y="10933"/>
                    <a:pt x="19453" y="10880"/>
                    <a:pt x="19909" y="10761"/>
                  </a:cubicBezTo>
                  <a:cubicBezTo>
                    <a:pt x="23645" y="9812"/>
                    <a:pt x="24691" y="7504"/>
                    <a:pt x="26518" y="7504"/>
                  </a:cubicBezTo>
                  <a:cubicBezTo>
                    <a:pt x="26564" y="7504"/>
                    <a:pt x="26610" y="7505"/>
                    <a:pt x="26657" y="7508"/>
                  </a:cubicBezTo>
                  <a:cubicBezTo>
                    <a:pt x="28572" y="7630"/>
                    <a:pt x="29484" y="18086"/>
                    <a:pt x="29484" y="18086"/>
                  </a:cubicBezTo>
                  <a:lnTo>
                    <a:pt x="31490" y="17600"/>
                  </a:lnTo>
                  <a:cubicBezTo>
                    <a:pt x="30943" y="13618"/>
                    <a:pt x="30396" y="9606"/>
                    <a:pt x="29818" y="5593"/>
                  </a:cubicBezTo>
                  <a:cubicBezTo>
                    <a:pt x="29727" y="5533"/>
                    <a:pt x="29666" y="5472"/>
                    <a:pt x="29575" y="5442"/>
                  </a:cubicBezTo>
                  <a:cubicBezTo>
                    <a:pt x="29180" y="5198"/>
                    <a:pt x="28785" y="5046"/>
                    <a:pt x="28359" y="4955"/>
                  </a:cubicBezTo>
                  <a:cubicBezTo>
                    <a:pt x="27843" y="5046"/>
                    <a:pt x="27326" y="5198"/>
                    <a:pt x="26840" y="5411"/>
                  </a:cubicBezTo>
                  <a:cubicBezTo>
                    <a:pt x="24712" y="6353"/>
                    <a:pt x="23131" y="8329"/>
                    <a:pt x="20943" y="9028"/>
                  </a:cubicBezTo>
                  <a:cubicBezTo>
                    <a:pt x="20542" y="9162"/>
                    <a:pt x="20117" y="9248"/>
                    <a:pt x="19698" y="9248"/>
                  </a:cubicBezTo>
                  <a:cubicBezTo>
                    <a:pt x="19450" y="9248"/>
                    <a:pt x="19204" y="9218"/>
                    <a:pt x="18967" y="9150"/>
                  </a:cubicBezTo>
                  <a:cubicBezTo>
                    <a:pt x="18329" y="8998"/>
                    <a:pt x="17721" y="8572"/>
                    <a:pt x="17447" y="7934"/>
                  </a:cubicBezTo>
                  <a:cubicBezTo>
                    <a:pt x="17295" y="7508"/>
                    <a:pt x="17295" y="7022"/>
                    <a:pt x="17508" y="6597"/>
                  </a:cubicBezTo>
                  <a:cubicBezTo>
                    <a:pt x="17052" y="6597"/>
                    <a:pt x="16596" y="6536"/>
                    <a:pt x="16171" y="6475"/>
                  </a:cubicBezTo>
                  <a:cubicBezTo>
                    <a:pt x="14256" y="6141"/>
                    <a:pt x="12402" y="5077"/>
                    <a:pt x="11459" y="3375"/>
                  </a:cubicBezTo>
                  <a:cubicBezTo>
                    <a:pt x="11064" y="2676"/>
                    <a:pt x="10852" y="1855"/>
                    <a:pt x="11004" y="1065"/>
                  </a:cubicBezTo>
                  <a:cubicBezTo>
                    <a:pt x="11095" y="669"/>
                    <a:pt x="11277" y="305"/>
                    <a:pt x="11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5"/>
            <p:cNvSpPr/>
            <p:nvPr/>
          </p:nvSpPr>
          <p:spPr>
            <a:xfrm flipH="1">
              <a:off x="2188233" y="1874996"/>
              <a:ext cx="545339" cy="219220"/>
            </a:xfrm>
            <a:custGeom>
              <a:avLst/>
              <a:gdLst/>
              <a:ahLst/>
              <a:cxnLst/>
              <a:rect l="l" t="t" r="r" b="b"/>
              <a:pathLst>
                <a:path w="11065" h="4448" extrusionOk="0">
                  <a:moveTo>
                    <a:pt x="9642" y="0"/>
                  </a:moveTo>
                  <a:cubicBezTo>
                    <a:pt x="9234" y="0"/>
                    <a:pt x="8824" y="38"/>
                    <a:pt x="8420" y="107"/>
                  </a:cubicBezTo>
                  <a:cubicBezTo>
                    <a:pt x="7113" y="320"/>
                    <a:pt x="5897" y="776"/>
                    <a:pt x="4621" y="1141"/>
                  </a:cubicBezTo>
                  <a:cubicBezTo>
                    <a:pt x="3264" y="1545"/>
                    <a:pt x="1853" y="1812"/>
                    <a:pt x="439" y="1812"/>
                  </a:cubicBezTo>
                  <a:cubicBezTo>
                    <a:pt x="364" y="1812"/>
                    <a:pt x="289" y="1811"/>
                    <a:pt x="213" y="1810"/>
                  </a:cubicBezTo>
                  <a:cubicBezTo>
                    <a:pt x="0" y="2205"/>
                    <a:pt x="0" y="2721"/>
                    <a:pt x="152" y="3147"/>
                  </a:cubicBezTo>
                  <a:cubicBezTo>
                    <a:pt x="426" y="3755"/>
                    <a:pt x="1034" y="4211"/>
                    <a:pt x="1672" y="4363"/>
                  </a:cubicBezTo>
                  <a:cubicBezTo>
                    <a:pt x="1913" y="4420"/>
                    <a:pt x="2163" y="4447"/>
                    <a:pt x="2415" y="4447"/>
                  </a:cubicBezTo>
                  <a:cubicBezTo>
                    <a:pt x="2830" y="4447"/>
                    <a:pt x="3251" y="4374"/>
                    <a:pt x="3648" y="4241"/>
                  </a:cubicBezTo>
                  <a:cubicBezTo>
                    <a:pt x="5836" y="3542"/>
                    <a:pt x="7417" y="1566"/>
                    <a:pt x="9545" y="655"/>
                  </a:cubicBezTo>
                  <a:cubicBezTo>
                    <a:pt x="10031" y="442"/>
                    <a:pt x="10548" y="290"/>
                    <a:pt x="11064" y="168"/>
                  </a:cubicBezTo>
                  <a:cubicBezTo>
                    <a:pt x="10603" y="53"/>
                    <a:pt x="10124" y="0"/>
                    <a:pt x="9642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5"/>
            <p:cNvSpPr/>
            <p:nvPr/>
          </p:nvSpPr>
          <p:spPr>
            <a:xfrm flipH="1">
              <a:off x="1866537" y="2424038"/>
              <a:ext cx="323211" cy="289944"/>
            </a:xfrm>
            <a:custGeom>
              <a:avLst/>
              <a:gdLst/>
              <a:ahLst/>
              <a:cxnLst/>
              <a:rect l="l" t="t" r="r" b="b"/>
              <a:pathLst>
                <a:path w="6558" h="5883" extrusionOk="0">
                  <a:moveTo>
                    <a:pt x="2689" y="1"/>
                  </a:moveTo>
                  <a:cubicBezTo>
                    <a:pt x="1162" y="1"/>
                    <a:pt x="182" y="1855"/>
                    <a:pt x="182" y="1855"/>
                  </a:cubicBezTo>
                  <a:cubicBezTo>
                    <a:pt x="182" y="1855"/>
                    <a:pt x="0" y="3831"/>
                    <a:pt x="942" y="5867"/>
                  </a:cubicBezTo>
                  <a:cubicBezTo>
                    <a:pt x="1078" y="5878"/>
                    <a:pt x="1211" y="5883"/>
                    <a:pt x="1341" y="5883"/>
                  </a:cubicBezTo>
                  <a:cubicBezTo>
                    <a:pt x="5064" y="5883"/>
                    <a:pt x="6557" y="1802"/>
                    <a:pt x="3708" y="275"/>
                  </a:cubicBezTo>
                  <a:cubicBezTo>
                    <a:pt x="3347" y="81"/>
                    <a:pt x="3006" y="1"/>
                    <a:pt x="268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5"/>
            <p:cNvSpPr/>
            <p:nvPr/>
          </p:nvSpPr>
          <p:spPr>
            <a:xfrm flipH="1">
              <a:off x="2004435" y="2485349"/>
              <a:ext cx="102956" cy="186692"/>
            </a:xfrm>
            <a:custGeom>
              <a:avLst/>
              <a:gdLst/>
              <a:ahLst/>
              <a:cxnLst/>
              <a:rect l="l" t="t" r="r" b="b"/>
              <a:pathLst>
                <a:path w="2089" h="3788" extrusionOk="0">
                  <a:moveTo>
                    <a:pt x="1853" y="1"/>
                  </a:moveTo>
                  <a:cubicBezTo>
                    <a:pt x="1843" y="1"/>
                    <a:pt x="1834" y="2"/>
                    <a:pt x="1825" y="3"/>
                  </a:cubicBezTo>
                  <a:cubicBezTo>
                    <a:pt x="396" y="246"/>
                    <a:pt x="31" y="1857"/>
                    <a:pt x="1" y="3104"/>
                  </a:cubicBezTo>
                  <a:cubicBezTo>
                    <a:pt x="1" y="3286"/>
                    <a:pt x="31" y="3468"/>
                    <a:pt x="31" y="3651"/>
                  </a:cubicBezTo>
                  <a:cubicBezTo>
                    <a:pt x="31" y="3742"/>
                    <a:pt x="100" y="3787"/>
                    <a:pt x="168" y="3787"/>
                  </a:cubicBezTo>
                  <a:cubicBezTo>
                    <a:pt x="236" y="3787"/>
                    <a:pt x="305" y="3742"/>
                    <a:pt x="305" y="3651"/>
                  </a:cubicBezTo>
                  <a:cubicBezTo>
                    <a:pt x="305" y="2708"/>
                    <a:pt x="274" y="1553"/>
                    <a:pt x="943" y="793"/>
                  </a:cubicBezTo>
                  <a:cubicBezTo>
                    <a:pt x="1186" y="520"/>
                    <a:pt x="1521" y="338"/>
                    <a:pt x="1916" y="277"/>
                  </a:cubicBezTo>
                  <a:cubicBezTo>
                    <a:pt x="2089" y="248"/>
                    <a:pt x="2016" y="1"/>
                    <a:pt x="1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5"/>
            <p:cNvSpPr/>
            <p:nvPr/>
          </p:nvSpPr>
          <p:spPr>
            <a:xfrm flipH="1">
              <a:off x="1967274" y="2554103"/>
              <a:ext cx="137456" cy="43272"/>
            </a:xfrm>
            <a:custGeom>
              <a:avLst/>
              <a:gdLst/>
              <a:ahLst/>
              <a:cxnLst/>
              <a:rect l="l" t="t" r="r" b="b"/>
              <a:pathLst>
                <a:path w="2789" h="878" extrusionOk="0">
                  <a:moveTo>
                    <a:pt x="1873" y="1"/>
                  </a:moveTo>
                  <a:cubicBezTo>
                    <a:pt x="1548" y="1"/>
                    <a:pt x="1220" y="72"/>
                    <a:pt x="920" y="189"/>
                  </a:cubicBezTo>
                  <a:cubicBezTo>
                    <a:pt x="646" y="280"/>
                    <a:pt x="372" y="402"/>
                    <a:pt x="129" y="584"/>
                  </a:cubicBezTo>
                  <a:cubicBezTo>
                    <a:pt x="0" y="687"/>
                    <a:pt x="90" y="877"/>
                    <a:pt x="213" y="877"/>
                  </a:cubicBezTo>
                  <a:cubicBezTo>
                    <a:pt x="235" y="877"/>
                    <a:pt x="258" y="871"/>
                    <a:pt x="281" y="857"/>
                  </a:cubicBezTo>
                  <a:cubicBezTo>
                    <a:pt x="726" y="519"/>
                    <a:pt x="1289" y="298"/>
                    <a:pt x="1846" y="298"/>
                  </a:cubicBezTo>
                  <a:cubicBezTo>
                    <a:pt x="2089" y="298"/>
                    <a:pt x="2330" y="340"/>
                    <a:pt x="2561" y="432"/>
                  </a:cubicBezTo>
                  <a:cubicBezTo>
                    <a:pt x="2579" y="438"/>
                    <a:pt x="2596" y="441"/>
                    <a:pt x="2611" y="441"/>
                  </a:cubicBezTo>
                  <a:cubicBezTo>
                    <a:pt x="2753" y="441"/>
                    <a:pt x="2789" y="213"/>
                    <a:pt x="2652" y="158"/>
                  </a:cubicBezTo>
                  <a:cubicBezTo>
                    <a:pt x="2405" y="49"/>
                    <a:pt x="2140" y="1"/>
                    <a:pt x="1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5"/>
            <p:cNvSpPr/>
            <p:nvPr/>
          </p:nvSpPr>
          <p:spPr>
            <a:xfrm flipH="1">
              <a:off x="2543289" y="3758841"/>
              <a:ext cx="453964" cy="572297"/>
            </a:xfrm>
            <a:custGeom>
              <a:avLst/>
              <a:gdLst/>
              <a:ahLst/>
              <a:cxnLst/>
              <a:rect l="l" t="t" r="r" b="b"/>
              <a:pathLst>
                <a:path w="9211" h="11612" extrusionOk="0">
                  <a:moveTo>
                    <a:pt x="8846" y="0"/>
                  </a:moveTo>
                  <a:lnTo>
                    <a:pt x="1" y="2371"/>
                  </a:lnTo>
                  <a:lnTo>
                    <a:pt x="548" y="11612"/>
                  </a:lnTo>
                  <a:lnTo>
                    <a:pt x="9211" y="8815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5"/>
            <p:cNvSpPr/>
            <p:nvPr/>
          </p:nvSpPr>
          <p:spPr>
            <a:xfrm flipH="1">
              <a:off x="2495333" y="3892159"/>
              <a:ext cx="443466" cy="471953"/>
            </a:xfrm>
            <a:custGeom>
              <a:avLst/>
              <a:gdLst/>
              <a:ahLst/>
              <a:cxnLst/>
              <a:rect l="l" t="t" r="r" b="b"/>
              <a:pathLst>
                <a:path w="8998" h="9576" extrusionOk="0">
                  <a:moveTo>
                    <a:pt x="5988" y="1"/>
                  </a:moveTo>
                  <a:cubicBezTo>
                    <a:pt x="5289" y="1"/>
                    <a:pt x="5988" y="3192"/>
                    <a:pt x="5988" y="3192"/>
                  </a:cubicBezTo>
                  <a:cubicBezTo>
                    <a:pt x="5988" y="3192"/>
                    <a:pt x="2385" y="1764"/>
                    <a:pt x="982" y="1764"/>
                  </a:cubicBezTo>
                  <a:cubicBezTo>
                    <a:pt x="710" y="1764"/>
                    <a:pt x="520" y="1818"/>
                    <a:pt x="456" y="1946"/>
                  </a:cubicBezTo>
                  <a:cubicBezTo>
                    <a:pt x="183" y="2493"/>
                    <a:pt x="2584" y="4074"/>
                    <a:pt x="2584" y="4074"/>
                  </a:cubicBezTo>
                  <a:lnTo>
                    <a:pt x="730" y="3952"/>
                  </a:lnTo>
                  <a:cubicBezTo>
                    <a:pt x="213" y="4043"/>
                    <a:pt x="0" y="4621"/>
                    <a:pt x="395" y="5046"/>
                  </a:cubicBezTo>
                  <a:cubicBezTo>
                    <a:pt x="183" y="5441"/>
                    <a:pt x="152" y="5928"/>
                    <a:pt x="395" y="6384"/>
                  </a:cubicBezTo>
                  <a:cubicBezTo>
                    <a:pt x="1003" y="7630"/>
                    <a:pt x="2310" y="9089"/>
                    <a:pt x="4833" y="9575"/>
                  </a:cubicBezTo>
                  <a:cubicBezTo>
                    <a:pt x="8997" y="9575"/>
                    <a:pt x="7751" y="3435"/>
                    <a:pt x="7751" y="3435"/>
                  </a:cubicBezTo>
                  <a:cubicBezTo>
                    <a:pt x="7751" y="3435"/>
                    <a:pt x="6687" y="1"/>
                    <a:pt x="5988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5"/>
            <p:cNvSpPr/>
            <p:nvPr/>
          </p:nvSpPr>
          <p:spPr>
            <a:xfrm flipH="1">
              <a:off x="1991980" y="3807338"/>
              <a:ext cx="708620" cy="557265"/>
            </a:xfrm>
            <a:custGeom>
              <a:avLst/>
              <a:gdLst/>
              <a:ahLst/>
              <a:cxnLst/>
              <a:rect l="l" t="t" r="r" b="b"/>
              <a:pathLst>
                <a:path w="14378" h="11307" extrusionOk="0">
                  <a:moveTo>
                    <a:pt x="9445" y="0"/>
                  </a:moveTo>
                  <a:cubicBezTo>
                    <a:pt x="8902" y="0"/>
                    <a:pt x="8397" y="35"/>
                    <a:pt x="7964" y="80"/>
                  </a:cubicBezTo>
                  <a:lnTo>
                    <a:pt x="7964" y="1387"/>
                  </a:lnTo>
                  <a:lnTo>
                    <a:pt x="2918" y="5156"/>
                  </a:lnTo>
                  <a:lnTo>
                    <a:pt x="0" y="11296"/>
                  </a:lnTo>
                  <a:cubicBezTo>
                    <a:pt x="0" y="11296"/>
                    <a:pt x="149" y="11307"/>
                    <a:pt x="422" y="11307"/>
                  </a:cubicBezTo>
                  <a:cubicBezTo>
                    <a:pt x="2140" y="11307"/>
                    <a:pt x="8763" y="10899"/>
                    <a:pt x="13800" y="4944"/>
                  </a:cubicBezTo>
                  <a:cubicBezTo>
                    <a:pt x="14043" y="3728"/>
                    <a:pt x="14225" y="2603"/>
                    <a:pt x="14377" y="1539"/>
                  </a:cubicBezTo>
                  <a:cubicBezTo>
                    <a:pt x="13032" y="308"/>
                    <a:pt x="11072" y="0"/>
                    <a:pt x="9445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5"/>
            <p:cNvSpPr/>
            <p:nvPr/>
          </p:nvSpPr>
          <p:spPr>
            <a:xfrm flipH="1">
              <a:off x="1991980" y="3841246"/>
              <a:ext cx="714633" cy="523210"/>
            </a:xfrm>
            <a:custGeom>
              <a:avLst/>
              <a:gdLst/>
              <a:ahLst/>
              <a:cxnLst/>
              <a:rect l="l" t="t" r="r" b="b"/>
              <a:pathLst>
                <a:path w="14500" h="106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3375" y="6566"/>
                    <a:pt x="1" y="10578"/>
                    <a:pt x="1" y="10578"/>
                  </a:cubicBezTo>
                  <a:cubicBezTo>
                    <a:pt x="350" y="10603"/>
                    <a:pt x="696" y="10616"/>
                    <a:pt x="1036" y="10616"/>
                  </a:cubicBezTo>
                  <a:cubicBezTo>
                    <a:pt x="8789" y="10616"/>
                    <a:pt x="13922" y="4256"/>
                    <a:pt x="13922" y="4256"/>
                  </a:cubicBezTo>
                  <a:cubicBezTo>
                    <a:pt x="13922" y="4256"/>
                    <a:pt x="14378" y="1794"/>
                    <a:pt x="14499" y="851"/>
                  </a:cubicBezTo>
                  <a:cubicBezTo>
                    <a:pt x="13983" y="335"/>
                    <a:pt x="13162" y="0"/>
                    <a:pt x="13162" y="0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5"/>
            <p:cNvSpPr/>
            <p:nvPr/>
          </p:nvSpPr>
          <p:spPr>
            <a:xfrm flipH="1">
              <a:off x="2788973" y="4146817"/>
              <a:ext cx="133365" cy="59980"/>
            </a:xfrm>
            <a:custGeom>
              <a:avLst/>
              <a:gdLst/>
              <a:ahLst/>
              <a:cxnLst/>
              <a:rect l="l" t="t" r="r" b="b"/>
              <a:pathLst>
                <a:path w="2706" h="1217" extrusionOk="0">
                  <a:moveTo>
                    <a:pt x="1" y="1"/>
                  </a:moveTo>
                  <a:cubicBezTo>
                    <a:pt x="1" y="1"/>
                    <a:pt x="1247" y="822"/>
                    <a:pt x="2706" y="12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5"/>
            <p:cNvSpPr/>
            <p:nvPr/>
          </p:nvSpPr>
          <p:spPr>
            <a:xfrm flipH="1">
              <a:off x="2607705" y="3697431"/>
              <a:ext cx="417986" cy="127352"/>
            </a:xfrm>
            <a:custGeom>
              <a:avLst/>
              <a:gdLst/>
              <a:ahLst/>
              <a:cxnLst/>
              <a:rect l="l" t="t" r="r" b="b"/>
              <a:pathLst>
                <a:path w="8481" h="2584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7052" y="365"/>
                    <a:pt x="5623" y="791"/>
                    <a:pt x="4195" y="1216"/>
                  </a:cubicBezTo>
                  <a:cubicBezTo>
                    <a:pt x="2797" y="1642"/>
                    <a:pt x="1368" y="2098"/>
                    <a:pt x="0" y="2584"/>
                  </a:cubicBezTo>
                  <a:cubicBezTo>
                    <a:pt x="1429" y="2219"/>
                    <a:pt x="2857" y="1824"/>
                    <a:pt x="4256" y="1398"/>
                  </a:cubicBezTo>
                  <a:cubicBezTo>
                    <a:pt x="5684" y="942"/>
                    <a:pt x="7082" y="517"/>
                    <a:pt x="8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5"/>
            <p:cNvSpPr/>
            <p:nvPr/>
          </p:nvSpPr>
          <p:spPr>
            <a:xfrm flipH="1">
              <a:off x="2616674" y="3712414"/>
              <a:ext cx="385064" cy="121389"/>
            </a:xfrm>
            <a:custGeom>
              <a:avLst/>
              <a:gdLst/>
              <a:ahLst/>
              <a:cxnLst/>
              <a:rect l="l" t="t" r="r" b="b"/>
              <a:pathLst>
                <a:path w="7813" h="2463" extrusionOk="0">
                  <a:moveTo>
                    <a:pt x="7812" y="0"/>
                  </a:moveTo>
                  <a:cubicBezTo>
                    <a:pt x="6475" y="335"/>
                    <a:pt x="5168" y="760"/>
                    <a:pt x="3861" y="1155"/>
                  </a:cubicBezTo>
                  <a:cubicBezTo>
                    <a:pt x="2584" y="1550"/>
                    <a:pt x="1277" y="1976"/>
                    <a:pt x="1" y="2462"/>
                  </a:cubicBezTo>
                  <a:cubicBezTo>
                    <a:pt x="1308" y="2128"/>
                    <a:pt x="2615" y="1733"/>
                    <a:pt x="3922" y="1338"/>
                  </a:cubicBezTo>
                  <a:cubicBezTo>
                    <a:pt x="5229" y="912"/>
                    <a:pt x="6536" y="487"/>
                    <a:pt x="7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5"/>
            <p:cNvSpPr/>
            <p:nvPr/>
          </p:nvSpPr>
          <p:spPr>
            <a:xfrm flipH="1">
              <a:off x="2300593" y="35798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5"/>
            <p:cNvSpPr/>
            <p:nvPr/>
          </p:nvSpPr>
          <p:spPr>
            <a:xfrm flipH="1">
              <a:off x="3224908" y="3661452"/>
              <a:ext cx="77920" cy="62986"/>
            </a:xfrm>
            <a:custGeom>
              <a:avLst/>
              <a:gdLst/>
              <a:ahLst/>
              <a:cxnLst/>
              <a:rect l="l" t="t" r="r" b="b"/>
              <a:pathLst>
                <a:path w="1581" h="1278" extrusionOk="0">
                  <a:moveTo>
                    <a:pt x="1581" y="1"/>
                  </a:moveTo>
                  <a:cubicBezTo>
                    <a:pt x="1580" y="1"/>
                    <a:pt x="456" y="274"/>
                    <a:pt x="0" y="1277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5"/>
            <p:cNvSpPr/>
            <p:nvPr/>
          </p:nvSpPr>
          <p:spPr>
            <a:xfrm flipH="1">
              <a:off x="3196420" y="3718377"/>
              <a:ext cx="67471" cy="49482"/>
            </a:xfrm>
            <a:custGeom>
              <a:avLst/>
              <a:gdLst/>
              <a:ahLst/>
              <a:cxnLst/>
              <a:rect l="l" t="t" r="r" b="b"/>
              <a:pathLst>
                <a:path w="1369" h="100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368" y="1"/>
                    <a:pt x="517" y="335"/>
                    <a:pt x="0" y="100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5"/>
            <p:cNvSpPr/>
            <p:nvPr/>
          </p:nvSpPr>
          <p:spPr>
            <a:xfrm flipH="1">
              <a:off x="3170988" y="3767811"/>
              <a:ext cx="58452" cy="36027"/>
            </a:xfrm>
            <a:custGeom>
              <a:avLst/>
              <a:gdLst/>
              <a:ahLst/>
              <a:cxnLst/>
              <a:rect l="l" t="t" r="r" b="b"/>
              <a:pathLst>
                <a:path w="1186" h="73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456" y="214"/>
                    <a:pt x="0" y="730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5"/>
            <p:cNvSpPr/>
            <p:nvPr/>
          </p:nvSpPr>
          <p:spPr>
            <a:xfrm flipH="1">
              <a:off x="2934268" y="34189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1B5F449-C8EC-458D-A2BF-EC82B8F72C63}"/>
              </a:ext>
            </a:extLst>
          </p:cNvPr>
          <p:cNvSpPr txBox="1"/>
          <p:nvPr/>
        </p:nvSpPr>
        <p:spPr>
          <a:xfrm>
            <a:off x="1859639" y="445510"/>
            <a:ext cx="5775940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800" b="1" dirty="0"/>
              <a:t>USO DE APOYOS</a:t>
            </a:r>
          </a:p>
          <a:p>
            <a:pPr algn="ctr"/>
            <a:r>
              <a:rPr lang="es-MX" dirty="0"/>
              <a:t>Son todas las actividades que aumentan la capacidad de una escuela </a:t>
            </a:r>
          </a:p>
          <a:p>
            <a:pPr algn="ctr"/>
            <a:r>
              <a:rPr lang="es-MX" dirty="0"/>
              <a:t>para dar respuesta a la diversidad del alumnado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EB4EB7D-EBBC-412C-AFAE-03CDB5C5B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38255" r="33587" b="5098"/>
          <a:stretch/>
        </p:blipFill>
        <p:spPr>
          <a:xfrm>
            <a:off x="2941983" y="1351722"/>
            <a:ext cx="3675306" cy="37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0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08138" y="659478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2" y="1586683"/>
            <a:ext cx="8714232" cy="33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45720" y="669417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69788"/>
            <a:ext cx="8549640" cy="367371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76803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MX" dirty="0"/>
              <a:t>INCLUSIÓN EDUCATIVA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82460" y="2076091"/>
            <a:ext cx="7323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Patrick Hand" panose="020B0604020202020204" charset="0"/>
              </a:rPr>
              <a:t>Es un proceso orientado a garantizar el derecho a una educación de calidad a todos los estudiantes en igualdad de condiciones, prestando especial atención a quienes están en situación de mayor exclusión o en riesgo de ser marginados/as</a:t>
            </a:r>
            <a:r>
              <a:rPr lang="es-MX" dirty="0">
                <a:latin typeface="Patrick Han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144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254924" y="570026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4" y="1469788"/>
            <a:ext cx="8559892" cy="36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2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14300" y="669417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6" y="1469788"/>
            <a:ext cx="8200848" cy="35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14300" y="609783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76" y="1929764"/>
            <a:ext cx="8454041" cy="18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4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23669" y="540209"/>
            <a:ext cx="8915400" cy="551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es-MX" sz="2800" dirty="0">
              <a:latin typeface="Patrick Hand" panose="020B0604020202020204" charset="0"/>
            </a:endParaRPr>
          </a:p>
          <a:p>
            <a:pPr marL="0" indent="0"/>
            <a:r>
              <a:rPr lang="es-MX" sz="2800" dirty="0">
                <a:latin typeface="Patrick Hand" panose="020B0604020202020204" charset="0"/>
              </a:rPr>
              <a:t>LOS TIPOS DE APOYOS Y / 0 AJUSTES RAZONABLES  </a:t>
            </a:r>
          </a:p>
          <a:p>
            <a:pPr marL="0" indent="0"/>
            <a:endParaRPr lang="es-ES" sz="2800" dirty="0">
              <a:latin typeface="Patrick Hand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5" y="1436205"/>
            <a:ext cx="8810469" cy="37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18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05;p70"/>
          <p:cNvSpPr txBox="1">
            <a:spLocks/>
          </p:cNvSpPr>
          <p:nvPr/>
        </p:nvSpPr>
        <p:spPr>
          <a:xfrm>
            <a:off x="1793990" y="644896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Ajustes o adecuaciones curriculares  </a:t>
            </a:r>
          </a:p>
        </p:txBody>
      </p:sp>
      <p:sp>
        <p:nvSpPr>
          <p:cNvPr id="8" name="Google Shape;1813;p73">
            <a:hlinkClick r:id="rId3" action="ppaction://hlinksldjump"/>
          </p:cNvPr>
          <p:cNvSpPr/>
          <p:nvPr/>
        </p:nvSpPr>
        <p:spPr>
          <a:xfrm>
            <a:off x="308745" y="1732888"/>
            <a:ext cx="2018100" cy="538200"/>
          </a:xfrm>
          <a:prstGeom prst="roundRect">
            <a:avLst>
              <a:gd name="adj" fmla="val 302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Metodología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" name="Google Shape;1814;p73">
            <a:hlinkClick r:id="rId3" action="ppaction://hlinksldjump"/>
          </p:cNvPr>
          <p:cNvSpPr/>
          <p:nvPr/>
        </p:nvSpPr>
        <p:spPr>
          <a:xfrm>
            <a:off x="308745" y="2409776"/>
            <a:ext cx="2018100" cy="538200"/>
          </a:xfrm>
          <a:prstGeom prst="roundRect">
            <a:avLst>
              <a:gd name="adj" fmla="val 302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Evaluación 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" name="Google Shape;1815;p73">
            <a:hlinkClick r:id="rId3" action="ppaction://hlinksldjump"/>
          </p:cNvPr>
          <p:cNvSpPr/>
          <p:nvPr/>
        </p:nvSpPr>
        <p:spPr>
          <a:xfrm>
            <a:off x="308745" y="3086664"/>
            <a:ext cx="2018100" cy="538200"/>
          </a:xfrm>
          <a:prstGeom prst="roundRect">
            <a:avLst>
              <a:gd name="adj" fmla="val 3021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Contenidos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" name="Google Shape;1816;p73">
            <a:hlinkClick r:id="rId3" action="ppaction://hlinksldjump"/>
          </p:cNvPr>
          <p:cNvSpPr/>
          <p:nvPr/>
        </p:nvSpPr>
        <p:spPr>
          <a:xfrm>
            <a:off x="2581158" y="2076845"/>
            <a:ext cx="2018100" cy="538200"/>
          </a:xfrm>
          <a:prstGeom prst="roundRect">
            <a:avLst>
              <a:gd name="adj" fmla="val 302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Propósitos 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" name="Google Shape;1813;p73">
            <a:hlinkClick r:id="rId3" action="ppaction://hlinksldjump"/>
          </p:cNvPr>
          <p:cNvSpPr/>
          <p:nvPr/>
        </p:nvSpPr>
        <p:spPr>
          <a:xfrm>
            <a:off x="2581158" y="2756283"/>
            <a:ext cx="2018100" cy="538200"/>
          </a:xfrm>
          <a:prstGeom prst="roundRect">
            <a:avLst>
              <a:gd name="adj" fmla="val 3021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Áulico 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8" name="Picture 2" descr="Resultado de imagen para participar en clase niños animado | Enseñar a los  niños, Niños de preescolar, Educacion inf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65" y="1729818"/>
            <a:ext cx="3398016" cy="24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18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ctividades-visuales-barreras » Dicho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310057" y="3808261"/>
            <a:ext cx="1548882" cy="50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Google Shape;1605;p70"/>
          <p:cNvSpPr txBox="1">
            <a:spLocks/>
          </p:cNvSpPr>
          <p:nvPr/>
        </p:nvSpPr>
        <p:spPr>
          <a:xfrm>
            <a:off x="1586850" y="643737"/>
            <a:ext cx="5970300" cy="54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Adecuaciones o ajustes en la metodología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96" t="9270"/>
          <a:stretch/>
        </p:blipFill>
        <p:spPr>
          <a:xfrm>
            <a:off x="155574" y="1189737"/>
            <a:ext cx="6601801" cy="3292321"/>
          </a:xfrm>
          <a:prstGeom prst="rect">
            <a:avLst/>
          </a:prstGeom>
        </p:spPr>
      </p:pic>
      <p:pic>
        <p:nvPicPr>
          <p:cNvPr id="12" name="Picture 2" descr="Adaptaciones Curriculares - www.pa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5" y="1909895"/>
            <a:ext cx="2361286" cy="17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79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365" t="35745" r="31623" b="58312"/>
          <a:stretch/>
        </p:blipFill>
        <p:spPr>
          <a:xfrm>
            <a:off x="0" y="2145226"/>
            <a:ext cx="9144000" cy="678200"/>
          </a:xfrm>
          <a:prstGeom prst="rect">
            <a:avLst/>
          </a:prstGeom>
        </p:spPr>
      </p:pic>
      <p:sp>
        <p:nvSpPr>
          <p:cNvPr id="5" name="Google Shape;1605;p70"/>
          <p:cNvSpPr txBox="1">
            <a:spLocks/>
          </p:cNvSpPr>
          <p:nvPr/>
        </p:nvSpPr>
        <p:spPr>
          <a:xfrm>
            <a:off x="640938" y="2211326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Adecuaciones o ajustes en la evaluación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614" t="20758" r="2025" b="56320"/>
          <a:stretch/>
        </p:blipFill>
        <p:spPr>
          <a:xfrm>
            <a:off x="640938" y="2788102"/>
            <a:ext cx="7399819" cy="15140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346" t="56306" r="3645" b="24776"/>
          <a:stretch/>
        </p:blipFill>
        <p:spPr>
          <a:xfrm>
            <a:off x="640938" y="1222824"/>
            <a:ext cx="7851913" cy="9763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8B4BBC-D361-4452-B37F-49AE1C0B3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31" y="595964"/>
            <a:ext cx="743166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7"/>
          <p:cNvSpPr txBox="1">
            <a:spLocks noGrp="1"/>
          </p:cNvSpPr>
          <p:nvPr>
            <p:ph type="title"/>
          </p:nvPr>
        </p:nvSpPr>
        <p:spPr>
          <a:xfrm>
            <a:off x="46901" y="2228955"/>
            <a:ext cx="5738351" cy="2453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500" dirty="0">
                <a:solidFill>
                  <a:schemeClr val="bg1"/>
                </a:solidFill>
              </a:rPr>
              <a:t>GRACIAS</a:t>
            </a:r>
            <a:endParaRPr sz="11500" dirty="0">
              <a:solidFill>
                <a:schemeClr val="bg1"/>
              </a:solidFill>
            </a:endParaRPr>
          </a:p>
        </p:txBody>
      </p:sp>
      <p:grpSp>
        <p:nvGrpSpPr>
          <p:cNvPr id="114" name="Google Shape;2525;p84"/>
          <p:cNvGrpSpPr/>
          <p:nvPr/>
        </p:nvGrpSpPr>
        <p:grpSpPr>
          <a:xfrm>
            <a:off x="5630315" y="358641"/>
            <a:ext cx="3123940" cy="4784859"/>
            <a:chOff x="6093972" y="739900"/>
            <a:chExt cx="2135361" cy="3682716"/>
          </a:xfrm>
        </p:grpSpPr>
        <p:sp>
          <p:nvSpPr>
            <p:cNvPr id="115" name="Google Shape;2526;p84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27;p84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28;p84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29;p84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30;p84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31;p84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32;p84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33;p84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34;p84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35;p84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36;p84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37;p84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38;p84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39;p84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40;p84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41;p84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42;p84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43;p84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44;p84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45;p84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46;p84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47;p84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48;p84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49;p84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50;p84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51;p84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52;p84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53;p84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54;p84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55;p84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56;p84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57;p84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58;p84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59;p84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60;p84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61;p84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62;p84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63;p84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64;p84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65;p84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66;p84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67;p84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68;p84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69;p84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70;p84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71;p84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72;p84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73;p84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74;p84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75;p84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76;p84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77;p84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78;p84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79;p84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80;p84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81;p84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82;p84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83;p84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84;p84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85;p84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86;p84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87;p84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88;p84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89;p84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90;p84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91;p84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92;p84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93;p84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94;p84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95;p84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96;p84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97;p84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98;p84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99;p84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00;p84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01;p84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02;p84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03;p84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04;p84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05;p84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06;p84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07;p84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08;p84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09;p84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10;p84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11;p84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12;p84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13;p84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14;p84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15;p84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16;p84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17;p84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18;p84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19;p84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20;p84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21;p84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22;p84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23;p84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24;p84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25;p84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26;p84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27;p84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28;p84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29;p84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30;p84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31;p84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32;p84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33;p84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34;p84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35;p84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36;p84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37;p84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38;p84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39;p84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640;p84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641;p84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642;p84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643;p84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644;p84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645;p84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46;p84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47;p84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48;p84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49;p84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50;p84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51;p84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52;p84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53;p84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54;p84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55;p84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56;p84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657;p84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658;p84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659;p84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660;p84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661;p84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662;p84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663;p84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664;p84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665;p84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666;p84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667;p84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668;p84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669;p84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670;p84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71;p84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72;p84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73;p84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74;p84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75;p84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76;p84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77;p84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8;p84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79;p84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80;p84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681;p84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682;p84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428610" y="1597147"/>
            <a:ext cx="6461760" cy="240182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3" name="Google Shape;1033;p5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Patrick Hand" panose="020B0604020202020204" charset="0"/>
              </a:rPr>
              <a:t>Como transitar hacia la educación inclusiva </a:t>
            </a:r>
            <a:endParaRPr sz="2800" dirty="0">
              <a:latin typeface="Patrick Hand" panose="020B0604020202020204" charset="0"/>
            </a:endParaRPr>
          </a:p>
        </p:txBody>
      </p:sp>
      <p:sp>
        <p:nvSpPr>
          <p:cNvPr id="73" name="Google Shape;1813;p73">
            <a:hlinkClick r:id="rId3" action="ppaction://hlinksldjump"/>
          </p:cNvPr>
          <p:cNvSpPr/>
          <p:nvPr/>
        </p:nvSpPr>
        <p:spPr>
          <a:xfrm>
            <a:off x="428610" y="1597147"/>
            <a:ext cx="2316480" cy="2560319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ELIMINAR modelos </a:t>
            </a:r>
            <a:r>
              <a:rPr lang="es-MX" sz="2400" dirty="0">
                <a:solidFill>
                  <a:schemeClr val="dk1"/>
                </a:solidFill>
                <a:latin typeface="Patrick Hand" panose="020B0604020202020204" charset="0"/>
                <a:ea typeface="Patrick Hand"/>
                <a:cs typeface="Patrick Hand"/>
                <a:sym typeface="Patrick Hand"/>
              </a:rPr>
              <a:t>segregados</a:t>
            </a: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: currículo, evaluación, planteles, maestros etc.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4" name="Google Shape;1813;p73">
            <a:hlinkClick r:id="rId3" action="ppaction://hlinksldjump"/>
          </p:cNvPr>
          <p:cNvSpPr/>
          <p:nvPr/>
        </p:nvSpPr>
        <p:spPr>
          <a:xfrm>
            <a:off x="2993136" y="1597147"/>
            <a:ext cx="2383536" cy="2560319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ABANDONAR PAULATINAMENTE </a:t>
            </a: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modelos de atención que integran parcialmente a los alumnos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5" name="Google Shape;1813;p73">
            <a:hlinkClick r:id="rId3" action="ppaction://hlinksldjump"/>
          </p:cNvPr>
          <p:cNvSpPr/>
          <p:nvPr/>
        </p:nvSpPr>
        <p:spPr>
          <a:xfrm>
            <a:off x="6890370" y="1517900"/>
            <a:ext cx="2011680" cy="2560319"/>
          </a:xfrm>
          <a:prstGeom prst="roundRect">
            <a:avLst>
              <a:gd name="adj" fmla="val 30219"/>
            </a:avLst>
          </a:prstGeom>
          <a:solidFill>
            <a:schemeClr val="accent6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IMPULSAR modelos de atención en contextos </a:t>
            </a:r>
            <a:r>
              <a:rPr lang="es-MX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normalizadosregulares</a:t>
            </a:r>
            <a:r>
              <a:rPr lang="es-MX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70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Patrick Hand" panose="020B0604020202020204" charset="0"/>
              </a:rPr>
              <a:t>Cómo funcionan las escuelas inclusivas </a:t>
            </a:r>
            <a:endParaRPr sz="2800" dirty="0">
              <a:latin typeface="Patrick Hand" panose="020B0604020202020204" charset="0"/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3"/>
          <a:srcRect l="408" t="14269" r="4486" b="2011"/>
          <a:stretch/>
        </p:blipFill>
        <p:spPr>
          <a:xfrm>
            <a:off x="470606" y="1186375"/>
            <a:ext cx="8202787" cy="39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81"/>
          <p:cNvSpPr/>
          <p:nvPr/>
        </p:nvSpPr>
        <p:spPr>
          <a:xfrm rot="20417223">
            <a:off x="3793642" y="1465027"/>
            <a:ext cx="1871102" cy="1259423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1" name="Google Shape;2431;p81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0" name="Google Shape;1605;p70"/>
          <p:cNvSpPr txBox="1">
            <a:spLocks/>
          </p:cNvSpPr>
          <p:nvPr/>
        </p:nvSpPr>
        <p:spPr>
          <a:xfrm>
            <a:off x="1744043" y="640363"/>
            <a:ext cx="5970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2800" dirty="0">
                <a:latin typeface="Patrick Hand" panose="020B0604020202020204" charset="0"/>
              </a:rPr>
              <a:t>Cómo funcionan las escuelas inclusivas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2252" t="30522" r="36421" b="14394"/>
          <a:stretch/>
        </p:blipFill>
        <p:spPr>
          <a:xfrm>
            <a:off x="0" y="1385123"/>
            <a:ext cx="3801743" cy="3758377"/>
          </a:xfrm>
          <a:prstGeom prst="rect">
            <a:avLst/>
          </a:prstGeom>
        </p:spPr>
      </p:pic>
      <p:pic>
        <p:nvPicPr>
          <p:cNvPr id="2052" name="Picture 4" descr="Inclusión educativa: seis actividades complementarias en la escuela -  EDUforic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5"/>
          <a:stretch/>
        </p:blipFill>
        <p:spPr bwMode="auto">
          <a:xfrm>
            <a:off x="3801743" y="4231150"/>
            <a:ext cx="5342257" cy="9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Google Shape;1605;p70"/>
          <p:cNvSpPr txBox="1">
            <a:spLocks/>
          </p:cNvSpPr>
          <p:nvPr/>
        </p:nvSpPr>
        <p:spPr>
          <a:xfrm rot="19590113">
            <a:off x="3885707" y="1877068"/>
            <a:ext cx="1686971" cy="42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s-ES" sz="1800" dirty="0">
                <a:latin typeface="Patrick Hand" panose="020B0604020202020204" charset="0"/>
              </a:rPr>
              <a:t>Actores en el proceso de inclusión </a:t>
            </a:r>
          </a:p>
        </p:txBody>
      </p:sp>
      <p:sp>
        <p:nvSpPr>
          <p:cNvPr id="72" name="object 2"/>
          <p:cNvSpPr txBox="1"/>
          <p:nvPr/>
        </p:nvSpPr>
        <p:spPr>
          <a:xfrm>
            <a:off x="5693763" y="1284831"/>
            <a:ext cx="3264257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Mirar a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la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escuela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en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su 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totalidad, obliga reconocer 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todos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los </a:t>
            </a:r>
            <a:r>
              <a:rPr sz="1800" b="1" dirty="0">
                <a:solidFill>
                  <a:srgbClr val="006FC0"/>
                </a:solidFill>
                <a:latin typeface="Patrick Hand" panose="020B0604020202020204" charset="0"/>
              </a:rPr>
              <a:t>procesos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que en  ella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se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llevan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a cabo 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(aprendizaje, enseñanza,  planeación,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formación y 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evaluación) en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cada  </a:t>
            </a:r>
            <a:r>
              <a:rPr sz="1800" b="1" dirty="0">
                <a:solidFill>
                  <a:srgbClr val="006FC0"/>
                </a:solidFill>
                <a:latin typeface="Patrick Hand" panose="020B0604020202020204" charset="0"/>
              </a:rPr>
              <a:t>contexto </a:t>
            </a:r>
            <a:r>
              <a:rPr sz="1800" b="1" spc="-5" dirty="0">
                <a:solidFill>
                  <a:srgbClr val="006FC0"/>
                </a:solidFill>
                <a:latin typeface="Patrick Hand" panose="020B0604020202020204" charset="0"/>
              </a:rPr>
              <a:t>educativo  </a:t>
            </a:r>
            <a:r>
              <a:rPr sz="1800" spc="-15" dirty="0">
                <a:solidFill>
                  <a:prstClr val="black"/>
                </a:solidFill>
                <a:latin typeface="Patrick Hand" panose="020B0604020202020204" charset="0"/>
              </a:rPr>
              <a:t>(escolar,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de aula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socio- 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familiar)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con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la 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participación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activa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 democrática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de </a:t>
            </a:r>
            <a:r>
              <a:rPr sz="1800" b="1" dirty="0">
                <a:solidFill>
                  <a:srgbClr val="006FC0"/>
                </a:solidFill>
                <a:latin typeface="Patrick Hand" panose="020B0604020202020204" charset="0"/>
              </a:rPr>
              <a:t>todos los  sujetos de aprendizaje 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(alumnos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alumnas,  padres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madres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de</a:t>
            </a:r>
            <a:r>
              <a:rPr sz="1800" spc="-125" dirty="0">
                <a:solidFill>
                  <a:prstClr val="black"/>
                </a:solidFill>
                <a:latin typeface="Patrick Hand" panose="020B0604020202020204" charset="0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familia,  docentes </a:t>
            </a:r>
            <a:r>
              <a:rPr sz="1800" dirty="0">
                <a:solidFill>
                  <a:prstClr val="black"/>
                </a:solidFill>
                <a:latin typeface="Patrick Hand" panose="020B0604020202020204" charset="0"/>
              </a:rPr>
              <a:t>y </a:t>
            </a:r>
            <a:r>
              <a:rPr sz="1800" spc="-5" dirty="0">
                <a:solidFill>
                  <a:prstClr val="black"/>
                </a:solidFill>
                <a:latin typeface="Patrick Hand" panose="020B0604020202020204" charset="0"/>
              </a:rPr>
              <a:t>autoridades  educativas).</a:t>
            </a:r>
            <a:endParaRPr sz="1800" dirty="0">
              <a:solidFill>
                <a:prstClr val="black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5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90"/>
          <p:cNvSpPr/>
          <p:nvPr/>
        </p:nvSpPr>
        <p:spPr>
          <a:xfrm>
            <a:off x="4806684" y="1865038"/>
            <a:ext cx="2761200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90"/>
          <p:cNvSpPr txBox="1">
            <a:spLocks noGrp="1"/>
          </p:cNvSpPr>
          <p:nvPr>
            <p:ph type="title"/>
          </p:nvPr>
        </p:nvSpPr>
        <p:spPr>
          <a:xfrm>
            <a:off x="4828125" y="2251850"/>
            <a:ext cx="25881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True!</a:t>
            </a:r>
            <a:endParaRPr/>
          </a:p>
        </p:txBody>
      </p:sp>
      <p:sp>
        <p:nvSpPr>
          <p:cNvPr id="3177" name="Google Shape;3177;p90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Patrick Hand" panose="020B0604020202020204" charset="0"/>
              </a:rPr>
              <a:t>Rol de los docentes </a:t>
            </a:r>
            <a:endParaRPr sz="2800" dirty="0">
              <a:latin typeface="Patrick Hand" panose="020B0604020202020204" charset="0"/>
            </a:endParaRPr>
          </a:p>
        </p:txBody>
      </p:sp>
      <p:sp>
        <p:nvSpPr>
          <p:cNvPr id="3181" name="Google Shape;3181;p90"/>
          <p:cNvSpPr/>
          <p:nvPr/>
        </p:nvSpPr>
        <p:spPr>
          <a:xfrm>
            <a:off x="494250" y="2820800"/>
            <a:ext cx="1440766" cy="83676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2" name="Google Shape;3182;p90"/>
          <p:cNvGrpSpPr/>
          <p:nvPr/>
        </p:nvGrpSpPr>
        <p:grpSpPr>
          <a:xfrm>
            <a:off x="2135062" y="1493404"/>
            <a:ext cx="2212874" cy="3654094"/>
            <a:chOff x="2135062" y="1493404"/>
            <a:chExt cx="2212874" cy="3654094"/>
          </a:xfrm>
        </p:grpSpPr>
        <p:sp>
          <p:nvSpPr>
            <p:cNvPr id="3183" name="Google Shape;3183;p90"/>
            <p:cNvSpPr/>
            <p:nvPr/>
          </p:nvSpPr>
          <p:spPr>
            <a:xfrm>
              <a:off x="4171440" y="2946660"/>
              <a:ext cx="95785" cy="16868"/>
            </a:xfrm>
            <a:custGeom>
              <a:avLst/>
              <a:gdLst/>
              <a:ahLst/>
              <a:cxnLst/>
              <a:rect l="l" t="t" r="r" b="b"/>
              <a:pathLst>
                <a:path w="2067" h="364" extrusionOk="0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4" name="Google Shape;3184;p90"/>
            <p:cNvGrpSpPr/>
            <p:nvPr/>
          </p:nvGrpSpPr>
          <p:grpSpPr>
            <a:xfrm>
              <a:off x="2135062" y="1493404"/>
              <a:ext cx="2212874" cy="3654094"/>
              <a:chOff x="14414750" y="5655625"/>
              <a:chExt cx="1193825" cy="1971350"/>
            </a:xfrm>
          </p:grpSpPr>
          <p:sp>
            <p:nvSpPr>
              <p:cNvPr id="3185" name="Google Shape;3185;p90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7235" h="6062" extrusionOk="0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90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527" extrusionOk="0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90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0913" extrusionOk="0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90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1707" extrusionOk="0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90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90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90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90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414" extrusionOk="0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90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3201" extrusionOk="0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90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26414" extrusionOk="0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90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avLst/>
                <a:gdLst/>
                <a:ahLst/>
                <a:cxnLst/>
                <a:rect l="l" t="t" r="r" b="b"/>
                <a:pathLst>
                  <a:path w="22098" h="26810" extrusionOk="0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90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61" extrusionOk="0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90"/>
              <p:cNvSpPr/>
              <p:nvPr/>
            </p:nvSpPr>
            <p:spPr>
              <a:xfrm>
                <a:off x="15073246" y="6375411"/>
                <a:ext cx="471925" cy="22157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9159" extrusionOk="0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90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20154" h="7339" extrusionOk="0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90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364" extrusionOk="0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90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22433" extrusionOk="0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90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21551" extrusionOk="0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90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8863" extrusionOk="0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90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552" extrusionOk="0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90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552" extrusionOk="0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90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528" extrusionOk="0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90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90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90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90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7114" extrusionOk="0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90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15411" h="6900" extrusionOk="0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90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6840" extrusionOk="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90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13709" h="5990" extrusionOk="0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90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4936" extrusionOk="0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90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16201" h="7478" extrusionOk="0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90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9875" cap="flat" cmpd="sng">
                <a:solidFill>
                  <a:srgbClr val="FFE17B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90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4926" h="7022" extrusionOk="0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90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8117" extrusionOk="0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90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7509" extrusionOk="0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90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90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8391" extrusionOk="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90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avLst/>
                <a:gdLst/>
                <a:ahLst/>
                <a:cxnLst/>
                <a:rect l="l" t="t" r="r" b="b"/>
                <a:pathLst>
                  <a:path w="15411" h="21126" extrusionOk="0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90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613" extrusionOk="0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90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614" extrusionOk="0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90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238" extrusionOk="0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90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40" extrusionOk="0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90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47" extrusionOk="0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90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17238" extrusionOk="0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90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4165" extrusionOk="0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90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000" extrusionOk="0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90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532" extrusionOk="0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90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90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044" extrusionOk="0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90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979" extrusionOk="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90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59" extrusionOk="0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90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916" extrusionOk="0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90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504" extrusionOk="0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7" name="Google Shape;3237;p90"/>
          <p:cNvGrpSpPr/>
          <p:nvPr/>
        </p:nvGrpSpPr>
        <p:grpSpPr>
          <a:xfrm>
            <a:off x="7639814" y="1464579"/>
            <a:ext cx="863258" cy="726826"/>
            <a:chOff x="7639814" y="1464579"/>
            <a:chExt cx="863258" cy="726826"/>
          </a:xfrm>
        </p:grpSpPr>
        <p:grpSp>
          <p:nvGrpSpPr>
            <p:cNvPr id="3238" name="Google Shape;3238;p90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3239" name="Google Shape;3239;p90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90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90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2" name="Google Shape;3242;p90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3243" name="Google Shape;3243;p90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90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90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46" name="Google Shape;3246;p90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Imagen 74"/>
          <p:cNvPicPr>
            <a:picLocks noChangeAspect="1"/>
          </p:cNvPicPr>
          <p:nvPr/>
        </p:nvPicPr>
        <p:blipFill rotWithShape="1">
          <a:blip r:embed="rId4"/>
          <a:srcRect l="722" t="14845" r="1095" b="6944"/>
          <a:stretch/>
        </p:blipFill>
        <p:spPr>
          <a:xfrm>
            <a:off x="0" y="1253859"/>
            <a:ext cx="9144000" cy="39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90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Patrick Hand" panose="020B0604020202020204" charset="0"/>
              </a:rPr>
              <a:t>Prácticas inclusivas  </a:t>
            </a:r>
            <a:endParaRPr sz="2800" dirty="0">
              <a:latin typeface="Patrick Hand" panose="020B0604020202020204" charset="0"/>
            </a:endParaRPr>
          </a:p>
        </p:txBody>
      </p:sp>
      <p:sp>
        <p:nvSpPr>
          <p:cNvPr id="73" name="Google Shape;1813;p73">
            <a:hlinkClick r:id="rId3" action="ppaction://hlinksldjump"/>
          </p:cNvPr>
          <p:cNvSpPr/>
          <p:nvPr/>
        </p:nvSpPr>
        <p:spPr>
          <a:xfrm>
            <a:off x="953691" y="3359886"/>
            <a:ext cx="1680598" cy="5382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BAP</a:t>
            </a:r>
            <a:endParaRPr sz="36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4" name="Google Shape;1814;p73">
            <a:hlinkClick r:id="rId3" action="ppaction://hlinksldjump"/>
          </p:cNvPr>
          <p:cNvSpPr/>
          <p:nvPr/>
        </p:nvSpPr>
        <p:spPr>
          <a:xfrm>
            <a:off x="6547066" y="1706784"/>
            <a:ext cx="2231756" cy="752551"/>
          </a:xfrm>
          <a:prstGeom prst="roundRect">
            <a:avLst>
              <a:gd name="adj" fmla="val 3021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AJUSTES RAZONABLES</a:t>
            </a:r>
            <a:endParaRPr sz="24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6" name="Google Shape;1815;p73">
            <a:hlinkClick r:id="rId3" action="ppaction://hlinksldjump"/>
          </p:cNvPr>
          <p:cNvSpPr/>
          <p:nvPr/>
        </p:nvSpPr>
        <p:spPr>
          <a:xfrm>
            <a:off x="2867608" y="2911430"/>
            <a:ext cx="1704392" cy="538200"/>
          </a:xfrm>
          <a:prstGeom prst="roundRect">
            <a:avLst>
              <a:gd name="adj" fmla="val 302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APOYOS</a:t>
            </a:r>
            <a:endParaRPr sz="28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7" name="Google Shape;1816;p73">
            <a:hlinkClick r:id="rId3" action="ppaction://hlinksldjump"/>
          </p:cNvPr>
          <p:cNvSpPr/>
          <p:nvPr/>
        </p:nvSpPr>
        <p:spPr>
          <a:xfrm>
            <a:off x="4866468" y="2459335"/>
            <a:ext cx="1680598" cy="5382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DUA</a:t>
            </a:r>
            <a:endParaRPr sz="28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076" name="Picture 4" descr="Material Didáctico Adaptado - Centro Inclusivo LUD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53" y="2728435"/>
            <a:ext cx="2204491" cy="15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TEM elabora material didáctico para estudiantes con discapacidad visual -  Vinculación con el Med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6" y="1252345"/>
            <a:ext cx="2488628" cy="16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urso INTEF &amp;quot;Diseño Universal para el Aprendizaje&amp;quot; | AprendeINTE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4480" r="31351" b="3958"/>
          <a:stretch/>
        </p:blipFill>
        <p:spPr bwMode="auto">
          <a:xfrm>
            <a:off x="4074191" y="1222023"/>
            <a:ext cx="1229847" cy="11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prende Lengua de Señas Mexicana - El Sol de Tijuana | Noticias Locales,  Policiacas, sobre México, Baja California y el Mu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24" y="3511079"/>
            <a:ext cx="1466557" cy="9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3;p59"/>
          <p:cNvSpPr txBox="1">
            <a:spLocks noGrp="1"/>
          </p:cNvSpPr>
          <p:nvPr>
            <p:ph type="subTitle" idx="1"/>
          </p:nvPr>
        </p:nvSpPr>
        <p:spPr>
          <a:xfrm>
            <a:off x="714703" y="640275"/>
            <a:ext cx="7556500" cy="5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Patrick Hand" panose="020B0604020202020204" charset="0"/>
              </a:rPr>
              <a:t>BARRERAS para el APRENDIZAJE y la PARTICIPACIÓN </a:t>
            </a:r>
            <a:endParaRPr sz="2800" dirty="0">
              <a:latin typeface="Patrick Hand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80" t="37012" r="38502" b="14853"/>
          <a:stretch/>
        </p:blipFill>
        <p:spPr>
          <a:xfrm>
            <a:off x="370114" y="1460543"/>
            <a:ext cx="4963886" cy="2592063"/>
          </a:xfrm>
          <a:prstGeom prst="rect">
            <a:avLst/>
          </a:prstGeom>
        </p:spPr>
      </p:pic>
      <p:sp>
        <p:nvSpPr>
          <p:cNvPr id="2" name="AutoShape 2" descr="actividades-visuales-barreras » Dicho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785" y="1748111"/>
            <a:ext cx="3956215" cy="23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3225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Course Jeopardy XL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873</Words>
  <Application>Microsoft Office PowerPoint</Application>
  <PresentationFormat>Presentación en pantalla (16:9)</PresentationFormat>
  <Paragraphs>107</Paragraphs>
  <Slides>37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Lato</vt:lpstr>
      <vt:lpstr>Josefin Slab SemiBold</vt:lpstr>
      <vt:lpstr>Patrick Hand</vt:lpstr>
      <vt:lpstr>Arial</vt:lpstr>
      <vt:lpstr>Catamaran</vt:lpstr>
      <vt:lpstr>End of Course Jeopardy XL by Slidesgo</vt:lpstr>
      <vt:lpstr>Escuela José María Morelos </vt:lpstr>
      <vt:lpstr>Inclusión Educativa BIENVENIDOS </vt:lpstr>
      <vt:lpstr>INCLUSIÓN EDUCATIVA</vt:lpstr>
      <vt:lpstr>Presentación de PowerPoint</vt:lpstr>
      <vt:lpstr>Presentación de PowerPoint</vt:lpstr>
      <vt:lpstr>Presentación de PowerPoint</vt:lpstr>
      <vt:lpstr>True!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ACTITUDES A LA DIVERSIDAD </vt:lpstr>
      <vt:lpstr>Presentación de PowerPoint</vt:lpstr>
      <vt:lpstr>IGNACIÓ  “NACHO” ESTRADA</vt:lpstr>
      <vt:lpstr>La atención a la diversidad a través del diseño de un currículo flexible que permita la participación a implicación y el aprendizaje desde las necesidades y capacidades individuales de todos; esto implica que los directivos y docentes, al momento de planificar una clase y evaluar los aprendizajes de los alumnos, conozcan el currículo en un amplio espectro, es decir, más allá del grado asignatura o área que les corresponde impartir; que dominen los recursos educativos a su alcance, no solo los libros de texto, que conozcan las características de los alumnos a su cargo, las etapas de desarrollo, los diferentes estilos de aprendizaje, estilos de enseñanza y que domine la  diversificación curricular. </vt:lpstr>
      <vt:lpstr>Presentación de PowerPoint</vt:lpstr>
      <vt:lpstr>Presentación de PowerPoint</vt:lpstr>
      <vt:lpstr>Presentación de PowerPoint</vt:lpstr>
      <vt:lpstr>* Como docente tener claro qué es lo que quiero que mis estudiantes conozcan y cómo hacer para que estén motivados e implicados en su propio proceso de aprendizaje.   *Identificar las barreras que puedan interferir para que los estudiantes alcancen el objetivo propuesto.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José María Morelos</dc:title>
  <dc:creator>Angeline</dc:creator>
  <cp:lastModifiedBy>Toshiba</cp:lastModifiedBy>
  <cp:revision>37</cp:revision>
  <dcterms:modified xsi:type="dcterms:W3CDTF">2022-02-25T01:43:22Z</dcterms:modified>
</cp:coreProperties>
</file>