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30" r:id="rId2"/>
    <p:sldId id="438" r:id="rId3"/>
    <p:sldId id="43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9872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82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7714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9263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7268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269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2870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330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593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929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112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40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250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913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2462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21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A779E-D0FC-4FF2-AEBE-038EF2FA45E1}" type="datetimeFigureOut">
              <a:rPr lang="es-MX" smtClean="0"/>
              <a:t>21/02/2021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D7D0809-E7D8-4F36-B216-6448BE6944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192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doprimaria.com/cuentosinfantilescortos/cuentos-de-empati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5DDE7B3B-8096-4632-AD6A-BB8BB2095848}"/>
              </a:ext>
            </a:extLst>
          </p:cNvPr>
          <p:cNvSpPr txBox="1"/>
          <p:nvPr/>
        </p:nvSpPr>
        <p:spPr>
          <a:xfrm>
            <a:off x="3491351" y="24088"/>
            <a:ext cx="39901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DISEÑEMOS UNA ESTRATEGIA…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7996E48-1975-4ED0-96F8-D5BA241EB7D8}"/>
              </a:ext>
            </a:extLst>
          </p:cNvPr>
          <p:cNvSpPr txBox="1"/>
          <p:nvPr/>
        </p:nvSpPr>
        <p:spPr>
          <a:xfrm>
            <a:off x="64450" y="492226"/>
            <a:ext cx="1016956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Para el diseño de dicha estrategia de gestión de emociones pueden apoyarse en el siguiente formato: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3CF540E8-A351-42AF-8961-4760B5A06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25616"/>
              </p:ext>
            </p:extLst>
          </p:nvPr>
        </p:nvGraphicFramePr>
        <p:xfrm>
          <a:off x="267855" y="929587"/>
          <a:ext cx="10063020" cy="5254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7645">
                  <a:extLst>
                    <a:ext uri="{9D8B030D-6E8A-4147-A177-3AD203B41FA5}">
                      <a16:colId xmlns:a16="http://schemas.microsoft.com/office/drawing/2014/main" val="745335443"/>
                    </a:ext>
                  </a:extLst>
                </a:gridCol>
                <a:gridCol w="1454959">
                  <a:extLst>
                    <a:ext uri="{9D8B030D-6E8A-4147-A177-3AD203B41FA5}">
                      <a16:colId xmlns:a16="http://schemas.microsoft.com/office/drawing/2014/main" val="2556193378"/>
                    </a:ext>
                  </a:extLst>
                </a:gridCol>
                <a:gridCol w="2012604">
                  <a:extLst>
                    <a:ext uri="{9D8B030D-6E8A-4147-A177-3AD203B41FA5}">
                      <a16:colId xmlns:a16="http://schemas.microsoft.com/office/drawing/2014/main" val="1747389950"/>
                    </a:ext>
                  </a:extLst>
                </a:gridCol>
                <a:gridCol w="2012604">
                  <a:extLst>
                    <a:ext uri="{9D8B030D-6E8A-4147-A177-3AD203B41FA5}">
                      <a16:colId xmlns:a16="http://schemas.microsoft.com/office/drawing/2014/main" val="846243986"/>
                    </a:ext>
                  </a:extLst>
                </a:gridCol>
                <a:gridCol w="2012604">
                  <a:extLst>
                    <a:ext uri="{9D8B030D-6E8A-4147-A177-3AD203B41FA5}">
                      <a16:colId xmlns:a16="http://schemas.microsoft.com/office/drawing/2014/main" val="2052692102"/>
                    </a:ext>
                  </a:extLst>
                </a:gridCol>
                <a:gridCol w="2012604">
                  <a:extLst>
                    <a:ext uri="{9D8B030D-6E8A-4147-A177-3AD203B41FA5}">
                      <a16:colId xmlns:a16="http://schemas.microsoft.com/office/drawing/2014/main" val="1787313613"/>
                    </a:ext>
                  </a:extLst>
                </a:gridCol>
              </a:tblGrid>
              <a:tr h="402149">
                <a:tc gridSpan="2">
                  <a:txBody>
                    <a:bodyPr/>
                    <a:lstStyle/>
                    <a:p>
                      <a:pPr algn="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LA ESTRATEGIA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 emociones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APLICACIÓN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r>
                        <a:rPr lang="es-MX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marzo</a:t>
                      </a:r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550610675"/>
                  </a:ext>
                </a:extLst>
              </a:tr>
              <a:tr h="402149">
                <a:tc gridSpan="2">
                  <a:txBody>
                    <a:bodyPr/>
                    <a:lstStyle/>
                    <a:p>
                      <a:pPr algn="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GRUPO: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5°</a:t>
                      </a:r>
                      <a:r>
                        <a:rPr lang="es-MX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6°, red escolar y educación física</a:t>
                      </a:r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DOCENTE: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 3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2396781"/>
                  </a:ext>
                </a:extLst>
              </a:tr>
              <a:tr h="429694">
                <a:tc gridSpan="2">
                  <a:txBody>
                    <a:bodyPr/>
                    <a:lstStyle/>
                    <a:p>
                      <a:pPr algn="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A FORTALECER: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000" dirty="0"/>
                        <a:t>Autocontrol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000" dirty="0"/>
                        <a:t>Automotivación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000" dirty="0"/>
                        <a:t>Autoconocimiento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000" dirty="0"/>
                        <a:t>Conciencia </a:t>
                      </a:r>
                      <a:r>
                        <a:rPr lang="es-MX" sz="1000"/>
                        <a:t>del otro</a:t>
                      </a:r>
                      <a:endParaRPr lang="es-MX" sz="1000" dirty="0"/>
                    </a:p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HABILIDAD SOCIOEMOCIONAL: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00" dirty="0"/>
                        <a:t>Empatía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00" dirty="0"/>
                        <a:t>Perseverancia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00" dirty="0"/>
                        <a:t>Colaboración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00" dirty="0"/>
                        <a:t>Toma de decisiones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00" dirty="0"/>
                        <a:t>Diálogo y participación</a:t>
                      </a:r>
                    </a:p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7030253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7664919"/>
                  </a:ext>
                </a:extLst>
              </a:tr>
              <a:tr h="594961">
                <a:tc gridSpan="2">
                  <a:txBody>
                    <a:bodyPr/>
                    <a:lstStyle/>
                    <a:p>
                      <a:pPr algn="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MATERIALES</a:t>
                      </a:r>
                    </a:p>
                    <a:p>
                      <a:pPr algn="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PERIODO</a:t>
                      </a:r>
                    </a:p>
                  </a:txBody>
                  <a:tcPr anchor="b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FICHERO HERRAMIENTAS DE SOPORTE SOCIOEMOCIONAL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FICHERO PROMOVER LA CULTURA DE LA PAZ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EDUCACIÓN SOCIEOMEOCIONAL: APRENDE EN CASA III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OTROS RECURSOS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182006"/>
                  </a:ext>
                </a:extLst>
              </a:tr>
              <a:tr h="402149">
                <a:tc rowSpan="3"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</a:t>
                      </a:r>
                    </a:p>
                  </a:txBody>
                  <a:tcPr vert="wordArtVert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SEMANA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Elegir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familia varias fotografías expresando una emoción, los niños deben identificar la emoción y clasificar las imágenes.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Organizarlos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parejas, dibujarán sus siluetas, elegirán diferentes posturas, al final le pondrán su nombre a la silueta y le dirá a su pareja tres características de ella.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Alegres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felices sin ser lombrices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94342785"/>
                  </a:ext>
                </a:extLst>
              </a:tr>
              <a:tr h="402149">
                <a:tc vMerge="1">
                  <a:txBody>
                    <a:bodyPr/>
                    <a:lstStyle/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SEMANA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Pegar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las fotografías en una cartulina y escribe el nombre de la emoción que representa.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Utilizar la lectura de un cuento donde el alumno escenifique un personaje y se identifique con él.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enojo regulado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https://www.mundoprimaria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.com/cuentosinfantilescortos/cuentos-de-empatia</a:t>
                      </a:r>
                      <a:endParaRPr lang="es-MX" sz="9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518177778"/>
                  </a:ext>
                </a:extLst>
              </a:tr>
              <a:tr h="402149">
                <a:tc vMerge="1">
                  <a:txBody>
                    <a:bodyPr/>
                    <a:lstStyle/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SEMANA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 ir clasificando las imágenes, hablen de esa emoción en concreto: ¿cómo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 manifiesta físicamente en nuestro cuerpo?;¿qué cosas nos produce dicha emoción?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Pedir que compartan algunas situaciones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donde hayan sido empáticos con alguien.</a:t>
                      </a:r>
                    </a:p>
                    <a:p>
                      <a:pPr algn="l"/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Mencionar algún ejemplo: cuando se dan las gracias a su mamá por darle sus alimentos, cuando ayudan a un compañero si ven que se cae al suelo.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emociones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96025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78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160995"/>
              </p:ext>
            </p:extLst>
          </p:nvPr>
        </p:nvGraphicFramePr>
        <p:xfrm>
          <a:off x="677863" y="2160588"/>
          <a:ext cx="10063020" cy="22309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7645">
                  <a:extLst>
                    <a:ext uri="{9D8B030D-6E8A-4147-A177-3AD203B41FA5}">
                      <a16:colId xmlns:a16="http://schemas.microsoft.com/office/drawing/2014/main" val="3965444374"/>
                    </a:ext>
                  </a:extLst>
                </a:gridCol>
                <a:gridCol w="1454959">
                  <a:extLst>
                    <a:ext uri="{9D8B030D-6E8A-4147-A177-3AD203B41FA5}">
                      <a16:colId xmlns:a16="http://schemas.microsoft.com/office/drawing/2014/main" val="2652558975"/>
                    </a:ext>
                  </a:extLst>
                </a:gridCol>
                <a:gridCol w="2012604">
                  <a:extLst>
                    <a:ext uri="{9D8B030D-6E8A-4147-A177-3AD203B41FA5}">
                      <a16:colId xmlns:a16="http://schemas.microsoft.com/office/drawing/2014/main" val="1272259107"/>
                    </a:ext>
                  </a:extLst>
                </a:gridCol>
                <a:gridCol w="2012604">
                  <a:extLst>
                    <a:ext uri="{9D8B030D-6E8A-4147-A177-3AD203B41FA5}">
                      <a16:colId xmlns:a16="http://schemas.microsoft.com/office/drawing/2014/main" val="3002699483"/>
                    </a:ext>
                  </a:extLst>
                </a:gridCol>
                <a:gridCol w="2012604">
                  <a:extLst>
                    <a:ext uri="{9D8B030D-6E8A-4147-A177-3AD203B41FA5}">
                      <a16:colId xmlns:a16="http://schemas.microsoft.com/office/drawing/2014/main" val="501750705"/>
                    </a:ext>
                  </a:extLst>
                </a:gridCol>
                <a:gridCol w="2012604">
                  <a:extLst>
                    <a:ext uri="{9D8B030D-6E8A-4147-A177-3AD203B41FA5}">
                      <a16:colId xmlns:a16="http://schemas.microsoft.com/office/drawing/2014/main" val="406401502"/>
                    </a:ext>
                  </a:extLst>
                </a:gridCol>
              </a:tblGrid>
              <a:tr h="402149">
                <a:tc>
                  <a:txBody>
                    <a:bodyPr/>
                    <a:lstStyle/>
                    <a:p>
                      <a:pPr algn="ctr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SEMANA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Elaborar un diario de recuerdos donde vayan coleccionando aquellos momentos donde existieron muestras de empatía entre los integrantes de la familia y que aprendieron con ello.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 el colectivo docente.</a:t>
                      </a:r>
                    </a:p>
                    <a:p>
                      <a:pPr algn="l"/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Reflexionen y escriban sus respuestas.</a:t>
                      </a:r>
                    </a:p>
                    <a:p>
                      <a:pPr algn="l"/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¿Cómo pueden ser empáticos entre docentes?.</a:t>
                      </a:r>
                    </a:p>
                    <a:p>
                      <a:pPr algn="l"/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acciones pueden hacer como colectivo para ser empático con las madres y los padres de familia y con su alumnado?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 8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028045789"/>
                  </a:ext>
                </a:extLst>
              </a:tr>
              <a:tr h="40214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EVALUACIÓN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Compartirán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 sus compañeros los recuerdos familiares o fotografías y los presentaran.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Elaborar un cartel donde se fomente la empatía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pegarlo en algún lugar </a:t>
                      </a:r>
                      <a:r>
                        <a:rPr lang="es-MX" sz="90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visible en casa.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programación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238219506"/>
                  </a:ext>
                </a:extLst>
              </a:tr>
              <a:tr h="40214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OBSERVACIONES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padres de familia.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alumnos, padres de familia y maestros.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 y docentes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11324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6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5DDE7B3B-8096-4632-AD6A-BB8BB2095848}"/>
              </a:ext>
            </a:extLst>
          </p:cNvPr>
          <p:cNvSpPr txBox="1"/>
          <p:nvPr/>
        </p:nvSpPr>
        <p:spPr>
          <a:xfrm>
            <a:off x="3491351" y="24088"/>
            <a:ext cx="39901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DISEÑEMOS UNA ESTRATEGIA…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7996E48-1975-4ED0-96F8-D5BA241EB7D8}"/>
              </a:ext>
            </a:extLst>
          </p:cNvPr>
          <p:cNvSpPr txBox="1"/>
          <p:nvPr/>
        </p:nvSpPr>
        <p:spPr>
          <a:xfrm>
            <a:off x="64450" y="492226"/>
            <a:ext cx="1016956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Para definir la competencia a fortalecer y la habilidad socioemocional, puede apoyarse en el contenido de la siguiente tabla: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565F636F-D3FB-4C66-864B-0F9C5371B7C4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945905"/>
          <a:ext cx="8127999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070197713"/>
                    </a:ext>
                  </a:extLst>
                </a:gridCol>
                <a:gridCol w="2967567">
                  <a:extLst>
                    <a:ext uri="{9D8B030D-6E8A-4147-A177-3AD203B41FA5}">
                      <a16:colId xmlns:a16="http://schemas.microsoft.com/office/drawing/2014/main" val="1058488658"/>
                    </a:ext>
                  </a:extLst>
                </a:gridCol>
                <a:gridCol w="2451099">
                  <a:extLst>
                    <a:ext uri="{9D8B030D-6E8A-4147-A177-3AD203B41FA5}">
                      <a16:colId xmlns:a16="http://schemas.microsoft.com/office/drawing/2014/main" val="13496696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HABILIDAD SOCIOEMOCIONAL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E6B4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INDICADORES DE DESARROLLO PERSONAL Y SOCIAL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E6B4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144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sz="1400" dirty="0"/>
                        <a:t>Autoconciencia</a:t>
                      </a:r>
                    </a:p>
                    <a:p>
                      <a:endParaRPr lang="es-MX" sz="1400" dirty="0"/>
                    </a:p>
                    <a:p>
                      <a:endParaRPr lang="es-MX" sz="1400" dirty="0"/>
                    </a:p>
                    <a:p>
                      <a:r>
                        <a:rPr lang="es-MX" sz="1400" dirty="0"/>
                        <a:t>Autogestión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Reconocimiento de emociones 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Reconocimiento de intereses y habilidades 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Autorreconocimiento 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Autocontrol, manejo de impulsos y conducta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Autocontrol, manejo del impulso y conducta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Manejo y expresión adecuada de emociones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Automotivación, logro de metas personales</a:t>
                      </a:r>
                      <a:endParaRPr lang="es-MX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Autoestima académica y motivación escolar</a:t>
                      </a:r>
                    </a:p>
                    <a:p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Hábitos de vida saludable</a:t>
                      </a:r>
                    </a:p>
                    <a:p>
                      <a:endParaRPr lang="es-MX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249730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/>
                        <a:t>Conciencia del otro</a:t>
                      </a:r>
                    </a:p>
                    <a:p>
                      <a:endParaRPr lang="es-MX" sz="1400" dirty="0"/>
                    </a:p>
                    <a:p>
                      <a:r>
                        <a:rPr lang="es-MX" sz="1400" dirty="0"/>
                        <a:t>Habilidades sociales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8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Empatía </a:t>
                      </a:r>
                    </a:p>
                    <a:p>
                      <a:pPr marL="228600" indent="-228600">
                        <a:buFont typeface="+mj-lt"/>
                        <a:buAutoNum type="arabicPeriod" startAt="8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 de perspectiva </a:t>
                      </a:r>
                    </a:p>
                    <a:p>
                      <a:pPr marL="228600" indent="-228600">
                        <a:buFont typeface="+mj-lt"/>
                        <a:buAutoNum type="arabicPeriod" startAt="8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Establecer y mantener relaciones sanas y gratificantes </a:t>
                      </a:r>
                    </a:p>
                    <a:p>
                      <a:pPr marL="228600" indent="-228600">
                        <a:buFont typeface="+mj-lt"/>
                        <a:buAutoNum type="arabicPeriod" startAt="8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en equipo, cooperación </a:t>
                      </a:r>
                    </a:p>
                    <a:p>
                      <a:pPr marL="228600" indent="-228600">
                        <a:buFont typeface="+mj-lt"/>
                        <a:buAutoNum type="arabicPeriod" startAt="8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Diálogo y participación </a:t>
                      </a:r>
                    </a:p>
                    <a:p>
                      <a:pPr marL="228600" indent="-228600">
                        <a:buFont typeface="+mj-lt"/>
                        <a:buAutoNum type="arabicPeriod" startAt="8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Comunicación asertiva </a:t>
                      </a:r>
                    </a:p>
                    <a:p>
                      <a:pPr marL="228600" indent="-228600">
                        <a:buFont typeface="+mj-lt"/>
                        <a:buAutoNum type="arabicPeriod" startAt="8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Resolución pacífica de conflictos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Equidad de genero</a:t>
                      </a:r>
                    </a:p>
                    <a:p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 de convivencia escolar</a:t>
                      </a:r>
                    </a:p>
                    <a:p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y formación ciudadana</a:t>
                      </a:r>
                    </a:p>
                    <a:p>
                      <a:endParaRPr lang="es-MX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540892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/>
                        <a:t>Toma de decisiones responsables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15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Razonamiento moral </a:t>
                      </a:r>
                    </a:p>
                    <a:p>
                      <a:pPr marL="228600" indent="-228600">
                        <a:buFont typeface="+mj-lt"/>
                        <a:buAutoNum type="arabicPeriod" startAt="15"/>
                      </a:pP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 de decisiones responsables</a:t>
                      </a:r>
                    </a:p>
                    <a:p>
                      <a:endParaRPr lang="es-MX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Asistencia escolar</a:t>
                      </a:r>
                    </a:p>
                    <a:p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Titulación técnico profesional</a:t>
                      </a:r>
                    </a:p>
                    <a:p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Retención escolar</a:t>
                      </a:r>
                      <a:endParaRPr lang="es-MX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567847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28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a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545</Words>
  <Application>Microsoft Office PowerPoint</Application>
  <PresentationFormat>Panorámica</PresentationFormat>
  <Paragraphs>100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Montserrat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Edgar Alberto Rivas Ramos</dc:creator>
  <cp:lastModifiedBy>Julia Leticia Reyes</cp:lastModifiedBy>
  <cp:revision>21</cp:revision>
  <dcterms:created xsi:type="dcterms:W3CDTF">2021-02-15T18:09:42Z</dcterms:created>
  <dcterms:modified xsi:type="dcterms:W3CDTF">2021-02-22T02:15:10Z</dcterms:modified>
</cp:coreProperties>
</file>