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70"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BFBF"/>
    <a:srgbClr val="37AD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251C04-F5A9-411C-B009-82E2069B35EC}" type="datetimeFigureOut">
              <a:rPr lang="es-MX" smtClean="0"/>
              <a:t>01/12/2021</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B62419-4636-44D3-82AA-4F45C2B7BDF7}" type="slidenum">
              <a:rPr lang="es-MX" smtClean="0"/>
              <a:t>‹Nº›</a:t>
            </a:fld>
            <a:endParaRPr lang="es-MX"/>
          </a:p>
        </p:txBody>
      </p:sp>
    </p:spTree>
    <p:extLst>
      <p:ext uri="{BB962C8B-B14F-4D97-AF65-F5344CB8AC3E}">
        <p14:creationId xmlns:p14="http://schemas.microsoft.com/office/powerpoint/2010/main" val="500417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FCB62419-4636-44D3-82AA-4F45C2B7BDF7}" type="slidenum">
              <a:rPr lang="es-MX" smtClean="0"/>
              <a:t>6</a:t>
            </a:fld>
            <a:endParaRPr lang="es-MX"/>
          </a:p>
        </p:txBody>
      </p:sp>
    </p:spTree>
    <p:extLst>
      <p:ext uri="{BB962C8B-B14F-4D97-AF65-F5344CB8AC3E}">
        <p14:creationId xmlns:p14="http://schemas.microsoft.com/office/powerpoint/2010/main" val="1781500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D5E6BD14-9821-4BF7-8CE6-7606B5EDA093}" type="datetimeFigureOut">
              <a:rPr lang="es-MX" smtClean="0"/>
              <a:t>01/12/2021</a:t>
            </a:fld>
            <a:endParaRPr lang="es-MX"/>
          </a:p>
        </p:txBody>
      </p:sp>
      <p:sp>
        <p:nvSpPr>
          <p:cNvPr id="5" name="Footer Placeholder 4"/>
          <p:cNvSpPr>
            <a:spLocks noGrp="1"/>
          </p:cNvSpPr>
          <p:nvPr>
            <p:ph type="ftr" sz="quarter" idx="11"/>
          </p:nvPr>
        </p:nvSpPr>
        <p:spPr/>
        <p:txBody>
          <a:bodyPr/>
          <a:lstStyle/>
          <a:p>
            <a:endParaRPr lang="es-MX"/>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04FF8E5-B6A3-4E4A-838A-4E9BD3CCEA39}" type="slidenum">
              <a:rPr lang="es-MX" smtClean="0"/>
              <a:t>‹Nº›</a:t>
            </a:fld>
            <a:endParaRPr lang="es-MX"/>
          </a:p>
        </p:txBody>
      </p:sp>
    </p:spTree>
    <p:extLst>
      <p:ext uri="{BB962C8B-B14F-4D97-AF65-F5344CB8AC3E}">
        <p14:creationId xmlns:p14="http://schemas.microsoft.com/office/powerpoint/2010/main" val="909103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5E6BD14-9821-4BF7-8CE6-7606B5EDA093}" type="datetimeFigureOut">
              <a:rPr lang="es-MX" smtClean="0"/>
              <a:t>01/12/2021</a:t>
            </a:fld>
            <a:endParaRPr lang="es-MX"/>
          </a:p>
        </p:txBody>
      </p:sp>
      <p:sp>
        <p:nvSpPr>
          <p:cNvPr id="5" name="Footer Placeholder 4"/>
          <p:cNvSpPr>
            <a:spLocks noGrp="1"/>
          </p:cNvSpPr>
          <p:nvPr>
            <p:ph type="ftr" sz="quarter" idx="11"/>
          </p:nvPr>
        </p:nvSpPr>
        <p:spPr/>
        <p:txBody>
          <a:bodyPr/>
          <a:lstStyle/>
          <a:p>
            <a:endParaRPr lang="es-MX"/>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04FF8E5-B6A3-4E4A-838A-4E9BD3CCEA39}" type="slidenum">
              <a:rPr lang="es-MX" smtClean="0"/>
              <a:t>‹Nº›</a:t>
            </a:fld>
            <a:endParaRPr lang="es-MX"/>
          </a:p>
        </p:txBody>
      </p:sp>
    </p:spTree>
    <p:extLst>
      <p:ext uri="{BB962C8B-B14F-4D97-AF65-F5344CB8AC3E}">
        <p14:creationId xmlns:p14="http://schemas.microsoft.com/office/powerpoint/2010/main" val="1094917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5E6BD14-9821-4BF7-8CE6-7606B5EDA093}" type="datetimeFigureOut">
              <a:rPr lang="es-MX" smtClean="0"/>
              <a:t>01/12/2021</a:t>
            </a:fld>
            <a:endParaRPr lang="es-MX"/>
          </a:p>
        </p:txBody>
      </p:sp>
      <p:sp>
        <p:nvSpPr>
          <p:cNvPr id="5" name="Footer Placeholder 4"/>
          <p:cNvSpPr>
            <a:spLocks noGrp="1"/>
          </p:cNvSpPr>
          <p:nvPr>
            <p:ph type="ftr" sz="quarter" idx="11"/>
          </p:nvPr>
        </p:nvSpPr>
        <p:spPr/>
        <p:txBody>
          <a:bodyPr/>
          <a:lstStyle/>
          <a:p>
            <a:endParaRPr lang="es-MX"/>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04FF8E5-B6A3-4E4A-838A-4E9BD3CCEA39}" type="slidenum">
              <a:rPr lang="es-MX" smtClean="0"/>
              <a:t>‹Nº›</a:t>
            </a:fld>
            <a:endParaRPr lang="es-MX"/>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075485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D5E6BD14-9821-4BF7-8CE6-7606B5EDA093}" type="datetimeFigureOut">
              <a:rPr lang="es-MX" smtClean="0"/>
              <a:t>01/12/2021</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04FF8E5-B6A3-4E4A-838A-4E9BD3CCEA39}" type="slidenum">
              <a:rPr lang="es-MX" smtClean="0"/>
              <a:t>‹Nº›</a:t>
            </a:fld>
            <a:endParaRPr lang="es-MX"/>
          </a:p>
        </p:txBody>
      </p:sp>
    </p:spTree>
    <p:extLst>
      <p:ext uri="{BB962C8B-B14F-4D97-AF65-F5344CB8AC3E}">
        <p14:creationId xmlns:p14="http://schemas.microsoft.com/office/powerpoint/2010/main" val="15427977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D5E6BD14-9821-4BF7-8CE6-7606B5EDA093}" type="datetimeFigureOut">
              <a:rPr lang="es-MX" smtClean="0"/>
              <a:t>01/12/2021</a:t>
            </a:fld>
            <a:endParaRPr lang="es-MX"/>
          </a:p>
        </p:txBody>
      </p:sp>
      <p:sp>
        <p:nvSpPr>
          <p:cNvPr id="6" name="Footer Placeholder 5"/>
          <p:cNvSpPr>
            <a:spLocks noGrp="1"/>
          </p:cNvSpPr>
          <p:nvPr>
            <p:ph type="ftr" sz="quarter" idx="11"/>
          </p:nvPr>
        </p:nvSpPr>
        <p:spPr/>
        <p:txBody>
          <a:bodyPr/>
          <a:lstStyle/>
          <a:p>
            <a:endParaRPr lang="es-MX"/>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04FF8E5-B6A3-4E4A-838A-4E9BD3CCEA39}" type="slidenum">
              <a:rPr lang="es-MX" smtClean="0"/>
              <a:t>‹Nº›</a:t>
            </a:fld>
            <a:endParaRPr lang="es-MX"/>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46673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D5E6BD14-9821-4BF7-8CE6-7606B5EDA093}" type="datetimeFigureOut">
              <a:rPr lang="es-MX" smtClean="0"/>
              <a:t>01/12/2021</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04FF8E5-B6A3-4E4A-838A-4E9BD3CCEA39}" type="slidenum">
              <a:rPr lang="es-MX" smtClean="0"/>
              <a:t>‹Nº›</a:t>
            </a:fld>
            <a:endParaRPr lang="es-MX"/>
          </a:p>
        </p:txBody>
      </p:sp>
    </p:spTree>
    <p:extLst>
      <p:ext uri="{BB962C8B-B14F-4D97-AF65-F5344CB8AC3E}">
        <p14:creationId xmlns:p14="http://schemas.microsoft.com/office/powerpoint/2010/main" val="8809352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5E6BD14-9821-4BF7-8CE6-7606B5EDA093}" type="datetimeFigureOut">
              <a:rPr lang="es-MX" smtClean="0"/>
              <a:t>01/12/2021</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04FF8E5-B6A3-4E4A-838A-4E9BD3CCEA39}" type="slidenum">
              <a:rPr lang="es-MX" smtClean="0"/>
              <a:t>‹Nº›</a:t>
            </a:fld>
            <a:endParaRPr lang="es-MX"/>
          </a:p>
        </p:txBody>
      </p:sp>
    </p:spTree>
    <p:extLst>
      <p:ext uri="{BB962C8B-B14F-4D97-AF65-F5344CB8AC3E}">
        <p14:creationId xmlns:p14="http://schemas.microsoft.com/office/powerpoint/2010/main" val="11073266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5E6BD14-9821-4BF7-8CE6-7606B5EDA093}" type="datetimeFigureOut">
              <a:rPr lang="es-MX" smtClean="0"/>
              <a:t>01/12/2021</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04FF8E5-B6A3-4E4A-838A-4E9BD3CCEA39}" type="slidenum">
              <a:rPr lang="es-MX" smtClean="0"/>
              <a:t>‹Nº›</a:t>
            </a:fld>
            <a:endParaRPr lang="es-MX"/>
          </a:p>
        </p:txBody>
      </p:sp>
    </p:spTree>
    <p:extLst>
      <p:ext uri="{BB962C8B-B14F-4D97-AF65-F5344CB8AC3E}">
        <p14:creationId xmlns:p14="http://schemas.microsoft.com/office/powerpoint/2010/main" val="1711805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D5E6BD14-9821-4BF7-8CE6-7606B5EDA093}" type="datetimeFigureOut">
              <a:rPr lang="es-MX" smtClean="0"/>
              <a:t>01/12/2021</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04FF8E5-B6A3-4E4A-838A-4E9BD3CCEA39}" type="slidenum">
              <a:rPr lang="es-MX" smtClean="0"/>
              <a:t>‹Nº›</a:t>
            </a:fld>
            <a:endParaRPr lang="es-MX"/>
          </a:p>
        </p:txBody>
      </p:sp>
    </p:spTree>
    <p:extLst>
      <p:ext uri="{BB962C8B-B14F-4D97-AF65-F5344CB8AC3E}">
        <p14:creationId xmlns:p14="http://schemas.microsoft.com/office/powerpoint/2010/main" val="2786790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5E6BD14-9821-4BF7-8CE6-7606B5EDA093}" type="datetimeFigureOut">
              <a:rPr lang="es-MX" smtClean="0"/>
              <a:t>01/12/2021</a:t>
            </a:fld>
            <a:endParaRPr lang="es-MX"/>
          </a:p>
        </p:txBody>
      </p:sp>
      <p:sp>
        <p:nvSpPr>
          <p:cNvPr id="5" name="Footer Placeholder 4"/>
          <p:cNvSpPr>
            <a:spLocks noGrp="1"/>
          </p:cNvSpPr>
          <p:nvPr>
            <p:ph type="ftr" sz="quarter" idx="11"/>
          </p:nvPr>
        </p:nvSpPr>
        <p:spPr/>
        <p:txBody>
          <a:bodyPr/>
          <a:lstStyle/>
          <a:p>
            <a:endParaRPr lang="es-MX"/>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04FF8E5-B6A3-4E4A-838A-4E9BD3CCEA39}" type="slidenum">
              <a:rPr lang="es-MX" smtClean="0"/>
              <a:t>‹Nº›</a:t>
            </a:fld>
            <a:endParaRPr lang="es-MX"/>
          </a:p>
        </p:txBody>
      </p:sp>
    </p:spTree>
    <p:extLst>
      <p:ext uri="{BB962C8B-B14F-4D97-AF65-F5344CB8AC3E}">
        <p14:creationId xmlns:p14="http://schemas.microsoft.com/office/powerpoint/2010/main" val="1626347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D5E6BD14-9821-4BF7-8CE6-7606B5EDA093}" type="datetimeFigureOut">
              <a:rPr lang="es-MX" smtClean="0"/>
              <a:t>01/12/2021</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04FF8E5-B6A3-4E4A-838A-4E9BD3CCEA39}" type="slidenum">
              <a:rPr lang="es-MX" smtClean="0"/>
              <a:t>‹Nº›</a:t>
            </a:fld>
            <a:endParaRPr lang="es-MX"/>
          </a:p>
        </p:txBody>
      </p:sp>
    </p:spTree>
    <p:extLst>
      <p:ext uri="{BB962C8B-B14F-4D97-AF65-F5344CB8AC3E}">
        <p14:creationId xmlns:p14="http://schemas.microsoft.com/office/powerpoint/2010/main" val="904914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5E6BD14-9821-4BF7-8CE6-7606B5EDA093}" type="datetimeFigureOut">
              <a:rPr lang="es-MX" smtClean="0"/>
              <a:t>01/12/2021</a:t>
            </a:fld>
            <a:endParaRPr lang="es-MX"/>
          </a:p>
        </p:txBody>
      </p:sp>
      <p:sp>
        <p:nvSpPr>
          <p:cNvPr id="8" name="Footer Placeholder 7"/>
          <p:cNvSpPr>
            <a:spLocks noGrp="1"/>
          </p:cNvSpPr>
          <p:nvPr>
            <p:ph type="ftr" sz="quarter" idx="11"/>
          </p:nvPr>
        </p:nvSpPr>
        <p:spPr/>
        <p:txBody>
          <a:bodyPr/>
          <a:lstStyle/>
          <a:p>
            <a:endParaRPr lang="es-MX"/>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04FF8E5-B6A3-4E4A-838A-4E9BD3CCEA39}" type="slidenum">
              <a:rPr lang="es-MX" smtClean="0"/>
              <a:t>‹Nº›</a:t>
            </a:fld>
            <a:endParaRPr lang="es-MX"/>
          </a:p>
        </p:txBody>
      </p:sp>
    </p:spTree>
    <p:extLst>
      <p:ext uri="{BB962C8B-B14F-4D97-AF65-F5344CB8AC3E}">
        <p14:creationId xmlns:p14="http://schemas.microsoft.com/office/powerpoint/2010/main" val="2213602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D5E6BD14-9821-4BF7-8CE6-7606B5EDA093}" type="datetimeFigureOut">
              <a:rPr lang="es-MX" smtClean="0"/>
              <a:t>01/12/2021</a:t>
            </a:fld>
            <a:endParaRPr lang="es-MX"/>
          </a:p>
        </p:txBody>
      </p:sp>
      <p:sp>
        <p:nvSpPr>
          <p:cNvPr id="4" name="Footer Placeholder 3"/>
          <p:cNvSpPr>
            <a:spLocks noGrp="1"/>
          </p:cNvSpPr>
          <p:nvPr>
            <p:ph type="ftr" sz="quarter" idx="11"/>
          </p:nvPr>
        </p:nvSpPr>
        <p:spPr/>
        <p:txBody>
          <a:bodyPr/>
          <a:lstStyle/>
          <a:p>
            <a:endParaRPr lang="es-MX"/>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04FF8E5-B6A3-4E4A-838A-4E9BD3CCEA39}" type="slidenum">
              <a:rPr lang="es-MX" smtClean="0"/>
              <a:t>‹Nº›</a:t>
            </a:fld>
            <a:endParaRPr lang="es-MX"/>
          </a:p>
        </p:txBody>
      </p:sp>
    </p:spTree>
    <p:extLst>
      <p:ext uri="{BB962C8B-B14F-4D97-AF65-F5344CB8AC3E}">
        <p14:creationId xmlns:p14="http://schemas.microsoft.com/office/powerpoint/2010/main" val="3663016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E6BD14-9821-4BF7-8CE6-7606B5EDA093}" type="datetimeFigureOut">
              <a:rPr lang="es-MX" smtClean="0"/>
              <a:t>01/12/2021</a:t>
            </a:fld>
            <a:endParaRPr lang="es-MX"/>
          </a:p>
        </p:txBody>
      </p:sp>
      <p:sp>
        <p:nvSpPr>
          <p:cNvPr id="3" name="Footer Placeholder 2"/>
          <p:cNvSpPr>
            <a:spLocks noGrp="1"/>
          </p:cNvSpPr>
          <p:nvPr>
            <p:ph type="ftr" sz="quarter" idx="11"/>
          </p:nvPr>
        </p:nvSpPr>
        <p:spPr/>
        <p:txBody>
          <a:bodyPr/>
          <a:lstStyle/>
          <a:p>
            <a:endParaRPr lang="es-MX"/>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04FF8E5-B6A3-4E4A-838A-4E9BD3CCEA39}" type="slidenum">
              <a:rPr lang="es-MX" smtClean="0"/>
              <a:t>‹Nº›</a:t>
            </a:fld>
            <a:endParaRPr lang="es-MX"/>
          </a:p>
        </p:txBody>
      </p:sp>
    </p:spTree>
    <p:extLst>
      <p:ext uri="{BB962C8B-B14F-4D97-AF65-F5344CB8AC3E}">
        <p14:creationId xmlns:p14="http://schemas.microsoft.com/office/powerpoint/2010/main" val="10611542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5E6BD14-9821-4BF7-8CE6-7606B5EDA093}" type="datetimeFigureOut">
              <a:rPr lang="es-MX" smtClean="0"/>
              <a:t>01/12/2021</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04FF8E5-B6A3-4E4A-838A-4E9BD3CCEA39}" type="slidenum">
              <a:rPr lang="es-MX" smtClean="0"/>
              <a:t>‹Nº›</a:t>
            </a:fld>
            <a:endParaRPr lang="es-MX"/>
          </a:p>
        </p:txBody>
      </p:sp>
    </p:spTree>
    <p:extLst>
      <p:ext uri="{BB962C8B-B14F-4D97-AF65-F5344CB8AC3E}">
        <p14:creationId xmlns:p14="http://schemas.microsoft.com/office/powerpoint/2010/main" val="2689785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5E6BD14-9821-4BF7-8CE6-7606B5EDA093}" type="datetimeFigureOut">
              <a:rPr lang="es-MX" smtClean="0"/>
              <a:t>01/12/2021</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04FF8E5-B6A3-4E4A-838A-4E9BD3CCEA39}" type="slidenum">
              <a:rPr lang="es-MX" smtClean="0"/>
              <a:t>‹Nº›</a:t>
            </a:fld>
            <a:endParaRPr lang="es-MX"/>
          </a:p>
        </p:txBody>
      </p:sp>
    </p:spTree>
    <p:extLst>
      <p:ext uri="{BB962C8B-B14F-4D97-AF65-F5344CB8AC3E}">
        <p14:creationId xmlns:p14="http://schemas.microsoft.com/office/powerpoint/2010/main" val="556686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5E6BD14-9821-4BF7-8CE6-7606B5EDA093}" type="datetimeFigureOut">
              <a:rPr lang="es-MX" smtClean="0"/>
              <a:t>01/12/2021</a:t>
            </a:fld>
            <a:endParaRPr lang="es-MX"/>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04FF8E5-B6A3-4E4A-838A-4E9BD3CCEA39}" type="slidenum">
              <a:rPr lang="es-MX" smtClean="0"/>
              <a:t>‹Nº›</a:t>
            </a:fld>
            <a:endParaRPr lang="es-MX"/>
          </a:p>
        </p:txBody>
      </p:sp>
    </p:spTree>
    <p:extLst>
      <p:ext uri="{BB962C8B-B14F-4D97-AF65-F5344CB8AC3E}">
        <p14:creationId xmlns:p14="http://schemas.microsoft.com/office/powerpoint/2010/main" val="40747563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Texto 7"/>
          <p:cNvSpPr txBox="1"/>
          <p:nvPr/>
        </p:nvSpPr>
        <p:spPr>
          <a:xfrm>
            <a:off x="1125415" y="858130"/>
            <a:ext cx="10297551" cy="1077218"/>
          </a:xfrm>
          <a:prstGeom prst="rect">
            <a:avLst/>
          </a:prstGeom>
          <a:noFill/>
        </p:spPr>
        <p:txBody>
          <a:bodyPr wrap="square" rtlCol="0">
            <a:spAutoFit/>
          </a:bodyPr>
          <a:lstStyle/>
          <a:p>
            <a:pPr algn="ctr"/>
            <a:r>
              <a:rPr lang="es-MX" sz="3200" dirty="0" smtClean="0">
                <a:latin typeface="Arial Black" panose="020B0A04020102020204" pitchFamily="34" charset="0"/>
              </a:rPr>
              <a:t>ESCUELA PRIM. “15 DE NOVIEMBRE”</a:t>
            </a:r>
          </a:p>
          <a:p>
            <a:pPr algn="ctr"/>
            <a:r>
              <a:rPr lang="es-MX" sz="3200" dirty="0" smtClean="0">
                <a:latin typeface="Arial Black" panose="020B0A04020102020204" pitchFamily="34" charset="0"/>
              </a:rPr>
              <a:t>C.C.T. 10 DPR1301G</a:t>
            </a:r>
            <a:r>
              <a:rPr lang="es-MX" dirty="0" smtClean="0"/>
              <a:t> </a:t>
            </a:r>
            <a:endParaRPr lang="es-MX" dirty="0"/>
          </a:p>
        </p:txBody>
      </p:sp>
      <p:sp>
        <p:nvSpPr>
          <p:cNvPr id="9" name="CuadroTexto 8"/>
          <p:cNvSpPr txBox="1"/>
          <p:nvPr/>
        </p:nvSpPr>
        <p:spPr>
          <a:xfrm>
            <a:off x="1822109" y="3165232"/>
            <a:ext cx="10141431" cy="584775"/>
          </a:xfrm>
          <a:prstGeom prst="rect">
            <a:avLst/>
          </a:prstGeom>
          <a:noFill/>
        </p:spPr>
        <p:txBody>
          <a:bodyPr wrap="none" rtlCol="0">
            <a:spAutoFit/>
          </a:bodyPr>
          <a:lstStyle/>
          <a:p>
            <a:r>
              <a:rPr lang="es-MX" sz="3200" dirty="0" smtClean="0">
                <a:latin typeface="Arial Black" panose="020B0A04020102020204" pitchFamily="34" charset="0"/>
              </a:rPr>
              <a:t>LA EVALUACION EN LA EDUCACION BASICA</a:t>
            </a:r>
            <a:endParaRPr lang="es-MX" sz="3200" dirty="0">
              <a:latin typeface="Arial Black" panose="020B0A04020102020204" pitchFamily="34" charset="0"/>
            </a:endParaRPr>
          </a:p>
        </p:txBody>
      </p:sp>
      <p:sp>
        <p:nvSpPr>
          <p:cNvPr id="10" name="CuadroTexto 9"/>
          <p:cNvSpPr txBox="1"/>
          <p:nvPr/>
        </p:nvSpPr>
        <p:spPr>
          <a:xfrm>
            <a:off x="6274190" y="4895557"/>
            <a:ext cx="5787162" cy="523220"/>
          </a:xfrm>
          <a:prstGeom prst="rect">
            <a:avLst/>
          </a:prstGeom>
          <a:noFill/>
        </p:spPr>
        <p:txBody>
          <a:bodyPr wrap="none" rtlCol="0">
            <a:spAutoFit/>
          </a:bodyPr>
          <a:lstStyle/>
          <a:p>
            <a:r>
              <a:rPr lang="es-MX" sz="2800" dirty="0" smtClean="0">
                <a:latin typeface="Arial Black" panose="020B0A04020102020204" pitchFamily="34" charset="0"/>
              </a:rPr>
              <a:t>01 DE DICIEMBRE DEL 2021.</a:t>
            </a:r>
            <a:endParaRPr lang="es-MX" sz="2800" dirty="0">
              <a:latin typeface="Arial Black" panose="020B0A04020102020204" pitchFamily="34" charset="0"/>
            </a:endParaRPr>
          </a:p>
        </p:txBody>
      </p:sp>
    </p:spTree>
    <p:extLst>
      <p:ext uri="{BB962C8B-B14F-4D97-AF65-F5344CB8AC3E}">
        <p14:creationId xmlns:p14="http://schemas.microsoft.com/office/powerpoint/2010/main" val="1427863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180492" y="981613"/>
            <a:ext cx="8159262" cy="369332"/>
          </a:xfrm>
          <a:prstGeom prst="rect">
            <a:avLst/>
          </a:prstGeom>
        </p:spPr>
        <p:style>
          <a:lnRef idx="1">
            <a:schemeClr val="accent6"/>
          </a:lnRef>
          <a:fillRef idx="3">
            <a:schemeClr val="accent6"/>
          </a:fillRef>
          <a:effectRef idx="2">
            <a:schemeClr val="accent6"/>
          </a:effectRef>
          <a:fontRef idx="minor">
            <a:schemeClr val="lt1"/>
          </a:fontRef>
        </p:style>
        <p:txBody>
          <a:bodyPr wrap="square">
            <a:spAutoFit/>
          </a:bodyPr>
          <a:lstStyle/>
          <a:p>
            <a:r>
              <a:rPr lang="es-ES" dirty="0" smtClean="0">
                <a:solidFill>
                  <a:schemeClr val="accent1">
                    <a:lumMod val="50000"/>
                  </a:schemeClr>
                </a:solidFill>
                <a:latin typeface="Arial Black" panose="020B0A04020102020204" pitchFamily="34" charset="0"/>
              </a:rPr>
              <a:t>se puede detener el proceso de aprendizaje de varias </a:t>
            </a:r>
            <a:r>
              <a:rPr lang="es-ES" dirty="0" smtClean="0">
                <a:solidFill>
                  <a:schemeClr val="accent1">
                    <a:lumMod val="50000"/>
                  </a:schemeClr>
                </a:solidFill>
                <a:latin typeface="Arial Black" panose="020B0A04020102020204" pitchFamily="34" charset="0"/>
              </a:rPr>
              <a:t>maneras.</a:t>
            </a:r>
            <a:endParaRPr lang="es-MX" dirty="0">
              <a:solidFill>
                <a:schemeClr val="accent1">
                  <a:lumMod val="50000"/>
                </a:schemeClr>
              </a:solidFill>
              <a:latin typeface="Arial Black" panose="020B0A04020102020204" pitchFamily="34" charset="0"/>
            </a:endParaRPr>
          </a:p>
        </p:txBody>
      </p:sp>
      <p:sp>
        <p:nvSpPr>
          <p:cNvPr id="3" name="Rectángulo 2"/>
          <p:cNvSpPr/>
          <p:nvPr/>
        </p:nvSpPr>
        <p:spPr>
          <a:xfrm>
            <a:off x="1744395" y="2370132"/>
            <a:ext cx="9312812" cy="313932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r>
              <a:rPr lang="es-ES" dirty="0" smtClean="0">
                <a:solidFill>
                  <a:srgbClr val="C00000"/>
                </a:solidFill>
                <a:latin typeface="Arial Black" panose="020B0A04020102020204" pitchFamily="34" charset="0"/>
              </a:rPr>
              <a:t>Si los exámenes y las tareas que se evalúan no comunican lo que es importante aprender o no se enfocan en los aprendizajes esperados, los alumnos no podrán mejorar sus aprendizajes.</a:t>
            </a:r>
          </a:p>
          <a:p>
            <a:r>
              <a:rPr lang="es-ES" dirty="0" smtClean="0">
                <a:solidFill>
                  <a:srgbClr val="C00000"/>
                </a:solidFill>
                <a:latin typeface="Arial Black" panose="020B0A04020102020204" pitchFamily="34" charset="0"/>
              </a:rPr>
              <a:t> • La asignación de calificaciones como premio o castigo puede terminar con la motivación de los alumnos por aprender. </a:t>
            </a:r>
          </a:p>
          <a:p>
            <a:r>
              <a:rPr lang="es-ES" dirty="0" smtClean="0">
                <a:solidFill>
                  <a:srgbClr val="C00000"/>
                </a:solidFill>
                <a:latin typeface="Arial Black" panose="020B0A04020102020204" pitchFamily="34" charset="0"/>
              </a:rPr>
              <a:t>• Si los alumnos perciben la obtención de una calificación como un logro fuera de su alcance, puede aminorar su esfuerzo y aumentar los distractores en el aprendizaje. </a:t>
            </a:r>
          </a:p>
          <a:p>
            <a:r>
              <a:rPr lang="es-ES" dirty="0" smtClean="0">
                <a:solidFill>
                  <a:srgbClr val="C00000"/>
                </a:solidFill>
                <a:latin typeface="Arial Black" panose="020B0A04020102020204" pitchFamily="34" charset="0"/>
              </a:rPr>
              <a:t>• Las prácticas de evaluación en las que se aplican premios o castigos pueden reducir la colaboración entre los alumnos o la motivación por aprender de los demás. </a:t>
            </a:r>
            <a:endParaRPr lang="es-MX" dirty="0">
              <a:solidFill>
                <a:srgbClr val="C00000"/>
              </a:solidFill>
              <a:latin typeface="Arial Black" panose="020B0A04020102020204" pitchFamily="34" charset="0"/>
            </a:endParaRPr>
          </a:p>
        </p:txBody>
      </p:sp>
    </p:spTree>
    <p:extLst>
      <p:ext uri="{BB962C8B-B14F-4D97-AF65-F5344CB8AC3E}">
        <p14:creationId xmlns:p14="http://schemas.microsoft.com/office/powerpoint/2010/main" val="35797058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463040" y="2136339"/>
            <a:ext cx="9326880" cy="1754326"/>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s-ES" dirty="0" smtClean="0">
                <a:latin typeface="Arial Black" panose="020B0A04020102020204" pitchFamily="34" charset="0"/>
              </a:rPr>
              <a:t>la evaluación debe centrarse en los aprendizajes para dar seguimiento al progreso de cada alumno y ofrecerle oportunidades para lograrlos; hacer hincapié en que ellos asuman la responsabilidad de reflexionar su propio progreso en el aprendizaje; mejorar la práctica docente, y proporcionar información para la acreditación, la promoción y la certificación de estudios.</a:t>
            </a:r>
            <a:endParaRPr lang="es-MX" dirty="0">
              <a:latin typeface="Arial Black" panose="020B0A04020102020204" pitchFamily="34" charset="0"/>
            </a:endParaRPr>
          </a:p>
        </p:txBody>
      </p:sp>
      <p:sp>
        <p:nvSpPr>
          <p:cNvPr id="3" name="Rectángulo 2"/>
          <p:cNvSpPr/>
          <p:nvPr/>
        </p:nvSpPr>
        <p:spPr>
          <a:xfrm>
            <a:off x="4227125" y="965367"/>
            <a:ext cx="3792385" cy="369332"/>
          </a:xfrm>
          <a:prstGeom prst="rect">
            <a:avLst/>
          </a:prstGeom>
        </p:spPr>
        <p:txBody>
          <a:bodyPr wrap="none">
            <a:spAutoFit/>
          </a:bodyPr>
          <a:lstStyle/>
          <a:p>
            <a:r>
              <a:rPr lang="es-ES" dirty="0" smtClean="0">
                <a:solidFill>
                  <a:srgbClr val="C00000"/>
                </a:solidFill>
                <a:latin typeface="Arial Black" panose="020B0A04020102020204" pitchFamily="34" charset="0"/>
              </a:rPr>
              <a:t>Desde el enfoque </a:t>
            </a:r>
            <a:r>
              <a:rPr lang="es-ES" dirty="0" smtClean="0">
                <a:solidFill>
                  <a:srgbClr val="C00000"/>
                </a:solidFill>
                <a:latin typeface="Arial Black" panose="020B0A04020102020204" pitchFamily="34" charset="0"/>
              </a:rPr>
              <a:t>formativo </a:t>
            </a:r>
            <a:endParaRPr lang="es-MX" dirty="0">
              <a:solidFill>
                <a:srgbClr val="C00000"/>
              </a:solidFill>
              <a:latin typeface="Arial Black" panose="020B0A04020102020204" pitchFamily="34" charset="0"/>
            </a:endParaRPr>
          </a:p>
        </p:txBody>
      </p:sp>
      <p:sp>
        <p:nvSpPr>
          <p:cNvPr id="4" name="Rectángulo 3"/>
          <p:cNvSpPr/>
          <p:nvPr/>
        </p:nvSpPr>
        <p:spPr>
          <a:xfrm>
            <a:off x="4174077" y="4109888"/>
            <a:ext cx="4166975" cy="369332"/>
          </a:xfrm>
          <a:prstGeom prst="rect">
            <a:avLst/>
          </a:prstGeom>
        </p:spPr>
        <p:txBody>
          <a:bodyPr wrap="none">
            <a:spAutoFit/>
          </a:bodyPr>
          <a:lstStyle/>
          <a:p>
            <a:r>
              <a:rPr lang="es-ES" dirty="0" smtClean="0">
                <a:solidFill>
                  <a:srgbClr val="C00000"/>
                </a:solidFill>
                <a:latin typeface="Arial Black" panose="020B0A04020102020204" pitchFamily="34" charset="0"/>
              </a:rPr>
              <a:t>Los elementos de la evaluación</a:t>
            </a:r>
            <a:endParaRPr lang="es-MX" dirty="0">
              <a:solidFill>
                <a:srgbClr val="C00000"/>
              </a:solidFill>
              <a:latin typeface="Arial Black" panose="020B0A04020102020204" pitchFamily="34" charset="0"/>
            </a:endParaRPr>
          </a:p>
        </p:txBody>
      </p:sp>
      <p:sp>
        <p:nvSpPr>
          <p:cNvPr id="5" name="Rectángulo 4"/>
          <p:cNvSpPr/>
          <p:nvPr/>
        </p:nvSpPr>
        <p:spPr>
          <a:xfrm>
            <a:off x="1266092" y="5067776"/>
            <a:ext cx="9889587" cy="1200329"/>
          </a:xfrm>
          <a:prstGeom prst="rect">
            <a:avLst/>
          </a:prstGeom>
        </p:spPr>
        <p:style>
          <a:lnRef idx="0">
            <a:scrgbClr r="0" g="0" b="0"/>
          </a:lnRef>
          <a:fillRef idx="1003">
            <a:schemeClr val="dk2"/>
          </a:fillRef>
          <a:effectRef idx="0">
            <a:scrgbClr r="0" g="0" b="0"/>
          </a:effectRef>
          <a:fontRef idx="major"/>
        </p:style>
        <p:txBody>
          <a:bodyPr wrap="square">
            <a:spAutoFit/>
          </a:bodyPr>
          <a:lstStyle/>
          <a:p>
            <a:r>
              <a:rPr lang="es-ES" dirty="0" smtClean="0">
                <a:latin typeface="Arial Black" panose="020B0A04020102020204" pitchFamily="34" charset="0"/>
              </a:rPr>
              <a:t>¿Qué se evalúa? ¿Para qué se evalúa? ¿Quiénes evalúan? ¿Cuándo se evalúa? ¿Cómo se evalúa? ¿Cómo se emiten juicios? ¿Cómo se distribuyen las responsabilidades de la evaluación? ¿Qué se hace con los resultados de la evaluación?</a:t>
            </a:r>
            <a:endParaRPr lang="es-MX" dirty="0">
              <a:latin typeface="Arial Black" panose="020B0A04020102020204" pitchFamily="34" charset="0"/>
            </a:endParaRPr>
          </a:p>
        </p:txBody>
      </p:sp>
    </p:spTree>
    <p:extLst>
      <p:ext uri="{BB962C8B-B14F-4D97-AF65-F5344CB8AC3E}">
        <p14:creationId xmlns:p14="http://schemas.microsoft.com/office/powerpoint/2010/main" val="8521619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5056817" y="782488"/>
            <a:ext cx="2315506" cy="369332"/>
          </a:xfrm>
          <a:prstGeom prst="rect">
            <a:avLst/>
          </a:prstGeom>
        </p:spPr>
        <p:txBody>
          <a:bodyPr wrap="none">
            <a:spAutoFit/>
          </a:bodyPr>
          <a:lstStyle/>
          <a:p>
            <a:r>
              <a:rPr lang="es-MX" dirty="0" smtClean="0">
                <a:solidFill>
                  <a:srgbClr val="FF0000"/>
                </a:solidFill>
                <a:latin typeface="Arial Black" panose="020B0A04020102020204" pitchFamily="34" charset="0"/>
              </a:rPr>
              <a:t>¿Qué </a:t>
            </a:r>
            <a:r>
              <a:rPr lang="es-MX" dirty="0" smtClean="0">
                <a:solidFill>
                  <a:srgbClr val="C00000"/>
                </a:solidFill>
                <a:latin typeface="Arial Black" panose="020B0A04020102020204" pitchFamily="34" charset="0"/>
              </a:rPr>
              <a:t>se evalúa? </a:t>
            </a:r>
            <a:endParaRPr lang="es-MX" dirty="0">
              <a:solidFill>
                <a:srgbClr val="C00000"/>
              </a:solidFill>
              <a:latin typeface="Arial Black" panose="020B0A04020102020204" pitchFamily="34" charset="0"/>
            </a:endParaRPr>
          </a:p>
        </p:txBody>
      </p:sp>
      <p:sp>
        <p:nvSpPr>
          <p:cNvPr id="3" name="Rectángulo 2"/>
          <p:cNvSpPr/>
          <p:nvPr/>
        </p:nvSpPr>
        <p:spPr>
          <a:xfrm>
            <a:off x="1294229" y="1251076"/>
            <a:ext cx="9720774" cy="923330"/>
          </a:xfrm>
          <a:prstGeom prst="rect">
            <a:avLst/>
          </a:prstGeom>
        </p:spPr>
        <p:style>
          <a:lnRef idx="0">
            <a:scrgbClr r="0" g="0" b="0"/>
          </a:lnRef>
          <a:fillRef idx="1003">
            <a:schemeClr val="dk2"/>
          </a:fillRef>
          <a:effectRef idx="0">
            <a:scrgbClr r="0" g="0" b="0"/>
          </a:effectRef>
          <a:fontRef idx="major"/>
        </p:style>
        <p:txBody>
          <a:bodyPr wrap="square">
            <a:spAutoFit/>
          </a:bodyPr>
          <a:lstStyle/>
          <a:p>
            <a:r>
              <a:rPr lang="es-ES" dirty="0" smtClean="0">
                <a:latin typeface="Arial Black" panose="020B0A04020102020204" pitchFamily="34" charset="0"/>
              </a:rPr>
              <a:t>El objeto de evaluación se refiere al componente que se evalúa, respecto al cual se toman decisiones en función de un conjunto de criterios establecidos.</a:t>
            </a:r>
            <a:endParaRPr lang="es-MX" dirty="0">
              <a:latin typeface="Arial Black" panose="020B0A04020102020204" pitchFamily="34" charset="0"/>
            </a:endParaRPr>
          </a:p>
        </p:txBody>
      </p:sp>
      <p:sp>
        <p:nvSpPr>
          <p:cNvPr id="4" name="Rectángulo 3"/>
          <p:cNvSpPr/>
          <p:nvPr/>
        </p:nvSpPr>
        <p:spPr>
          <a:xfrm>
            <a:off x="2293034" y="2967335"/>
            <a:ext cx="8314006" cy="92333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a:spAutoFit/>
          </a:bodyPr>
          <a:lstStyle/>
          <a:p>
            <a:r>
              <a:rPr lang="es-ES" dirty="0" smtClean="0">
                <a:solidFill>
                  <a:schemeClr val="tx1"/>
                </a:solidFill>
                <a:latin typeface="Arial Black" panose="020B0A04020102020204" pitchFamily="34" charset="0"/>
              </a:rPr>
              <a:t>En la educación primaria y secundaria, en cada bloque se establecen los aprendizajes esperados para las asignaturas, lo que </a:t>
            </a:r>
            <a:r>
              <a:rPr lang="es-ES" dirty="0">
                <a:solidFill>
                  <a:schemeClr val="tx1"/>
                </a:solidFill>
                <a:latin typeface="Arial Black" panose="020B0A04020102020204" pitchFamily="34" charset="0"/>
              </a:rPr>
              <a:t>significa que se cuenta con referentes de evaluación</a:t>
            </a:r>
            <a:endParaRPr lang="es-MX" dirty="0">
              <a:solidFill>
                <a:schemeClr val="tx1"/>
              </a:solidFill>
              <a:latin typeface="Arial Black" panose="020B0A04020102020204" pitchFamily="34" charset="0"/>
            </a:endParaRPr>
          </a:p>
        </p:txBody>
      </p:sp>
      <p:sp>
        <p:nvSpPr>
          <p:cNvPr id="5" name="Rectángulo 4"/>
          <p:cNvSpPr/>
          <p:nvPr/>
        </p:nvSpPr>
        <p:spPr>
          <a:xfrm>
            <a:off x="4420951" y="4314262"/>
            <a:ext cx="2935868" cy="369332"/>
          </a:xfrm>
          <a:prstGeom prst="rect">
            <a:avLst/>
          </a:prstGeom>
        </p:spPr>
        <p:txBody>
          <a:bodyPr wrap="none">
            <a:spAutoFit/>
          </a:bodyPr>
          <a:lstStyle/>
          <a:p>
            <a:r>
              <a:rPr lang="es-MX" dirty="0">
                <a:solidFill>
                  <a:srgbClr val="FF0000"/>
                </a:solidFill>
                <a:latin typeface="Arial Black" panose="020B0A04020102020204" pitchFamily="34" charset="0"/>
              </a:rPr>
              <a:t>¿Para qué se evalúa? </a:t>
            </a:r>
          </a:p>
        </p:txBody>
      </p:sp>
      <p:sp>
        <p:nvSpPr>
          <p:cNvPr id="6" name="Rectángulo 5"/>
          <p:cNvSpPr/>
          <p:nvPr/>
        </p:nvSpPr>
        <p:spPr>
          <a:xfrm>
            <a:off x="4616440" y="4922525"/>
            <a:ext cx="2971454" cy="369332"/>
          </a:xfrm>
          <a:prstGeom prst="rect">
            <a:avLst/>
          </a:prstGeom>
        </p:spPr>
        <p:style>
          <a:lnRef idx="1">
            <a:schemeClr val="accent2"/>
          </a:lnRef>
          <a:fillRef idx="2">
            <a:schemeClr val="accent2"/>
          </a:fillRef>
          <a:effectRef idx="1">
            <a:schemeClr val="accent2"/>
          </a:effectRef>
          <a:fontRef idx="minor">
            <a:schemeClr val="dk1"/>
          </a:fontRef>
        </p:style>
        <p:txBody>
          <a:bodyPr wrap="none">
            <a:spAutoFit/>
          </a:bodyPr>
          <a:lstStyle/>
          <a:p>
            <a:r>
              <a:rPr lang="es-MX" dirty="0">
                <a:latin typeface="Arial Black" panose="020B0A04020102020204" pitchFamily="34" charset="0"/>
              </a:rPr>
              <a:t>evaluar para aprender</a:t>
            </a:r>
          </a:p>
        </p:txBody>
      </p:sp>
      <p:sp>
        <p:nvSpPr>
          <p:cNvPr id="7" name="Rectángulo 6"/>
          <p:cNvSpPr/>
          <p:nvPr/>
        </p:nvSpPr>
        <p:spPr>
          <a:xfrm>
            <a:off x="3402037" y="5599959"/>
            <a:ext cx="6096000" cy="646331"/>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r>
              <a:rPr lang="es-ES" dirty="0">
                <a:latin typeface="Arial Black" panose="020B0A04020102020204" pitchFamily="34" charset="0"/>
              </a:rPr>
              <a:t>y en consecuencia </a:t>
            </a:r>
            <a:r>
              <a:rPr lang="es-ES" dirty="0" smtClean="0">
                <a:latin typeface="Arial Black" panose="020B0A04020102020204" pitchFamily="34" charset="0"/>
              </a:rPr>
              <a:t>mejorar </a:t>
            </a:r>
            <a:r>
              <a:rPr lang="es-ES" dirty="0">
                <a:latin typeface="Arial Black" panose="020B0A04020102020204" pitchFamily="34" charset="0"/>
              </a:rPr>
              <a:t>los procesos de enseñanza y de aprendiza</a:t>
            </a:r>
            <a:endParaRPr lang="es-MX" dirty="0">
              <a:latin typeface="Arial Black" panose="020B0A04020102020204" pitchFamily="34" charset="0"/>
            </a:endParaRPr>
          </a:p>
        </p:txBody>
      </p:sp>
    </p:spTree>
    <p:extLst>
      <p:ext uri="{BB962C8B-B14F-4D97-AF65-F5344CB8AC3E}">
        <p14:creationId xmlns:p14="http://schemas.microsoft.com/office/powerpoint/2010/main" val="22613599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773749" y="1091977"/>
            <a:ext cx="2551148" cy="369332"/>
          </a:xfrm>
          <a:prstGeom prst="rect">
            <a:avLst/>
          </a:prstGeom>
        </p:spPr>
        <p:txBody>
          <a:bodyPr wrap="none">
            <a:spAutoFit/>
          </a:bodyPr>
          <a:lstStyle/>
          <a:p>
            <a:r>
              <a:rPr lang="es-MX" dirty="0">
                <a:latin typeface="Arial Black" panose="020B0A04020102020204" pitchFamily="34" charset="0"/>
              </a:rPr>
              <a:t>¿Quiénes evalúan?</a:t>
            </a:r>
          </a:p>
        </p:txBody>
      </p:sp>
      <p:sp>
        <p:nvSpPr>
          <p:cNvPr id="3" name="Rectángulo 2"/>
          <p:cNvSpPr/>
          <p:nvPr/>
        </p:nvSpPr>
        <p:spPr>
          <a:xfrm>
            <a:off x="1617784" y="1876588"/>
            <a:ext cx="9355015" cy="1200329"/>
          </a:xfrm>
          <a:prstGeom prst="rect">
            <a:avLst/>
          </a:prstGeom>
        </p:spPr>
        <p:style>
          <a:lnRef idx="1">
            <a:schemeClr val="accent6"/>
          </a:lnRef>
          <a:fillRef idx="3">
            <a:schemeClr val="accent6"/>
          </a:fillRef>
          <a:effectRef idx="2">
            <a:schemeClr val="accent6"/>
          </a:effectRef>
          <a:fontRef idx="minor">
            <a:schemeClr val="lt1"/>
          </a:fontRef>
        </p:style>
        <p:txBody>
          <a:bodyPr wrap="square">
            <a:spAutoFit/>
          </a:bodyPr>
          <a:lstStyle/>
          <a:p>
            <a:r>
              <a:rPr lang="es-ES" dirty="0">
                <a:solidFill>
                  <a:schemeClr val="tx1"/>
                </a:solidFill>
                <a:latin typeface="Arial Black" panose="020B0A04020102020204" pitchFamily="34" charset="0"/>
              </a:rPr>
              <a:t>El docente frente a grupo es el encargado de evaluar los </a:t>
            </a:r>
            <a:r>
              <a:rPr lang="es-ES" dirty="0" smtClean="0">
                <a:solidFill>
                  <a:schemeClr val="tx1"/>
                </a:solidFill>
                <a:latin typeface="Arial Black" panose="020B0A04020102020204" pitchFamily="34" charset="0"/>
              </a:rPr>
              <a:t>aprendizajes </a:t>
            </a:r>
            <a:r>
              <a:rPr lang="es-ES" dirty="0">
                <a:solidFill>
                  <a:schemeClr val="tx1"/>
                </a:solidFill>
                <a:latin typeface="Arial Black" panose="020B0A04020102020204" pitchFamily="34" charset="0"/>
              </a:rPr>
              <a:t>de los alumnos. Para ello planifica y conduce procesos de evaluación en diferentes contextos y con diversos propósitos y </a:t>
            </a:r>
            <a:r>
              <a:rPr lang="es-ES" dirty="0" smtClean="0">
                <a:solidFill>
                  <a:schemeClr val="tx1"/>
                </a:solidFill>
                <a:latin typeface="Arial Black" panose="020B0A04020102020204" pitchFamily="34" charset="0"/>
              </a:rPr>
              <a:t>alcances </a:t>
            </a:r>
            <a:r>
              <a:rPr lang="es-ES" dirty="0">
                <a:solidFill>
                  <a:schemeClr val="tx1"/>
                </a:solidFill>
                <a:latin typeface="Arial Black" panose="020B0A04020102020204" pitchFamily="34" charset="0"/>
              </a:rPr>
              <a:t>para el aseguramiento del logro de los aprendizajes de sus alumnos.</a:t>
            </a:r>
            <a:endParaRPr lang="es-MX" dirty="0">
              <a:solidFill>
                <a:schemeClr val="tx1"/>
              </a:solidFill>
              <a:latin typeface="Arial Black" panose="020B0A04020102020204" pitchFamily="34" charset="0"/>
            </a:endParaRPr>
          </a:p>
        </p:txBody>
      </p:sp>
      <p:sp>
        <p:nvSpPr>
          <p:cNvPr id="4" name="Rectángulo 3"/>
          <p:cNvSpPr/>
          <p:nvPr/>
        </p:nvSpPr>
        <p:spPr>
          <a:xfrm>
            <a:off x="5029041" y="3244334"/>
            <a:ext cx="2652136" cy="369332"/>
          </a:xfrm>
          <a:prstGeom prst="rect">
            <a:avLst/>
          </a:prstGeom>
        </p:spPr>
        <p:txBody>
          <a:bodyPr wrap="none">
            <a:spAutoFit/>
          </a:bodyPr>
          <a:lstStyle/>
          <a:p>
            <a:r>
              <a:rPr lang="es-MX" dirty="0">
                <a:latin typeface="Arial Black" panose="020B0A04020102020204" pitchFamily="34" charset="0"/>
              </a:rPr>
              <a:t>existen tres </a:t>
            </a:r>
            <a:r>
              <a:rPr lang="es-MX" dirty="0" smtClean="0">
                <a:latin typeface="Arial Black" panose="020B0A04020102020204" pitchFamily="34" charset="0"/>
              </a:rPr>
              <a:t>formas</a:t>
            </a:r>
            <a:endParaRPr lang="es-MX" dirty="0">
              <a:latin typeface="Arial Black" panose="020B0A04020102020204" pitchFamily="34" charset="0"/>
            </a:endParaRPr>
          </a:p>
        </p:txBody>
      </p:sp>
      <p:sp>
        <p:nvSpPr>
          <p:cNvPr id="5" name="Rectángulo 4"/>
          <p:cNvSpPr/>
          <p:nvPr/>
        </p:nvSpPr>
        <p:spPr>
          <a:xfrm>
            <a:off x="2644726" y="4144666"/>
            <a:ext cx="7891975" cy="923330"/>
          </a:xfrm>
          <a:prstGeom prst="rect">
            <a:avLst/>
          </a:prstGeom>
        </p:spPr>
        <p:style>
          <a:lnRef idx="1">
            <a:schemeClr val="accent5"/>
          </a:lnRef>
          <a:fillRef idx="3">
            <a:schemeClr val="accent5"/>
          </a:fillRef>
          <a:effectRef idx="2">
            <a:schemeClr val="accent5"/>
          </a:effectRef>
          <a:fontRef idx="minor">
            <a:schemeClr val="lt1"/>
          </a:fontRef>
        </p:style>
        <p:txBody>
          <a:bodyPr wrap="square">
            <a:spAutoFit/>
          </a:bodyPr>
          <a:lstStyle/>
          <a:p>
            <a:r>
              <a:rPr lang="es-MX" dirty="0">
                <a:solidFill>
                  <a:srgbClr val="C00000"/>
                </a:solidFill>
                <a:latin typeface="Arial Black" panose="020B0A04020102020204" pitchFamily="34" charset="0"/>
              </a:rPr>
              <a:t>la interna</a:t>
            </a:r>
            <a:r>
              <a:rPr lang="es-MX" dirty="0" smtClean="0">
                <a:solidFill>
                  <a:schemeClr val="tx1"/>
                </a:solidFill>
                <a:latin typeface="Arial Black" panose="020B0A04020102020204" pitchFamily="34" charset="0"/>
              </a:rPr>
              <a:t>,</a:t>
            </a:r>
            <a:r>
              <a:rPr lang="es-ES" dirty="0">
                <a:solidFill>
                  <a:schemeClr val="tx1"/>
                </a:solidFill>
                <a:latin typeface="Arial Black" panose="020B0A04020102020204" pitchFamily="34" charset="0"/>
              </a:rPr>
              <a:t> se refiere a que el docente evalúa a los </a:t>
            </a:r>
            <a:r>
              <a:rPr lang="es-ES" dirty="0" smtClean="0">
                <a:solidFill>
                  <a:schemeClr val="tx1"/>
                </a:solidFill>
                <a:latin typeface="Arial Black" panose="020B0A04020102020204" pitchFamily="34" charset="0"/>
              </a:rPr>
              <a:t>alumnos </a:t>
            </a:r>
            <a:r>
              <a:rPr lang="es-ES" dirty="0">
                <a:solidFill>
                  <a:schemeClr val="tx1"/>
                </a:solidFill>
                <a:latin typeface="Arial Black" panose="020B0A04020102020204" pitchFamily="34" charset="0"/>
              </a:rPr>
              <a:t>del grupo que atiende en un ciclo escolar, porque tiene un conocimiento detallado del contexto y las </a:t>
            </a:r>
            <a:r>
              <a:rPr lang="es-ES" dirty="0" smtClean="0">
                <a:solidFill>
                  <a:schemeClr val="tx1"/>
                </a:solidFill>
                <a:latin typeface="Arial Black" panose="020B0A04020102020204" pitchFamily="34" charset="0"/>
              </a:rPr>
              <a:t>condiciones</a:t>
            </a:r>
            <a:endParaRPr lang="es-MX" dirty="0">
              <a:solidFill>
                <a:schemeClr val="tx1"/>
              </a:solidFill>
              <a:latin typeface="Arial Black" panose="020B0A04020102020204" pitchFamily="34" charset="0"/>
            </a:endParaRPr>
          </a:p>
        </p:txBody>
      </p:sp>
      <p:sp>
        <p:nvSpPr>
          <p:cNvPr id="6" name="Rectángulo 5"/>
          <p:cNvSpPr/>
          <p:nvPr/>
        </p:nvSpPr>
        <p:spPr>
          <a:xfrm>
            <a:off x="3357489" y="5489414"/>
            <a:ext cx="6096000" cy="923330"/>
          </a:xfrm>
          <a:prstGeom prst="rect">
            <a:avLst/>
          </a:prstGeom>
        </p:spPr>
        <p:style>
          <a:lnRef idx="3">
            <a:schemeClr val="lt1"/>
          </a:lnRef>
          <a:fillRef idx="1">
            <a:schemeClr val="accent3"/>
          </a:fillRef>
          <a:effectRef idx="1">
            <a:schemeClr val="accent3"/>
          </a:effectRef>
          <a:fontRef idx="minor">
            <a:schemeClr val="lt1"/>
          </a:fontRef>
        </p:style>
        <p:txBody>
          <a:bodyPr>
            <a:spAutoFit/>
          </a:bodyPr>
          <a:lstStyle/>
          <a:p>
            <a:r>
              <a:rPr lang="es-ES" dirty="0">
                <a:solidFill>
                  <a:srgbClr val="C00000"/>
                </a:solidFill>
                <a:latin typeface="Arial Black" panose="020B0A04020102020204" pitchFamily="34" charset="0"/>
              </a:rPr>
              <a:t>La evaluación </a:t>
            </a:r>
            <a:r>
              <a:rPr lang="es-ES" dirty="0">
                <a:ln w="0"/>
                <a:solidFill>
                  <a:srgbClr val="FF0000"/>
                </a:solidFill>
                <a:effectLst>
                  <a:outerShdw blurRad="38100" dist="19050" dir="2700000" algn="tl" rotWithShape="0">
                    <a:schemeClr val="dk1">
                      <a:alpha val="40000"/>
                    </a:schemeClr>
                  </a:outerShdw>
                </a:effectLst>
                <a:latin typeface="Arial Black" panose="020B0A04020102020204" pitchFamily="34" charset="0"/>
              </a:rPr>
              <a:t>externa</a:t>
            </a:r>
            <a:r>
              <a:rPr lang="es-ES" dirty="0">
                <a:solidFill>
                  <a:srgbClr val="C00000"/>
                </a:solidFill>
                <a:latin typeface="Arial Black" panose="020B0A04020102020204" pitchFamily="34" charset="0"/>
              </a:rPr>
              <a:t> </a:t>
            </a:r>
            <a:r>
              <a:rPr lang="es-ES" dirty="0">
                <a:solidFill>
                  <a:schemeClr val="tx1"/>
                </a:solidFill>
                <a:latin typeface="Arial Black" panose="020B0A04020102020204" pitchFamily="34" charset="0"/>
              </a:rPr>
              <a:t>se refiere a que el docente o </a:t>
            </a:r>
            <a:r>
              <a:rPr lang="es-ES" dirty="0" smtClean="0">
                <a:solidFill>
                  <a:schemeClr val="tx1"/>
                </a:solidFill>
                <a:latin typeface="Arial Black" panose="020B0A04020102020204" pitchFamily="34" charset="0"/>
              </a:rPr>
              <a:t>agente </a:t>
            </a:r>
            <a:r>
              <a:rPr lang="es-ES" dirty="0">
                <a:solidFill>
                  <a:schemeClr val="tx1"/>
                </a:solidFill>
                <a:latin typeface="Arial Black" panose="020B0A04020102020204" pitchFamily="34" charset="0"/>
              </a:rPr>
              <a:t>que evalúa no esta incorporado a la </a:t>
            </a:r>
            <a:r>
              <a:rPr lang="es-ES" dirty="0" smtClean="0">
                <a:solidFill>
                  <a:schemeClr val="tx1"/>
                </a:solidFill>
                <a:latin typeface="Arial Black" panose="020B0A04020102020204" pitchFamily="34" charset="0"/>
              </a:rPr>
              <a:t>escuela.</a:t>
            </a:r>
            <a:endParaRPr lang="es-MX" dirty="0">
              <a:solidFill>
                <a:schemeClr val="tx1"/>
              </a:solidFill>
              <a:latin typeface="Arial Black" panose="020B0A04020102020204" pitchFamily="34" charset="0"/>
            </a:endParaRPr>
          </a:p>
        </p:txBody>
      </p:sp>
    </p:spTree>
    <p:extLst>
      <p:ext uri="{BB962C8B-B14F-4D97-AF65-F5344CB8AC3E}">
        <p14:creationId xmlns:p14="http://schemas.microsoft.com/office/powerpoint/2010/main" val="19773103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505244" y="1393712"/>
            <a:ext cx="9509760" cy="1200329"/>
          </a:xfrm>
          <a:prstGeom prst="rect">
            <a:avLst/>
          </a:prstGeom>
        </p:spPr>
        <p:style>
          <a:lnRef idx="1">
            <a:schemeClr val="accent2"/>
          </a:lnRef>
          <a:fillRef idx="3">
            <a:schemeClr val="accent2"/>
          </a:fillRef>
          <a:effectRef idx="2">
            <a:schemeClr val="accent2"/>
          </a:effectRef>
          <a:fontRef idx="minor">
            <a:schemeClr val="lt1"/>
          </a:fontRef>
        </p:style>
        <p:txBody>
          <a:bodyPr wrap="square">
            <a:spAutoFit/>
          </a:bodyPr>
          <a:lstStyle/>
          <a:p>
            <a:r>
              <a:rPr lang="es-MX" dirty="0" smtClean="0">
                <a:solidFill>
                  <a:srgbClr val="C00000"/>
                </a:solidFill>
                <a:latin typeface="Arial Black" panose="020B0A04020102020204" pitchFamily="34" charset="0"/>
              </a:rPr>
              <a:t>la </a:t>
            </a:r>
            <a:r>
              <a:rPr lang="es-MX" dirty="0">
                <a:solidFill>
                  <a:srgbClr val="C00000"/>
                </a:solidFill>
                <a:latin typeface="Arial Black" panose="020B0A04020102020204" pitchFamily="34" charset="0"/>
              </a:rPr>
              <a:t>participativa </a:t>
            </a:r>
            <a:r>
              <a:rPr lang="es-ES" dirty="0">
                <a:latin typeface="Arial Black" panose="020B0A04020102020204" pitchFamily="34" charset="0"/>
              </a:rPr>
              <a:t>se refiere a que el docente </a:t>
            </a:r>
            <a:r>
              <a:rPr lang="es-ES" dirty="0" smtClean="0">
                <a:latin typeface="Arial Black" panose="020B0A04020102020204" pitchFamily="34" charset="0"/>
              </a:rPr>
              <a:t>evalúa </a:t>
            </a:r>
            <a:r>
              <a:rPr lang="es-ES" dirty="0">
                <a:latin typeface="Arial Black" panose="020B0A04020102020204" pitchFamily="34" charset="0"/>
              </a:rPr>
              <a:t>al involucrar otros actores educativos, como sus alumnos, docentes o directivos. permite establecer acuerdos y negociaciones entre los involucrados</a:t>
            </a:r>
            <a:endParaRPr lang="es-ES" dirty="0" smtClean="0">
              <a:latin typeface="Arial Black" panose="020B0A04020102020204" pitchFamily="34" charset="0"/>
            </a:endParaRPr>
          </a:p>
          <a:p>
            <a:r>
              <a:rPr lang="es-MX" dirty="0">
                <a:latin typeface="Arial Black" panose="020B0A04020102020204" pitchFamily="34" charset="0"/>
              </a:rPr>
              <a:t>la externa </a:t>
            </a:r>
          </a:p>
        </p:txBody>
      </p:sp>
      <p:sp>
        <p:nvSpPr>
          <p:cNvPr id="3" name="Rectángulo 2"/>
          <p:cNvSpPr/>
          <p:nvPr/>
        </p:nvSpPr>
        <p:spPr>
          <a:xfrm>
            <a:off x="1575582" y="3630695"/>
            <a:ext cx="8778240" cy="646331"/>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s-ES" dirty="0">
                <a:solidFill>
                  <a:srgbClr val="C00000"/>
                </a:solidFill>
                <a:latin typeface="Arial Black" panose="020B0A04020102020204" pitchFamily="34" charset="0"/>
              </a:rPr>
              <a:t>Autoevaluación</a:t>
            </a:r>
            <a:r>
              <a:rPr lang="es-ES" dirty="0">
                <a:latin typeface="Arial Black" panose="020B0A04020102020204" pitchFamily="34" charset="0"/>
              </a:rPr>
              <a:t>: es la evaluación que realiza el propio alumno de sus producciones y su proceso de </a:t>
            </a:r>
            <a:r>
              <a:rPr lang="es-ES" dirty="0" smtClean="0">
                <a:latin typeface="Arial Black" panose="020B0A04020102020204" pitchFamily="34" charset="0"/>
              </a:rPr>
              <a:t>aprendizaje</a:t>
            </a:r>
            <a:endParaRPr lang="es-MX" dirty="0">
              <a:latin typeface="Arial Black" panose="020B0A04020102020204" pitchFamily="34" charset="0"/>
            </a:endParaRPr>
          </a:p>
        </p:txBody>
      </p:sp>
      <p:sp>
        <p:nvSpPr>
          <p:cNvPr id="4" name="Rectángulo 3"/>
          <p:cNvSpPr/>
          <p:nvPr/>
        </p:nvSpPr>
        <p:spPr>
          <a:xfrm>
            <a:off x="1420838" y="5150006"/>
            <a:ext cx="9129932" cy="923330"/>
          </a:xfrm>
          <a:prstGeom prst="rect">
            <a:avLst/>
          </a:prstGeom>
        </p:spPr>
        <p:style>
          <a:lnRef idx="1">
            <a:schemeClr val="accent6"/>
          </a:lnRef>
          <a:fillRef idx="3">
            <a:schemeClr val="accent6"/>
          </a:fillRef>
          <a:effectRef idx="2">
            <a:schemeClr val="accent6"/>
          </a:effectRef>
          <a:fontRef idx="minor">
            <a:schemeClr val="lt1"/>
          </a:fontRef>
        </p:style>
        <p:txBody>
          <a:bodyPr wrap="square">
            <a:spAutoFit/>
          </a:bodyPr>
          <a:lstStyle/>
          <a:p>
            <a:r>
              <a:rPr lang="es-ES" dirty="0">
                <a:solidFill>
                  <a:srgbClr val="C00000"/>
                </a:solidFill>
                <a:latin typeface="Arial Black" panose="020B0A04020102020204" pitchFamily="34" charset="0"/>
              </a:rPr>
              <a:t>Coevaluación</a:t>
            </a:r>
            <a:r>
              <a:rPr lang="es-ES" dirty="0">
                <a:latin typeface="Arial Black" panose="020B0A04020102020204" pitchFamily="34" charset="0"/>
              </a:rPr>
              <a:t>: es la evaluación que realiza el propio alumno en colaboración con sus compañeros acerca de alguna producción o evidencia de desempeño </a:t>
            </a:r>
            <a:r>
              <a:rPr lang="es-ES" dirty="0" smtClean="0">
                <a:latin typeface="Arial Black" panose="020B0A04020102020204" pitchFamily="34" charset="0"/>
              </a:rPr>
              <a:t>determinada</a:t>
            </a:r>
            <a:endParaRPr lang="es-MX" dirty="0">
              <a:latin typeface="Arial Black" panose="020B0A04020102020204" pitchFamily="34" charset="0"/>
            </a:endParaRPr>
          </a:p>
        </p:txBody>
      </p:sp>
    </p:spTree>
    <p:extLst>
      <p:ext uri="{BB962C8B-B14F-4D97-AF65-F5344CB8AC3E}">
        <p14:creationId xmlns:p14="http://schemas.microsoft.com/office/powerpoint/2010/main" val="3683963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90203" y="1140713"/>
            <a:ext cx="6096000" cy="1477328"/>
          </a:xfrm>
          <a:prstGeom prst="rect">
            <a:avLst/>
          </a:prstGeom>
        </p:spPr>
        <p:txBody>
          <a:bodyPr>
            <a:spAutoFit/>
          </a:bodyPr>
          <a:lstStyle/>
          <a:p>
            <a:r>
              <a:rPr lang="es-ES" dirty="0" err="1">
                <a:solidFill>
                  <a:srgbClr val="C00000"/>
                </a:solidFill>
                <a:latin typeface="Arial Black" panose="020B0A04020102020204" pitchFamily="34" charset="0"/>
              </a:rPr>
              <a:t>Heteroevaluación</a:t>
            </a:r>
            <a:r>
              <a:rPr lang="es-ES" dirty="0">
                <a:latin typeface="Arial Black" panose="020B0A04020102020204" pitchFamily="34" charset="0"/>
              </a:rPr>
              <a:t>: es la evaluación que el docente realiza de las producciones de un alumno o un grupo de alumnos. Esta evaluación contribuye al mejoramiento de los aprendizajes de los alumnos </a:t>
            </a:r>
            <a:endParaRPr lang="es-MX" dirty="0">
              <a:latin typeface="Arial Black" panose="020B0A04020102020204" pitchFamily="34" charset="0"/>
            </a:endParaRPr>
          </a:p>
        </p:txBody>
      </p:sp>
      <p:sp>
        <p:nvSpPr>
          <p:cNvPr id="3" name="Rectángulo 2"/>
          <p:cNvSpPr/>
          <p:nvPr/>
        </p:nvSpPr>
        <p:spPr>
          <a:xfrm>
            <a:off x="1881548" y="2967335"/>
            <a:ext cx="8428911" cy="923330"/>
          </a:xfrm>
          <a:prstGeom prst="rect">
            <a:avLst/>
          </a:prstGeom>
          <a:solidFill>
            <a:schemeClr val="bg1">
              <a:lumMod val="75000"/>
            </a:schemeClr>
          </a:solidFill>
          <a:effectLst>
            <a:innerShdw blurRad="63500" dist="50800" dir="13500000">
              <a:prstClr val="black">
                <a:alpha val="50000"/>
              </a:prstClr>
            </a:innerShdw>
          </a:effectLst>
        </p:spPr>
        <p:txBody>
          <a:bodyPr wrap="none" lIns="91440" tIns="45720" rIns="91440" bIns="45720">
            <a:spAutoFit/>
          </a:bodyPr>
          <a:lstStyle/>
          <a:p>
            <a:pPr algn="ctr"/>
            <a:r>
              <a:rPr lang="es-ES" sz="5400" b="1" cap="none" spc="0" dirty="0" smtClean="0">
                <a:ln w="22225">
                  <a:solidFill>
                    <a:srgbClr val="FF0000"/>
                  </a:solidFill>
                  <a:prstDash val="solid"/>
                </a:ln>
                <a:solidFill>
                  <a:srgbClr val="37AD23"/>
                </a:solidFill>
                <a:effectLst/>
              </a:rPr>
              <a:t>Gracias por su atención </a:t>
            </a:r>
            <a:endParaRPr lang="es-ES" sz="5400" b="1" cap="none" spc="0" dirty="0">
              <a:ln w="22225">
                <a:solidFill>
                  <a:srgbClr val="FF0000"/>
                </a:solidFill>
                <a:prstDash val="solid"/>
              </a:ln>
              <a:solidFill>
                <a:srgbClr val="37AD23"/>
              </a:solidFill>
              <a:effectLst/>
            </a:endParaRPr>
          </a:p>
        </p:txBody>
      </p:sp>
    </p:spTree>
    <p:extLst>
      <p:ext uri="{BB962C8B-B14F-4D97-AF65-F5344CB8AC3E}">
        <p14:creationId xmlns:p14="http://schemas.microsoft.com/office/powerpoint/2010/main" val="25005726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2082776" y="235635"/>
            <a:ext cx="8915399" cy="1157068"/>
          </a:xfrm>
          <a:prstGeom prst="rect">
            <a:avLst/>
          </a:prstGeom>
          <a:blipFill>
            <a:blip r:embed="rId2"/>
            <a:tile tx="0" ty="0" sx="100000" sy="100000" flip="none" algn="tl"/>
          </a:blipFill>
          <a:ln>
            <a:solidFill>
              <a:schemeClr val="accent1">
                <a:lumMod val="60000"/>
                <a:lumOff val="40000"/>
              </a:schemeClr>
            </a:solidFill>
          </a:ln>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MX" dirty="0" smtClean="0"/>
              <a:t>¿Qué significa evaluar?</a:t>
            </a:r>
            <a:endParaRPr lang="es-MX" dirty="0"/>
          </a:p>
        </p:txBody>
      </p:sp>
      <p:sp>
        <p:nvSpPr>
          <p:cNvPr id="5" name="Subtítulo 2"/>
          <p:cNvSpPr txBox="1">
            <a:spLocks/>
          </p:cNvSpPr>
          <p:nvPr/>
        </p:nvSpPr>
        <p:spPr>
          <a:xfrm>
            <a:off x="1928031" y="1841035"/>
            <a:ext cx="8915399" cy="1126283"/>
          </a:xfrm>
          <a:prstGeom prst="rect">
            <a:avLst/>
          </a:prstGeom>
          <a:blipFill>
            <a:blip r:embed="rId3"/>
            <a:tile tx="0" ty="0" sx="100000" sy="100000" flip="none" algn="tl"/>
          </a:blipFill>
        </p:spPr>
        <p:txBody>
          <a:bodyPr vert="horz" lIns="91440" tIns="45720" rIns="91440" bIns="45720" rtlCol="0">
            <a:normAutofit fontScale="85000"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s-ES" b="1" smtClean="0">
                <a:solidFill>
                  <a:schemeClr val="tx1"/>
                </a:solidFill>
                <a:latin typeface="Arial Black" panose="020B0A04020102020204" pitchFamily="34" charset="0"/>
              </a:rPr>
              <a:t>la evaluación es un proceso </a:t>
            </a:r>
            <a:r>
              <a:rPr lang="es-ES" b="1" smtClean="0">
                <a:solidFill>
                  <a:srgbClr val="FF0000"/>
                </a:solidFill>
                <a:latin typeface="Arial Black" panose="020B0A04020102020204" pitchFamily="34" charset="0"/>
              </a:rPr>
              <a:t>integral y sistemático </a:t>
            </a:r>
            <a:r>
              <a:rPr lang="es-ES" b="1" smtClean="0">
                <a:solidFill>
                  <a:schemeClr val="tx1"/>
                </a:solidFill>
                <a:latin typeface="Arial Black" panose="020B0A04020102020204" pitchFamily="34" charset="0"/>
              </a:rPr>
              <a:t>a través del cual se recopila información de manera metódica y rigurosa, para conocer, analizar y juzgar el valor de un objeto educativo determinado: los aprendizajes de los alumnos, el desempeño de los docentes, el grado de  dominio del currículo y sus características</a:t>
            </a:r>
            <a:endParaRPr lang="es-MX" b="1" dirty="0">
              <a:solidFill>
                <a:schemeClr val="tx1"/>
              </a:solidFill>
              <a:latin typeface="Arial Black" panose="020B0A04020102020204" pitchFamily="34" charset="0"/>
            </a:endParaRPr>
          </a:p>
        </p:txBody>
      </p:sp>
      <p:sp>
        <p:nvSpPr>
          <p:cNvPr id="6" name="Rectángulo 5"/>
          <p:cNvSpPr/>
          <p:nvPr/>
        </p:nvSpPr>
        <p:spPr>
          <a:xfrm>
            <a:off x="4923243" y="3244334"/>
            <a:ext cx="2345514" cy="369332"/>
          </a:xfrm>
          <a:prstGeom prst="rect">
            <a:avLst/>
          </a:prstGeom>
          <a:blipFill>
            <a:blip r:embed="rId4"/>
            <a:tile tx="0" ty="0" sx="100000" sy="100000" flip="none" algn="tl"/>
          </a:blipFill>
          <a:ln>
            <a:solidFill>
              <a:schemeClr val="accent1"/>
            </a:solidFill>
          </a:ln>
        </p:spPr>
        <p:txBody>
          <a:bodyPr wrap="none">
            <a:spAutoFit/>
          </a:bodyPr>
          <a:lstStyle/>
          <a:p>
            <a:r>
              <a:rPr lang="es-MX" b="1" dirty="0" smtClean="0"/>
              <a:t>enfoque formativo </a:t>
            </a:r>
            <a:endParaRPr lang="es-MX" b="1" dirty="0"/>
          </a:p>
        </p:txBody>
      </p:sp>
      <p:sp>
        <p:nvSpPr>
          <p:cNvPr id="7" name="Rectángulo 6"/>
          <p:cNvSpPr/>
          <p:nvPr/>
        </p:nvSpPr>
        <p:spPr>
          <a:xfrm>
            <a:off x="2911389" y="4153630"/>
            <a:ext cx="7258172" cy="923330"/>
          </a:xfrm>
          <a:prstGeom prst="rect">
            <a:avLst/>
          </a:prstGeom>
          <a:blipFill>
            <a:blip r:embed="rId5"/>
            <a:tile tx="0" ty="0" sx="100000" sy="100000" flip="none" algn="tl"/>
          </a:blipFill>
        </p:spPr>
        <p:txBody>
          <a:bodyPr wrap="square">
            <a:spAutoFit/>
          </a:bodyPr>
          <a:lstStyle/>
          <a:p>
            <a:r>
              <a:rPr lang="es-ES" dirty="0" smtClean="0"/>
              <a:t> </a:t>
            </a:r>
            <a:r>
              <a:rPr lang="es-ES" b="1" dirty="0" smtClean="0"/>
              <a:t>el centro de la evaluación </a:t>
            </a:r>
            <a:r>
              <a:rPr lang="es-ES" b="1" dirty="0" smtClean="0">
                <a:solidFill>
                  <a:srgbClr val="FF0000"/>
                </a:solidFill>
                <a:latin typeface="Arial Black" panose="020B0A04020102020204" pitchFamily="34" charset="0"/>
              </a:rPr>
              <a:t>son los aprendizajes y no los alumnos</a:t>
            </a:r>
            <a:r>
              <a:rPr lang="es-ES" b="1" dirty="0" smtClean="0"/>
              <a:t>, esto es, se evalúa el desempeño y no la persona; con ello, la evaluación deja de ser una medida de sanción</a:t>
            </a:r>
            <a:endParaRPr lang="es-MX" b="1" dirty="0"/>
          </a:p>
        </p:txBody>
      </p:sp>
    </p:spTree>
    <p:extLst>
      <p:ext uri="{BB962C8B-B14F-4D97-AF65-F5344CB8AC3E}">
        <p14:creationId xmlns:p14="http://schemas.microsoft.com/office/powerpoint/2010/main" val="25794140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885828" y="826476"/>
            <a:ext cx="8915399" cy="1185203"/>
          </a:xfrm>
          <a:blipFill>
            <a:blip r:embed="rId2"/>
            <a:tile tx="0" ty="0" sx="100000" sy="100000" flip="none" algn="tl"/>
          </a:blipFill>
        </p:spPr>
        <p:txBody>
          <a:bodyPr>
            <a:normAutofit/>
          </a:bodyPr>
          <a:lstStyle/>
          <a:p>
            <a:r>
              <a:rPr lang="es-ES" sz="1600" b="1" dirty="0" smtClean="0">
                <a:solidFill>
                  <a:schemeClr val="tx1"/>
                </a:solidFill>
                <a:latin typeface="Arial Black" panose="020B0A04020102020204" pitchFamily="34" charset="0"/>
              </a:rPr>
              <a:t> </a:t>
            </a:r>
            <a:r>
              <a:rPr lang="es-ES" sz="1600" b="1" dirty="0">
                <a:solidFill>
                  <a:schemeClr val="tx1"/>
                </a:solidFill>
                <a:latin typeface="Arial Black" panose="020B0A04020102020204" pitchFamily="34" charset="0"/>
              </a:rPr>
              <a:t>E</a:t>
            </a:r>
            <a:r>
              <a:rPr lang="es-ES" sz="1600" b="1" dirty="0" smtClean="0">
                <a:solidFill>
                  <a:schemeClr val="tx1"/>
                </a:solidFill>
                <a:latin typeface="Arial Black" panose="020B0A04020102020204" pitchFamily="34" charset="0"/>
              </a:rPr>
              <a:t>n </a:t>
            </a:r>
            <a:r>
              <a:rPr lang="es-ES" sz="1600" b="1" dirty="0">
                <a:solidFill>
                  <a:schemeClr val="tx1"/>
                </a:solidFill>
                <a:latin typeface="Arial Black" panose="020B0A04020102020204" pitchFamily="34" charset="0"/>
              </a:rPr>
              <a:t>la práctica se tiende a confundir con cierta </a:t>
            </a:r>
            <a:r>
              <a:rPr lang="es-ES" sz="1600" b="1" dirty="0" smtClean="0">
                <a:solidFill>
                  <a:schemeClr val="tx1"/>
                </a:solidFill>
                <a:latin typeface="Arial Black" panose="020B0A04020102020204" pitchFamily="34" charset="0"/>
              </a:rPr>
              <a:t>facilidad </a:t>
            </a:r>
            <a:r>
              <a:rPr lang="es-ES" sz="1600" b="1" dirty="0">
                <a:solidFill>
                  <a:schemeClr val="tx1"/>
                </a:solidFill>
                <a:latin typeface="Arial Black" panose="020B0A04020102020204" pitchFamily="34" charset="0"/>
              </a:rPr>
              <a:t>conceptos como medición, calificación, estimación o acreditación. Sin embargo, existen diferencias </a:t>
            </a:r>
            <a:r>
              <a:rPr lang="es-ES" sz="1600" b="1" dirty="0" smtClean="0">
                <a:solidFill>
                  <a:schemeClr val="tx1"/>
                </a:solidFill>
                <a:latin typeface="Arial Black" panose="020B0A04020102020204" pitchFamily="34" charset="0"/>
              </a:rPr>
              <a:t>epistemológicas </a:t>
            </a:r>
            <a:r>
              <a:rPr lang="es-ES" sz="1600" b="1" dirty="0">
                <a:solidFill>
                  <a:schemeClr val="tx1"/>
                </a:solidFill>
                <a:latin typeface="Arial Black" panose="020B0A04020102020204" pitchFamily="34" charset="0"/>
              </a:rPr>
              <a:t>o de origen y metodológicas que es </a:t>
            </a:r>
            <a:r>
              <a:rPr lang="es-ES" sz="1600" b="1" dirty="0" smtClean="0">
                <a:solidFill>
                  <a:schemeClr val="tx1"/>
                </a:solidFill>
                <a:latin typeface="Arial Black" panose="020B0A04020102020204" pitchFamily="34" charset="0"/>
              </a:rPr>
              <a:t>importante </a:t>
            </a:r>
            <a:r>
              <a:rPr lang="es-ES" sz="1600" b="1" dirty="0">
                <a:solidFill>
                  <a:schemeClr val="tx1"/>
                </a:solidFill>
                <a:latin typeface="Arial Black" panose="020B0A04020102020204" pitchFamily="34" charset="0"/>
              </a:rPr>
              <a:t>atender para clarificar su uso dentro del proceso de la evaluación.</a:t>
            </a:r>
            <a:endParaRPr lang="es-MX" sz="1600" b="1" dirty="0">
              <a:solidFill>
                <a:schemeClr val="tx1"/>
              </a:solidFill>
              <a:latin typeface="Arial Black" panose="020B0A04020102020204" pitchFamily="34" charset="0"/>
            </a:endParaRPr>
          </a:p>
        </p:txBody>
      </p:sp>
      <p:sp>
        <p:nvSpPr>
          <p:cNvPr id="3" name="Subtítulo 2"/>
          <p:cNvSpPr>
            <a:spLocks noGrp="1"/>
          </p:cNvSpPr>
          <p:nvPr>
            <p:ph type="subTitle" idx="1"/>
          </p:nvPr>
        </p:nvSpPr>
        <p:spPr>
          <a:xfrm>
            <a:off x="2124978" y="3356542"/>
            <a:ext cx="8915399" cy="1126283"/>
          </a:xfrm>
          <a:blipFill>
            <a:blip r:embed="rId3"/>
            <a:tile tx="0" ty="0" sx="100000" sy="100000" flip="none" algn="tl"/>
          </a:blipFill>
        </p:spPr>
        <p:txBody>
          <a:bodyPr>
            <a:normAutofit fontScale="85000" lnSpcReduction="10000"/>
          </a:bodyPr>
          <a:lstStyle/>
          <a:p>
            <a:r>
              <a:rPr lang="es-ES" b="1" dirty="0">
                <a:solidFill>
                  <a:schemeClr val="tx1"/>
                </a:solidFill>
                <a:latin typeface="Arial Black" panose="020B0A04020102020204" pitchFamily="34" charset="0"/>
                <a:cs typeface="Arial" panose="020B0604020202020204" pitchFamily="34" charset="0"/>
              </a:rPr>
              <a:t>Que la evaluación, al ser un proceso que busca </a:t>
            </a:r>
            <a:r>
              <a:rPr lang="es-ES" b="1" dirty="0" smtClean="0">
                <a:solidFill>
                  <a:schemeClr val="tx1"/>
                </a:solidFill>
                <a:latin typeface="Arial Black" panose="020B0A04020102020204" pitchFamily="34" charset="0"/>
                <a:cs typeface="Arial" panose="020B0604020202020204" pitchFamily="34" charset="0"/>
              </a:rPr>
              <a:t>información </a:t>
            </a:r>
            <a:r>
              <a:rPr lang="es-ES" b="1" dirty="0">
                <a:solidFill>
                  <a:schemeClr val="tx1"/>
                </a:solidFill>
                <a:latin typeface="Arial Black" panose="020B0A04020102020204" pitchFamily="34" charset="0"/>
                <a:cs typeface="Arial" panose="020B0604020202020204" pitchFamily="34" charset="0"/>
              </a:rPr>
              <a:t>para tomar decisiones, demanda el uso de técnicas e instrumentos para recolectar información de corte </a:t>
            </a:r>
            <a:r>
              <a:rPr lang="es-ES" b="1" dirty="0" smtClean="0">
                <a:solidFill>
                  <a:schemeClr val="tx1"/>
                </a:solidFill>
                <a:latin typeface="Arial Black" panose="020B0A04020102020204" pitchFamily="34" charset="0"/>
                <a:cs typeface="Arial" panose="020B0604020202020204" pitchFamily="34" charset="0"/>
              </a:rPr>
              <a:t>cualitativo </a:t>
            </a:r>
            <a:r>
              <a:rPr lang="es-ES" b="1" dirty="0">
                <a:solidFill>
                  <a:schemeClr val="tx1"/>
                </a:solidFill>
                <a:latin typeface="Arial Black" panose="020B0A04020102020204" pitchFamily="34" charset="0"/>
                <a:cs typeface="Arial" panose="020B0604020202020204" pitchFamily="34" charset="0"/>
              </a:rPr>
              <a:t>y cuantitativo con objeto de obtener evidencias y dar seguimiento a los aprendizajes de los alumnos a lo largo de su formación en la Educación </a:t>
            </a:r>
            <a:r>
              <a:rPr lang="es-ES" b="1" dirty="0" smtClean="0">
                <a:solidFill>
                  <a:schemeClr val="tx1"/>
                </a:solidFill>
                <a:latin typeface="Arial Black" panose="020B0A04020102020204" pitchFamily="34" charset="0"/>
                <a:cs typeface="Arial" panose="020B0604020202020204" pitchFamily="34" charset="0"/>
              </a:rPr>
              <a:t>Básica</a:t>
            </a:r>
            <a:endParaRPr lang="es-MX" b="1" dirty="0">
              <a:solidFill>
                <a:schemeClr val="tx1"/>
              </a:solidFill>
              <a:latin typeface="Arial Black" panose="020B0A04020102020204" pitchFamily="34" charset="0"/>
              <a:cs typeface="Arial" panose="020B0604020202020204" pitchFamily="34" charset="0"/>
            </a:endParaRPr>
          </a:p>
        </p:txBody>
      </p:sp>
    </p:spTree>
    <p:extLst>
      <p:ext uri="{BB962C8B-B14F-4D97-AF65-F5344CB8AC3E}">
        <p14:creationId xmlns:p14="http://schemas.microsoft.com/office/powerpoint/2010/main" val="37644475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519312" y="1060662"/>
            <a:ext cx="9495692" cy="1477328"/>
          </a:xfrm>
          <a:prstGeom prst="rect">
            <a:avLst/>
          </a:prstGeom>
          <a:solidFill>
            <a:schemeClr val="bg2">
              <a:lumMod val="50000"/>
            </a:schemeClr>
          </a:solidFill>
        </p:spPr>
        <p:txBody>
          <a:bodyPr wrap="square">
            <a:spAutoFit/>
          </a:bodyPr>
          <a:lstStyle/>
          <a:p>
            <a:pPr algn="ctr"/>
            <a:r>
              <a:rPr lang="es-ES" b="1" dirty="0" smtClean="0">
                <a:solidFill>
                  <a:srgbClr val="FF0000"/>
                </a:solidFill>
                <a:latin typeface="Arial Black" panose="020B0A04020102020204" pitchFamily="34" charset="0"/>
              </a:rPr>
              <a:t>La medición en el contexto formativo de la evaluación </a:t>
            </a:r>
          </a:p>
          <a:p>
            <a:pPr algn="ctr"/>
            <a:endParaRPr lang="es-ES" b="1" dirty="0" smtClean="0">
              <a:latin typeface="Arial Black" panose="020B0A04020102020204" pitchFamily="34" charset="0"/>
            </a:endParaRPr>
          </a:p>
          <a:p>
            <a:r>
              <a:rPr lang="es-ES" b="1" dirty="0" smtClean="0">
                <a:latin typeface="Arial Black" panose="020B0A04020102020204" pitchFamily="34" charset="0"/>
              </a:rPr>
              <a:t>Se define como la asignación de un valor numérico a conocimientos, habilidades, valores o actitudes, logrados por los alumnos durante un periodo de corte, particularmente en </a:t>
            </a:r>
            <a:r>
              <a:rPr lang="es-ES" b="1" dirty="0" smtClean="0">
                <a:latin typeface="Arial Black" panose="020B0A04020102020204" pitchFamily="34" charset="0"/>
              </a:rPr>
              <a:t>primaria.</a:t>
            </a:r>
            <a:endParaRPr lang="es-MX" b="1" dirty="0">
              <a:latin typeface="Arial Black" panose="020B0A04020102020204" pitchFamily="34" charset="0"/>
            </a:endParaRPr>
          </a:p>
        </p:txBody>
      </p:sp>
      <p:sp>
        <p:nvSpPr>
          <p:cNvPr id="3" name="Rectángulo 2"/>
          <p:cNvSpPr/>
          <p:nvPr/>
        </p:nvSpPr>
        <p:spPr>
          <a:xfrm>
            <a:off x="2766646" y="3881735"/>
            <a:ext cx="7390228" cy="646331"/>
          </a:xfrm>
          <a:prstGeom prst="rect">
            <a:avLst/>
          </a:prstGeom>
          <a:solidFill>
            <a:schemeClr val="bg2">
              <a:lumMod val="50000"/>
            </a:schemeClr>
          </a:solidFill>
        </p:spPr>
        <p:txBody>
          <a:bodyPr wrap="square">
            <a:spAutoFit/>
          </a:bodyPr>
          <a:lstStyle/>
          <a:p>
            <a:r>
              <a:rPr lang="es-ES" b="1" dirty="0" smtClean="0">
                <a:latin typeface="Arial Black" panose="020B0A04020102020204" pitchFamily="34" charset="0"/>
              </a:rPr>
              <a:t>con esta acción se está evaluando; sin embargo, sólo se mide el aprendizaje, es decir , sólo se obtiene un puntaje.</a:t>
            </a:r>
            <a:endParaRPr lang="es-MX" b="1" dirty="0">
              <a:latin typeface="Arial Black" panose="020B0A04020102020204" pitchFamily="34" charset="0"/>
            </a:endParaRPr>
          </a:p>
        </p:txBody>
      </p:sp>
    </p:spTree>
    <p:extLst>
      <p:ext uri="{BB962C8B-B14F-4D97-AF65-F5344CB8AC3E}">
        <p14:creationId xmlns:p14="http://schemas.microsoft.com/office/powerpoint/2010/main" val="31317187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364579" y="474565"/>
            <a:ext cx="3615542" cy="369332"/>
          </a:xfrm>
          <a:prstGeom prst="rect">
            <a:avLst/>
          </a:prstGeom>
          <a:solidFill>
            <a:srgbClr val="FFFF00"/>
          </a:solidFill>
          <a:ln w="57150">
            <a:solidFill>
              <a:schemeClr val="tx1"/>
            </a:solidFill>
          </a:ln>
        </p:spPr>
        <p:txBody>
          <a:bodyPr wrap="none">
            <a:spAutoFit/>
          </a:bodyPr>
          <a:lstStyle/>
          <a:p>
            <a:r>
              <a:rPr lang="es-MX" dirty="0" smtClean="0">
                <a:solidFill>
                  <a:srgbClr val="FF0000"/>
                </a:solidFill>
                <a:latin typeface="Arial Black" panose="020B0A04020102020204" pitchFamily="34" charset="0"/>
              </a:rPr>
              <a:t>Funciones de la evaluación</a:t>
            </a:r>
            <a:endParaRPr lang="es-MX" dirty="0">
              <a:solidFill>
                <a:srgbClr val="FF0000"/>
              </a:solidFill>
              <a:latin typeface="Arial Black" panose="020B0A04020102020204" pitchFamily="34" charset="0"/>
            </a:endParaRPr>
          </a:p>
        </p:txBody>
      </p:sp>
      <p:sp>
        <p:nvSpPr>
          <p:cNvPr id="3" name="Rectángulo 2"/>
          <p:cNvSpPr/>
          <p:nvPr/>
        </p:nvSpPr>
        <p:spPr>
          <a:xfrm>
            <a:off x="1162930" y="1351728"/>
            <a:ext cx="5786510" cy="1477328"/>
          </a:xfrm>
          <a:prstGeom prst="rect">
            <a:avLst/>
          </a:prstGeom>
          <a:blipFill>
            <a:blip r:embed="rId2"/>
            <a:tile tx="0" ty="0" sx="100000" sy="100000" flip="none" algn="tl"/>
          </a:blipFill>
        </p:spPr>
        <p:txBody>
          <a:bodyPr wrap="square">
            <a:spAutoFit/>
          </a:bodyPr>
          <a:lstStyle/>
          <a:p>
            <a:r>
              <a:rPr lang="es-ES" dirty="0" smtClean="0">
                <a:solidFill>
                  <a:srgbClr val="FF0000"/>
                </a:solidFill>
                <a:latin typeface="Arial Black" panose="020B0A04020102020204" pitchFamily="34" charset="0"/>
              </a:rPr>
              <a:t>La función pedagógica </a:t>
            </a:r>
            <a:r>
              <a:rPr lang="es-ES" dirty="0" smtClean="0">
                <a:latin typeface="Arial Black" panose="020B0A04020102020204" pitchFamily="34" charset="0"/>
              </a:rPr>
              <a:t>de la evaluación permite identificar las necesidades del grupo de alumnos con que trabaje cada docente, mediante la reflexión y mejora de la enseñanza y del aprendizaje</a:t>
            </a:r>
            <a:endParaRPr lang="es-MX" dirty="0">
              <a:latin typeface="Arial Black" panose="020B0A04020102020204" pitchFamily="34" charset="0"/>
            </a:endParaRPr>
          </a:p>
        </p:txBody>
      </p:sp>
      <p:sp>
        <p:nvSpPr>
          <p:cNvPr id="4" name="Rectángulo 3"/>
          <p:cNvSpPr/>
          <p:nvPr/>
        </p:nvSpPr>
        <p:spPr>
          <a:xfrm>
            <a:off x="5875606" y="2992758"/>
            <a:ext cx="6096000" cy="1200329"/>
          </a:xfrm>
          <a:prstGeom prst="rect">
            <a:avLst/>
          </a:prstGeom>
          <a:blipFill>
            <a:blip r:embed="rId3"/>
            <a:tile tx="0" ty="0" sx="100000" sy="100000" flip="none" algn="tl"/>
          </a:blipFill>
        </p:spPr>
        <p:txBody>
          <a:bodyPr>
            <a:spAutoFit/>
          </a:bodyPr>
          <a:lstStyle/>
          <a:p>
            <a:r>
              <a:rPr lang="es-ES" dirty="0" smtClean="0">
                <a:latin typeface="Arial Black" panose="020B0A04020102020204" pitchFamily="34" charset="0"/>
              </a:rPr>
              <a:t>útil para orientar el desempeño docente y seleccionar el tipo de actividades de aprendizaje que respondan a las necesidades de los alumnos</a:t>
            </a:r>
            <a:endParaRPr lang="es-MX" dirty="0">
              <a:latin typeface="Arial Black" panose="020B0A04020102020204" pitchFamily="34" charset="0"/>
            </a:endParaRPr>
          </a:p>
        </p:txBody>
      </p:sp>
      <p:sp>
        <p:nvSpPr>
          <p:cNvPr id="5" name="Rectángulo 4"/>
          <p:cNvSpPr/>
          <p:nvPr/>
        </p:nvSpPr>
        <p:spPr>
          <a:xfrm>
            <a:off x="1689321" y="4356789"/>
            <a:ext cx="6096000" cy="2031325"/>
          </a:xfrm>
          <a:prstGeom prst="rect">
            <a:avLst/>
          </a:prstGeom>
          <a:blipFill>
            <a:blip r:embed="rId4"/>
            <a:tile tx="0" ty="0" sx="100000" sy="100000" flip="none" algn="tl"/>
          </a:blipFill>
        </p:spPr>
        <p:txBody>
          <a:bodyPr>
            <a:spAutoFit/>
          </a:bodyPr>
          <a:lstStyle/>
          <a:p>
            <a:r>
              <a:rPr lang="es-ES" dirty="0" smtClean="0">
                <a:solidFill>
                  <a:srgbClr val="FF0000"/>
                </a:solidFill>
                <a:latin typeface="Arial Black" panose="020B0A04020102020204" pitchFamily="34" charset="0"/>
              </a:rPr>
              <a:t>La función social </a:t>
            </a:r>
            <a:r>
              <a:rPr lang="es-ES" dirty="0" smtClean="0">
                <a:latin typeface="Arial Black" panose="020B0A04020102020204" pitchFamily="34" charset="0"/>
              </a:rPr>
              <a:t>de la evaluación está relacionada con la creación de oportunidades para seguir aprendiendo y la comunicación de los resultados al final de un periodo de corte, también implica analizar los resultados obtenidos para hacer ajustes en la práctica del siguiente periodo.</a:t>
            </a:r>
            <a:endParaRPr lang="es-MX" dirty="0">
              <a:latin typeface="Arial Black" panose="020B0A04020102020204" pitchFamily="34" charset="0"/>
            </a:endParaRPr>
          </a:p>
        </p:txBody>
      </p:sp>
    </p:spTree>
    <p:extLst>
      <p:ext uri="{BB962C8B-B14F-4D97-AF65-F5344CB8AC3E}">
        <p14:creationId xmlns:p14="http://schemas.microsoft.com/office/powerpoint/2010/main" val="11369762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904751" y="466945"/>
            <a:ext cx="4551695" cy="369332"/>
          </a:xfrm>
          <a:prstGeom prst="rect">
            <a:avLst/>
          </a:prstGeom>
        </p:spPr>
        <p:txBody>
          <a:bodyPr wrap="none">
            <a:spAutoFit/>
          </a:bodyPr>
          <a:lstStyle/>
          <a:p>
            <a:r>
              <a:rPr lang="es-ES" dirty="0" smtClean="0">
                <a:solidFill>
                  <a:srgbClr val="FF0000"/>
                </a:solidFill>
                <a:latin typeface="Arial Black" panose="020B0A04020102020204" pitchFamily="34" charset="0"/>
              </a:rPr>
              <a:t>Momentos y tipos de la evaluación</a:t>
            </a:r>
            <a:endParaRPr lang="es-MX" dirty="0">
              <a:solidFill>
                <a:srgbClr val="FF0000"/>
              </a:solidFill>
              <a:latin typeface="Arial Black" panose="020B0A04020102020204" pitchFamily="34" charset="0"/>
            </a:endParaRPr>
          </a:p>
        </p:txBody>
      </p:sp>
      <p:sp>
        <p:nvSpPr>
          <p:cNvPr id="3" name="Rectángulo 2"/>
          <p:cNvSpPr/>
          <p:nvPr/>
        </p:nvSpPr>
        <p:spPr>
          <a:xfrm>
            <a:off x="248722" y="859170"/>
            <a:ext cx="6096000" cy="1200329"/>
          </a:xfrm>
          <a:prstGeom prst="rect">
            <a:avLst/>
          </a:prstGeom>
          <a:solidFill>
            <a:srgbClr val="FFFF00"/>
          </a:solidFill>
        </p:spPr>
        <p:txBody>
          <a:bodyPr>
            <a:spAutoFit/>
          </a:bodyPr>
          <a:lstStyle/>
          <a:p>
            <a:r>
              <a:rPr lang="es-ES" dirty="0" smtClean="0"/>
              <a:t> </a:t>
            </a:r>
            <a:r>
              <a:rPr lang="es-ES" dirty="0" smtClean="0">
                <a:latin typeface="Arial Black" panose="020B0A04020102020204" pitchFamily="34" charset="0"/>
              </a:rPr>
              <a:t>momentos de la evaluación: inicial, de proceso y final. Estos momentos coindicen con los tipos de evaluación: diagnóstica, formativa y </a:t>
            </a:r>
            <a:r>
              <a:rPr lang="es-ES" dirty="0" err="1" smtClean="0">
                <a:latin typeface="Arial Black" panose="020B0A04020102020204" pitchFamily="34" charset="0"/>
              </a:rPr>
              <a:t>sumativa</a:t>
            </a:r>
            <a:r>
              <a:rPr lang="es-ES" dirty="0" smtClean="0">
                <a:latin typeface="Arial Black" panose="020B0A04020102020204" pitchFamily="34" charset="0"/>
              </a:rPr>
              <a:t> o sumaria </a:t>
            </a:r>
            <a:endParaRPr lang="es-MX" dirty="0">
              <a:latin typeface="Arial Black" panose="020B0A04020102020204" pitchFamily="34" charset="0"/>
            </a:endParaRPr>
          </a:p>
        </p:txBody>
      </p:sp>
      <p:sp>
        <p:nvSpPr>
          <p:cNvPr id="4" name="Rectángulo 3"/>
          <p:cNvSpPr/>
          <p:nvPr/>
        </p:nvSpPr>
        <p:spPr>
          <a:xfrm>
            <a:off x="5566118" y="2588565"/>
            <a:ext cx="6096000" cy="923330"/>
          </a:xfrm>
          <a:prstGeom prst="rect">
            <a:avLst/>
          </a:prstGeom>
          <a:solidFill>
            <a:schemeClr val="accent6">
              <a:lumMod val="60000"/>
              <a:lumOff val="40000"/>
            </a:schemeClr>
          </a:solidFill>
        </p:spPr>
        <p:txBody>
          <a:bodyPr>
            <a:spAutoFit/>
          </a:bodyPr>
          <a:lstStyle/>
          <a:p>
            <a:r>
              <a:rPr lang="es-ES" dirty="0" smtClean="0">
                <a:latin typeface="Arial Black" panose="020B0A04020102020204" pitchFamily="34" charset="0"/>
              </a:rPr>
              <a:t>La evaluación diagnóstica se realiza de manera previa al desarrollo de un proceso educativo,</a:t>
            </a:r>
            <a:endParaRPr lang="es-MX" dirty="0">
              <a:latin typeface="Arial Black" panose="020B0A04020102020204" pitchFamily="34" charset="0"/>
            </a:endParaRPr>
          </a:p>
        </p:txBody>
      </p:sp>
      <p:sp>
        <p:nvSpPr>
          <p:cNvPr id="5" name="Rectángulo 4"/>
          <p:cNvSpPr/>
          <p:nvPr/>
        </p:nvSpPr>
        <p:spPr>
          <a:xfrm>
            <a:off x="1500552" y="4273452"/>
            <a:ext cx="6096000" cy="1477328"/>
          </a:xfrm>
          <a:prstGeom prst="rect">
            <a:avLst/>
          </a:prstGeom>
          <a:solidFill>
            <a:schemeClr val="accent6">
              <a:lumMod val="60000"/>
              <a:lumOff val="40000"/>
            </a:schemeClr>
          </a:solidFill>
        </p:spPr>
        <p:txBody>
          <a:bodyPr>
            <a:spAutoFit/>
          </a:bodyPr>
          <a:lstStyle/>
          <a:p>
            <a:r>
              <a:rPr lang="es-ES" dirty="0" smtClean="0">
                <a:latin typeface="Arial Black" panose="020B0A04020102020204" pitchFamily="34" charset="0"/>
              </a:rPr>
              <a:t>con la intención de explorar los conocimientos que ya poseen los alumnos. </a:t>
            </a:r>
          </a:p>
          <a:p>
            <a:r>
              <a:rPr lang="es-ES" dirty="0" smtClean="0">
                <a:latin typeface="Arial Black" panose="020B0A04020102020204" pitchFamily="34" charset="0"/>
              </a:rPr>
              <a:t>su objetivo es establecer una línea base de aprendizajes comunes para diseñar las estrategias de intervención docente</a:t>
            </a:r>
            <a:endParaRPr lang="es-MX" dirty="0">
              <a:latin typeface="Arial Black" panose="020B0A04020102020204" pitchFamily="34" charset="0"/>
            </a:endParaRPr>
          </a:p>
        </p:txBody>
      </p:sp>
    </p:spTree>
    <p:extLst>
      <p:ext uri="{BB962C8B-B14F-4D97-AF65-F5344CB8AC3E}">
        <p14:creationId xmlns:p14="http://schemas.microsoft.com/office/powerpoint/2010/main" val="5163799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371557" y="990323"/>
            <a:ext cx="6096000" cy="2031325"/>
          </a:xfrm>
          <a:prstGeom prst="rect">
            <a:avLst/>
          </a:prstGeo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lin ang="0" scaled="1"/>
            <a:tileRect/>
          </a:gradFill>
        </p:spPr>
        <p:txBody>
          <a:bodyPr>
            <a:spAutoFit/>
          </a:bodyPr>
          <a:lstStyle/>
          <a:p>
            <a:r>
              <a:rPr lang="es-ES" dirty="0" smtClean="0">
                <a:solidFill>
                  <a:srgbClr val="FF0000"/>
                </a:solidFill>
                <a:latin typeface="Arial Black" panose="020B0A04020102020204" pitchFamily="34" charset="0"/>
              </a:rPr>
              <a:t>La evaluación formativa </a:t>
            </a:r>
            <a:r>
              <a:rPr lang="es-ES" dirty="0" smtClean="0">
                <a:latin typeface="Arial Black" panose="020B0A04020102020204" pitchFamily="34" charset="0"/>
              </a:rPr>
              <a:t>se realiza para valorar el avance en los aprendizajes y mejorar la enseñanza y el aprendizaje. Su función es mejorar una intervención en un momento determinado, y en concreto, permite valorar si la planificación se está realizando de acuerdo con lo planeado</a:t>
            </a:r>
            <a:endParaRPr lang="es-MX" dirty="0">
              <a:latin typeface="Arial Black" panose="020B0A04020102020204" pitchFamily="34" charset="0"/>
            </a:endParaRPr>
          </a:p>
        </p:txBody>
      </p:sp>
      <p:sp>
        <p:nvSpPr>
          <p:cNvPr id="3" name="Rectángulo 2"/>
          <p:cNvSpPr/>
          <p:nvPr/>
        </p:nvSpPr>
        <p:spPr>
          <a:xfrm>
            <a:off x="3626413" y="3244334"/>
            <a:ext cx="5427255" cy="369332"/>
          </a:xfrm>
          <a:prstGeom prst="rect">
            <a:avLst/>
          </a:prstGeom>
          <a:solidFill>
            <a:schemeClr val="bg1">
              <a:lumMod val="75000"/>
            </a:schemeClr>
          </a:solidFill>
        </p:spPr>
        <p:txBody>
          <a:bodyPr wrap="none">
            <a:spAutoFit/>
          </a:bodyPr>
          <a:lstStyle/>
          <a:p>
            <a:r>
              <a:rPr lang="es-ES" dirty="0" smtClean="0">
                <a:latin typeface="Arial Black" panose="020B0A04020102020204" pitchFamily="34" charset="0"/>
              </a:rPr>
              <a:t>Las modalidades de evaluación formativa</a:t>
            </a:r>
            <a:endParaRPr lang="es-MX" dirty="0">
              <a:latin typeface="Arial Black" panose="020B0A04020102020204" pitchFamily="34" charset="0"/>
            </a:endParaRPr>
          </a:p>
        </p:txBody>
      </p:sp>
      <p:sp>
        <p:nvSpPr>
          <p:cNvPr id="4" name="Rectángulo 3"/>
          <p:cNvSpPr/>
          <p:nvPr/>
        </p:nvSpPr>
        <p:spPr>
          <a:xfrm>
            <a:off x="1132867" y="4113351"/>
            <a:ext cx="10880942" cy="2862322"/>
          </a:xfrm>
          <a:prstGeom prst="rect">
            <a:avLst/>
          </a:prstGeom>
          <a:blipFill>
            <a:blip r:embed="rId2"/>
            <a:tile tx="0" ty="0" sx="100000" sy="100000" flip="none" algn="tl"/>
          </a:blipFill>
        </p:spPr>
        <p:txBody>
          <a:bodyPr wrap="square">
            <a:spAutoFit/>
          </a:bodyPr>
          <a:lstStyle/>
          <a:p>
            <a:pPr algn="just"/>
            <a:r>
              <a:rPr lang="es-MX" dirty="0" smtClean="0">
                <a:solidFill>
                  <a:srgbClr val="FF0000"/>
                </a:solidFill>
                <a:latin typeface="Arial Black" panose="020B0A04020102020204" pitchFamily="34" charset="0"/>
              </a:rPr>
              <a:t>interactiva,</a:t>
            </a:r>
            <a:r>
              <a:rPr lang="es-ES" dirty="0" smtClean="0">
                <a:solidFill>
                  <a:srgbClr val="FF0000"/>
                </a:solidFill>
                <a:latin typeface="Arial Black" panose="020B0A04020102020204" pitchFamily="34" charset="0"/>
              </a:rPr>
              <a:t> Regulación interactiva</a:t>
            </a:r>
            <a:r>
              <a:rPr lang="es-ES" dirty="0" smtClean="0"/>
              <a:t>. </a:t>
            </a:r>
            <a:r>
              <a:rPr lang="es-ES" dirty="0" smtClean="0">
                <a:latin typeface="Arial Black" panose="020B0A04020102020204" pitchFamily="34" charset="0"/>
              </a:rPr>
              <a:t>Son las evaluaciones que ocurren </a:t>
            </a:r>
          </a:p>
          <a:p>
            <a:pPr algn="just"/>
            <a:r>
              <a:rPr lang="es-ES" dirty="0" smtClean="0">
                <a:latin typeface="Arial Black" panose="020B0A04020102020204" pitchFamily="34" charset="0"/>
              </a:rPr>
              <a:t>completamente integradas al proceso de enseñanza. </a:t>
            </a:r>
          </a:p>
          <a:p>
            <a:pPr algn="just"/>
            <a:r>
              <a:rPr lang="es-ES" dirty="0" smtClean="0">
                <a:latin typeface="Arial Black" panose="020B0A04020102020204" pitchFamily="34" charset="0"/>
              </a:rPr>
              <a:t>suele ser inmediata gracias a los intercambios frecuentes y sistemáticos entre el docente y los alumnos. el docente utiliza la observación, el diálogo y la interpretación de lo que hacen y dicen sus alumnos, </a:t>
            </a:r>
            <a:r>
              <a:rPr lang="es-MX" dirty="0" smtClean="0">
                <a:latin typeface="Arial Black" panose="020B0A04020102020204" pitchFamily="34" charset="0"/>
              </a:rPr>
              <a:t>para decidir qué apoyos  que necesita para hacer el seguimiento de los aprendizajes.</a:t>
            </a:r>
          </a:p>
          <a:p>
            <a:pPr algn="just"/>
            <a:endParaRPr lang="es-MX" dirty="0">
              <a:latin typeface="Arial Black" panose="020B0A04020102020204" pitchFamily="34" charset="0"/>
            </a:endParaRPr>
          </a:p>
          <a:p>
            <a:pPr algn="just"/>
            <a:r>
              <a:rPr lang="es-MX" dirty="0" smtClean="0">
                <a:solidFill>
                  <a:srgbClr val="FF0000"/>
                </a:solidFill>
                <a:latin typeface="Arial Black" panose="020B0A04020102020204" pitchFamily="34" charset="0"/>
              </a:rPr>
              <a:t> retroactiva </a:t>
            </a:r>
            <a:r>
              <a:rPr lang="es-ES" dirty="0" smtClean="0">
                <a:latin typeface="Arial Black" panose="020B0A04020102020204" pitchFamily="34" charset="0"/>
              </a:rPr>
              <a:t>Son las evaluaciones que permiten crear oportunidades de aprendizaje después de realizar una  medición puntual al término de una situación o secuencia didáctica; </a:t>
            </a:r>
            <a:r>
              <a:rPr lang="es-MX" dirty="0" smtClean="0">
                <a:latin typeface="Arial Black" panose="020B0A04020102020204" pitchFamily="34" charset="0"/>
              </a:rPr>
              <a:t> </a:t>
            </a:r>
            <a:endParaRPr lang="es-MX" dirty="0">
              <a:latin typeface="Arial Black" panose="020B0A04020102020204" pitchFamily="34" charset="0"/>
            </a:endParaRPr>
          </a:p>
        </p:txBody>
      </p:sp>
    </p:spTree>
    <p:extLst>
      <p:ext uri="{BB962C8B-B14F-4D97-AF65-F5344CB8AC3E}">
        <p14:creationId xmlns:p14="http://schemas.microsoft.com/office/powerpoint/2010/main" val="40075753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617786" y="1536174"/>
            <a:ext cx="8904848" cy="1477328"/>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wrap="square">
            <a:spAutoFit/>
          </a:bodyPr>
          <a:lstStyle/>
          <a:p>
            <a:pPr marL="342900" indent="-342900">
              <a:buAutoNum type="alphaLcParenR"/>
            </a:pPr>
            <a:r>
              <a:rPr lang="es-ES" dirty="0" smtClean="0">
                <a:latin typeface="Arial Black" panose="020B0A04020102020204" pitchFamily="34" charset="0"/>
              </a:rPr>
              <a:t>explicar los resultados o argumentos de las actividades realizadas con el grupo de alumnos; </a:t>
            </a:r>
          </a:p>
          <a:p>
            <a:pPr marL="342900" indent="-342900">
              <a:buAutoNum type="alphaLcParenR"/>
            </a:pPr>
            <a:r>
              <a:rPr lang="es-ES" dirty="0" smtClean="0">
                <a:latin typeface="Arial Black" panose="020B0A04020102020204" pitchFamily="34" charset="0"/>
              </a:rPr>
              <a:t>b) realizar el proceso de forma sencilla, y</a:t>
            </a:r>
          </a:p>
          <a:p>
            <a:r>
              <a:rPr lang="es-ES" dirty="0" smtClean="0">
                <a:latin typeface="Arial Black" panose="020B0A04020102020204" pitchFamily="34" charset="0"/>
              </a:rPr>
              <a:t> c) agrupar a los alumnos por el tipo de apoyo que requieren para que elaboren ejercicios de manera diferenciada. </a:t>
            </a:r>
            <a:endParaRPr lang="es-MX" dirty="0">
              <a:latin typeface="Arial Black" panose="020B0A04020102020204" pitchFamily="34" charset="0"/>
            </a:endParaRPr>
          </a:p>
        </p:txBody>
      </p:sp>
      <p:sp>
        <p:nvSpPr>
          <p:cNvPr id="3" name="Rectángulo 2"/>
          <p:cNvSpPr/>
          <p:nvPr/>
        </p:nvSpPr>
        <p:spPr>
          <a:xfrm>
            <a:off x="2971697" y="810623"/>
            <a:ext cx="6726137"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none">
            <a:spAutoFit/>
          </a:bodyPr>
          <a:lstStyle/>
          <a:p>
            <a:r>
              <a:rPr lang="es-ES" dirty="0" smtClean="0">
                <a:solidFill>
                  <a:srgbClr val="FF0000"/>
                </a:solidFill>
                <a:latin typeface="Arial Black" panose="020B0A04020102020204" pitchFamily="34" charset="0"/>
              </a:rPr>
              <a:t>opciones para desarrollar este tipo de regulaciones</a:t>
            </a:r>
            <a:endParaRPr lang="es-MX" dirty="0">
              <a:solidFill>
                <a:srgbClr val="FF0000"/>
              </a:solidFill>
              <a:latin typeface="Arial Black" panose="020B0A04020102020204" pitchFamily="34" charset="0"/>
            </a:endParaRPr>
          </a:p>
        </p:txBody>
      </p:sp>
      <p:sp>
        <p:nvSpPr>
          <p:cNvPr id="4" name="Rectángulo 3"/>
          <p:cNvSpPr/>
          <p:nvPr/>
        </p:nvSpPr>
        <p:spPr>
          <a:xfrm>
            <a:off x="1209822" y="4229072"/>
            <a:ext cx="10227211" cy="1477328"/>
          </a:xfrm>
          <a:prstGeom prst="rect">
            <a:avLst/>
          </a:prstGeom>
          <a:blipFill>
            <a:blip r:embed="rId2"/>
            <a:tile tx="0" ty="0" sx="100000" sy="100000" flip="none" algn="tl"/>
          </a:blipFill>
        </p:spPr>
        <p:txBody>
          <a:bodyPr wrap="square">
            <a:spAutoFit/>
          </a:bodyPr>
          <a:lstStyle/>
          <a:p>
            <a:r>
              <a:rPr lang="es-ES" dirty="0" smtClean="0">
                <a:latin typeface="Arial Black" panose="020B0A04020102020204" pitchFamily="34" charset="0"/>
              </a:rPr>
              <a:t>Son las evaluaciones que ayudan a hacer adaptaciones relacionadas con lo que se aprenderá en un futuro cercano. En el caso de los alumnos que lograron los aprendizajes propuestos, se pueden programar actividades para ampliar lo que aprendieron, y para los alumnos que no lograron todos los aprendizajes se proponen actividades con menor grado de dificultad.</a:t>
            </a:r>
            <a:endParaRPr lang="es-MX" dirty="0">
              <a:latin typeface="Arial Black" panose="020B0A04020102020204" pitchFamily="34" charset="0"/>
            </a:endParaRPr>
          </a:p>
        </p:txBody>
      </p:sp>
      <p:sp>
        <p:nvSpPr>
          <p:cNvPr id="5" name="Rectángulo 4"/>
          <p:cNvSpPr/>
          <p:nvPr/>
        </p:nvSpPr>
        <p:spPr>
          <a:xfrm>
            <a:off x="4722066" y="3244334"/>
            <a:ext cx="3022494" cy="646331"/>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wrap="none">
            <a:spAutoFit/>
          </a:bodyPr>
          <a:lstStyle/>
          <a:p>
            <a:endParaRPr lang="es-MX" dirty="0" smtClean="0">
              <a:latin typeface="Arial Black" panose="020B0A04020102020204" pitchFamily="34" charset="0"/>
            </a:endParaRPr>
          </a:p>
          <a:p>
            <a:r>
              <a:rPr lang="es-MX" dirty="0" smtClean="0">
                <a:solidFill>
                  <a:srgbClr val="FF0000"/>
                </a:solidFill>
                <a:latin typeface="Arial Black" panose="020B0A04020102020204" pitchFamily="34" charset="0"/>
              </a:rPr>
              <a:t>Regulación proactiva</a:t>
            </a:r>
            <a:r>
              <a:rPr lang="es-MX" dirty="0" smtClean="0">
                <a:latin typeface="Arial Black" panose="020B0A04020102020204" pitchFamily="34" charset="0"/>
              </a:rPr>
              <a:t>. </a:t>
            </a:r>
            <a:endParaRPr lang="es-MX" dirty="0">
              <a:latin typeface="Arial Black" panose="020B0A04020102020204" pitchFamily="34" charset="0"/>
            </a:endParaRPr>
          </a:p>
        </p:txBody>
      </p:sp>
    </p:spTree>
    <p:extLst>
      <p:ext uri="{BB962C8B-B14F-4D97-AF65-F5344CB8AC3E}">
        <p14:creationId xmlns:p14="http://schemas.microsoft.com/office/powerpoint/2010/main" val="37968281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206240" y="1359263"/>
            <a:ext cx="3195759" cy="369332"/>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s-MX" dirty="0" smtClean="0">
                <a:solidFill>
                  <a:srgbClr val="FF0000"/>
                </a:solidFill>
                <a:latin typeface="Arial Black" panose="020B0A04020102020204" pitchFamily="34" charset="0"/>
              </a:rPr>
              <a:t>la evaluación </a:t>
            </a:r>
            <a:r>
              <a:rPr lang="es-MX" dirty="0" err="1" smtClean="0">
                <a:solidFill>
                  <a:srgbClr val="FF0000"/>
                </a:solidFill>
                <a:latin typeface="Arial Black" panose="020B0A04020102020204" pitchFamily="34" charset="0"/>
              </a:rPr>
              <a:t>sumativa</a:t>
            </a:r>
            <a:endParaRPr lang="es-MX" dirty="0">
              <a:solidFill>
                <a:srgbClr val="FF0000"/>
              </a:solidFill>
              <a:latin typeface="Arial Black" panose="020B0A04020102020204" pitchFamily="34" charset="0"/>
            </a:endParaRPr>
          </a:p>
        </p:txBody>
      </p:sp>
      <p:sp>
        <p:nvSpPr>
          <p:cNvPr id="3" name="Rectángulo 2"/>
          <p:cNvSpPr/>
          <p:nvPr/>
        </p:nvSpPr>
        <p:spPr>
          <a:xfrm>
            <a:off x="2307100" y="2420873"/>
            <a:ext cx="8018585" cy="3139321"/>
          </a:xfrm>
          <a:prstGeom prst="rect">
            <a:avLst/>
          </a:prstGeom>
        </p:spPr>
        <p:style>
          <a:lnRef idx="1">
            <a:schemeClr val="accent2"/>
          </a:lnRef>
          <a:fillRef idx="3">
            <a:schemeClr val="accent2"/>
          </a:fillRef>
          <a:effectRef idx="2">
            <a:schemeClr val="accent2"/>
          </a:effectRef>
          <a:fontRef idx="minor">
            <a:schemeClr val="lt1"/>
          </a:fontRef>
        </p:style>
        <p:txBody>
          <a:bodyPr wrap="square">
            <a:spAutoFit/>
          </a:bodyPr>
          <a:lstStyle/>
          <a:p>
            <a:r>
              <a:rPr lang="es-ES" dirty="0" smtClean="0">
                <a:solidFill>
                  <a:schemeClr val="tx1">
                    <a:lumMod val="95000"/>
                    <a:lumOff val="5000"/>
                  </a:schemeClr>
                </a:solidFill>
                <a:latin typeface="Arial Black" panose="020B0A04020102020204" pitchFamily="34" charset="0"/>
              </a:rPr>
              <a:t>promueve que se obtenga un juicio global del grado de avance en el logro de los aprendizajes esperados de cada alumno, al concluir una secuencia didáctica o una situación didáctica.</a:t>
            </a:r>
          </a:p>
          <a:p>
            <a:endParaRPr lang="es-ES" dirty="0" smtClean="0">
              <a:solidFill>
                <a:schemeClr val="tx1">
                  <a:lumMod val="95000"/>
                  <a:lumOff val="5000"/>
                </a:schemeClr>
              </a:solidFill>
              <a:latin typeface="Arial Black" panose="020B0A04020102020204" pitchFamily="34" charset="0"/>
            </a:endParaRPr>
          </a:p>
          <a:p>
            <a:r>
              <a:rPr lang="es-ES" dirty="0" smtClean="0">
                <a:solidFill>
                  <a:schemeClr val="tx1">
                    <a:lumMod val="95000"/>
                    <a:lumOff val="5000"/>
                  </a:schemeClr>
                </a:solidFill>
                <a:latin typeface="Arial Black" panose="020B0A04020102020204" pitchFamily="34" charset="0"/>
              </a:rPr>
              <a:t>En la educación primaria:</a:t>
            </a:r>
            <a:endParaRPr lang="es-ES" dirty="0">
              <a:solidFill>
                <a:schemeClr val="tx1">
                  <a:lumMod val="95000"/>
                  <a:lumOff val="5000"/>
                </a:schemeClr>
              </a:solidFill>
              <a:latin typeface="Arial Black" panose="020B0A04020102020204" pitchFamily="34" charset="0"/>
            </a:endParaRPr>
          </a:p>
          <a:p>
            <a:r>
              <a:rPr lang="es-ES" dirty="0" smtClean="0">
                <a:solidFill>
                  <a:schemeClr val="tx1">
                    <a:lumMod val="95000"/>
                    <a:lumOff val="5000"/>
                  </a:schemeClr>
                </a:solidFill>
                <a:latin typeface="Arial Black" panose="020B0A04020102020204" pitchFamily="34" charset="0"/>
              </a:rPr>
              <a:t>permite tomar decisiones relacionadas con la acreditación al final de un periodo de enseñanza o ciclo escolar,</a:t>
            </a:r>
          </a:p>
          <a:p>
            <a:r>
              <a:rPr lang="es-ES" dirty="0" smtClean="0">
                <a:solidFill>
                  <a:schemeClr val="tx1">
                    <a:lumMod val="95000"/>
                    <a:lumOff val="5000"/>
                  </a:schemeClr>
                </a:solidFill>
                <a:latin typeface="Arial Black" panose="020B0A04020102020204" pitchFamily="34" charset="0"/>
              </a:rPr>
              <a:t>se basa en la recolección de información acerca de los resultados de los alumnos, así como de los procesos, las estrategias y las actividades que ha utilizado el docente y le han permitido llegar a dichos resultados.</a:t>
            </a:r>
            <a:endParaRPr lang="es-MX" dirty="0">
              <a:solidFill>
                <a:schemeClr val="tx1">
                  <a:lumMod val="95000"/>
                  <a:lumOff val="5000"/>
                </a:schemeClr>
              </a:solidFill>
              <a:latin typeface="Arial Black" panose="020B0A04020102020204" pitchFamily="34" charset="0"/>
            </a:endParaRPr>
          </a:p>
        </p:txBody>
      </p:sp>
    </p:spTree>
    <p:extLst>
      <p:ext uri="{BB962C8B-B14F-4D97-AF65-F5344CB8AC3E}">
        <p14:creationId xmlns:p14="http://schemas.microsoft.com/office/powerpoint/2010/main" val="3976559135"/>
      </p:ext>
    </p:extLst>
  </p:cSld>
  <p:clrMapOvr>
    <a:masterClrMapping/>
  </p:clrMapOvr>
  <p:timing>
    <p:tnLst>
      <p:par>
        <p:cTn id="1" dur="indefinite" restart="never" nodeType="tmRoot"/>
      </p:par>
    </p:tnLst>
  </p:timing>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195</TotalTime>
  <Words>1377</Words>
  <Application>Microsoft Office PowerPoint</Application>
  <PresentationFormat>Panorámica</PresentationFormat>
  <Paragraphs>70</Paragraphs>
  <Slides>15</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Arial</vt:lpstr>
      <vt:lpstr>Arial Black</vt:lpstr>
      <vt:lpstr>Calibri</vt:lpstr>
      <vt:lpstr>Century Gothic</vt:lpstr>
      <vt:lpstr>Wingdings 3</vt:lpstr>
      <vt:lpstr>Espiral</vt:lpstr>
      <vt:lpstr>Presentación de PowerPoint</vt:lpstr>
      <vt:lpstr>Presentación de PowerPoint</vt:lpstr>
      <vt:lpstr> En la práctica se tiende a confundir con cierta facilidad conceptos como medición, calificación, estimación o acreditación. Sin embargo, existen diferencias epistemológicas o de origen y metodológicas que es importante atender para clarificar su uso dentro del proceso de la evaluación.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¿Qué significa evaluar?</dc:title>
  <dc:creator>Cuenta Microsoft</dc:creator>
  <cp:lastModifiedBy>Cuenta Microsoft</cp:lastModifiedBy>
  <cp:revision>17</cp:revision>
  <dcterms:created xsi:type="dcterms:W3CDTF">2021-11-29T21:08:33Z</dcterms:created>
  <dcterms:modified xsi:type="dcterms:W3CDTF">2021-12-01T21:17:34Z</dcterms:modified>
</cp:coreProperties>
</file>