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EE43F-7AF8-43B8-9190-34ABF2E3C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F4B49F-2ED8-4C9D-9A4B-EEDE58FE6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7F3668-9F81-40F6-94DD-FD7D5508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94BA73-2DC0-41BA-A74D-F6383385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3FBBCD-3A45-41C8-8ECA-F8A3F97E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010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277B4-0152-4FEF-9C53-B1DE5791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81C43B-3DF7-485D-9E00-E8BCA68FD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92AD1-0E1D-4EE1-8F59-4BB4B33C3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40CDEA-7057-47B6-8E0C-BC5F395C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FE7BB6-2DD9-4F78-9A0A-AC29FA75A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19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F15BDA-BBB6-4D77-A968-4441B68887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34BCC24-FCF0-434A-8C72-427D7B072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8D6937-F302-465B-BFD3-A56C90ED8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5ED907-6BD9-4B6A-A0CC-FEF62EBB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C1D17C-C710-4904-BCF0-C27EAA384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578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B8CDD-6C92-4D01-8521-CFCFD48D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27C33F-ED23-4EC6-80D9-1A4743E76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F98DD5-2756-4B4A-AF47-78A18161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35E61B-5373-4562-9119-67652AC78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D4464E-2ACF-4A62-B286-64DD4844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4218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A16967-62B3-4026-94DA-E17960F76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94A46B-6005-4A38-8E07-22BB7487E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903863-F98F-410E-B663-641D707CC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CFAEB5-9C50-476C-9B2B-8627B00B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37FA31-0808-48CC-8152-757380064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474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71673-4CF3-4633-B468-EE154D58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800FDD-3334-475E-9788-948BCDCE7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13E25D-6730-43D2-8D16-E8F2B5D37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12F546-132C-425A-A4C8-5CCC8CE9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A15128-EEFD-4F5F-83E1-20CD1A001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FC502A-5DA2-420C-B4A2-48829BFD3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411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6170E-6876-4AA6-BF38-BBEE9BC2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9F6FF9-59C9-4F28-A232-07008537B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876FF2-40C6-4DC6-8C15-E9520DC4D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9E3E10F-7D42-42E4-8E90-48E8F24C4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D7C0DC-E4CD-4BD8-88A8-B9CE142BF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71AD2DD-73D3-4920-BB8C-7E2450E8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D96323B-D689-4E53-8A7A-EA47A0899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55CC7D5-AE03-4E0D-AFBC-1BA1732C5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951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419C01-4A4F-4C50-80E9-9BEFCF1C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36FAEBC-92AD-4F99-8691-F69720B22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0C8F65-7AEB-4077-8890-5807E5C4C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9B84B7-0EEA-4CC0-8105-30121C4F3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138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B28ACB-E9E7-4C15-AC72-067BE430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F33311-33F2-42B3-8C38-0FEDBD6E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FA9943-DEA1-4B7C-B790-43134F9E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444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BE6BF1-F866-4864-BB3F-E8F50812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49AD5F-BD70-43D8-BB23-CF1B0DAA2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CA4B3D-4A62-4B26-80E4-4D5CF4D6E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70366C-925C-4CBE-B729-564319C22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F72022-84F7-4FD2-B69C-FE6E8C556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5E748E-640E-477F-9168-21F3A91C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00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35443-20D5-4442-A745-86F4D642C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B757138-99A8-4575-8FB8-5EE0D1DF1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DECC3B-4162-48E6-9E1F-1CEE579CE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5F644-40DA-473B-98AC-0B5332A3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A2364A-A0E4-4278-8839-F48846EF1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62ADAC-C6F5-4DB8-A640-54B62B67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446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0BA98EB-6589-429F-B04A-C0F137C0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9A0193-FC93-40F1-89B1-926687194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2E7DB4-C0DF-4E1E-B86A-E97E67356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21A42-A58D-4053-A2F4-2AE747C66D1E}" type="datetimeFigureOut">
              <a:rPr lang="es-MX" smtClean="0"/>
              <a:t>26/11/2021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F8B231-E747-475B-B5AA-358680D42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8DF7A8-646E-4538-BFAD-19192F655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66F14-598E-4BD4-9548-B4331FEE75F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619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BE13AC2-2AD2-47FE-82E6-1681F019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2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2F1F0C7-39C2-42ED-85F1-4AF90C9C5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51795D1-A22A-4C55-A2F5-964C3617E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9" y="72268"/>
            <a:ext cx="11211950" cy="66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3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FEF006-5498-4418-858F-0D5913B12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4E46A83-5638-4BAE-AAF4-89202BF1E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290"/>
          <a:stretch/>
        </p:blipFill>
        <p:spPr>
          <a:xfrm>
            <a:off x="454784" y="257907"/>
            <a:ext cx="11563783" cy="2021057"/>
          </a:xfrm>
          <a:prstGeom prst="rect">
            <a:avLst/>
          </a:prstGeom>
        </p:spPr>
      </p:pic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04B83A2F-FA25-4FAD-B374-B4F105AA91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971803"/>
              </p:ext>
            </p:extLst>
          </p:nvPr>
        </p:nvGraphicFramePr>
        <p:xfrm>
          <a:off x="454783" y="2415944"/>
          <a:ext cx="11563784" cy="41841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23026">
                  <a:extLst>
                    <a:ext uri="{9D8B030D-6E8A-4147-A177-3AD203B41FA5}">
                      <a16:colId xmlns:a16="http://schemas.microsoft.com/office/drawing/2014/main" val="2099424597"/>
                    </a:ext>
                  </a:extLst>
                </a:gridCol>
                <a:gridCol w="4040758">
                  <a:extLst>
                    <a:ext uri="{9D8B030D-6E8A-4147-A177-3AD203B41FA5}">
                      <a16:colId xmlns:a16="http://schemas.microsoft.com/office/drawing/2014/main" val="360453893"/>
                    </a:ext>
                  </a:extLst>
                </a:gridCol>
              </a:tblGrid>
              <a:tr h="576359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Situación didáctica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Materiales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683302"/>
                  </a:ext>
                </a:extLst>
              </a:tr>
              <a:tr h="3607790">
                <a:tc>
                  <a:txBody>
                    <a:bodyPr/>
                    <a:lstStyle/>
                    <a:p>
                      <a:pPr lvl="0"/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Se acomodarán en un círculo y se les leerá el siguiente cuento “El niño que perdió su nombre”, al termino de este se realizarán las siguientes preguntas: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¿Cuál fue la primera letra que le dieron?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¿Qué personajes salieron en el cuento?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¿Cuál fue la última letra que recibió?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¿Cómo se llamó el niño?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(Los alumnos de tercero anotarán las respuestas en el cuaderno chico y los alumnos de segundo lo realizarán de manera oral)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Enseguida realizarán la siguiente actividad en la cual anotarán su primer nombre en el siguiente ejercicio (alumnos de tercero lo realizarán por si solos y los alumnos de segundo se les apoyará con la escritura y tendrán que repasarlo) cada letra se realizará en cada recuadro y al terminar observarán en que número termina su ultima letra y lo anotarán de bajo de este cuadro.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De manera grupal identificaremos que nombre es corto y cual es largo, según la cantidad de letras que tenga cada uno y colorearán el recuadro que corresponde a su nombre.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s-MX" sz="12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La revisión será de manera grupal, para apoyar a los alumnos que se les dificulta realizarlo.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Cuaderno chico y grande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Lápiz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Colores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Ejercicio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Marcadores rojo y negro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kern="1200" dirty="0">
                          <a:solidFill>
                            <a:schemeClr val="tx1"/>
                          </a:solidFill>
                          <a:effectLst/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Cuento 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801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221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0C9B1D3-4DE9-4486-809F-B58B72A38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D3C4AE6-DAAD-4245-AB52-0A9C49E91F91}"/>
              </a:ext>
            </a:extLst>
          </p:cNvPr>
          <p:cNvSpPr txBox="1"/>
          <p:nvPr/>
        </p:nvSpPr>
        <p:spPr>
          <a:xfrm>
            <a:off x="3193775" y="304800"/>
            <a:ext cx="5367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Cavolini" panose="03000502040302020204" pitchFamily="66" charset="0"/>
                <a:cs typeface="Cavolini" panose="03000502040302020204" pitchFamily="66" charset="0"/>
              </a:rPr>
              <a:t>Instrumento de evaluación 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DA28FE8D-E86C-4B8C-A4E3-A3B5E3E8E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296080"/>
              </p:ext>
            </p:extLst>
          </p:nvPr>
        </p:nvGraphicFramePr>
        <p:xfrm>
          <a:off x="178458" y="1258907"/>
          <a:ext cx="4950133" cy="4717823"/>
        </p:xfrm>
        <a:graphic>
          <a:graphicData uri="http://schemas.openxmlformats.org/drawingml/2006/table">
            <a:tbl>
              <a:tblPr firstRow="1" firstCol="1" bandRow="1"/>
              <a:tblGrid>
                <a:gridCol w="459879">
                  <a:extLst>
                    <a:ext uri="{9D8B030D-6E8A-4147-A177-3AD203B41FA5}">
                      <a16:colId xmlns:a16="http://schemas.microsoft.com/office/drawing/2014/main" val="2720001720"/>
                    </a:ext>
                  </a:extLst>
                </a:gridCol>
                <a:gridCol w="1748102">
                  <a:extLst>
                    <a:ext uri="{9D8B030D-6E8A-4147-A177-3AD203B41FA5}">
                      <a16:colId xmlns:a16="http://schemas.microsoft.com/office/drawing/2014/main" val="2526463276"/>
                    </a:ext>
                  </a:extLst>
                </a:gridCol>
                <a:gridCol w="688065">
                  <a:extLst>
                    <a:ext uri="{9D8B030D-6E8A-4147-A177-3AD203B41FA5}">
                      <a16:colId xmlns:a16="http://schemas.microsoft.com/office/drawing/2014/main" val="1698807363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3376487423"/>
                    </a:ext>
                  </a:extLst>
                </a:gridCol>
                <a:gridCol w="1338469">
                  <a:extLst>
                    <a:ext uri="{9D8B030D-6E8A-4147-A177-3AD203B41FA5}">
                      <a16:colId xmlns:a16="http://schemas.microsoft.com/office/drawing/2014/main" val="1567672980"/>
                    </a:ext>
                  </a:extLst>
                </a:gridCol>
              </a:tblGrid>
              <a:tr h="951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No. 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Indicador 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 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Nombre del alumno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839190"/>
                  </a:ext>
                </a:extLst>
              </a:tr>
              <a:tr h="6333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Muestra interés y respeta turnos durante el desarrollo de las actividades.  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421934"/>
                  </a:ext>
                </a:extLst>
              </a:tr>
              <a:tr h="616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Identifica las ideas principales de la lectura de cuentos. 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3059801"/>
                  </a:ext>
                </a:extLst>
              </a:tr>
              <a:tr h="6333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Logran realizar grafías de su nombre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441902"/>
                  </a:ext>
                </a:extLst>
              </a:tr>
              <a:tr h="6162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 durante los cuestionamientos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517128"/>
                  </a:ext>
                </a:extLst>
              </a:tr>
              <a:tr h="6333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Identifica la cantidad de letras que compone su nombre.  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455630"/>
                  </a:ext>
                </a:extLst>
              </a:tr>
              <a:tr h="6333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Identifica si su nombre es corto o largo. </a:t>
                      </a:r>
                      <a:endParaRPr lang="es-MX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70" marR="57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2292891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A0D2E216-B10D-41D6-9444-EC2DA913B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549" y="1835377"/>
            <a:ext cx="6565733" cy="471782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936CB58-36A0-4617-B078-1C47F27F7027}"/>
              </a:ext>
            </a:extLst>
          </p:cNvPr>
          <p:cNvSpPr txBox="1"/>
          <p:nvPr/>
        </p:nvSpPr>
        <p:spPr>
          <a:xfrm>
            <a:off x="5570033" y="1358340"/>
            <a:ext cx="6188764" cy="37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800" b="1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Guion de observación para padres de familia</a:t>
            </a: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17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38A797-29A3-43C6-82B6-6F6C2B4F7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2C321E7-2F03-466E-9961-C21BEDB84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046780"/>
              </p:ext>
            </p:extLst>
          </p:nvPr>
        </p:nvGraphicFramePr>
        <p:xfrm>
          <a:off x="880081" y="839663"/>
          <a:ext cx="10431838" cy="58207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8042">
                  <a:extLst>
                    <a:ext uri="{9D8B030D-6E8A-4147-A177-3AD203B41FA5}">
                      <a16:colId xmlns:a16="http://schemas.microsoft.com/office/drawing/2014/main" val="1391797274"/>
                    </a:ext>
                  </a:extLst>
                </a:gridCol>
                <a:gridCol w="1309236">
                  <a:extLst>
                    <a:ext uri="{9D8B030D-6E8A-4147-A177-3AD203B41FA5}">
                      <a16:colId xmlns:a16="http://schemas.microsoft.com/office/drawing/2014/main" val="3752721944"/>
                    </a:ext>
                  </a:extLst>
                </a:gridCol>
                <a:gridCol w="1499169">
                  <a:extLst>
                    <a:ext uri="{9D8B030D-6E8A-4147-A177-3AD203B41FA5}">
                      <a16:colId xmlns:a16="http://schemas.microsoft.com/office/drawing/2014/main" val="2492406479"/>
                    </a:ext>
                  </a:extLst>
                </a:gridCol>
                <a:gridCol w="1268639">
                  <a:extLst>
                    <a:ext uri="{9D8B030D-6E8A-4147-A177-3AD203B41FA5}">
                      <a16:colId xmlns:a16="http://schemas.microsoft.com/office/drawing/2014/main" val="500101014"/>
                    </a:ext>
                  </a:extLst>
                </a:gridCol>
                <a:gridCol w="1178023">
                  <a:extLst>
                    <a:ext uri="{9D8B030D-6E8A-4147-A177-3AD203B41FA5}">
                      <a16:colId xmlns:a16="http://schemas.microsoft.com/office/drawing/2014/main" val="2080211715"/>
                    </a:ext>
                  </a:extLst>
                </a:gridCol>
                <a:gridCol w="2013874">
                  <a:extLst>
                    <a:ext uri="{9D8B030D-6E8A-4147-A177-3AD203B41FA5}">
                      <a16:colId xmlns:a16="http://schemas.microsoft.com/office/drawing/2014/main" val="1535020997"/>
                    </a:ext>
                  </a:extLst>
                </a:gridCol>
                <a:gridCol w="1934855">
                  <a:extLst>
                    <a:ext uri="{9D8B030D-6E8A-4147-A177-3AD203B41FA5}">
                      <a16:colId xmlns:a16="http://schemas.microsoft.com/office/drawing/2014/main" val="3192949961"/>
                    </a:ext>
                  </a:extLst>
                </a:gridCol>
              </a:tblGrid>
              <a:tr h="1047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Criterios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         Alumnos 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Realizo las actividades y envió las evidencias de las actividades. 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Toma en cuenta las recomendaciones y retroalimentaciones que se le da.  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Surgieron dudas durante el desarrollo de las actividades.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Hay compromiso por parte de los padres de familia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Las actividades han sido adecuadas al nivel en el que se encuentran los alumnos.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(han sido de su agrado las actividades)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Observaciones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1785213058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Ashly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2450743830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Katerin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1361939791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Manuel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3494103589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Tania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3017228708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Raúl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3238741849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Kendaly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2355251454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Kamila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808356043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Karime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191819242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Elian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3065771596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Hannia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495713033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Isaac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135055263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Jorya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1991506943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Dafne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4164261733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Betzy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3457486816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Bryan Dharius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2487236555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Marco Saul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315272537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Ángel David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338537937"/>
                  </a:ext>
                </a:extLst>
              </a:tr>
              <a:tr h="4557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Juan Antonio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1816040139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Nahomy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1745932777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Emiliano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2778880586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Brayan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1070851081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Atziri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1467861816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Atziry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3843466864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Ángel Omar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2418189861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Renata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3431684598"/>
                  </a:ext>
                </a:extLst>
              </a:tr>
              <a:tr h="172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Abel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>
                          <a:effectLst/>
                        </a:rPr>
                        <a:t> 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13" marR="47613" marT="0" marB="0"/>
                </a:tc>
                <a:extLst>
                  <a:ext uri="{0D108BD9-81ED-4DB2-BD59-A6C34878D82A}">
                    <a16:rowId xmlns:a16="http://schemas.microsoft.com/office/drawing/2014/main" val="3789161448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63E7F530-215D-49CA-8D17-F13F27D6BFD8}"/>
              </a:ext>
            </a:extLst>
          </p:cNvPr>
          <p:cNvSpPr txBox="1"/>
          <p:nvPr/>
        </p:nvSpPr>
        <p:spPr>
          <a:xfrm>
            <a:off x="3657601" y="96666"/>
            <a:ext cx="433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Cavolini" panose="03000502040302020204" pitchFamily="66" charset="0"/>
                <a:cs typeface="Cavolini" panose="03000502040302020204" pitchFamily="66" charset="0"/>
              </a:rPr>
              <a:t>Instrumento de evaluación </a:t>
            </a:r>
          </a:p>
          <a:p>
            <a:pPr algn="ctr"/>
            <a:r>
              <a:rPr lang="es-MX" dirty="0">
                <a:latin typeface="Cavolini" panose="03000502040302020204" pitchFamily="66" charset="0"/>
                <a:cs typeface="Cavolini" panose="03000502040302020204" pitchFamily="66" charset="0"/>
              </a:rPr>
              <a:t>Lista de cotejo </a:t>
            </a:r>
          </a:p>
        </p:txBody>
      </p:sp>
    </p:spTree>
    <p:extLst>
      <p:ext uri="{BB962C8B-B14F-4D97-AF65-F5344CB8AC3E}">
        <p14:creationId xmlns:p14="http://schemas.microsoft.com/office/powerpoint/2010/main" val="3478363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8C16C2E-AD96-4082-8115-C55892E09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3831119-C658-4141-BC66-D571FA19D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5230" y="-215594"/>
            <a:ext cx="2477598" cy="3303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DBF115-D29C-41E8-BC27-29DCA684A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880"/>
          <a:stretch/>
        </p:blipFill>
        <p:spPr>
          <a:xfrm rot="16200000">
            <a:off x="4195408" y="691549"/>
            <a:ext cx="2362899" cy="3112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450DB7A-D27A-4265-8E6D-56D7283FEBB2}"/>
              </a:ext>
            </a:extLst>
          </p:cNvPr>
          <p:cNvSpPr txBox="1"/>
          <p:nvPr/>
        </p:nvSpPr>
        <p:spPr>
          <a:xfrm>
            <a:off x="3846772" y="364418"/>
            <a:ext cx="3797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latin typeface="Cavolini" panose="03000502040302020204" pitchFamily="66" charset="0"/>
                <a:cs typeface="Cavolini" panose="03000502040302020204" pitchFamily="66" charset="0"/>
              </a:rPr>
              <a:t>Evidencias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27C8BD-59B8-4849-BC32-1FD565C927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201"/>
          <a:stretch/>
        </p:blipFill>
        <p:spPr>
          <a:xfrm rot="10800000">
            <a:off x="134863" y="3786013"/>
            <a:ext cx="3438331" cy="2469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5102BF-EC0F-4830-8D43-3FFBC151C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952" y="197339"/>
            <a:ext cx="4741751" cy="3231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0D94BD-454E-42A0-A047-0417CE89C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118738" y="2393646"/>
            <a:ext cx="3050205" cy="5423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32253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9F234A4-F327-4E28-89D4-0F8167D81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2A277961-185C-400B-8B3B-325996A2A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750255"/>
              </p:ext>
            </p:extLst>
          </p:nvPr>
        </p:nvGraphicFramePr>
        <p:xfrm>
          <a:off x="951948" y="1380103"/>
          <a:ext cx="10668000" cy="519960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5334000">
                  <a:extLst>
                    <a:ext uri="{9D8B030D-6E8A-4147-A177-3AD203B41FA5}">
                      <a16:colId xmlns:a16="http://schemas.microsoft.com/office/drawing/2014/main" val="4259937407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3529321424"/>
                    </a:ext>
                  </a:extLst>
                </a:gridCol>
              </a:tblGrid>
              <a:tr h="1145762"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Logros obtenidos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Desafíos para su desarrollo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88208523"/>
                  </a:ext>
                </a:extLst>
              </a:tr>
              <a:tr h="152712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Son mas participativos los alumnos tanto de segundo como de tercero.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Logran mantener un ambiente estable y de trabajo.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Algunos ya logran identificar su nombre y escribirlo.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Algunos ya logran identificar y escribir los números.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Algunos  logran identificar cantidades pequeñas y relacionarlas con el número.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Logran relacionarse entre si y manteniendo una sana convivencia.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Respetan las reglas que se establecieron en el salón.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No asistían con regularidad la mayoría de los alumnos (por cuestiones medicas de los alumnos y otras situaciones como algún familiar enfermo) 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es-MX" sz="16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Falta de compromiso con algunos de los padres de familia para la entrega de actividades de reforzamiento en casa. 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es-MX" sz="16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Algunos de los alumnos no traían los materiales esenciales. 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es-MX" sz="16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Situaciones inconclusas por falta de agua.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MX" sz="16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s-MX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282558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A79EB1B-6282-4997-B75F-8B6721370380}"/>
              </a:ext>
            </a:extLst>
          </p:cNvPr>
          <p:cNvSpPr txBox="1"/>
          <p:nvPr/>
        </p:nvSpPr>
        <p:spPr>
          <a:xfrm>
            <a:off x="2403061" y="278295"/>
            <a:ext cx="7765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Cavolini" panose="03000502040302020204" pitchFamily="66" charset="0"/>
                <a:cs typeface="Cavolini" panose="03000502040302020204" pitchFamily="66" charset="0"/>
              </a:rPr>
              <a:t>Observaciones generales sobre mi plan de atención </a:t>
            </a:r>
          </a:p>
        </p:txBody>
      </p:sp>
    </p:spTree>
    <p:extLst>
      <p:ext uri="{BB962C8B-B14F-4D97-AF65-F5344CB8AC3E}">
        <p14:creationId xmlns:p14="http://schemas.microsoft.com/office/powerpoint/2010/main" val="2328817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FA13BF-73A5-470F-A9A2-D29693D8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3D6CD4-2D8F-46AD-952E-98216E968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9" t="18726" r="7381" b="19296"/>
          <a:stretch/>
        </p:blipFill>
        <p:spPr>
          <a:xfrm>
            <a:off x="1800663" y="1855375"/>
            <a:ext cx="9017392" cy="314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5196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726</Words>
  <Application>Microsoft Office PowerPoint</Application>
  <PresentationFormat>Panorámica</PresentationFormat>
  <Paragraphs>272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Cavolini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Kinder</dc:creator>
  <cp:lastModifiedBy>Kinder</cp:lastModifiedBy>
  <cp:revision>2</cp:revision>
  <dcterms:created xsi:type="dcterms:W3CDTF">2021-11-25T21:01:53Z</dcterms:created>
  <dcterms:modified xsi:type="dcterms:W3CDTF">2021-11-26T17:19:56Z</dcterms:modified>
</cp:coreProperties>
</file>