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0" r:id="rId4"/>
    <p:sldMasterId id="2147483989" r:id="rId5"/>
  </p:sldMasterIdLst>
  <p:notesMasterIdLst>
    <p:notesMasterId r:id="rId25"/>
  </p:notesMasterIdLst>
  <p:handoutMasterIdLst>
    <p:handoutMasterId r:id="rId26"/>
  </p:handoutMasterIdLst>
  <p:sldIdLst>
    <p:sldId id="289" r:id="rId6"/>
    <p:sldId id="290" r:id="rId7"/>
    <p:sldId id="302" r:id="rId8"/>
    <p:sldId id="256" r:id="rId9"/>
    <p:sldId id="307" r:id="rId10"/>
    <p:sldId id="297" r:id="rId11"/>
    <p:sldId id="306" r:id="rId12"/>
    <p:sldId id="304" r:id="rId13"/>
    <p:sldId id="301" r:id="rId14"/>
    <p:sldId id="293" r:id="rId15"/>
    <p:sldId id="305" r:id="rId16"/>
    <p:sldId id="294" r:id="rId17"/>
    <p:sldId id="303" r:id="rId18"/>
    <p:sldId id="300" r:id="rId19"/>
    <p:sldId id="299" r:id="rId20"/>
    <p:sldId id="308" r:id="rId21"/>
    <p:sldId id="309" r:id="rId22"/>
    <p:sldId id="310" r:id="rId23"/>
    <p:sldId id="311" r:id="rId2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25" autoAdjust="0"/>
  </p:normalViewPr>
  <p:slideViewPr>
    <p:cSldViewPr snapToGrid="0" showGuides="1">
      <p:cViewPr varScale="1">
        <p:scale>
          <a:sx n="74" d="100"/>
          <a:sy n="74" d="100"/>
        </p:scale>
        <p:origin x="576" y="60"/>
      </p:cViewPr>
      <p:guideLst>
        <p:guide orient="horz" pos="1344"/>
        <p:guide pos="576"/>
        <p:guide orient="horz" pos="3744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6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SEPTIEMBRE</c:v>
                </c:pt>
              </c:strCache>
            </c:strRef>
          </c:tx>
          <c:spPr>
            <a:solidFill>
              <a:schemeClr val="accent6"/>
            </a:solidFill>
          </c:spPr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8A-433C-92F8-5142B8308F6A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PRESENCIAL</c:v>
                </c:pt>
                <c:pt idx="1">
                  <c:v>VIRTUAL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</c:v>
                </c:pt>
                <c:pt idx="1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8A-433C-92F8-5142B8308F6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NOVIEMBRE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PRESENCIAL</c:v>
                </c:pt>
                <c:pt idx="1">
                  <c:v>VIRTUAL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20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8A-433C-92F8-5142B8308F6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NOVIEMBRE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16-465B-B308-401F4D7F699C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316-465B-B308-401F4D7F699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PRESENCIAL</c:v>
                </c:pt>
                <c:pt idx="1">
                  <c:v>VIRTUAL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16-465B-B308-401F4D7F699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ALUMNOS</a:t>
            </a:r>
            <a:r>
              <a:rPr lang="es-MX" baseline="0" dirty="0"/>
              <a:t> QUE REQUIEREN APOYO</a:t>
            </a:r>
            <a:endParaRPr lang="es-MX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 DE ALUMNOS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Hoja1!$A$2:$A$11</c:f>
              <c:strCache>
                <c:ptCount val="10"/>
                <c:pt idx="0">
                  <c:v>1º </c:v>
                </c:pt>
                <c:pt idx="1">
                  <c:v>2º "A"</c:v>
                </c:pt>
                <c:pt idx="2">
                  <c:v>2º "B"</c:v>
                </c:pt>
                <c:pt idx="3">
                  <c:v>3º</c:v>
                </c:pt>
                <c:pt idx="4">
                  <c:v>4º "A"</c:v>
                </c:pt>
                <c:pt idx="5">
                  <c:v>4º "B"</c:v>
                </c:pt>
                <c:pt idx="6">
                  <c:v>5º "A"</c:v>
                </c:pt>
                <c:pt idx="7">
                  <c:v>5º "B"</c:v>
                </c:pt>
                <c:pt idx="8">
                  <c:v>6º "A"</c:v>
                </c:pt>
                <c:pt idx="9">
                  <c:v>6º "B"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20</c:v>
                </c:pt>
                <c:pt idx="1">
                  <c:v>17</c:v>
                </c:pt>
                <c:pt idx="2">
                  <c:v>21</c:v>
                </c:pt>
                <c:pt idx="3">
                  <c:v>22</c:v>
                </c:pt>
                <c:pt idx="4">
                  <c:v>18</c:v>
                </c:pt>
                <c:pt idx="5">
                  <c:v>20</c:v>
                </c:pt>
                <c:pt idx="6">
                  <c:v>17</c:v>
                </c:pt>
                <c:pt idx="7">
                  <c:v>19</c:v>
                </c:pt>
                <c:pt idx="8">
                  <c:v>24</c:v>
                </c:pt>
                <c:pt idx="9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F7-40AB-A207-1A17CD77362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ALUMNOS DETECTADOS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Hoja1!$A$2:$A$11</c:f>
              <c:strCache>
                <c:ptCount val="10"/>
                <c:pt idx="0">
                  <c:v>1º </c:v>
                </c:pt>
                <c:pt idx="1">
                  <c:v>2º "A"</c:v>
                </c:pt>
                <c:pt idx="2">
                  <c:v>2º "B"</c:v>
                </c:pt>
                <c:pt idx="3">
                  <c:v>3º</c:v>
                </c:pt>
                <c:pt idx="4">
                  <c:v>4º "A"</c:v>
                </c:pt>
                <c:pt idx="5">
                  <c:v>4º "B"</c:v>
                </c:pt>
                <c:pt idx="6">
                  <c:v>5º "A"</c:v>
                </c:pt>
                <c:pt idx="7">
                  <c:v>5º "B"</c:v>
                </c:pt>
                <c:pt idx="8">
                  <c:v>6º "A"</c:v>
                </c:pt>
                <c:pt idx="9">
                  <c:v>6º "B"</c:v>
                </c:pt>
              </c:strCache>
            </c:strRef>
          </c:cat>
          <c:val>
            <c:numRef>
              <c:f>Hoja1!$C$2:$C$11</c:f>
              <c:numCache>
                <c:formatCode>General</c:formatCode>
                <c:ptCount val="10"/>
                <c:pt idx="0">
                  <c:v>9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9</c:v>
                </c:pt>
                <c:pt idx="8">
                  <c:v>7</c:v>
                </c:pt>
                <c:pt idx="9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FF7-40AB-A207-1A17CD77362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%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Hoja1!$A$2:$A$11</c:f>
              <c:strCache>
                <c:ptCount val="10"/>
                <c:pt idx="0">
                  <c:v>1º </c:v>
                </c:pt>
                <c:pt idx="1">
                  <c:v>2º "A"</c:v>
                </c:pt>
                <c:pt idx="2">
                  <c:v>2º "B"</c:v>
                </c:pt>
                <c:pt idx="3">
                  <c:v>3º</c:v>
                </c:pt>
                <c:pt idx="4">
                  <c:v>4º "A"</c:v>
                </c:pt>
                <c:pt idx="5">
                  <c:v>4º "B"</c:v>
                </c:pt>
                <c:pt idx="6">
                  <c:v>5º "A"</c:v>
                </c:pt>
                <c:pt idx="7">
                  <c:v>5º "B"</c:v>
                </c:pt>
                <c:pt idx="8">
                  <c:v>6º "A"</c:v>
                </c:pt>
                <c:pt idx="9">
                  <c:v>6º "B"</c:v>
                </c:pt>
              </c:strCache>
            </c:strRef>
          </c:cat>
          <c:val>
            <c:numRef>
              <c:f>Hoja1!$D$2:$D$11</c:f>
              <c:numCache>
                <c:formatCode>General</c:formatCode>
                <c:ptCount val="10"/>
                <c:pt idx="0">
                  <c:v>45</c:v>
                </c:pt>
                <c:pt idx="1">
                  <c:v>29.4</c:v>
                </c:pt>
                <c:pt idx="2">
                  <c:v>23.8</c:v>
                </c:pt>
                <c:pt idx="3">
                  <c:v>22.7</c:v>
                </c:pt>
                <c:pt idx="4">
                  <c:v>22.2</c:v>
                </c:pt>
                <c:pt idx="5">
                  <c:v>20</c:v>
                </c:pt>
                <c:pt idx="6">
                  <c:v>17.600000000000001</c:v>
                </c:pt>
                <c:pt idx="7">
                  <c:v>47.3</c:v>
                </c:pt>
                <c:pt idx="8">
                  <c:v>29.1</c:v>
                </c:pt>
                <c:pt idx="9">
                  <c:v>16.600000000000001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FF7-40AB-A207-1A17CD773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5546240"/>
        <c:axId val="345542320"/>
      </c:barChart>
      <c:catAx>
        <c:axId val="34554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5542320"/>
        <c:crosses val="autoZero"/>
        <c:auto val="1"/>
        <c:lblAlgn val="ctr"/>
        <c:lblOffset val="100"/>
        <c:noMultiLvlLbl val="0"/>
      </c:catAx>
      <c:valAx>
        <c:axId val="34554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5546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0.0088</cdr:x>
      <cdr:y>0.02536</cdr:y>
    </cdr:from>
    <cdr:to>
      <cdr:x>0.06723</cdr:x>
      <cdr:y>0.83526</cdr:y>
    </cdr:to>
    <cdr:sp macro="" textlink="">
      <cdr:nvSpPr>
        <cdr:cNvPr id="2" name="Título 9">
          <a:extLst xmlns:a="http://schemas.openxmlformats.org/drawingml/2006/main">
            <a:ext uri="{FF2B5EF4-FFF2-40B4-BE49-F238E27FC236}">
              <a16:creationId xmlns:a16="http://schemas.microsoft.com/office/drawing/2014/main" xmlns="" id="{D61755D0-5562-4A11-BF40-227C0B57EFCA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 rot="16200000">
          <a:off x="-1945570" y="2192487"/>
          <a:ext cx="4741637" cy="65354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lvl1pPr algn="l" defTabSz="914400" rtl="0" eaLnBrk="1" latinLnBrk="0" hangingPunct="1">
            <a:lnSpc>
              <a:spcPct val="90000"/>
            </a:lnSpc>
            <a:spcBef>
              <a:spcPct val="0"/>
            </a:spcBef>
            <a:buNone/>
            <a:defRPr sz="4000" kern="1200">
              <a:solidFill>
                <a:schemeClr val="bg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pPr algn="ctr" rtl="0"/>
          <a:r>
            <a:rPr lang="es-ES" sz="3200" b="1" dirty="0">
              <a:solidFill>
                <a:srgbClr val="7030A0"/>
              </a:solidFill>
            </a:rPr>
            <a:t>RESULTADOS POR ESCUELA</a:t>
          </a:r>
        </a:p>
      </cdr:txBody>
    </cdr:sp>
  </cdr:relSizeAnchor>
  <cdr:relSizeAnchor xmlns:cdr="http://schemas.openxmlformats.org/drawingml/2006/chartDrawing">
    <cdr:from>
      <cdr:x>0.3517</cdr:x>
      <cdr:y>0.10479</cdr:y>
    </cdr:from>
    <cdr:to>
      <cdr:x>0.40577</cdr:x>
      <cdr:y>0.33787</cdr:y>
    </cdr:to>
    <cdr:sp macro="" textlink="">
      <cdr:nvSpPr>
        <cdr:cNvPr id="3" name="Flecha: hacia abajo 2">
          <a:extLst xmlns:a="http://schemas.openxmlformats.org/drawingml/2006/main">
            <a:ext uri="{FF2B5EF4-FFF2-40B4-BE49-F238E27FC236}">
              <a16:creationId xmlns:a16="http://schemas.microsoft.com/office/drawing/2014/main" xmlns="" id="{6D322CD7-D2B1-4BC3-B7C7-547044817EB9}"/>
            </a:ext>
          </a:extLst>
        </cdr:cNvPr>
        <cdr:cNvSpPr/>
      </cdr:nvSpPr>
      <cdr:spPr>
        <a:xfrm xmlns:a="http://schemas.openxmlformats.org/drawingml/2006/main">
          <a:off x="3934295" y="613498"/>
          <a:ext cx="604910" cy="1364566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xmlns="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28F92FD-69C5-4609-B9CB-200C929FB2C9}" type="datetime1">
              <a:rPr lang="es-ES" smtClean="0"/>
              <a:t>02/12/2021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F0D8CC-6079-CB40-AF25-90B118481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E4C24-3166-440F-9513-028B4066161E}" type="datetime1">
              <a:rPr lang="es-ES" smtClean="0"/>
              <a:pPr/>
              <a:t>02/12/2021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C4BC9A-56BB-44A7-8CF5-84C4413460D0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180057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007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6985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167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5434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742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155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80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25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23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640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449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979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41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9485B52-D6ED-45C8-BA55-0FF7EF490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D6CCBD6-779E-48E5-8435-171AB733F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8C016A7-30FC-4C4D-BC35-9EBC115F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12/2/2021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4D3CF46-1C39-498E-A036-CAB5E1576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EB39F7C-9322-4DE2-A3D4-291BCFC97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5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4FA0C1-C079-49F5-9A47-254BAD61B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730AE35-E7FE-4CC4-A553-7131C9C15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13AF2D4-F03C-4C1B-89E6-3E052BF27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ECDF7FF-20BF-4ABA-BAE6-0F4E08B9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BA66FB2-5AB1-46A6-922F-5A772176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1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DEFE3B3C-D39D-40B5-92D0-1097AB266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7B54E51-DA87-4742-8985-FB4AC08C8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1452A61-9E95-46C8-988E-23CA6EA5F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66EAFCC-B407-4660-BE2A-0A7E9713F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BAACC5F-3C93-4402-B0E2-C8DA00BF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895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texto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 rtlCol="0"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Agregar texto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4180766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Agregar título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5F9B5FD0-EA88-4EA1-89FF-A0346C36D9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203704"/>
            <a:ext cx="6400800" cy="420624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Haga clic para editar el texto maestro</a:t>
            </a:r>
          </a:p>
        </p:txBody>
      </p:sp>
    </p:spTree>
    <p:extLst>
      <p:ext uri="{BB962C8B-B14F-4D97-AF65-F5344CB8AC3E}">
        <p14:creationId xmlns:p14="http://schemas.microsoft.com/office/powerpoint/2010/main" val="3134221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eño personalizad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título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3500421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Agregar título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Agregar texto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1F778D16-894A-4379-8B5B-DC24234515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27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seño personalizad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Agregar título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1208093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eño personalizad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Agregar título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 rtlCol="0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Agregar texto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09C8060D-32CA-4A3C-9EAF-A2D3801AB8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22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eño personalizad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Agregar título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xmlns="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219208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xmlns="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título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56047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3E063C-BBBE-4C01-8A8E-C7770D42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4EF0CAF-3FCF-4C7F-83A8-2AF28E7B5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9BA928F-7910-4601-A635-D3484C460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45A5F05-C7CB-4B93-90E0-AA0DCFB0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AF35947-0094-40D8-90CB-4966EC712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29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F7D513-B98F-403A-BB4C-FCD590981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43CA387-7816-4B2C-9C9A-2239662FF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7BDE5AD-D362-4006-BBAC-1378D9D1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268FAD2-9A44-4BBF-885A-53FA5557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06B04DC-E1CC-4C91-A7DB-93A56223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8899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EF7DB5-3F4B-477D-B8DF-FC0CCFD7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3B058DF-F775-454C-864E-415D5285A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F2804EC-2D56-4F1E-B44C-97D91B00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5217DE4-CFA3-4FD5-B048-D767638C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EA28EC6-4D67-46E6-8F5D-25D14EFEB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8045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33637D-17D4-4E69-AB00-9F984DA2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C98C5A3-4C11-4D31-85EA-DBC4D5122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3C16982-8DC4-43B7-9B0F-67C23036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0733989-BF6D-4B30-A005-E6752D5A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C239251-2C09-4343-B18F-182EED25E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1036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4C514F-5178-4551-BB73-C7A14DF61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5EE927A-EED1-4C5F-BE7D-EB967E65B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F8647B3-4124-4CD6-81AE-1662229F6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9BFD13A-B543-4F31-AD00-E48148C7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7786692-5A76-4D9A-8B3F-0DC04F68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52FDA6F-0C52-447B-A08F-0EB0B2279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7462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F832BF-1586-4463-AE1F-06BD5D12C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D2F91E8-D0F5-456D-9755-097EB5771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70DDA51-D769-4192-84FC-916551552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6FA9786-01D0-49F4-B2C7-1D60C789B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B567B8A-84B1-4818-8D32-FEDD21CE4B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77DA0AE-1A58-4D8A-849E-0C8674ECB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C244CC2-E2CF-47A7-ADF0-2F6C3992D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01A2179F-EE1F-4BC5-BBAC-12672187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2469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6B701ED-391D-49B9-8944-B9413497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D5891F2-6003-496D-AE57-0C717CF7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1C5E031-CE8D-4290-B6E4-05C3F3ECA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48D56BC-8493-4C7F-864F-794866F2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056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8A0FAAFA-0BD5-4D13-9CF3-3A951B3E8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4B53505-69F7-4422-A108-B04E0568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655E36F-BC62-4E54-AC6A-0D5B225F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6191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9AAC69-6096-4351-8E19-10F0751E1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C9E88F6-905F-4114-893B-6A44D2498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6730014-47A3-489D-B837-7EE1F6D83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1445097-CCC9-41BA-BFF2-EA72FF8E5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8D088A3-E309-44CA-9E5D-056CCB2E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E6DE033-300B-4249-B900-8A1C1DC1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7749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B9F50E-4573-4102-ABBC-314834BE0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1118DD7-4B00-4CBC-920F-37DAF0509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0913A58-71B3-4BB7-A34F-0D71C2791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2931AE9-EB27-4DFD-BB44-D51B919F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7DECF5C-3EAA-40BE-B7FD-035DBDF9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0B3775C-5101-426E-B5AC-361CAD60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547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D86F7C-D430-41CA-A9F6-82A0A19C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2224B33-6CD8-4BE7-ABB1-CD7785E44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F459A7B-3A14-4DA8-94A9-3EAB87BA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E09F3BA-6EC0-4E64-B39D-34E6F255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F4C8008-CCE6-499B-A765-7C3C9CAC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095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DAC302E-BA6B-46E3-9FAA-64DDCA94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FBB9275-D260-4E13-8804-8C431B17B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4C1FE4A-319A-4B9D-BB72-67CDC811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12/2/2021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D20E869-723C-475B-A945-2E4FC0BDF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BEE1DB-FB55-41C7-9F41-7C2BFD7DF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56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7F13174-52EC-4ECF-9E62-BB0DF7AD9D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6FA6DB2-CDD3-463D-8478-87922FF52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167106D-F963-4A27-A1AC-970D0F3C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883EEEC-02B7-4346-824C-A6F5EEA5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DDDA1EE-78F5-4D80-84E9-21D46BE1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355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550042-A381-477C-8E2C-FD04BED1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65B7F76-C471-4939-AA10-8B42729850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2E22123-D5AF-4F3F-830C-BC9A0DDF6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0B809DE-086C-4969-900E-4061BA20E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D41C1FA-33DA-4A39-B410-0854E16F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EC74173-FE46-44F3-98C2-D400F448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74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735C1B-1024-4463-AF4C-EF610E6B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4A5CFE9-39F3-400A-9B51-F18B98F00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D04E5C3-EFE1-4637-A70B-7678EDBAC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BD79B0A-11FA-493E-ABDB-519084C7C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DA409680-DC88-4759-B370-136B1E6B6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484E8CAB-62C7-43AC-986E-9B0A3F48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55FE8F10-1819-4E0B-AD29-F16E2BD9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FC790BE-592E-483B-995A-F014FAFB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494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D5AECF-C7B3-45AA-9900-DC820290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B7F3517-85DA-4412-9988-82E6F6E05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12/2/2021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F7E496A-FF03-47A6-B44E-D70BBB041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903B390-7336-4EBF-B925-E89C4ABE6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2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CE3304C-65A7-4F66-A369-3C2FF1D75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12/2/2021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9CFA390-7FB9-448F-BA5C-B511C133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8633447-6689-49FE-B351-8A973D58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19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B6C40A-1092-4BED-95AE-0E58592F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80495F4-F9C7-4E7D-90D3-5BC8B8835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9DB0A49-3841-4180-A25D-235298A09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E6D0F84-F937-429F-8BE5-976FFC9AA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5D54580-4F2E-4D50-A674-4A6EFDD3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5A6E0A4-7B85-4F28-8BD7-EA9E59FD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3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1D7CA6-B000-4BBB-A21B-E4E6098D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EB2ACFD4-FA23-4634-A1F3-A494D2093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72F91B2-507F-4C8E-A6FD-7A1348A2E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BE441DE-ADD7-4F60-80E8-74D2BB6C7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6A6DEF3-1C97-4CF7-8BC2-B74491E8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C35B012-8267-46FD-92F8-51E7B14B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80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77ACA99-9761-46C1-8C89-4FAAA2A9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2D6BA0B-519A-4321-A283-7494F5FF4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54AEAF8-8178-4194-9C46-0E5E2F529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CEBE25D-4DE5-4B33-8CCD-D631B5019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6409E7A-87BA-492E-84E8-CBF937C6E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04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366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AD72A7D-DE3C-42FC-9251-04808B384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4BEB700-88BF-4199-96D5-4DDDB3177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670684D-5E17-4FD7-8B4D-AB75D7A16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CD978-ADFC-4E13-B854-2F885C3C8BA3}" type="datetimeFigureOut">
              <a:rPr lang="es-MX" smtClean="0"/>
              <a:t>02/12/2021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FB48174-9D5F-45CA-B363-B49B5EA79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8A145B0-5F3F-4410-8107-563CCC720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880FB-E5DB-45EE-AC54-B2668446D0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267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package" Target="../embeddings/Hoja_de_c_lculo_de_Microsoft_Excel4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package" Target="../embeddings/Hoja_de_c_lculo_de_Microsoft_Excel5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s-ES" dirty="0">
                <a:latin typeface="+mj-lt"/>
              </a:rPr>
              <a:t>Escuela primaria </a:t>
            </a:r>
            <a:r>
              <a:rPr lang="es-ES" dirty="0"/>
              <a:t>José María Morelos</a:t>
            </a:r>
            <a:r>
              <a:rPr lang="es-ES" dirty="0">
                <a:latin typeface="+mj-lt"/>
              </a:rPr>
              <a:t/>
            </a:r>
            <a:br>
              <a:rPr lang="es-ES" dirty="0">
                <a:latin typeface="+mj-lt"/>
              </a:rPr>
            </a:b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7343" y="1182054"/>
            <a:ext cx="9259635" cy="1143000"/>
          </a:xfrm>
        </p:spPr>
        <p:txBody>
          <a:bodyPr rtlCol="0">
            <a:normAutofit fontScale="92500"/>
          </a:bodyPr>
          <a:lstStyle/>
          <a:p>
            <a:pPr rtl="0"/>
            <a:r>
              <a:rPr lang="es-ES" dirty="0"/>
              <a:t>Informe de resultados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381" y="2643530"/>
            <a:ext cx="6858000" cy="149282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-ES" sz="2800" b="1" dirty="0">
                <a:latin typeface="+mj-lt"/>
              </a:rPr>
              <a:t>2° “B”</a:t>
            </a:r>
          </a:p>
          <a:p>
            <a:pPr marL="0" indent="0" rtl="0">
              <a:buNone/>
            </a:pPr>
            <a:r>
              <a:rPr lang="es-ES" sz="2800" b="1" dirty="0">
                <a:latin typeface="+mj-lt"/>
              </a:rPr>
              <a:t>MAESTRA: THALIA ROSALES</a:t>
            </a:r>
          </a:p>
          <a:p>
            <a:pPr marL="0" indent="0" rtl="0">
              <a:buNone/>
            </a:pPr>
            <a:endParaRPr lang="es-ES" sz="2800" b="1" dirty="0"/>
          </a:p>
        </p:txBody>
      </p:sp>
      <p:pic>
        <p:nvPicPr>
          <p:cNvPr id="12" name="Gráfico 11" descr="Ilustración de un personaje de lápiz ">
            <a:extLst>
              <a:ext uri="{FF2B5EF4-FFF2-40B4-BE49-F238E27FC236}">
                <a16:creationId xmlns:a16="http://schemas.microsoft.com/office/drawing/2014/main" xmlns="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077964">
            <a:off x="1811563" y="4144102"/>
            <a:ext cx="1155789" cy="1971643"/>
          </a:xfrm>
          <a:prstGeom prst="rect">
            <a:avLst/>
          </a:prstGeom>
        </p:spPr>
      </p:pic>
      <p:pic>
        <p:nvPicPr>
          <p:cNvPr id="8" name="Gráfico 7" descr="Ilustración de un personaje de bolsa azul con material escolar  ">
            <a:extLst>
              <a:ext uri="{FF2B5EF4-FFF2-40B4-BE49-F238E27FC236}">
                <a16:creationId xmlns:a16="http://schemas.microsoft.com/office/drawing/2014/main" xmlns="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22560" y="4391095"/>
            <a:ext cx="2483858" cy="1709233"/>
          </a:xfrm>
          <a:prstGeom prst="rect">
            <a:avLst/>
          </a:prstGeom>
        </p:spPr>
      </p:pic>
      <p:pic>
        <p:nvPicPr>
          <p:cNvPr id="10" name="Gráfico 9" descr="Ilustración de un personaje de libro morado ">
            <a:extLst>
              <a:ext uri="{FF2B5EF4-FFF2-40B4-BE49-F238E27FC236}">
                <a16:creationId xmlns:a16="http://schemas.microsoft.com/office/drawing/2014/main" xmlns="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6269620" y="4059937"/>
            <a:ext cx="1775352" cy="2059055"/>
          </a:xfrm>
          <a:prstGeom prst="rect">
            <a:avLst/>
          </a:prstGeom>
        </p:spPr>
      </p:pic>
      <p:pic>
        <p:nvPicPr>
          <p:cNvPr id="6" name="Gráfico 5" descr="Ilustración de un personaje de globo terráqueo ">
            <a:extLst>
              <a:ext uri="{FF2B5EF4-FFF2-40B4-BE49-F238E27FC236}">
                <a16:creationId xmlns:a16="http://schemas.microsoft.com/office/drawing/2014/main" xmlns="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408174" y="4442978"/>
            <a:ext cx="2213723" cy="17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93896"/>
            <a:ext cx="6400800" cy="685800"/>
          </a:xfrm>
        </p:spPr>
        <p:txBody>
          <a:bodyPr rtlCol="0"/>
          <a:lstStyle/>
          <a:p>
            <a:pPr algn="ctr" rtl="0"/>
            <a:r>
              <a:rPr lang="es-E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ALUMNOS CON REZAGO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B4E64823-B1F6-4468-BC94-C8D367BF35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763000" y="480059"/>
            <a:ext cx="3429000" cy="3429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9" name="Gráfico 8" descr="Ilustración de un personaje de globo terráqueo ">
            <a:extLst>
              <a:ext uri="{FF2B5EF4-FFF2-40B4-BE49-F238E27FC236}">
                <a16:creationId xmlns:a16="http://schemas.microsoft.com/office/drawing/2014/main" xmlns="" id="{ABDECD10-E1E7-4208-B869-09373BB9D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154980" y="1149768"/>
            <a:ext cx="2645040" cy="2089582"/>
          </a:xfrm>
          <a:prstGeom prst="rect">
            <a:avLst/>
          </a:prstGeom>
        </p:spPr>
      </p:pic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xmlns="" id="{AA463D0E-0BB2-43A2-B802-F750B625E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705585"/>
              </p:ext>
            </p:extLst>
          </p:nvPr>
        </p:nvGraphicFramePr>
        <p:xfrm>
          <a:off x="578678" y="1257299"/>
          <a:ext cx="8016682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8341">
                  <a:extLst>
                    <a:ext uri="{9D8B030D-6E8A-4147-A177-3AD203B41FA5}">
                      <a16:colId xmlns:a16="http://schemas.microsoft.com/office/drawing/2014/main" xmlns="" val="4266980235"/>
                    </a:ext>
                  </a:extLst>
                </a:gridCol>
                <a:gridCol w="4008341">
                  <a:extLst>
                    <a:ext uri="{9D8B030D-6E8A-4147-A177-3AD203B41FA5}">
                      <a16:colId xmlns:a16="http://schemas.microsoft.com/office/drawing/2014/main" xmlns="" val="2110449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s-MX" sz="2400" dirty="0"/>
                        <a:t>SEPTIEMBRE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s-MX" sz="2400" dirty="0"/>
                        <a:t>NOVIEMBRE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1511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s-MX" sz="2400" dirty="0"/>
                        <a:t>Ian Francisco Arroyo Solís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s-MX" sz="2400" dirty="0"/>
                        <a:t>Isaac Antonio Díaz García 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s-MX" sz="2400" dirty="0"/>
                        <a:t>Santiago Emiliano Domínguez Ibarra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s-MX" sz="2400" dirty="0"/>
                        <a:t>Samanta Yamilet Naranjo Escobedo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s-MX" sz="2400" dirty="0"/>
                        <a:t>Elian Neftalí Salazar Rivera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s-MX" sz="2400" dirty="0"/>
                        <a:t>Pérez Jacquez Karol Regina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s-MX" sz="2400" dirty="0"/>
                        <a:t>Ian Francisco Arroyo Solís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s-MX" sz="2400" dirty="0"/>
                        <a:t>Isaac Antonio Díaz García 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s-MX" sz="2400" dirty="0"/>
                        <a:t>Santiago Emiliano Domínguez Ibarra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s-MX" sz="2400" dirty="0"/>
                        <a:t>Samanta Yamilet Naranjo Escobedo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</a:pPr>
                      <a:r>
                        <a:rPr lang="es-MX" sz="2400" dirty="0"/>
                        <a:t>Elian Neftalí Salazar Rivera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996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246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1489C1B-E610-4A9C-9D28-118BB1DC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18" y="1179443"/>
            <a:ext cx="7772402" cy="967049"/>
          </a:xfrm>
        </p:spPr>
        <p:txBody>
          <a:bodyPr rtlCol="0">
            <a:normAutofit/>
          </a:bodyPr>
          <a:lstStyle/>
          <a:p>
            <a:pPr rtl="0"/>
            <a:r>
              <a:rPr lang="es-E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NIVELES DE COMUNICACIÓN 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xmlns="" id="{99137B06-3ED0-4AF5-ABF2-05EDF0F118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481423"/>
              </p:ext>
            </p:extLst>
          </p:nvPr>
        </p:nvGraphicFramePr>
        <p:xfrm>
          <a:off x="4068417" y="1978027"/>
          <a:ext cx="3821376" cy="1450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Worksheet" r:id="rId4" imgW="2533595" imgH="961907" progId="Excel.Sheet.12">
                  <p:embed/>
                </p:oleObj>
              </mc:Choice>
              <mc:Fallback>
                <p:oleObj name="Worksheet" r:id="rId4" imgW="2533595" imgH="9619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8417" y="1978027"/>
                        <a:ext cx="3821376" cy="1450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A622395-AFF6-4BFC-8E6E-D6E3293FE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D740AA2-7972-4FAD-B536-F28ACD23D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6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3FB7C4AF-BB0C-400D-A8AA-F137B026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370" y="963691"/>
            <a:ext cx="6857999" cy="653547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APRENDIZAJES A REFORZAR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AA4F2D27-80D1-43A4-B893-7086233F71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21429" y="371061"/>
            <a:ext cx="2891614" cy="27978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9" name="Gráfico 8" descr="Ilustración de un personaje de regla ">
            <a:extLst>
              <a:ext uri="{FF2B5EF4-FFF2-40B4-BE49-F238E27FC236}">
                <a16:creationId xmlns:a16="http://schemas.microsoft.com/office/drawing/2014/main" xmlns="" id="{4B6C31E8-1BAB-42D1-B428-60F38E95B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23556" flipH="1">
            <a:off x="346663" y="1445998"/>
            <a:ext cx="3041146" cy="964260"/>
          </a:xfrm>
          <a:prstGeom prst="rect">
            <a:avLst/>
          </a:prstGeom>
        </p:spPr>
      </p:pic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xmlns="" id="{AAB37081-0A9D-4683-937C-519C98F11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549512"/>
              </p:ext>
            </p:extLst>
          </p:nvPr>
        </p:nvGraphicFramePr>
        <p:xfrm>
          <a:off x="3461428" y="1769993"/>
          <a:ext cx="8128000" cy="3627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821082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8338238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23748097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500569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SEPTIEMBRE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NOVIEMBRE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4036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ESPAÑOL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MATEMÁTICAS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ESPAÑOL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MATEMÁTICAS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76871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Sílabas trabadas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Redacción de textos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Comprensión lectora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Lectura en voz alta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Algoritmo de la suma y resta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Resolución de problemas de suma y resta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>
                          <a:highlight>
                            <a:srgbClr val="FFFF00"/>
                          </a:highlight>
                        </a:rPr>
                        <a:t>Escritura de números con letra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Sílabas trabadas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Redacción de textos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Comprensión lectora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Lectura en voz alta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Algoritmo de la suma y resta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MX" sz="2000" dirty="0"/>
                        <a:t>Resolución e </a:t>
                      </a:r>
                      <a:r>
                        <a:rPr lang="es-MX" sz="2000" dirty="0">
                          <a:highlight>
                            <a:srgbClr val="FFFF00"/>
                          </a:highlight>
                        </a:rPr>
                        <a:t>invención</a:t>
                      </a:r>
                      <a:r>
                        <a:rPr lang="es-MX" sz="2000" dirty="0"/>
                        <a:t> de problemas de suma y resta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686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698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034" y="297297"/>
            <a:ext cx="3734464" cy="653547"/>
          </a:xfrm>
        </p:spPr>
        <p:txBody>
          <a:bodyPr rtlCol="0">
            <a:normAutofit/>
          </a:bodyPr>
          <a:lstStyle/>
          <a:p>
            <a:pPr algn="ctr" rtl="0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DE ACCIÓN </a:t>
            </a:r>
          </a:p>
        </p:txBody>
      </p:sp>
      <p:sp>
        <p:nvSpPr>
          <p:cNvPr id="6" name="Forma libre: Forma 14">
            <a:extLst>
              <a:ext uri="{FF2B5EF4-FFF2-40B4-BE49-F238E27FC236}">
                <a16:creationId xmlns:a16="http://schemas.microsoft.com/office/drawing/2014/main" xmlns="" id="{868E2822-F0BF-D949-B8E2-C5C9D5994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3155528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/>
          </a:p>
        </p:txBody>
      </p:sp>
      <p:pic>
        <p:nvPicPr>
          <p:cNvPr id="7" name="Gráfico 6" descr="Ilustración de un personaje de lápiz ">
            <a:extLst>
              <a:ext uri="{FF2B5EF4-FFF2-40B4-BE49-F238E27FC236}">
                <a16:creationId xmlns:a16="http://schemas.microsoft.com/office/drawing/2014/main" xmlns="" id="{222ABB80-F4BD-D04A-9014-C1E1AC279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492209">
            <a:off x="715004" y="1795108"/>
            <a:ext cx="1915595" cy="3267784"/>
          </a:xfrm>
          <a:prstGeom prst="rect">
            <a:avLst/>
          </a:prstGeom>
        </p:spPr>
      </p:pic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xmlns="" id="{2A956080-9905-4692-87FD-39B2E1422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557712"/>
              </p:ext>
            </p:extLst>
          </p:nvPr>
        </p:nvGraphicFramePr>
        <p:xfrm>
          <a:off x="3167269" y="1169156"/>
          <a:ext cx="8786192" cy="5422301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393096">
                  <a:extLst>
                    <a:ext uri="{9D8B030D-6E8A-4147-A177-3AD203B41FA5}">
                      <a16:colId xmlns:a16="http://schemas.microsoft.com/office/drawing/2014/main" xmlns="" val="3242596704"/>
                    </a:ext>
                  </a:extLst>
                </a:gridCol>
                <a:gridCol w="4393096">
                  <a:extLst>
                    <a:ext uri="{9D8B030D-6E8A-4147-A177-3AD203B41FA5}">
                      <a16:colId xmlns:a16="http://schemas.microsoft.com/office/drawing/2014/main" xmlns="" val="629482703"/>
                    </a:ext>
                  </a:extLst>
                </a:gridCol>
              </a:tblGrid>
              <a:tr h="454061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SEPTIEMBRE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NOVIEMBRE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2290204"/>
                  </a:ext>
                </a:extLst>
              </a:tr>
              <a:tr h="454061"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/>
                        <a:t>Grupos de WhatsApp (general, presencial y virtual).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/>
                        <a:t>Clases por zoom con alumnos en la modalidad virtual.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/>
                        <a:t>Primer semana de actividades socioemocionales.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/>
                        <a:t>Grupo de reforzamiento con alumnos rezagados (motricidad gruesa y fina).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/>
                        <a:t>Actividades permanentes: lectura, dictado, operaciones básicas, series numéricas. Trazos.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/>
                        <a:t>Aplicación de fichas de los AFI primer grado.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/>
                        <a:t>Actividades correlacionadas (de manera transversal).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/>
                        <a:t>Se ajustarán los contenidos y actividades en libros de texto para el mes de enero, durante el mes de diciembre se aplicará un plan de intervención de lectoescritura y habilidades básicas de matemáticas. 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/>
                        <a:t>Rescatar aprendizajes del cuadernillo de AFI segundo grado.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2000" dirty="0"/>
                        <a:t>PROPUESTO EN LA ACÁDEMIA 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2000" dirty="0"/>
                        <a:t>Actividades correlacionadas (de manera transversal).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1299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35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1489C1B-E610-4A9C-9D28-118BB1DC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ES" sz="3500" dirty="0"/>
              <a:t>EVALUACIONES PRIMER TRIMESTRE</a:t>
            </a:r>
          </a:p>
          <a:p>
            <a:pPr rtl="0"/>
            <a:endParaRPr lang="es-ES" sz="3500" dirty="0"/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xmlns="" id="{82FBC61E-6B54-455E-A2DC-C20A21307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390871"/>
              </p:ext>
            </p:extLst>
          </p:nvPr>
        </p:nvGraphicFramePr>
        <p:xfrm>
          <a:off x="2883876" y="1803592"/>
          <a:ext cx="6668085" cy="89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Worksheet" r:id="rId4" imgW="4581693" imgH="390564" progId="Excel.Sheet.12">
                  <p:embed/>
                </p:oleObj>
              </mc:Choice>
              <mc:Fallback>
                <p:oleObj name="Worksheet" r:id="rId4" imgW="4581693" imgH="39056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3876" y="1803592"/>
                        <a:ext cx="6668085" cy="89354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E368C0A-4AB1-4CFA-90B0-C3FF45A74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799" y="2627143"/>
            <a:ext cx="7772402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63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3">
            <a:extLst>
              <a:ext uri="{FF2B5EF4-FFF2-40B4-BE49-F238E27FC236}">
                <a16:creationId xmlns:a16="http://schemas.microsoft.com/office/drawing/2014/main" xmlns="" id="{E2EB7817-E168-4C54-A112-A79DDCDB3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2E089901-0028-451D-BEFF-E66F1CA0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94" y="1760780"/>
            <a:ext cx="3572950" cy="10248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PROMEDIOS</a:t>
            </a:r>
          </a:p>
        </p:txBody>
      </p:sp>
      <p:sp>
        <p:nvSpPr>
          <p:cNvPr id="43" name="Rectangle 35">
            <a:extLst>
              <a:ext uri="{FF2B5EF4-FFF2-40B4-BE49-F238E27FC236}">
                <a16:creationId xmlns:a16="http://schemas.microsoft.com/office/drawing/2014/main" xmlns="" id="{8358AEE7-96E5-490E-93E2-263A0D51B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073BF49-9596-4CE6-A327-7AD51995C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48" y="5039248"/>
            <a:ext cx="4000156" cy="1024833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9" name="Imagen 8" descr="Gráfico, Gráfico circular&#10;&#10;Descripción generada automáticamente">
            <a:extLst>
              <a:ext uri="{FF2B5EF4-FFF2-40B4-BE49-F238E27FC236}">
                <a16:creationId xmlns:a16="http://schemas.microsoft.com/office/drawing/2014/main" xmlns="" id="{EC3A32AB-3CA9-49D5-9531-6531A2A91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362" y="339089"/>
            <a:ext cx="7390996" cy="4442461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335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E443FD7-A66B-4AA0-872D-B088B9BC5F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023CFE-18D0-48AC-ADF8-4C7144A3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ANEXOS: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AE48542-87D7-4A78-9C8B-FAD8B1812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096" y="3842932"/>
            <a:ext cx="4167115" cy="2163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Evaluaciones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04BE0EF-3561-49B4-9A29-F283168A9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áfico 3" descr="Ilustración de un personaje de globo terráqueo ">
            <a:extLst>
              <a:ext uri="{FF2B5EF4-FFF2-40B4-BE49-F238E27FC236}">
                <a16:creationId xmlns:a16="http://schemas.microsoft.com/office/drawing/2014/main" xmlns="" id="{C7D29C7E-F028-4EBE-8AD9-D46E3BECF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31503" y="2467127"/>
            <a:ext cx="3217333" cy="25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93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169D286-F4D7-4C8B-A6BD-D05384C7F1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39E8235E-135E-4261-8F54-2B316E493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D4ED8EC3-4D57-4620-93CE-4E6661F09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3BCB34A-2F40-4F41-8488-A134C1C155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B1AEAF6-F63B-46B6-B920-77BB2A8CF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30" y="983891"/>
            <a:ext cx="3314294" cy="399312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8382DC-4207-465E-B379-1E16448AA2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C098E23-BADB-408A-84CF-DB7E83479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953" y="1715030"/>
            <a:ext cx="4495311" cy="39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13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xmlns="" id="{69D184B2-2226-4E31-BCCB-4443307674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xmlns="" id="{1AC4D4E3-486A-464A-8EC8-D44881097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64DE13E-58EB-4475-B79C-0D4FC6512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0D3D144-249F-4818-9164-AE81E06BB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77" y="1132764"/>
            <a:ext cx="3685147" cy="44133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2E9B2EE-76CA-47F3-9977-3F2FCB7FD2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09F0B01-1AE4-4C02-A37F-E68DD1C3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33" y="1197150"/>
            <a:ext cx="4644528" cy="42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87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A169D286-F4D7-4C8B-A6BD-D05384C7F1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39E8235E-135E-4261-8F54-2B316E493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xmlns="" id="{D4ED8EC3-4D57-4620-93CE-4E6661F09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83BCB34A-2F40-4F41-8488-A134C1C155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4EBAE28-F8DC-4141-9F94-ED8F52162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38" y="782086"/>
            <a:ext cx="3492280" cy="419493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F78382DC-4207-465E-B379-1E16448AA2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8C57A6B-0E6E-44DE-8BEF-E48DFFBE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053" y="1390650"/>
            <a:ext cx="5237111" cy="429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4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DED39638-AED5-4483-9DDA-49E033B81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8388" y="391823"/>
            <a:ext cx="3512339" cy="1612891"/>
          </a:xfrm>
        </p:spPr>
        <p:txBody>
          <a:bodyPr rtlCol="0">
            <a:noAutofit/>
          </a:bodyPr>
          <a:lstStyle/>
          <a:p>
            <a:pPr marL="342900" indent="-342900" algn="ctr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2060"/>
                </a:solidFill>
              </a:rPr>
              <a:t>Alumnos inscritos: 21</a:t>
            </a:r>
          </a:p>
          <a:p>
            <a:pPr marL="342900" indent="-342900" algn="ctr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2060"/>
                </a:solidFill>
              </a:rPr>
              <a:t>Bajas: 1</a:t>
            </a:r>
          </a:p>
          <a:p>
            <a:pPr marL="342900" indent="-342900" algn="ctr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2060"/>
                </a:solidFill>
              </a:rPr>
              <a:t>Alumnos al momento: 20</a:t>
            </a:r>
          </a:p>
          <a:p>
            <a:pPr marL="0" indent="0" algn="ctr" rtl="0">
              <a:lnSpc>
                <a:spcPts val="2800"/>
              </a:lnSpc>
              <a:buNone/>
            </a:pPr>
            <a:endParaRPr lang="es-ES" sz="2400" dirty="0">
              <a:solidFill>
                <a:srgbClr val="002060"/>
              </a:solidFill>
            </a:endParaRPr>
          </a:p>
          <a:p>
            <a:pPr marL="0" indent="0" algn="ctr" rtl="0">
              <a:buNone/>
            </a:pPr>
            <a:endParaRPr lang="es-ES" sz="2400" dirty="0">
              <a:solidFill>
                <a:srgbClr val="002060"/>
              </a:solidFill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FA1B0FF0-34FE-4AC5-A845-CB4EE427E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870310"/>
              </p:ext>
            </p:extLst>
          </p:nvPr>
        </p:nvGraphicFramePr>
        <p:xfrm>
          <a:off x="130197" y="918557"/>
          <a:ext cx="8128000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363850347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101129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34233342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9148965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SEPTIEMBRE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NOVIEMBRE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6133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PRESENCIAL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VIRTUAL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PRESENCIAL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VIRTUAL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1778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61476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131679"/>
                  </a:ext>
                </a:extLst>
              </a:tr>
            </a:tbl>
          </a:graphicData>
        </a:graphic>
      </p:graphicFrame>
      <p:sp>
        <p:nvSpPr>
          <p:cNvPr id="11" name="Título 9">
            <a:extLst>
              <a:ext uri="{FF2B5EF4-FFF2-40B4-BE49-F238E27FC236}">
                <a16:creationId xmlns:a16="http://schemas.microsoft.com/office/drawing/2014/main" xmlns="" id="{23F32B4A-F39B-47BC-89BB-5B5EA2B3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007" y="269815"/>
            <a:ext cx="6857999" cy="653547"/>
          </a:xfrm>
        </p:spPr>
        <p:txBody>
          <a:bodyPr rtlCol="0">
            <a:normAutofit/>
          </a:bodyPr>
          <a:lstStyle/>
          <a:p>
            <a:pPr algn="ctr" rtl="0"/>
            <a:r>
              <a:rPr lang="es-E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ASISTENCIA DE ALUMNOS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xmlns="" id="{374AFE7A-C864-45D8-809B-9203CDD674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7165220"/>
              </p:ext>
            </p:extLst>
          </p:nvPr>
        </p:nvGraphicFramePr>
        <p:xfrm>
          <a:off x="0" y="3221686"/>
          <a:ext cx="4955743" cy="3515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xmlns="" id="{07FA30F2-2AB3-43D6-94B8-4A00FD621E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904004"/>
              </p:ext>
            </p:extLst>
          </p:nvPr>
        </p:nvGraphicFramePr>
        <p:xfrm>
          <a:off x="7299124" y="3221686"/>
          <a:ext cx="4955743" cy="3515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Gráfico 9" descr="Ilustración de un personaje de bolsa azul con material escolar  ">
            <a:extLst>
              <a:ext uri="{FF2B5EF4-FFF2-40B4-BE49-F238E27FC236}">
                <a16:creationId xmlns:a16="http://schemas.microsoft.com/office/drawing/2014/main" xmlns="" id="{6F5EC1ED-E527-4E5A-A0D8-3D0719060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10070" y="4350593"/>
            <a:ext cx="2234727" cy="15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5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xmlns="" id="{D61755D0-5562-4A11-BF40-227C0B57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149" y="867443"/>
            <a:ext cx="6857999" cy="653547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3500" b="1" dirty="0">
                <a:solidFill>
                  <a:srgbClr val="7030A0"/>
                </a:solidFill>
              </a:rPr>
              <a:t>NIVELES DE ALFABETIZACIÓN </a:t>
            </a:r>
          </a:p>
        </p:txBody>
      </p:sp>
      <p:sp>
        <p:nvSpPr>
          <p:cNvPr id="6" name="Forma libre: Forma 14">
            <a:extLst>
              <a:ext uri="{FF2B5EF4-FFF2-40B4-BE49-F238E27FC236}">
                <a16:creationId xmlns:a16="http://schemas.microsoft.com/office/drawing/2014/main" xmlns="" id="{868E2822-F0BF-D949-B8E2-C5C9D5994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H="1">
            <a:off x="-28576" y="0"/>
            <a:ext cx="1742076" cy="6867328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/>
          </a:p>
        </p:txBody>
      </p:sp>
      <p:pic>
        <p:nvPicPr>
          <p:cNvPr id="5" name="Gráfico 4" descr="Ilustración de un personaje de libro morado">
            <a:extLst>
              <a:ext uri="{FF2B5EF4-FFF2-40B4-BE49-F238E27FC236}">
                <a16:creationId xmlns:a16="http://schemas.microsoft.com/office/drawing/2014/main" xmlns="" id="{66D65075-912A-0B45-A895-6C8FA62F3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2677738" y="247665"/>
            <a:ext cx="1234823" cy="1493137"/>
          </a:xfrm>
          <a:prstGeom prst="rect">
            <a:avLst/>
          </a:prstGeom>
        </p:spPr>
      </p:pic>
      <p:graphicFrame>
        <p:nvGraphicFramePr>
          <p:cNvPr id="9" name="Tabla 10">
            <a:extLst>
              <a:ext uri="{FF2B5EF4-FFF2-40B4-BE49-F238E27FC236}">
                <a16:creationId xmlns:a16="http://schemas.microsoft.com/office/drawing/2014/main" xmlns="" id="{96047FC0-FFAE-4BA5-B2C8-9169CC682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060426"/>
              </p:ext>
            </p:extLst>
          </p:nvPr>
        </p:nvGraphicFramePr>
        <p:xfrm>
          <a:off x="2562895" y="1954722"/>
          <a:ext cx="6581106" cy="4308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158">
                  <a:extLst>
                    <a:ext uri="{9D8B030D-6E8A-4147-A177-3AD203B41FA5}">
                      <a16:colId xmlns:a16="http://schemas.microsoft.com/office/drawing/2014/main" xmlns="" val="1790763373"/>
                    </a:ext>
                  </a:extLst>
                </a:gridCol>
                <a:gridCol w="940158">
                  <a:extLst>
                    <a:ext uri="{9D8B030D-6E8A-4147-A177-3AD203B41FA5}">
                      <a16:colId xmlns:a16="http://schemas.microsoft.com/office/drawing/2014/main" xmlns="" val="120592473"/>
                    </a:ext>
                  </a:extLst>
                </a:gridCol>
                <a:gridCol w="940158">
                  <a:extLst>
                    <a:ext uri="{9D8B030D-6E8A-4147-A177-3AD203B41FA5}">
                      <a16:colId xmlns:a16="http://schemas.microsoft.com/office/drawing/2014/main" xmlns="" val="2837950144"/>
                    </a:ext>
                  </a:extLst>
                </a:gridCol>
                <a:gridCol w="940158">
                  <a:extLst>
                    <a:ext uri="{9D8B030D-6E8A-4147-A177-3AD203B41FA5}">
                      <a16:colId xmlns:a16="http://schemas.microsoft.com/office/drawing/2014/main" xmlns="" val="4237505973"/>
                    </a:ext>
                  </a:extLst>
                </a:gridCol>
                <a:gridCol w="940158">
                  <a:extLst>
                    <a:ext uri="{9D8B030D-6E8A-4147-A177-3AD203B41FA5}">
                      <a16:colId xmlns:a16="http://schemas.microsoft.com/office/drawing/2014/main" xmlns="" val="2728007511"/>
                    </a:ext>
                  </a:extLst>
                </a:gridCol>
                <a:gridCol w="940158">
                  <a:extLst>
                    <a:ext uri="{9D8B030D-6E8A-4147-A177-3AD203B41FA5}">
                      <a16:colId xmlns:a16="http://schemas.microsoft.com/office/drawing/2014/main" xmlns="" val="1806055367"/>
                    </a:ext>
                  </a:extLst>
                </a:gridCol>
                <a:gridCol w="940158">
                  <a:extLst>
                    <a:ext uri="{9D8B030D-6E8A-4147-A177-3AD203B41FA5}">
                      <a16:colId xmlns:a16="http://schemas.microsoft.com/office/drawing/2014/main" xmlns="" val="2275450242"/>
                    </a:ext>
                  </a:extLst>
                </a:gridCol>
              </a:tblGrid>
              <a:tr h="532578">
                <a:tc rowSpan="2"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NIVEL 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SEPTIEMBRE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Total 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NOVIEMBRE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Total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89669613"/>
                  </a:ext>
                </a:extLst>
              </a:tr>
              <a:tr h="532578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/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/>
                        <a:t>M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s-MX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/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/>
                        <a:t>M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s-MX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707964"/>
                  </a:ext>
                </a:extLst>
              </a:tr>
              <a:tr h="532578"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6689401"/>
                  </a:ext>
                </a:extLst>
              </a:tr>
              <a:tr h="532578"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/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3354540"/>
                  </a:ext>
                </a:extLst>
              </a:tr>
              <a:tr h="532578"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/>
                        <a:t>S/A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4321112"/>
                  </a:ext>
                </a:extLst>
              </a:tr>
              <a:tr h="532578"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2268633"/>
                  </a:ext>
                </a:extLst>
              </a:tr>
              <a:tr h="696820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/>
                        <a:t>Alumnos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0660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73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B665EC3-06FD-4DBC-95D2-55361E5B4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5" t="19601" r="14579" b="8094"/>
          <a:stretch/>
        </p:blipFill>
        <p:spPr>
          <a:xfrm>
            <a:off x="635620" y="111030"/>
            <a:ext cx="10831550" cy="3814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C85472C-DB7B-42ED-BF8E-C5A8BC7E7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78" t="30112" r="9513" b="7369"/>
          <a:stretch/>
        </p:blipFill>
        <p:spPr>
          <a:xfrm>
            <a:off x="1616926" y="3835535"/>
            <a:ext cx="10125307" cy="302246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F5B8803-D2EB-41DE-AF13-33453EAD865F}"/>
              </a:ext>
            </a:extLst>
          </p:cNvPr>
          <p:cNvSpPr txBox="1"/>
          <p:nvPr/>
        </p:nvSpPr>
        <p:spPr>
          <a:xfrm>
            <a:off x="598448" y="2702159"/>
            <a:ext cx="1018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600" b="1" dirty="0"/>
              <a:t>2º</a:t>
            </a:r>
          </a:p>
        </p:txBody>
      </p:sp>
    </p:spTree>
    <p:extLst>
      <p:ext uri="{BB962C8B-B14F-4D97-AF65-F5344CB8AC3E}">
        <p14:creationId xmlns:p14="http://schemas.microsoft.com/office/powerpoint/2010/main" val="368153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xmlns="" id="{EB831543-5EF7-4BAD-BB8A-3E5ACABCD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4053185"/>
              </p:ext>
            </p:extLst>
          </p:nvPr>
        </p:nvGraphicFramePr>
        <p:xfrm>
          <a:off x="546265" y="427512"/>
          <a:ext cx="11186556" cy="585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7038DB6B-EACC-4E76-AAFE-AFBE8420A592}"/>
              </a:ext>
            </a:extLst>
          </p:cNvPr>
          <p:cNvSpPr/>
          <p:nvPr/>
        </p:nvSpPr>
        <p:spPr>
          <a:xfrm>
            <a:off x="4318782" y="2518117"/>
            <a:ext cx="928467" cy="3763930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796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4E16C4-8E88-4788-939C-687DC13FB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740" y="1273425"/>
            <a:ext cx="3038623" cy="653547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1B916BCB-384D-4A08-BEE7-8E8B4C216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29200" y="478152"/>
            <a:ext cx="2302145" cy="22440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10" name="Gráfico 9" descr="Ilustración de un personaje de sacapuntas verde ">
            <a:extLst>
              <a:ext uri="{FF2B5EF4-FFF2-40B4-BE49-F238E27FC236}">
                <a16:creationId xmlns:a16="http://schemas.microsoft.com/office/drawing/2014/main" xmlns="" id="{A5A4FC33-D142-4E28-8346-35D781135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996121" y="766614"/>
            <a:ext cx="1168302" cy="16671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532E460-BF5E-4BEB-BDD6-1002D00D5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8758" y="446535"/>
            <a:ext cx="6065385" cy="3947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382DB7F-7273-40DA-AF75-C4B1FA834A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3471" t="3606" r="3647" b="13011"/>
          <a:stretch/>
        </p:blipFill>
        <p:spPr>
          <a:xfrm>
            <a:off x="28577" y="2908163"/>
            <a:ext cx="6067423" cy="353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051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4E16C4-8E88-4788-939C-687DC13FB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029" y="1289795"/>
            <a:ext cx="3038623" cy="653547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1B916BCB-384D-4A08-BEE7-8E8B4C216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48461" y="77148"/>
            <a:ext cx="2302145" cy="22440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10" name="Gráfico 9" descr="Ilustración de un personaje de sacapuntas verde ">
            <a:extLst>
              <a:ext uri="{FF2B5EF4-FFF2-40B4-BE49-F238E27FC236}">
                <a16:creationId xmlns:a16="http://schemas.microsoft.com/office/drawing/2014/main" xmlns="" id="{A5A4FC33-D142-4E28-8346-35D781135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10315382" y="456210"/>
            <a:ext cx="1168302" cy="16671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AFCDBC0-A7C9-44F3-87CB-AEDD94B4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247" y="191914"/>
            <a:ext cx="5846860" cy="4115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A4DF6B6-0F18-4F63-9844-7CDC860A46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77" t="3464" r="5810" b="14240"/>
          <a:stretch/>
        </p:blipFill>
        <p:spPr>
          <a:xfrm>
            <a:off x="6001498" y="3163231"/>
            <a:ext cx="6049108" cy="350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0481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xmlns="" id="{D61755D0-5562-4A11-BF40-227C0B57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970" y="1219666"/>
            <a:ext cx="3335152" cy="164541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rtl="0"/>
            <a:r>
              <a:rPr lang="es-ES" sz="3500" b="1" dirty="0">
                <a:solidFill>
                  <a:srgbClr val="7030A0"/>
                </a:solidFill>
              </a:rPr>
              <a:t>INDICADORES</a:t>
            </a:r>
            <a:br>
              <a:rPr lang="es-ES" sz="3500" b="1" dirty="0">
                <a:solidFill>
                  <a:srgbClr val="7030A0"/>
                </a:solidFill>
              </a:rPr>
            </a:br>
            <a:r>
              <a:rPr lang="es-ES" sz="3500" b="1" dirty="0">
                <a:solidFill>
                  <a:srgbClr val="7030A0"/>
                </a:solidFill>
              </a:rPr>
              <a:t> GENERALES</a:t>
            </a:r>
          </a:p>
        </p:txBody>
      </p:sp>
      <p:sp>
        <p:nvSpPr>
          <p:cNvPr id="6" name="Forma libre: Forma 14">
            <a:extLst>
              <a:ext uri="{FF2B5EF4-FFF2-40B4-BE49-F238E27FC236}">
                <a16:creationId xmlns:a16="http://schemas.microsoft.com/office/drawing/2014/main" xmlns="" id="{868E2822-F0BF-D949-B8E2-C5C9D5994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H="1">
            <a:off x="-28576" y="0"/>
            <a:ext cx="1742076" cy="6867328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/>
          </a:p>
        </p:txBody>
      </p:sp>
      <p:pic>
        <p:nvPicPr>
          <p:cNvPr id="5" name="Gráfico 4" descr="Ilustración de un personaje de libro morado">
            <a:extLst>
              <a:ext uri="{FF2B5EF4-FFF2-40B4-BE49-F238E27FC236}">
                <a16:creationId xmlns:a16="http://schemas.microsoft.com/office/drawing/2014/main" xmlns="" id="{66D65075-912A-0B45-A895-6C8FA62F3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1713500" y="4201405"/>
            <a:ext cx="1618603" cy="19572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6805A98-6858-4C57-A09D-622C03F210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20" r="3326"/>
          <a:stretch/>
        </p:blipFill>
        <p:spPr>
          <a:xfrm>
            <a:off x="0" y="351692"/>
            <a:ext cx="8074970" cy="3277773"/>
          </a:xfrm>
          <a:prstGeom prst="rect">
            <a:avLst/>
          </a:prstGeom>
        </p:spPr>
      </p:pic>
      <p:sp>
        <p:nvSpPr>
          <p:cNvPr id="14" name="Título 9">
            <a:extLst>
              <a:ext uri="{FF2B5EF4-FFF2-40B4-BE49-F238E27FC236}">
                <a16:creationId xmlns:a16="http://schemas.microsoft.com/office/drawing/2014/main" xmlns="" id="{6F423AE7-9B7B-4122-A286-4C0AAC7BF266}"/>
              </a:ext>
            </a:extLst>
          </p:cNvPr>
          <p:cNvSpPr txBox="1">
            <a:spLocks/>
          </p:cNvSpPr>
          <p:nvPr/>
        </p:nvSpPr>
        <p:spPr>
          <a:xfrm>
            <a:off x="196945" y="1641407"/>
            <a:ext cx="2451889" cy="653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500" b="1" dirty="0">
                <a:solidFill>
                  <a:srgbClr val="7030A0"/>
                </a:solidFill>
              </a:rPr>
              <a:t>SEPTIEMBRE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E9A413C-8715-4876-B125-144A057D25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33" r="3326"/>
          <a:stretch/>
        </p:blipFill>
        <p:spPr>
          <a:xfrm>
            <a:off x="3455575" y="3746121"/>
            <a:ext cx="8572301" cy="3004551"/>
          </a:xfrm>
          <a:prstGeom prst="rect">
            <a:avLst/>
          </a:prstGeom>
        </p:spPr>
      </p:pic>
      <p:sp>
        <p:nvSpPr>
          <p:cNvPr id="18" name="Título 9">
            <a:extLst>
              <a:ext uri="{FF2B5EF4-FFF2-40B4-BE49-F238E27FC236}">
                <a16:creationId xmlns:a16="http://schemas.microsoft.com/office/drawing/2014/main" xmlns="" id="{3CDEDDBA-827E-4078-86F7-2FF97D0AE6EC}"/>
              </a:ext>
            </a:extLst>
          </p:cNvPr>
          <p:cNvSpPr txBox="1">
            <a:spLocks/>
          </p:cNvSpPr>
          <p:nvPr/>
        </p:nvSpPr>
        <p:spPr>
          <a:xfrm>
            <a:off x="4165971" y="4815303"/>
            <a:ext cx="2451889" cy="653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500" b="1" dirty="0">
                <a:solidFill>
                  <a:srgbClr val="7030A0"/>
                </a:solidFill>
              </a:rPr>
              <a:t>NOVIEMBRE</a:t>
            </a:r>
          </a:p>
        </p:txBody>
      </p:sp>
    </p:spTree>
    <p:extLst>
      <p:ext uri="{BB962C8B-B14F-4D97-AF65-F5344CB8AC3E}">
        <p14:creationId xmlns:p14="http://schemas.microsoft.com/office/powerpoint/2010/main" val="1618880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511EBFC-F93C-447B-B0C4-85FDA3116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547" y="3429000"/>
            <a:ext cx="7433453" cy="3429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71CCEAE-8645-494B-9FB6-09E852C29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6512"/>
            <a:ext cx="7550070" cy="3475512"/>
          </a:xfrm>
          <a:prstGeom prst="rect">
            <a:avLst/>
          </a:prstGeom>
        </p:spPr>
      </p:pic>
      <p:pic>
        <p:nvPicPr>
          <p:cNvPr id="10" name="Gráfico 9" descr="Ilustración de un personaje de lápiz ">
            <a:extLst>
              <a:ext uri="{FF2B5EF4-FFF2-40B4-BE49-F238E27FC236}">
                <a16:creationId xmlns:a16="http://schemas.microsoft.com/office/drawing/2014/main" xmlns="" id="{5FC25E51-1AB8-4630-B5B9-D6F8AC16A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1077964">
            <a:off x="2456849" y="3895801"/>
            <a:ext cx="1303600" cy="2223792"/>
          </a:xfrm>
          <a:prstGeom prst="rect">
            <a:avLst/>
          </a:prstGeom>
        </p:spPr>
      </p:pic>
      <p:sp>
        <p:nvSpPr>
          <p:cNvPr id="11" name="Título 9">
            <a:extLst>
              <a:ext uri="{FF2B5EF4-FFF2-40B4-BE49-F238E27FC236}">
                <a16:creationId xmlns:a16="http://schemas.microsoft.com/office/drawing/2014/main" xmlns="" id="{0A982567-8F0C-4ED9-989B-FA2E1F085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481" y="1247801"/>
            <a:ext cx="3335152" cy="1645418"/>
          </a:xfr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rtl="0"/>
            <a:r>
              <a:rPr lang="es-ES" sz="3500" b="1" dirty="0">
                <a:solidFill>
                  <a:srgbClr val="7030A0"/>
                </a:solidFill>
              </a:rPr>
              <a:t>INDICADORES</a:t>
            </a:r>
            <a:br>
              <a:rPr lang="es-ES" sz="3500" b="1" dirty="0">
                <a:solidFill>
                  <a:srgbClr val="7030A0"/>
                </a:solidFill>
              </a:rPr>
            </a:br>
            <a:r>
              <a:rPr lang="es-ES" sz="3500" b="1" dirty="0">
                <a:solidFill>
                  <a:srgbClr val="7030A0"/>
                </a:solidFill>
              </a:rPr>
              <a:t> GENERALES</a:t>
            </a:r>
          </a:p>
        </p:txBody>
      </p:sp>
    </p:spTree>
    <p:extLst>
      <p:ext uri="{BB962C8B-B14F-4D97-AF65-F5344CB8AC3E}">
        <p14:creationId xmlns:p14="http://schemas.microsoft.com/office/powerpoint/2010/main" val="5249395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4EED2D-C894-47C4-9CDD-55EC03B2713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F07EB6-DDE3-49D2-9047-A171C0D29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431A9B-4B87-4F2F-AB9E-CAE6A6729B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1503</TotalTime>
  <Words>375</Words>
  <Application>Microsoft Office PowerPoint</Application>
  <PresentationFormat>Panorámica</PresentationFormat>
  <Paragraphs>143</Paragraphs>
  <Slides>19</Slides>
  <Notes>13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1_Tema de Office</vt:lpstr>
      <vt:lpstr>Worksheet</vt:lpstr>
      <vt:lpstr>Escuela primaria José María Morelos </vt:lpstr>
      <vt:lpstr>ASISTENCIA DE ALUMNOS</vt:lpstr>
      <vt:lpstr>NIVELES DE ALFABETIZACIÓN </vt:lpstr>
      <vt:lpstr>Presentación de PowerPoint</vt:lpstr>
      <vt:lpstr>Presentación de PowerPoint</vt:lpstr>
      <vt:lpstr>DIAGNÓSTICO</vt:lpstr>
      <vt:lpstr>DIAGNÓSTICO</vt:lpstr>
      <vt:lpstr>INDICADORES  GENERALES</vt:lpstr>
      <vt:lpstr>INDICADORES  GENERALES</vt:lpstr>
      <vt:lpstr>ALUMNOS CON REZAGO</vt:lpstr>
      <vt:lpstr>NIVELES DE COMUNICACIÓN </vt:lpstr>
      <vt:lpstr>APRENDIZAJES A REFORZAR</vt:lpstr>
      <vt:lpstr>PLAN DE ACCIÓN </vt:lpstr>
      <vt:lpstr>EVALUACIONES PRIMER TRIMESTRE </vt:lpstr>
      <vt:lpstr>PROMEDIOS</vt:lpstr>
      <vt:lpstr>ANEXOS: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primaria José María Morelos </dc:title>
  <dc:creator>Thalia Rosales</dc:creator>
  <cp:lastModifiedBy>Norma Galindo</cp:lastModifiedBy>
  <cp:revision>5</cp:revision>
  <dcterms:created xsi:type="dcterms:W3CDTF">2021-11-25T15:27:54Z</dcterms:created>
  <dcterms:modified xsi:type="dcterms:W3CDTF">2021-12-02T16:49:34Z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