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4" r:id="rId3"/>
    <p:sldId id="258" r:id="rId4"/>
    <p:sldId id="259" r:id="rId5"/>
    <p:sldId id="260" r:id="rId6"/>
    <p:sldId id="256" r:id="rId7"/>
    <p:sldId id="311" r:id="rId8"/>
    <p:sldId id="312" r:id="rId9"/>
    <p:sldId id="272" r:id="rId10"/>
    <p:sldId id="261" r:id="rId11"/>
    <p:sldId id="262" r:id="rId12"/>
    <p:sldId id="263" r:id="rId13"/>
    <p:sldId id="267" r:id="rId14"/>
    <p:sldId id="269" r:id="rId15"/>
    <p:sldId id="265" r:id="rId16"/>
    <p:sldId id="268" r:id="rId17"/>
    <p:sldId id="338" r:id="rId18"/>
    <p:sldId id="266" r:id="rId19"/>
    <p:sldId id="314" r:id="rId20"/>
    <p:sldId id="315" r:id="rId21"/>
    <p:sldId id="316" r:id="rId22"/>
    <p:sldId id="337" r:id="rId23"/>
    <p:sldId id="321" r:id="rId24"/>
    <p:sldId id="340" r:id="rId25"/>
    <p:sldId id="341" r:id="rId26"/>
    <p:sldId id="342" r:id="rId27"/>
    <p:sldId id="343" r:id="rId28"/>
    <p:sldId id="344" r:id="rId29"/>
    <p:sldId id="345" r:id="rId30"/>
    <p:sldId id="346" r:id="rId31"/>
    <p:sldId id="347" r:id="rId32"/>
    <p:sldId id="348" r:id="rId33"/>
    <p:sldId id="349" r:id="rId34"/>
    <p:sldId id="317" r:id="rId35"/>
    <p:sldId id="358" r:id="rId36"/>
    <p:sldId id="359" r:id="rId37"/>
    <p:sldId id="360" r:id="rId38"/>
    <p:sldId id="361" r:id="rId39"/>
    <p:sldId id="362" r:id="rId40"/>
    <p:sldId id="363" r:id="rId41"/>
    <p:sldId id="318" r:id="rId42"/>
    <p:sldId id="319" r:id="rId43"/>
    <p:sldId id="327" r:id="rId44"/>
    <p:sldId id="328" r:id="rId45"/>
    <p:sldId id="330" r:id="rId46"/>
    <p:sldId id="329" r:id="rId47"/>
    <p:sldId id="331" r:id="rId48"/>
    <p:sldId id="335" r:id="rId49"/>
    <p:sldId id="364" r:id="rId50"/>
    <p:sldId id="336" r:id="rId51"/>
    <p:sldId id="334" r:id="rId52"/>
    <p:sldId id="332" r:id="rId5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FF"/>
    <a:srgbClr val="CC0099"/>
    <a:srgbClr val="006666"/>
    <a:srgbClr val="FF8409"/>
    <a:srgbClr val="FF66FF"/>
    <a:srgbClr val="BF3F7F"/>
    <a:srgbClr val="FFD9B3"/>
    <a:srgbClr val="FFCCFF"/>
    <a:srgbClr val="00E7E2"/>
    <a:srgbClr val="00DA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53" autoAdjust="0"/>
    <p:restoredTop sz="94660"/>
  </p:normalViewPr>
  <p:slideViewPr>
    <p:cSldViewPr snapToGrid="0">
      <p:cViewPr>
        <p:scale>
          <a:sx n="66" d="100"/>
          <a:sy n="66" d="100"/>
        </p:scale>
        <p:origin x="528"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s-MX" sz="3200"/>
              <a:t>1 "A"</a:t>
            </a:r>
          </a:p>
        </c:rich>
      </c:tx>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clustered"/>
        <c:varyColors val="0"/>
        <c:ser>
          <c:idx val="0"/>
          <c:order val="0"/>
          <c:tx>
            <c:strRef>
              <c:f>Hoja1!$B$4</c:f>
              <c:strCache>
                <c:ptCount val="1"/>
                <c:pt idx="0">
                  <c:v>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Hoja1!$C$4</c:f>
              <c:numCache>
                <c:formatCode>General</c:formatCode>
                <c:ptCount val="1"/>
                <c:pt idx="0">
                  <c:v>16</c:v>
                </c:pt>
              </c:numCache>
            </c:numRef>
          </c:val>
          <c:extLst>
            <c:ext xmlns:c16="http://schemas.microsoft.com/office/drawing/2014/chart" uri="{C3380CC4-5D6E-409C-BE32-E72D297353CC}">
              <c16:uniqueId val="{00000000-AE93-42C1-9CAC-203914DD734E}"/>
            </c:ext>
          </c:extLst>
        </c:ser>
        <c:ser>
          <c:idx val="1"/>
          <c:order val="1"/>
          <c:tx>
            <c:strRef>
              <c:f>Hoja1!$B$5</c:f>
              <c:strCache>
                <c:ptCount val="1"/>
                <c:pt idx="0">
                  <c:v>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Hoja1!$C$5</c:f>
              <c:numCache>
                <c:formatCode>General</c:formatCode>
                <c:ptCount val="1"/>
                <c:pt idx="0">
                  <c:v>8</c:v>
                </c:pt>
              </c:numCache>
            </c:numRef>
          </c:val>
          <c:extLst>
            <c:ext xmlns:c16="http://schemas.microsoft.com/office/drawing/2014/chart" uri="{C3380CC4-5D6E-409C-BE32-E72D297353CC}">
              <c16:uniqueId val="{00000001-AE93-42C1-9CAC-203914DD734E}"/>
            </c:ext>
          </c:extLst>
        </c:ser>
        <c:ser>
          <c:idx val="2"/>
          <c:order val="2"/>
          <c:tx>
            <c:strRef>
              <c:f>Hoja1!$B$6</c:f>
              <c:strCache>
                <c:ptCount val="1"/>
                <c:pt idx="0">
                  <c:v>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Hoja1!$C$6</c:f>
              <c:numCache>
                <c:formatCode>General</c:formatCode>
                <c:ptCount val="1"/>
                <c:pt idx="0">
                  <c:v>10</c:v>
                </c:pt>
              </c:numCache>
            </c:numRef>
          </c:val>
          <c:extLst>
            <c:ext xmlns:c16="http://schemas.microsoft.com/office/drawing/2014/chart" uri="{C3380CC4-5D6E-409C-BE32-E72D297353CC}">
              <c16:uniqueId val="{00000002-AE93-42C1-9CAC-203914DD734E}"/>
            </c:ext>
          </c:extLst>
        </c:ser>
        <c:ser>
          <c:idx val="3"/>
          <c:order val="3"/>
          <c:tx>
            <c:strRef>
              <c:f>Hoja1!$B$7</c:f>
              <c:strCache>
                <c:ptCount val="1"/>
                <c:pt idx="0">
                  <c:v>TOTAL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Hoja1!$C$7</c:f>
              <c:numCache>
                <c:formatCode>General</c:formatCode>
                <c:ptCount val="1"/>
                <c:pt idx="0">
                  <c:v>34</c:v>
                </c:pt>
              </c:numCache>
            </c:numRef>
          </c:val>
          <c:extLst>
            <c:ext xmlns:c16="http://schemas.microsoft.com/office/drawing/2014/chart" uri="{C3380CC4-5D6E-409C-BE32-E72D297353CC}">
              <c16:uniqueId val="{00000003-AE93-42C1-9CAC-203914DD734E}"/>
            </c:ext>
          </c:extLst>
        </c:ser>
        <c:dLbls>
          <c:dLblPos val="outEnd"/>
          <c:showLegendKey val="0"/>
          <c:showVal val="1"/>
          <c:showCatName val="0"/>
          <c:showSerName val="0"/>
          <c:showPercent val="0"/>
          <c:showBubbleSize val="0"/>
        </c:dLbls>
        <c:gapWidth val="219"/>
        <c:overlap val="-27"/>
        <c:axId val="495129504"/>
        <c:axId val="495130816"/>
      </c:barChart>
      <c:catAx>
        <c:axId val="495129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95130816"/>
        <c:crosses val="autoZero"/>
        <c:auto val="1"/>
        <c:lblAlgn val="ctr"/>
        <c:lblOffset val="100"/>
        <c:noMultiLvlLbl val="0"/>
      </c:catAx>
      <c:valAx>
        <c:axId val="495130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95129504"/>
        <c:crosses val="autoZero"/>
        <c:crossBetween val="between"/>
      </c:valAx>
      <c:spPr>
        <a:noFill/>
        <a:ln>
          <a:noFill/>
        </a:ln>
        <a:effectLst/>
      </c:spPr>
    </c:plotArea>
    <c:legend>
      <c:legendPos val="b"/>
      <c:layout>
        <c:manualLayout>
          <c:xMode val="edge"/>
          <c:yMode val="edge"/>
          <c:x val="0.27809173119965203"/>
          <c:y val="0.87580884315285334"/>
          <c:w val="0.31086855567952792"/>
          <c:h val="0.1079482135746667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s-MX" sz="3200"/>
              <a:t>1"B"</a:t>
            </a:r>
          </a:p>
        </c:rich>
      </c:tx>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clustered"/>
        <c:varyColors val="0"/>
        <c:ser>
          <c:idx val="0"/>
          <c:order val="0"/>
          <c:tx>
            <c:strRef>
              <c:f>Hoja1!$E$4</c:f>
              <c:strCache>
                <c:ptCount val="1"/>
                <c:pt idx="0">
                  <c:v>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Hoja1!$F$4</c:f>
              <c:numCache>
                <c:formatCode>General</c:formatCode>
                <c:ptCount val="1"/>
                <c:pt idx="0">
                  <c:v>14</c:v>
                </c:pt>
              </c:numCache>
            </c:numRef>
          </c:val>
          <c:extLst>
            <c:ext xmlns:c16="http://schemas.microsoft.com/office/drawing/2014/chart" uri="{C3380CC4-5D6E-409C-BE32-E72D297353CC}">
              <c16:uniqueId val="{00000000-0FDA-44CA-904F-6BA8925AE4BA}"/>
            </c:ext>
          </c:extLst>
        </c:ser>
        <c:ser>
          <c:idx val="1"/>
          <c:order val="1"/>
          <c:tx>
            <c:strRef>
              <c:f>Hoja1!$E$5</c:f>
              <c:strCache>
                <c:ptCount val="1"/>
                <c:pt idx="0">
                  <c:v>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Hoja1!$F$5</c:f>
              <c:numCache>
                <c:formatCode>General</c:formatCode>
                <c:ptCount val="1"/>
                <c:pt idx="0">
                  <c:v>5</c:v>
                </c:pt>
              </c:numCache>
            </c:numRef>
          </c:val>
          <c:extLst>
            <c:ext xmlns:c16="http://schemas.microsoft.com/office/drawing/2014/chart" uri="{C3380CC4-5D6E-409C-BE32-E72D297353CC}">
              <c16:uniqueId val="{00000001-0FDA-44CA-904F-6BA8925AE4BA}"/>
            </c:ext>
          </c:extLst>
        </c:ser>
        <c:ser>
          <c:idx val="2"/>
          <c:order val="2"/>
          <c:tx>
            <c:strRef>
              <c:f>Hoja1!$E$6</c:f>
              <c:strCache>
                <c:ptCount val="1"/>
                <c:pt idx="0">
                  <c:v>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Hoja1!$F$6</c:f>
              <c:numCache>
                <c:formatCode>General</c:formatCode>
                <c:ptCount val="1"/>
                <c:pt idx="0">
                  <c:v>17</c:v>
                </c:pt>
              </c:numCache>
            </c:numRef>
          </c:val>
          <c:extLst>
            <c:ext xmlns:c16="http://schemas.microsoft.com/office/drawing/2014/chart" uri="{C3380CC4-5D6E-409C-BE32-E72D297353CC}">
              <c16:uniqueId val="{00000002-0FDA-44CA-904F-6BA8925AE4BA}"/>
            </c:ext>
          </c:extLst>
        </c:ser>
        <c:ser>
          <c:idx val="3"/>
          <c:order val="3"/>
          <c:tx>
            <c:strRef>
              <c:f>Hoja1!$E$7</c:f>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Hoja1!$F$7</c:f>
              <c:numCache>
                <c:formatCode>General</c:formatCode>
                <c:ptCount val="1"/>
                <c:pt idx="0">
                  <c:v>36</c:v>
                </c:pt>
              </c:numCache>
            </c:numRef>
          </c:val>
          <c:extLst>
            <c:ext xmlns:c16="http://schemas.microsoft.com/office/drawing/2014/chart" uri="{C3380CC4-5D6E-409C-BE32-E72D297353CC}">
              <c16:uniqueId val="{00000003-0FDA-44CA-904F-6BA8925AE4BA}"/>
            </c:ext>
          </c:extLst>
        </c:ser>
        <c:dLbls>
          <c:dLblPos val="outEnd"/>
          <c:showLegendKey val="0"/>
          <c:showVal val="1"/>
          <c:showCatName val="0"/>
          <c:showSerName val="0"/>
          <c:showPercent val="0"/>
          <c:showBubbleSize val="0"/>
        </c:dLbls>
        <c:gapWidth val="219"/>
        <c:overlap val="-27"/>
        <c:axId val="481642400"/>
        <c:axId val="481645680"/>
      </c:barChart>
      <c:catAx>
        <c:axId val="481642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81645680"/>
        <c:crosses val="autoZero"/>
        <c:auto val="1"/>
        <c:lblAlgn val="ctr"/>
        <c:lblOffset val="100"/>
        <c:noMultiLvlLbl val="0"/>
      </c:catAx>
      <c:valAx>
        <c:axId val="481645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481642400"/>
        <c:crosses val="autoZero"/>
        <c:crossBetween val="between"/>
      </c:valAx>
      <c:spPr>
        <a:noFill/>
        <a:ln>
          <a:noFill/>
        </a:ln>
        <a:effectLst/>
      </c:spPr>
    </c:plotArea>
    <c:legend>
      <c:legendPos val="b"/>
      <c:layout>
        <c:manualLayout>
          <c:xMode val="edge"/>
          <c:yMode val="edge"/>
          <c:x val="0.4191990087366152"/>
          <c:y val="0.89355937176728062"/>
          <c:w val="0.25133976941714076"/>
          <c:h val="8.8638769924297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s-MX" sz="3200"/>
              <a:t>2"A"</a:t>
            </a:r>
          </a:p>
        </c:rich>
      </c:tx>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clustered"/>
        <c:varyColors val="0"/>
        <c:ser>
          <c:idx val="0"/>
          <c:order val="0"/>
          <c:tx>
            <c:strRef>
              <c:f>Hoja1!$B$11</c:f>
              <c:strCache>
                <c:ptCount val="1"/>
                <c:pt idx="0">
                  <c:v>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Hoja1!$C$11</c:f>
              <c:numCache>
                <c:formatCode>General</c:formatCode>
                <c:ptCount val="1"/>
                <c:pt idx="0">
                  <c:v>9</c:v>
                </c:pt>
              </c:numCache>
            </c:numRef>
          </c:val>
          <c:extLst>
            <c:ext xmlns:c16="http://schemas.microsoft.com/office/drawing/2014/chart" uri="{C3380CC4-5D6E-409C-BE32-E72D297353CC}">
              <c16:uniqueId val="{00000000-7D0A-4859-9AEC-DD9C97C2F684}"/>
            </c:ext>
          </c:extLst>
        </c:ser>
        <c:ser>
          <c:idx val="1"/>
          <c:order val="1"/>
          <c:tx>
            <c:strRef>
              <c:f>Hoja1!$B$12</c:f>
              <c:strCache>
                <c:ptCount val="1"/>
                <c:pt idx="0">
                  <c:v>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Hoja1!$C$12</c:f>
              <c:numCache>
                <c:formatCode>General</c:formatCode>
                <c:ptCount val="1"/>
                <c:pt idx="0">
                  <c:v>9</c:v>
                </c:pt>
              </c:numCache>
            </c:numRef>
          </c:val>
          <c:extLst>
            <c:ext xmlns:c16="http://schemas.microsoft.com/office/drawing/2014/chart" uri="{C3380CC4-5D6E-409C-BE32-E72D297353CC}">
              <c16:uniqueId val="{00000001-7D0A-4859-9AEC-DD9C97C2F684}"/>
            </c:ext>
          </c:extLst>
        </c:ser>
        <c:ser>
          <c:idx val="2"/>
          <c:order val="2"/>
          <c:tx>
            <c:strRef>
              <c:f>Hoja1!$B$13</c:f>
              <c:strCache>
                <c:ptCount val="1"/>
                <c:pt idx="0">
                  <c:v>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Hoja1!$C$13</c:f>
              <c:numCache>
                <c:formatCode>General</c:formatCode>
                <c:ptCount val="1"/>
                <c:pt idx="0">
                  <c:v>12</c:v>
                </c:pt>
              </c:numCache>
            </c:numRef>
          </c:val>
          <c:extLst>
            <c:ext xmlns:c16="http://schemas.microsoft.com/office/drawing/2014/chart" uri="{C3380CC4-5D6E-409C-BE32-E72D297353CC}">
              <c16:uniqueId val="{00000002-7D0A-4859-9AEC-DD9C97C2F684}"/>
            </c:ext>
          </c:extLst>
        </c:ser>
        <c:ser>
          <c:idx val="3"/>
          <c:order val="3"/>
          <c:tx>
            <c:strRef>
              <c:f>Hoja1!$B$14</c:f>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Hoja1!$C$14</c:f>
              <c:numCache>
                <c:formatCode>General</c:formatCode>
                <c:ptCount val="1"/>
                <c:pt idx="0">
                  <c:v>30</c:v>
                </c:pt>
              </c:numCache>
            </c:numRef>
          </c:val>
          <c:extLst>
            <c:ext xmlns:c16="http://schemas.microsoft.com/office/drawing/2014/chart" uri="{C3380CC4-5D6E-409C-BE32-E72D297353CC}">
              <c16:uniqueId val="{00000003-7D0A-4859-9AEC-DD9C97C2F684}"/>
            </c:ext>
          </c:extLst>
        </c:ser>
        <c:dLbls>
          <c:dLblPos val="outEnd"/>
          <c:showLegendKey val="0"/>
          <c:showVal val="1"/>
          <c:showCatName val="0"/>
          <c:showSerName val="0"/>
          <c:showPercent val="0"/>
          <c:showBubbleSize val="0"/>
        </c:dLbls>
        <c:gapWidth val="219"/>
        <c:overlap val="-27"/>
        <c:axId val="362092240"/>
        <c:axId val="362092896"/>
      </c:barChart>
      <c:catAx>
        <c:axId val="36209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362092896"/>
        <c:crosses val="autoZero"/>
        <c:auto val="1"/>
        <c:lblAlgn val="ctr"/>
        <c:lblOffset val="100"/>
        <c:noMultiLvlLbl val="0"/>
      </c:catAx>
      <c:valAx>
        <c:axId val="362092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362092240"/>
        <c:crosses val="autoZero"/>
        <c:crossBetween val="between"/>
      </c:valAx>
      <c:spPr>
        <a:noFill/>
        <a:ln>
          <a:noFill/>
        </a:ln>
        <a:effectLst/>
      </c:spPr>
    </c:plotArea>
    <c:legend>
      <c:legendPos val="b"/>
      <c:layout>
        <c:manualLayout>
          <c:xMode val="edge"/>
          <c:yMode val="edge"/>
          <c:x val="0.36830007554148564"/>
          <c:y val="0.87986575140984957"/>
          <c:w val="0.31731696802004067"/>
          <c:h val="0.1037056776235748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a:t>2 "B"</a:t>
            </a:r>
          </a:p>
        </c:rich>
      </c:tx>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clustered"/>
        <c:varyColors val="0"/>
        <c:ser>
          <c:idx val="0"/>
          <c:order val="0"/>
          <c:tx>
            <c:strRef>
              <c:f>Hoja1!$E$11</c:f>
              <c:strCache>
                <c:ptCount val="1"/>
                <c:pt idx="0">
                  <c:v>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Hoja1!$F$11</c:f>
              <c:numCache>
                <c:formatCode>General</c:formatCode>
                <c:ptCount val="1"/>
                <c:pt idx="0">
                  <c:v>8</c:v>
                </c:pt>
              </c:numCache>
            </c:numRef>
          </c:val>
          <c:extLst>
            <c:ext xmlns:c16="http://schemas.microsoft.com/office/drawing/2014/chart" uri="{C3380CC4-5D6E-409C-BE32-E72D297353CC}">
              <c16:uniqueId val="{00000000-132C-4E4E-9B37-44A59D8A5FE0}"/>
            </c:ext>
          </c:extLst>
        </c:ser>
        <c:ser>
          <c:idx val="1"/>
          <c:order val="1"/>
          <c:tx>
            <c:strRef>
              <c:f>Hoja1!$E$12</c:f>
              <c:strCache>
                <c:ptCount val="1"/>
                <c:pt idx="0">
                  <c:v>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Hoja1!$F$12</c:f>
              <c:numCache>
                <c:formatCode>General</c:formatCode>
                <c:ptCount val="1"/>
                <c:pt idx="0">
                  <c:v>6</c:v>
                </c:pt>
              </c:numCache>
            </c:numRef>
          </c:val>
          <c:extLst>
            <c:ext xmlns:c16="http://schemas.microsoft.com/office/drawing/2014/chart" uri="{C3380CC4-5D6E-409C-BE32-E72D297353CC}">
              <c16:uniqueId val="{00000001-132C-4E4E-9B37-44A59D8A5FE0}"/>
            </c:ext>
          </c:extLst>
        </c:ser>
        <c:ser>
          <c:idx val="2"/>
          <c:order val="2"/>
          <c:tx>
            <c:strRef>
              <c:f>Hoja1!$E$13</c:f>
              <c:strCache>
                <c:ptCount val="1"/>
                <c:pt idx="0">
                  <c:v>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Hoja1!$F$13</c:f>
              <c:numCache>
                <c:formatCode>General</c:formatCode>
                <c:ptCount val="1"/>
                <c:pt idx="0">
                  <c:v>13</c:v>
                </c:pt>
              </c:numCache>
            </c:numRef>
          </c:val>
          <c:extLst>
            <c:ext xmlns:c16="http://schemas.microsoft.com/office/drawing/2014/chart" uri="{C3380CC4-5D6E-409C-BE32-E72D297353CC}">
              <c16:uniqueId val="{00000002-132C-4E4E-9B37-44A59D8A5FE0}"/>
            </c:ext>
          </c:extLst>
        </c:ser>
        <c:ser>
          <c:idx val="3"/>
          <c:order val="3"/>
          <c:tx>
            <c:strRef>
              <c:f>Hoja1!$E$14</c:f>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Hoja1!$F$14</c:f>
              <c:numCache>
                <c:formatCode>General</c:formatCode>
                <c:ptCount val="1"/>
                <c:pt idx="0">
                  <c:v>27</c:v>
                </c:pt>
              </c:numCache>
            </c:numRef>
          </c:val>
          <c:extLst>
            <c:ext xmlns:c16="http://schemas.microsoft.com/office/drawing/2014/chart" uri="{C3380CC4-5D6E-409C-BE32-E72D297353CC}">
              <c16:uniqueId val="{00000003-132C-4E4E-9B37-44A59D8A5FE0}"/>
            </c:ext>
          </c:extLst>
        </c:ser>
        <c:dLbls>
          <c:dLblPos val="outEnd"/>
          <c:showLegendKey val="0"/>
          <c:showVal val="1"/>
          <c:showCatName val="0"/>
          <c:showSerName val="0"/>
          <c:showPercent val="0"/>
          <c:showBubbleSize val="0"/>
        </c:dLbls>
        <c:gapWidth val="219"/>
        <c:overlap val="-27"/>
        <c:axId val="515577560"/>
        <c:axId val="515571656"/>
      </c:barChart>
      <c:catAx>
        <c:axId val="515577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515571656"/>
        <c:crosses val="autoZero"/>
        <c:auto val="1"/>
        <c:lblAlgn val="ctr"/>
        <c:lblOffset val="100"/>
        <c:noMultiLvlLbl val="0"/>
      </c:catAx>
      <c:valAx>
        <c:axId val="515571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515577560"/>
        <c:crosses val="autoZero"/>
        <c:crossBetween val="between"/>
      </c:valAx>
      <c:spPr>
        <a:noFill/>
        <a:ln>
          <a:noFill/>
        </a:ln>
        <a:effectLst/>
      </c:spPr>
    </c:plotArea>
    <c:legend>
      <c:legendPos val="b"/>
      <c:layout>
        <c:manualLayout>
          <c:xMode val="edge"/>
          <c:yMode val="edge"/>
          <c:x val="0.33522288721961968"/>
          <c:y val="0.87537167229096369"/>
          <c:w val="0.32026805020442756"/>
          <c:h val="9.4866422947131601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s-MX" sz="3200"/>
              <a:t>3 "A"</a:t>
            </a:r>
          </a:p>
        </c:rich>
      </c:tx>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clustered"/>
        <c:varyColors val="0"/>
        <c:ser>
          <c:idx val="0"/>
          <c:order val="0"/>
          <c:tx>
            <c:strRef>
              <c:f>Hoja1!$B$17</c:f>
              <c:strCache>
                <c:ptCount val="1"/>
                <c:pt idx="0">
                  <c:v>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Hoja1!$C$17</c:f>
              <c:numCache>
                <c:formatCode>General</c:formatCode>
                <c:ptCount val="1"/>
                <c:pt idx="0">
                  <c:v>3</c:v>
                </c:pt>
              </c:numCache>
            </c:numRef>
          </c:val>
          <c:extLst>
            <c:ext xmlns:c16="http://schemas.microsoft.com/office/drawing/2014/chart" uri="{C3380CC4-5D6E-409C-BE32-E72D297353CC}">
              <c16:uniqueId val="{00000000-D93F-46EC-99F7-A4FF0A26E045}"/>
            </c:ext>
          </c:extLst>
        </c:ser>
        <c:ser>
          <c:idx val="1"/>
          <c:order val="1"/>
          <c:tx>
            <c:strRef>
              <c:f>Hoja1!$B$18</c:f>
              <c:strCache>
                <c:ptCount val="1"/>
                <c:pt idx="0">
                  <c:v>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Hoja1!$C$18</c:f>
              <c:numCache>
                <c:formatCode>General</c:formatCode>
                <c:ptCount val="1"/>
                <c:pt idx="0">
                  <c:v>3</c:v>
                </c:pt>
              </c:numCache>
            </c:numRef>
          </c:val>
          <c:extLst>
            <c:ext xmlns:c16="http://schemas.microsoft.com/office/drawing/2014/chart" uri="{C3380CC4-5D6E-409C-BE32-E72D297353CC}">
              <c16:uniqueId val="{00000001-D93F-46EC-99F7-A4FF0A26E045}"/>
            </c:ext>
          </c:extLst>
        </c:ser>
        <c:ser>
          <c:idx val="2"/>
          <c:order val="2"/>
          <c:tx>
            <c:strRef>
              <c:f>Hoja1!$B$19</c:f>
              <c:strCache>
                <c:ptCount val="1"/>
                <c:pt idx="0">
                  <c:v>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Hoja1!$C$19</c:f>
              <c:numCache>
                <c:formatCode>General</c:formatCode>
                <c:ptCount val="1"/>
                <c:pt idx="0">
                  <c:v>15</c:v>
                </c:pt>
              </c:numCache>
            </c:numRef>
          </c:val>
          <c:extLst>
            <c:ext xmlns:c16="http://schemas.microsoft.com/office/drawing/2014/chart" uri="{C3380CC4-5D6E-409C-BE32-E72D297353CC}">
              <c16:uniqueId val="{00000002-D93F-46EC-99F7-A4FF0A26E045}"/>
            </c:ext>
          </c:extLst>
        </c:ser>
        <c:ser>
          <c:idx val="3"/>
          <c:order val="3"/>
          <c:tx>
            <c:strRef>
              <c:f>Hoja1!$B$20</c:f>
              <c:strCache>
                <c:ptCount val="1"/>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Hoja1!$C$20</c:f>
              <c:numCache>
                <c:formatCode>General</c:formatCode>
                <c:ptCount val="1"/>
                <c:pt idx="0">
                  <c:v>21</c:v>
                </c:pt>
              </c:numCache>
            </c:numRef>
          </c:val>
          <c:extLst>
            <c:ext xmlns:c16="http://schemas.microsoft.com/office/drawing/2014/chart" uri="{C3380CC4-5D6E-409C-BE32-E72D297353CC}">
              <c16:uniqueId val="{00000003-D93F-46EC-99F7-A4FF0A26E045}"/>
            </c:ext>
          </c:extLst>
        </c:ser>
        <c:dLbls>
          <c:dLblPos val="outEnd"/>
          <c:showLegendKey val="0"/>
          <c:showVal val="1"/>
          <c:showCatName val="0"/>
          <c:showSerName val="0"/>
          <c:showPercent val="0"/>
          <c:showBubbleSize val="0"/>
        </c:dLbls>
        <c:gapWidth val="219"/>
        <c:overlap val="-27"/>
        <c:axId val="516507024"/>
        <c:axId val="516499152"/>
      </c:barChart>
      <c:catAx>
        <c:axId val="51650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516499152"/>
        <c:crosses val="autoZero"/>
        <c:auto val="1"/>
        <c:lblAlgn val="ctr"/>
        <c:lblOffset val="100"/>
        <c:noMultiLvlLbl val="0"/>
      </c:catAx>
      <c:valAx>
        <c:axId val="516499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516507024"/>
        <c:crosses val="autoZero"/>
        <c:crossBetween val="between"/>
      </c:valAx>
      <c:spPr>
        <a:noFill/>
        <a:ln>
          <a:noFill/>
        </a:ln>
        <a:effectLst/>
      </c:spPr>
    </c:plotArea>
    <c:legend>
      <c:legendPos val="b"/>
      <c:layout>
        <c:manualLayout>
          <c:xMode val="edge"/>
          <c:yMode val="edge"/>
          <c:x val="0.35375032815292073"/>
          <c:y val="0.86399487366837346"/>
          <c:w val="0.29070959801672341"/>
          <c:h val="9.74642633291041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s-MX" sz="3200"/>
              <a:t>3"B"</a:t>
            </a:r>
          </a:p>
        </c:rich>
      </c:tx>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s-MX"/>
        </a:p>
      </c:txPr>
    </c:title>
    <c:autoTitleDeleted val="0"/>
    <c:plotArea>
      <c:layout/>
      <c:barChart>
        <c:barDir val="col"/>
        <c:grouping val="clustered"/>
        <c:varyColors val="0"/>
        <c:ser>
          <c:idx val="0"/>
          <c:order val="0"/>
          <c:tx>
            <c:strRef>
              <c:f>Hoja1!$E$17</c:f>
              <c:strCache>
                <c:ptCount val="1"/>
                <c:pt idx="0">
                  <c:v>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Hoja1!$F$17</c:f>
              <c:numCache>
                <c:formatCode>General</c:formatCode>
                <c:ptCount val="1"/>
                <c:pt idx="0">
                  <c:v>9</c:v>
                </c:pt>
              </c:numCache>
            </c:numRef>
          </c:val>
          <c:extLst>
            <c:ext xmlns:c16="http://schemas.microsoft.com/office/drawing/2014/chart" uri="{C3380CC4-5D6E-409C-BE32-E72D297353CC}">
              <c16:uniqueId val="{00000000-DA72-4070-852D-5727AB9F8B1E}"/>
            </c:ext>
          </c:extLst>
        </c:ser>
        <c:ser>
          <c:idx val="1"/>
          <c:order val="1"/>
          <c:tx>
            <c:strRef>
              <c:f>Hoja1!$E$18</c:f>
              <c:strCache>
                <c:ptCount val="1"/>
                <c:pt idx="0">
                  <c:v>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Hoja1!$F$18</c:f>
              <c:numCache>
                <c:formatCode>General</c:formatCode>
                <c:ptCount val="1"/>
                <c:pt idx="0">
                  <c:v>2</c:v>
                </c:pt>
              </c:numCache>
            </c:numRef>
          </c:val>
          <c:extLst>
            <c:ext xmlns:c16="http://schemas.microsoft.com/office/drawing/2014/chart" uri="{C3380CC4-5D6E-409C-BE32-E72D297353CC}">
              <c16:uniqueId val="{00000001-DA72-4070-852D-5727AB9F8B1E}"/>
            </c:ext>
          </c:extLst>
        </c:ser>
        <c:ser>
          <c:idx val="2"/>
          <c:order val="2"/>
          <c:tx>
            <c:strRef>
              <c:f>Hoja1!$E$19</c:f>
              <c:strCache>
                <c:ptCount val="1"/>
                <c:pt idx="0">
                  <c:v>K</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Hoja1!$F$19</c:f>
              <c:numCache>
                <c:formatCode>General</c:formatCode>
                <c:ptCount val="1"/>
                <c:pt idx="0">
                  <c:v>14</c:v>
                </c:pt>
              </c:numCache>
            </c:numRef>
          </c:val>
          <c:extLst>
            <c:ext xmlns:c16="http://schemas.microsoft.com/office/drawing/2014/chart" uri="{C3380CC4-5D6E-409C-BE32-E72D297353CC}">
              <c16:uniqueId val="{00000002-DA72-4070-852D-5727AB9F8B1E}"/>
            </c:ext>
          </c:extLst>
        </c:ser>
        <c:ser>
          <c:idx val="3"/>
          <c:order val="3"/>
          <c:tx>
            <c:strRef>
              <c:f>Hoja1!$E$20</c:f>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Hoja1!$F$20</c:f>
              <c:numCache>
                <c:formatCode>General</c:formatCode>
                <c:ptCount val="1"/>
                <c:pt idx="0">
                  <c:v>25</c:v>
                </c:pt>
              </c:numCache>
            </c:numRef>
          </c:val>
          <c:extLst>
            <c:ext xmlns:c16="http://schemas.microsoft.com/office/drawing/2014/chart" uri="{C3380CC4-5D6E-409C-BE32-E72D297353CC}">
              <c16:uniqueId val="{00000003-DA72-4070-852D-5727AB9F8B1E}"/>
            </c:ext>
          </c:extLst>
        </c:ser>
        <c:dLbls>
          <c:dLblPos val="outEnd"/>
          <c:showLegendKey val="0"/>
          <c:showVal val="1"/>
          <c:showCatName val="0"/>
          <c:showSerName val="0"/>
          <c:showPercent val="0"/>
          <c:showBubbleSize val="0"/>
        </c:dLbls>
        <c:gapWidth val="219"/>
        <c:overlap val="-27"/>
        <c:axId val="382838792"/>
        <c:axId val="382835512"/>
      </c:barChart>
      <c:catAx>
        <c:axId val="38283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382835512"/>
        <c:crosses val="autoZero"/>
        <c:auto val="1"/>
        <c:lblAlgn val="ctr"/>
        <c:lblOffset val="100"/>
        <c:noMultiLvlLbl val="0"/>
      </c:catAx>
      <c:valAx>
        <c:axId val="382835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382838792"/>
        <c:crosses val="autoZero"/>
        <c:crossBetween val="between"/>
      </c:valAx>
      <c:spPr>
        <a:noFill/>
        <a:ln>
          <a:noFill/>
        </a:ln>
        <a:effectLst/>
      </c:spPr>
    </c:plotArea>
    <c:legend>
      <c:legendPos val="b"/>
      <c:layout>
        <c:manualLayout>
          <c:xMode val="edge"/>
          <c:yMode val="edge"/>
          <c:x val="0.34899124519768204"/>
          <c:y val="0.89128752087807217"/>
          <c:w val="0.30201737127408396"/>
          <c:h val="8.447005487950369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263278-A0C6-477F-97A4-A96A467BC7B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3E8208C9-046E-4D29-84FA-14714C5D9B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BFF5E08E-67C7-4FF8-ABD9-A5C5CD2781D2}"/>
              </a:ext>
            </a:extLst>
          </p:cNvPr>
          <p:cNvSpPr>
            <a:spLocks noGrp="1"/>
          </p:cNvSpPr>
          <p:nvPr>
            <p:ph type="dt" sz="half" idx="10"/>
          </p:nvPr>
        </p:nvSpPr>
        <p:spPr/>
        <p:txBody>
          <a:bodyPr/>
          <a:lstStyle/>
          <a:p>
            <a:fld id="{7F00229C-B192-46EF-8181-2FFEA83B2603}" type="datetimeFigureOut">
              <a:rPr lang="es-MX" smtClean="0"/>
              <a:t>12/11/2021</a:t>
            </a:fld>
            <a:endParaRPr lang="es-MX"/>
          </a:p>
        </p:txBody>
      </p:sp>
      <p:sp>
        <p:nvSpPr>
          <p:cNvPr id="5" name="Marcador de pie de página 4">
            <a:extLst>
              <a:ext uri="{FF2B5EF4-FFF2-40B4-BE49-F238E27FC236}">
                <a16:creationId xmlns:a16="http://schemas.microsoft.com/office/drawing/2014/main" id="{5A8F6C54-03BB-4780-93AF-6CC6A836C58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0CC5B05-63DA-44EF-B4F7-A8313AB585D9}"/>
              </a:ext>
            </a:extLst>
          </p:cNvPr>
          <p:cNvSpPr>
            <a:spLocks noGrp="1"/>
          </p:cNvSpPr>
          <p:nvPr>
            <p:ph type="sldNum" sz="quarter" idx="12"/>
          </p:nvPr>
        </p:nvSpPr>
        <p:spPr/>
        <p:txBody>
          <a:bodyPr/>
          <a:lstStyle/>
          <a:p>
            <a:fld id="{3F88F0F0-2A53-45A3-8089-1FF8C559FF86}" type="slidenum">
              <a:rPr lang="es-MX" smtClean="0"/>
              <a:t>‹Nº›</a:t>
            </a:fld>
            <a:endParaRPr lang="es-MX"/>
          </a:p>
        </p:txBody>
      </p:sp>
    </p:spTree>
    <p:extLst>
      <p:ext uri="{BB962C8B-B14F-4D97-AF65-F5344CB8AC3E}">
        <p14:creationId xmlns:p14="http://schemas.microsoft.com/office/powerpoint/2010/main" val="3377726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48C55D-F3B9-45BD-84E7-5DC2BD061CD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D862636-7D40-46BB-B773-DE2E1C51E90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E51F370-6EC0-42F5-821A-96FA0DE7385B}"/>
              </a:ext>
            </a:extLst>
          </p:cNvPr>
          <p:cNvSpPr>
            <a:spLocks noGrp="1"/>
          </p:cNvSpPr>
          <p:nvPr>
            <p:ph type="dt" sz="half" idx="10"/>
          </p:nvPr>
        </p:nvSpPr>
        <p:spPr/>
        <p:txBody>
          <a:bodyPr/>
          <a:lstStyle/>
          <a:p>
            <a:fld id="{7F00229C-B192-46EF-8181-2FFEA83B2603}" type="datetimeFigureOut">
              <a:rPr lang="es-MX" smtClean="0"/>
              <a:t>12/11/2021</a:t>
            </a:fld>
            <a:endParaRPr lang="es-MX"/>
          </a:p>
        </p:txBody>
      </p:sp>
      <p:sp>
        <p:nvSpPr>
          <p:cNvPr id="5" name="Marcador de pie de página 4">
            <a:extLst>
              <a:ext uri="{FF2B5EF4-FFF2-40B4-BE49-F238E27FC236}">
                <a16:creationId xmlns:a16="http://schemas.microsoft.com/office/drawing/2014/main" id="{1797DEB7-10DB-46E3-8D5E-553C669A1DE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1F862E4-CF69-4F69-888F-F030C22C7352}"/>
              </a:ext>
            </a:extLst>
          </p:cNvPr>
          <p:cNvSpPr>
            <a:spLocks noGrp="1"/>
          </p:cNvSpPr>
          <p:nvPr>
            <p:ph type="sldNum" sz="quarter" idx="12"/>
          </p:nvPr>
        </p:nvSpPr>
        <p:spPr/>
        <p:txBody>
          <a:bodyPr/>
          <a:lstStyle/>
          <a:p>
            <a:fld id="{3F88F0F0-2A53-45A3-8089-1FF8C559FF86}" type="slidenum">
              <a:rPr lang="es-MX" smtClean="0"/>
              <a:t>‹Nº›</a:t>
            </a:fld>
            <a:endParaRPr lang="es-MX"/>
          </a:p>
        </p:txBody>
      </p:sp>
    </p:spTree>
    <p:extLst>
      <p:ext uri="{BB962C8B-B14F-4D97-AF65-F5344CB8AC3E}">
        <p14:creationId xmlns:p14="http://schemas.microsoft.com/office/powerpoint/2010/main" val="1207162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42156B0-4C18-474B-A8A8-B8BEFBEBEBD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EEE9E7ED-C301-43DD-839F-C27F6290D6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8592730-7759-4FEE-8EC8-31BB208A686A}"/>
              </a:ext>
            </a:extLst>
          </p:cNvPr>
          <p:cNvSpPr>
            <a:spLocks noGrp="1"/>
          </p:cNvSpPr>
          <p:nvPr>
            <p:ph type="dt" sz="half" idx="10"/>
          </p:nvPr>
        </p:nvSpPr>
        <p:spPr/>
        <p:txBody>
          <a:bodyPr/>
          <a:lstStyle/>
          <a:p>
            <a:fld id="{7F00229C-B192-46EF-8181-2FFEA83B2603}" type="datetimeFigureOut">
              <a:rPr lang="es-MX" smtClean="0"/>
              <a:t>12/11/2021</a:t>
            </a:fld>
            <a:endParaRPr lang="es-MX"/>
          </a:p>
        </p:txBody>
      </p:sp>
      <p:sp>
        <p:nvSpPr>
          <p:cNvPr id="5" name="Marcador de pie de página 4">
            <a:extLst>
              <a:ext uri="{FF2B5EF4-FFF2-40B4-BE49-F238E27FC236}">
                <a16:creationId xmlns:a16="http://schemas.microsoft.com/office/drawing/2014/main" id="{8A6B7130-C326-4F0A-9846-CCDD3B12106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5568F83F-7E4D-4F7B-A879-E3F580831ED3}"/>
              </a:ext>
            </a:extLst>
          </p:cNvPr>
          <p:cNvSpPr>
            <a:spLocks noGrp="1"/>
          </p:cNvSpPr>
          <p:nvPr>
            <p:ph type="sldNum" sz="quarter" idx="12"/>
          </p:nvPr>
        </p:nvSpPr>
        <p:spPr/>
        <p:txBody>
          <a:bodyPr/>
          <a:lstStyle/>
          <a:p>
            <a:fld id="{3F88F0F0-2A53-45A3-8089-1FF8C559FF86}" type="slidenum">
              <a:rPr lang="es-MX" smtClean="0"/>
              <a:t>‹Nº›</a:t>
            </a:fld>
            <a:endParaRPr lang="es-MX"/>
          </a:p>
        </p:txBody>
      </p:sp>
    </p:spTree>
    <p:extLst>
      <p:ext uri="{BB962C8B-B14F-4D97-AF65-F5344CB8AC3E}">
        <p14:creationId xmlns:p14="http://schemas.microsoft.com/office/powerpoint/2010/main" val="225062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D6F283-054D-4F8B-A7DA-8F12BA8DE1A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560484C-22FF-4AEE-9E74-9C506211D87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9898DF3-6BDC-4A4B-982E-1101E5F8FF5E}"/>
              </a:ext>
            </a:extLst>
          </p:cNvPr>
          <p:cNvSpPr>
            <a:spLocks noGrp="1"/>
          </p:cNvSpPr>
          <p:nvPr>
            <p:ph type="dt" sz="half" idx="10"/>
          </p:nvPr>
        </p:nvSpPr>
        <p:spPr/>
        <p:txBody>
          <a:bodyPr/>
          <a:lstStyle/>
          <a:p>
            <a:fld id="{7F00229C-B192-46EF-8181-2FFEA83B2603}" type="datetimeFigureOut">
              <a:rPr lang="es-MX" smtClean="0"/>
              <a:t>12/11/2021</a:t>
            </a:fld>
            <a:endParaRPr lang="es-MX"/>
          </a:p>
        </p:txBody>
      </p:sp>
      <p:sp>
        <p:nvSpPr>
          <p:cNvPr id="5" name="Marcador de pie de página 4">
            <a:extLst>
              <a:ext uri="{FF2B5EF4-FFF2-40B4-BE49-F238E27FC236}">
                <a16:creationId xmlns:a16="http://schemas.microsoft.com/office/drawing/2014/main" id="{0C6A68F8-74E4-4FFC-95D1-93F10D70721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7E50BC7-7732-4676-B1BC-3870673E798E}"/>
              </a:ext>
            </a:extLst>
          </p:cNvPr>
          <p:cNvSpPr>
            <a:spLocks noGrp="1"/>
          </p:cNvSpPr>
          <p:nvPr>
            <p:ph type="sldNum" sz="quarter" idx="12"/>
          </p:nvPr>
        </p:nvSpPr>
        <p:spPr/>
        <p:txBody>
          <a:bodyPr/>
          <a:lstStyle/>
          <a:p>
            <a:fld id="{3F88F0F0-2A53-45A3-8089-1FF8C559FF86}" type="slidenum">
              <a:rPr lang="es-MX" smtClean="0"/>
              <a:t>‹Nº›</a:t>
            </a:fld>
            <a:endParaRPr lang="es-MX"/>
          </a:p>
        </p:txBody>
      </p:sp>
    </p:spTree>
    <p:extLst>
      <p:ext uri="{BB962C8B-B14F-4D97-AF65-F5344CB8AC3E}">
        <p14:creationId xmlns:p14="http://schemas.microsoft.com/office/powerpoint/2010/main" val="2971750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BD410C-D4EB-455F-8103-8B44709C265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969D6D1-FD1C-434C-92A6-7C91605381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4BC21B-8A30-41DE-B96B-DBEF43B5C3E0}"/>
              </a:ext>
            </a:extLst>
          </p:cNvPr>
          <p:cNvSpPr>
            <a:spLocks noGrp="1"/>
          </p:cNvSpPr>
          <p:nvPr>
            <p:ph type="dt" sz="half" idx="10"/>
          </p:nvPr>
        </p:nvSpPr>
        <p:spPr/>
        <p:txBody>
          <a:bodyPr/>
          <a:lstStyle/>
          <a:p>
            <a:fld id="{7F00229C-B192-46EF-8181-2FFEA83B2603}" type="datetimeFigureOut">
              <a:rPr lang="es-MX" smtClean="0"/>
              <a:t>12/11/2021</a:t>
            </a:fld>
            <a:endParaRPr lang="es-MX"/>
          </a:p>
        </p:txBody>
      </p:sp>
      <p:sp>
        <p:nvSpPr>
          <p:cNvPr id="5" name="Marcador de pie de página 4">
            <a:extLst>
              <a:ext uri="{FF2B5EF4-FFF2-40B4-BE49-F238E27FC236}">
                <a16:creationId xmlns:a16="http://schemas.microsoft.com/office/drawing/2014/main" id="{8678D350-9A1A-4A7A-9CF3-6EE3FDE55FE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379302D-ADFB-4431-A567-456C52995658}"/>
              </a:ext>
            </a:extLst>
          </p:cNvPr>
          <p:cNvSpPr>
            <a:spLocks noGrp="1"/>
          </p:cNvSpPr>
          <p:nvPr>
            <p:ph type="sldNum" sz="quarter" idx="12"/>
          </p:nvPr>
        </p:nvSpPr>
        <p:spPr/>
        <p:txBody>
          <a:bodyPr/>
          <a:lstStyle/>
          <a:p>
            <a:fld id="{3F88F0F0-2A53-45A3-8089-1FF8C559FF86}" type="slidenum">
              <a:rPr lang="es-MX" smtClean="0"/>
              <a:t>‹Nº›</a:t>
            </a:fld>
            <a:endParaRPr lang="es-MX"/>
          </a:p>
        </p:txBody>
      </p:sp>
    </p:spTree>
    <p:extLst>
      <p:ext uri="{BB962C8B-B14F-4D97-AF65-F5344CB8AC3E}">
        <p14:creationId xmlns:p14="http://schemas.microsoft.com/office/powerpoint/2010/main" val="2749651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E0A863-D9B1-4108-A447-85ABEDAE59D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15BA1BC-E6C5-4101-8EEC-2ACBBE44160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7C085F2A-DD5D-455A-8321-C775C1C8F39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8FEAEAB6-50AF-4DBB-916F-360A9AC74B29}"/>
              </a:ext>
            </a:extLst>
          </p:cNvPr>
          <p:cNvSpPr>
            <a:spLocks noGrp="1"/>
          </p:cNvSpPr>
          <p:nvPr>
            <p:ph type="dt" sz="half" idx="10"/>
          </p:nvPr>
        </p:nvSpPr>
        <p:spPr/>
        <p:txBody>
          <a:bodyPr/>
          <a:lstStyle/>
          <a:p>
            <a:fld id="{7F00229C-B192-46EF-8181-2FFEA83B2603}" type="datetimeFigureOut">
              <a:rPr lang="es-MX" smtClean="0"/>
              <a:t>12/11/2021</a:t>
            </a:fld>
            <a:endParaRPr lang="es-MX"/>
          </a:p>
        </p:txBody>
      </p:sp>
      <p:sp>
        <p:nvSpPr>
          <p:cNvPr id="6" name="Marcador de pie de página 5">
            <a:extLst>
              <a:ext uri="{FF2B5EF4-FFF2-40B4-BE49-F238E27FC236}">
                <a16:creationId xmlns:a16="http://schemas.microsoft.com/office/drawing/2014/main" id="{9DBA3832-D3A4-4280-8787-A83241F2D26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E7E7279-64C8-4AD4-8F49-303AC424FEB8}"/>
              </a:ext>
            </a:extLst>
          </p:cNvPr>
          <p:cNvSpPr>
            <a:spLocks noGrp="1"/>
          </p:cNvSpPr>
          <p:nvPr>
            <p:ph type="sldNum" sz="quarter" idx="12"/>
          </p:nvPr>
        </p:nvSpPr>
        <p:spPr/>
        <p:txBody>
          <a:bodyPr/>
          <a:lstStyle/>
          <a:p>
            <a:fld id="{3F88F0F0-2A53-45A3-8089-1FF8C559FF86}" type="slidenum">
              <a:rPr lang="es-MX" smtClean="0"/>
              <a:t>‹Nº›</a:t>
            </a:fld>
            <a:endParaRPr lang="es-MX"/>
          </a:p>
        </p:txBody>
      </p:sp>
    </p:spTree>
    <p:extLst>
      <p:ext uri="{BB962C8B-B14F-4D97-AF65-F5344CB8AC3E}">
        <p14:creationId xmlns:p14="http://schemas.microsoft.com/office/powerpoint/2010/main" val="2053052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F89A45-A9F4-4D21-8FD1-866FB1381E9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2DB7EB90-FD70-45DD-981A-517107DEA0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ADE5D78-6609-4C4A-A362-9A9E5D40218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EDBA58A0-7BD4-46AF-8157-7714DE8776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5E00FCE-F573-49D2-9C30-091137EA57D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44581C16-3F97-42B4-A9BD-61D76A983442}"/>
              </a:ext>
            </a:extLst>
          </p:cNvPr>
          <p:cNvSpPr>
            <a:spLocks noGrp="1"/>
          </p:cNvSpPr>
          <p:nvPr>
            <p:ph type="dt" sz="half" idx="10"/>
          </p:nvPr>
        </p:nvSpPr>
        <p:spPr/>
        <p:txBody>
          <a:bodyPr/>
          <a:lstStyle/>
          <a:p>
            <a:fld id="{7F00229C-B192-46EF-8181-2FFEA83B2603}" type="datetimeFigureOut">
              <a:rPr lang="es-MX" smtClean="0"/>
              <a:t>12/11/2021</a:t>
            </a:fld>
            <a:endParaRPr lang="es-MX"/>
          </a:p>
        </p:txBody>
      </p:sp>
      <p:sp>
        <p:nvSpPr>
          <p:cNvPr id="8" name="Marcador de pie de página 7">
            <a:extLst>
              <a:ext uri="{FF2B5EF4-FFF2-40B4-BE49-F238E27FC236}">
                <a16:creationId xmlns:a16="http://schemas.microsoft.com/office/drawing/2014/main" id="{F5460D4E-3513-4E6B-ACDA-30F8DBA6F3A4}"/>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817467C3-B488-4C6B-9574-3B96382FB137}"/>
              </a:ext>
            </a:extLst>
          </p:cNvPr>
          <p:cNvSpPr>
            <a:spLocks noGrp="1"/>
          </p:cNvSpPr>
          <p:nvPr>
            <p:ph type="sldNum" sz="quarter" idx="12"/>
          </p:nvPr>
        </p:nvSpPr>
        <p:spPr/>
        <p:txBody>
          <a:bodyPr/>
          <a:lstStyle/>
          <a:p>
            <a:fld id="{3F88F0F0-2A53-45A3-8089-1FF8C559FF86}" type="slidenum">
              <a:rPr lang="es-MX" smtClean="0"/>
              <a:t>‹Nº›</a:t>
            </a:fld>
            <a:endParaRPr lang="es-MX"/>
          </a:p>
        </p:txBody>
      </p:sp>
    </p:spTree>
    <p:extLst>
      <p:ext uri="{BB962C8B-B14F-4D97-AF65-F5344CB8AC3E}">
        <p14:creationId xmlns:p14="http://schemas.microsoft.com/office/powerpoint/2010/main" val="3240287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7E9E17-00DC-4319-B4B8-6E4C5B504BA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D90F23F2-1F79-4599-8CE7-9F5AFA5776B0}"/>
              </a:ext>
            </a:extLst>
          </p:cNvPr>
          <p:cNvSpPr>
            <a:spLocks noGrp="1"/>
          </p:cNvSpPr>
          <p:nvPr>
            <p:ph type="dt" sz="half" idx="10"/>
          </p:nvPr>
        </p:nvSpPr>
        <p:spPr/>
        <p:txBody>
          <a:bodyPr/>
          <a:lstStyle/>
          <a:p>
            <a:fld id="{7F00229C-B192-46EF-8181-2FFEA83B2603}" type="datetimeFigureOut">
              <a:rPr lang="es-MX" smtClean="0"/>
              <a:t>12/11/2021</a:t>
            </a:fld>
            <a:endParaRPr lang="es-MX"/>
          </a:p>
        </p:txBody>
      </p:sp>
      <p:sp>
        <p:nvSpPr>
          <p:cNvPr id="4" name="Marcador de pie de página 3">
            <a:extLst>
              <a:ext uri="{FF2B5EF4-FFF2-40B4-BE49-F238E27FC236}">
                <a16:creationId xmlns:a16="http://schemas.microsoft.com/office/drawing/2014/main" id="{02F732A7-B424-4FA5-B8EF-B22A35F5C748}"/>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C108CF12-FB37-490C-8069-88DEF53248FC}"/>
              </a:ext>
            </a:extLst>
          </p:cNvPr>
          <p:cNvSpPr>
            <a:spLocks noGrp="1"/>
          </p:cNvSpPr>
          <p:nvPr>
            <p:ph type="sldNum" sz="quarter" idx="12"/>
          </p:nvPr>
        </p:nvSpPr>
        <p:spPr/>
        <p:txBody>
          <a:bodyPr/>
          <a:lstStyle/>
          <a:p>
            <a:fld id="{3F88F0F0-2A53-45A3-8089-1FF8C559FF86}" type="slidenum">
              <a:rPr lang="es-MX" smtClean="0"/>
              <a:t>‹Nº›</a:t>
            </a:fld>
            <a:endParaRPr lang="es-MX"/>
          </a:p>
        </p:txBody>
      </p:sp>
    </p:spTree>
    <p:extLst>
      <p:ext uri="{BB962C8B-B14F-4D97-AF65-F5344CB8AC3E}">
        <p14:creationId xmlns:p14="http://schemas.microsoft.com/office/powerpoint/2010/main" val="3879566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292626-D382-4679-B545-E36BC42F37E3}"/>
              </a:ext>
            </a:extLst>
          </p:cNvPr>
          <p:cNvSpPr>
            <a:spLocks noGrp="1"/>
          </p:cNvSpPr>
          <p:nvPr>
            <p:ph type="dt" sz="half" idx="10"/>
          </p:nvPr>
        </p:nvSpPr>
        <p:spPr/>
        <p:txBody>
          <a:bodyPr/>
          <a:lstStyle/>
          <a:p>
            <a:fld id="{7F00229C-B192-46EF-8181-2FFEA83B2603}" type="datetimeFigureOut">
              <a:rPr lang="es-MX" smtClean="0"/>
              <a:t>12/11/2021</a:t>
            </a:fld>
            <a:endParaRPr lang="es-MX"/>
          </a:p>
        </p:txBody>
      </p:sp>
      <p:sp>
        <p:nvSpPr>
          <p:cNvPr id="3" name="Marcador de pie de página 2">
            <a:extLst>
              <a:ext uri="{FF2B5EF4-FFF2-40B4-BE49-F238E27FC236}">
                <a16:creationId xmlns:a16="http://schemas.microsoft.com/office/drawing/2014/main" id="{DF5D08BA-D565-4027-91C2-A1B45CA8CA88}"/>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209DD2B4-B680-4867-A38C-CD51CDA6F492}"/>
              </a:ext>
            </a:extLst>
          </p:cNvPr>
          <p:cNvSpPr>
            <a:spLocks noGrp="1"/>
          </p:cNvSpPr>
          <p:nvPr>
            <p:ph type="sldNum" sz="quarter" idx="12"/>
          </p:nvPr>
        </p:nvSpPr>
        <p:spPr/>
        <p:txBody>
          <a:bodyPr/>
          <a:lstStyle/>
          <a:p>
            <a:fld id="{3F88F0F0-2A53-45A3-8089-1FF8C559FF86}" type="slidenum">
              <a:rPr lang="es-MX" smtClean="0"/>
              <a:t>‹Nº›</a:t>
            </a:fld>
            <a:endParaRPr lang="es-MX"/>
          </a:p>
        </p:txBody>
      </p:sp>
    </p:spTree>
    <p:extLst>
      <p:ext uri="{BB962C8B-B14F-4D97-AF65-F5344CB8AC3E}">
        <p14:creationId xmlns:p14="http://schemas.microsoft.com/office/powerpoint/2010/main" val="2713179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36F399-90B0-4C7B-9FD7-CBC3B1B29CE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C8043CA-D7B6-4CF5-87F1-278A53C023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7CAAEE8D-32E4-47A5-8B94-B1B48EF2BC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432A6A1-4314-4754-AA27-9C8199A6BF3C}"/>
              </a:ext>
            </a:extLst>
          </p:cNvPr>
          <p:cNvSpPr>
            <a:spLocks noGrp="1"/>
          </p:cNvSpPr>
          <p:nvPr>
            <p:ph type="dt" sz="half" idx="10"/>
          </p:nvPr>
        </p:nvSpPr>
        <p:spPr/>
        <p:txBody>
          <a:bodyPr/>
          <a:lstStyle/>
          <a:p>
            <a:fld id="{7F00229C-B192-46EF-8181-2FFEA83B2603}" type="datetimeFigureOut">
              <a:rPr lang="es-MX" smtClean="0"/>
              <a:t>12/11/2021</a:t>
            </a:fld>
            <a:endParaRPr lang="es-MX"/>
          </a:p>
        </p:txBody>
      </p:sp>
      <p:sp>
        <p:nvSpPr>
          <p:cNvPr id="6" name="Marcador de pie de página 5">
            <a:extLst>
              <a:ext uri="{FF2B5EF4-FFF2-40B4-BE49-F238E27FC236}">
                <a16:creationId xmlns:a16="http://schemas.microsoft.com/office/drawing/2014/main" id="{78A9AAEE-182C-42CD-ACDE-42F75FEC4DF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DEEEC1F-08B6-43D8-BAAA-0923181CC6B4}"/>
              </a:ext>
            </a:extLst>
          </p:cNvPr>
          <p:cNvSpPr>
            <a:spLocks noGrp="1"/>
          </p:cNvSpPr>
          <p:nvPr>
            <p:ph type="sldNum" sz="quarter" idx="12"/>
          </p:nvPr>
        </p:nvSpPr>
        <p:spPr/>
        <p:txBody>
          <a:bodyPr/>
          <a:lstStyle/>
          <a:p>
            <a:fld id="{3F88F0F0-2A53-45A3-8089-1FF8C559FF86}" type="slidenum">
              <a:rPr lang="es-MX" smtClean="0"/>
              <a:t>‹Nº›</a:t>
            </a:fld>
            <a:endParaRPr lang="es-MX"/>
          </a:p>
        </p:txBody>
      </p:sp>
    </p:spTree>
    <p:extLst>
      <p:ext uri="{BB962C8B-B14F-4D97-AF65-F5344CB8AC3E}">
        <p14:creationId xmlns:p14="http://schemas.microsoft.com/office/powerpoint/2010/main" val="115282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272ECF-315D-476F-8E28-A3CC662153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AA800097-596A-4B14-B434-C1B243D6FD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FBDA898A-EFEE-430E-9F16-D633409382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AB8213E-58AA-4F8B-B202-7F5BCAD83624}"/>
              </a:ext>
            </a:extLst>
          </p:cNvPr>
          <p:cNvSpPr>
            <a:spLocks noGrp="1"/>
          </p:cNvSpPr>
          <p:nvPr>
            <p:ph type="dt" sz="half" idx="10"/>
          </p:nvPr>
        </p:nvSpPr>
        <p:spPr/>
        <p:txBody>
          <a:bodyPr/>
          <a:lstStyle/>
          <a:p>
            <a:fld id="{7F00229C-B192-46EF-8181-2FFEA83B2603}" type="datetimeFigureOut">
              <a:rPr lang="es-MX" smtClean="0"/>
              <a:t>12/11/2021</a:t>
            </a:fld>
            <a:endParaRPr lang="es-MX"/>
          </a:p>
        </p:txBody>
      </p:sp>
      <p:sp>
        <p:nvSpPr>
          <p:cNvPr id="6" name="Marcador de pie de página 5">
            <a:extLst>
              <a:ext uri="{FF2B5EF4-FFF2-40B4-BE49-F238E27FC236}">
                <a16:creationId xmlns:a16="http://schemas.microsoft.com/office/drawing/2014/main" id="{FB3B7045-7C15-4DF5-921A-26D57BAE7710}"/>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584BAC6-D9ED-439C-ADF1-35F345C11608}"/>
              </a:ext>
            </a:extLst>
          </p:cNvPr>
          <p:cNvSpPr>
            <a:spLocks noGrp="1"/>
          </p:cNvSpPr>
          <p:nvPr>
            <p:ph type="sldNum" sz="quarter" idx="12"/>
          </p:nvPr>
        </p:nvSpPr>
        <p:spPr/>
        <p:txBody>
          <a:bodyPr/>
          <a:lstStyle/>
          <a:p>
            <a:fld id="{3F88F0F0-2A53-45A3-8089-1FF8C559FF86}" type="slidenum">
              <a:rPr lang="es-MX" smtClean="0"/>
              <a:t>‹Nº›</a:t>
            </a:fld>
            <a:endParaRPr lang="es-MX"/>
          </a:p>
        </p:txBody>
      </p:sp>
    </p:spTree>
    <p:extLst>
      <p:ext uri="{BB962C8B-B14F-4D97-AF65-F5344CB8AC3E}">
        <p14:creationId xmlns:p14="http://schemas.microsoft.com/office/powerpoint/2010/main" val="3684517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87D96AA-B193-4934-99F5-8AAFA54DB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C053537-A5F5-4498-AAF1-D2C355422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16B23BB-0EEE-48BB-8BDE-B74B43602C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0229C-B192-46EF-8181-2FFEA83B2603}" type="datetimeFigureOut">
              <a:rPr lang="es-MX" smtClean="0"/>
              <a:t>12/11/2021</a:t>
            </a:fld>
            <a:endParaRPr lang="es-MX"/>
          </a:p>
        </p:txBody>
      </p:sp>
      <p:sp>
        <p:nvSpPr>
          <p:cNvPr id="5" name="Marcador de pie de página 4">
            <a:extLst>
              <a:ext uri="{FF2B5EF4-FFF2-40B4-BE49-F238E27FC236}">
                <a16:creationId xmlns:a16="http://schemas.microsoft.com/office/drawing/2014/main" id="{2220F8E8-0646-4809-BC35-E7405AA49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EEB37A23-8CA4-4287-995E-99DA68BB56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88F0F0-2A53-45A3-8089-1FF8C559FF86}" type="slidenum">
              <a:rPr lang="es-MX" smtClean="0"/>
              <a:t>‹Nº›</a:t>
            </a:fld>
            <a:endParaRPr lang="es-MX"/>
          </a:p>
        </p:txBody>
      </p:sp>
    </p:spTree>
    <p:extLst>
      <p:ext uri="{BB962C8B-B14F-4D97-AF65-F5344CB8AC3E}">
        <p14:creationId xmlns:p14="http://schemas.microsoft.com/office/powerpoint/2010/main" val="703780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10.wdp"/><Relationship Id="rId7"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2.wdp"/><Relationship Id="rId7"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hyperlink" Target="https://educacionbasica.sep.gob.mx/multimedia/2021/Caja_de_herraminetas/Inclusi%C3%B3n.mp4"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6.wdp"/><Relationship Id="rId7"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hyperlink" Target="https://educacionbasica.sep.gob.mx/multimedia/2021/Caja_de_herraminetas/Inclusi%C3%B3n.mp4" TargetMode="External"/></Relationships>
</file>

<file path=ppt/slides/_rels/slide2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7"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8.wdp"/><Relationship Id="rId7"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hyperlink" Target="https://librosdetexto.sep.gob.mx/cuadernoafi/" TargetMode="Externa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hyperlink" Target="https://www.mejoredu.gob.mx/publicaciones/libro" TargetMode="External"/><Relationship Id="rId10" Type="http://schemas.openxmlformats.org/officeDocument/2006/relationships/image" Target="../media/image78.png"/><Relationship Id="rId4" Type="http://schemas.microsoft.com/office/2007/relationships/hdphoto" Target="../media/hdphoto1.wdp"/><Relationship Id="rId9"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0.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8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5.png"/><Relationship Id="rId4" Type="http://schemas.microsoft.com/office/2007/relationships/hdphoto" Target="../media/hdphoto6.wdp"/><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9.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alloween-Header - Freepik Blog - Freepik Blog">
            <a:extLst>
              <a:ext uri="{FF2B5EF4-FFF2-40B4-BE49-F238E27FC236}">
                <a16:creationId xmlns:a16="http://schemas.microsoft.com/office/drawing/2014/main" id="{4A7BCB63-A6B6-4F9F-89AB-1E8D47BB9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1"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upo 207">
            <a:extLst>
              <a:ext uri="{FF2B5EF4-FFF2-40B4-BE49-F238E27FC236}">
                <a16:creationId xmlns:a16="http://schemas.microsoft.com/office/drawing/2014/main" id="{C45D6714-AF34-47BA-983B-112D415BC6DC}"/>
              </a:ext>
            </a:extLst>
          </p:cNvPr>
          <p:cNvGrpSpPr/>
          <p:nvPr/>
        </p:nvGrpSpPr>
        <p:grpSpPr>
          <a:xfrm>
            <a:off x="273094" y="353029"/>
            <a:ext cx="11897410" cy="4575806"/>
            <a:chOff x="70236" y="602906"/>
            <a:chExt cx="11486759" cy="4575806"/>
          </a:xfrm>
        </p:grpSpPr>
        <p:grpSp>
          <p:nvGrpSpPr>
            <p:cNvPr id="210" name="Grupo 209">
              <a:extLst>
                <a:ext uri="{FF2B5EF4-FFF2-40B4-BE49-F238E27FC236}">
                  <a16:creationId xmlns:a16="http://schemas.microsoft.com/office/drawing/2014/main" id="{C3CC3EC1-B860-4FE6-9BC2-F70D1DD19AC9}"/>
                </a:ext>
              </a:extLst>
            </p:cNvPr>
            <p:cNvGrpSpPr/>
            <p:nvPr/>
          </p:nvGrpSpPr>
          <p:grpSpPr>
            <a:xfrm>
              <a:off x="847429" y="602906"/>
              <a:ext cx="10709566" cy="4575806"/>
              <a:chOff x="902317" y="955915"/>
              <a:chExt cx="10721179" cy="4575806"/>
            </a:xfrm>
          </p:grpSpPr>
          <p:pic>
            <p:nvPicPr>
              <p:cNvPr id="212" name="Imagen 211">
                <a:extLst>
                  <a:ext uri="{FF2B5EF4-FFF2-40B4-BE49-F238E27FC236}">
                    <a16:creationId xmlns:a16="http://schemas.microsoft.com/office/drawing/2014/main" id="{04F077F4-42E3-4488-A2E3-E6C713EF7D38}"/>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31215" y="955915"/>
                <a:ext cx="10692281" cy="4575806"/>
              </a:xfrm>
              <a:prstGeom prst="rect">
                <a:avLst/>
              </a:prstGeom>
              <a:ln w="38100">
                <a:solidFill>
                  <a:schemeClr val="tx1">
                    <a:lumMod val="65000"/>
                    <a:lumOff val="35000"/>
                  </a:schemeClr>
                </a:solidFill>
              </a:ln>
              <a:effectLst>
                <a:outerShdw blurRad="50800" dist="38100" dir="5400000" algn="t" rotWithShape="0">
                  <a:prstClr val="black">
                    <a:alpha val="40000"/>
                  </a:prstClr>
                </a:outerShdw>
              </a:effectLst>
              <a:scene3d>
                <a:camera prst="orthographicFront"/>
                <a:lightRig rig="threePt" dir="t"/>
              </a:scene3d>
              <a:sp3d>
                <a:bevelT w="114300" prst="artDeco"/>
              </a:sp3d>
            </p:spPr>
          </p:pic>
          <p:sp>
            <p:nvSpPr>
              <p:cNvPr id="213" name="Rectángulo 212">
                <a:extLst>
                  <a:ext uri="{FF2B5EF4-FFF2-40B4-BE49-F238E27FC236}">
                    <a16:creationId xmlns:a16="http://schemas.microsoft.com/office/drawing/2014/main" id="{D73957AE-FD92-4A8D-842E-407D44757690}"/>
                  </a:ext>
                </a:extLst>
              </p:cNvPr>
              <p:cNvSpPr/>
              <p:nvPr/>
            </p:nvSpPr>
            <p:spPr>
              <a:xfrm>
                <a:off x="902317" y="2568494"/>
                <a:ext cx="10143278" cy="144655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400" b="1" dirty="0">
                    <a:ln w="28575">
                      <a:solidFill>
                        <a:prstClr val="black"/>
                      </a:solidFill>
                    </a:ln>
                    <a:solidFill>
                      <a:srgbClr val="00DAD5"/>
                    </a:solidFill>
                    <a:latin typeface="Berlin Sans FB" panose="020E0602020502020306" pitchFamily="34" charset="0"/>
                  </a:rPr>
                  <a:t>PRIMERA SESIÓN ORDINARIA</a:t>
                </a:r>
                <a:r>
                  <a:rPr kumimoji="0" lang="es-ES" sz="4400" b="1" i="0" u="none" strike="noStrike" kern="1200" cap="none" spc="0" normalizeH="0" baseline="0" noProof="0" dirty="0">
                    <a:ln w="28575">
                      <a:solidFill>
                        <a:sysClr val="windowText" lastClr="000000"/>
                      </a:solidFill>
                    </a:ln>
                    <a:solidFill>
                      <a:srgbClr val="00DAD5"/>
                    </a:solidFill>
                    <a:effectLst/>
                    <a:uLnTx/>
                    <a:uFillTx/>
                    <a:latin typeface="Berlin Sans FB" panose="020E0602020502020306" pitchFamily="34" charset="0"/>
                  </a:rPr>
                  <a:t>.</a:t>
                </a:r>
                <a:r>
                  <a:rPr kumimoji="0" lang="es-ES" sz="4400" b="1" i="0" u="none" strike="noStrike" kern="1200" cap="none" spc="0" normalizeH="0" baseline="0" noProof="0" dirty="0">
                    <a:ln w="28575">
                      <a:solidFill>
                        <a:prstClr val="black"/>
                      </a:solidFill>
                    </a:ln>
                    <a:solidFill>
                      <a:srgbClr val="00DAD5"/>
                    </a:solidFill>
                    <a:effectLst/>
                    <a:uLnTx/>
                    <a:uFillTx/>
                    <a:latin typeface="Berlin Sans FB" panose="020E0602020502020306" pitchFamily="34" charset="0"/>
                  </a:rPr>
                  <a:t> </a:t>
                </a:r>
                <a:r>
                  <a:rPr kumimoji="0" lang="es-ES" sz="4400" b="1" i="0" u="none" strike="noStrike" kern="1200" cap="none" spc="0" normalizeH="0" baseline="0" noProof="0" dirty="0">
                    <a:ln w="28575">
                      <a:solidFill>
                        <a:prstClr val="black"/>
                      </a:solidFill>
                    </a:ln>
                    <a:solidFill>
                      <a:srgbClr val="BF3F7F"/>
                    </a:solidFill>
                    <a:effectLst/>
                    <a:uLnTx/>
                    <a:uFillTx/>
                    <a:latin typeface="Berlin Sans FB" panose="020E0602020502020306" pitchFamily="34" charset="0"/>
                  </a:rPr>
                  <a:t>CONSEJO TÉCNICO ESCOLAR</a:t>
                </a:r>
              </a:p>
            </p:txBody>
          </p:sp>
        </p:grpSp>
        <p:pic>
          <p:nvPicPr>
            <p:cNvPr id="211" name="Imagen 210" descr="Imagen que contiene Icono&#10;&#10;Descripción generada automáticamente">
              <a:extLst>
                <a:ext uri="{FF2B5EF4-FFF2-40B4-BE49-F238E27FC236}">
                  <a16:creationId xmlns:a16="http://schemas.microsoft.com/office/drawing/2014/main" id="{C2EF4928-27B9-4984-B7AA-8D755995378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p:blipFill>
          <p:spPr>
            <a:xfrm>
              <a:off x="70236" y="740787"/>
              <a:ext cx="5638800" cy="2490740"/>
            </a:xfrm>
            <a:prstGeom prst="rect">
              <a:avLst/>
            </a:prstGeom>
            <a:effectLst>
              <a:outerShdw blurRad="50800" dist="38100" dir="5400000" algn="t" rotWithShape="0">
                <a:prstClr val="black">
                  <a:alpha val="40000"/>
                </a:prstClr>
              </a:outerShdw>
            </a:effectLst>
          </p:spPr>
        </p:pic>
      </p:grpSp>
      <p:pic>
        <p:nvPicPr>
          <p:cNvPr id="18" name="Imagen 17">
            <a:extLst>
              <a:ext uri="{FF2B5EF4-FFF2-40B4-BE49-F238E27FC236}">
                <a16:creationId xmlns:a16="http://schemas.microsoft.com/office/drawing/2014/main" id="{B71CF1AE-0C36-4B27-826D-D43B2EBEDECD}"/>
              </a:ext>
            </a:extLst>
          </p:cNvPr>
          <p:cNvPicPr>
            <a:picLocks noChangeAspect="1"/>
          </p:cNvPicPr>
          <p:nvPr/>
        </p:nvPicPr>
        <p:blipFill>
          <a:blip r:embed="rId3">
            <a:alphaModFix amt="85000"/>
            <a:duotone>
              <a:prstClr val="black"/>
              <a:srgbClr val="7030A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099127" y="3364305"/>
            <a:ext cx="10464800" cy="1226168"/>
          </a:xfrm>
          <a:prstGeom prst="rect">
            <a:avLst/>
          </a:prstGeom>
          <a:effectLst>
            <a:outerShdw blurRad="50800" dist="38100" dir="5400000" algn="t" rotWithShape="0">
              <a:prstClr val="black">
                <a:alpha val="40000"/>
              </a:prstClr>
            </a:outerShdw>
          </a:effectLst>
        </p:spPr>
      </p:pic>
      <p:sp>
        <p:nvSpPr>
          <p:cNvPr id="218" name="CuadroTexto 217">
            <a:extLst>
              <a:ext uri="{FF2B5EF4-FFF2-40B4-BE49-F238E27FC236}">
                <a16:creationId xmlns:a16="http://schemas.microsoft.com/office/drawing/2014/main" id="{0A87CFE8-1146-44D5-9B45-8E6429F8E268}"/>
              </a:ext>
            </a:extLst>
          </p:cNvPr>
          <p:cNvSpPr txBox="1"/>
          <p:nvPr/>
        </p:nvSpPr>
        <p:spPr>
          <a:xfrm>
            <a:off x="4163786" y="5063743"/>
            <a:ext cx="4543299" cy="1323439"/>
          </a:xfrm>
          <a:prstGeom prst="rect">
            <a:avLst/>
          </a:prstGeom>
          <a:solidFill>
            <a:schemeClr val="accent2">
              <a:lumMod val="40000"/>
              <a:lumOff val="60000"/>
            </a:schemeClr>
          </a:solidFill>
          <a:ln w="28575">
            <a:solidFill>
              <a:schemeClr val="tx1"/>
            </a:solidFill>
          </a:ln>
          <a:scene3d>
            <a:camera prst="orthographicFront"/>
            <a:lightRig rig="threePt" dir="t"/>
          </a:scene3d>
          <a:sp3d>
            <a:bevelT/>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7030A0"/>
                </a:solidFill>
                <a:latin typeface="Berlin Sans FB Demi" panose="020E0802020502020306" pitchFamily="34" charset="0"/>
              </a:rPr>
              <a:t>Director(a)</a:t>
            </a:r>
            <a:endParaRPr kumimoji="0" lang="es-ES" sz="2000" b="0" i="0" u="none" strike="noStrike" kern="1200" cap="none" spc="0" normalizeH="0" baseline="0" noProof="0" dirty="0">
              <a:ln>
                <a:noFill/>
              </a:ln>
              <a:solidFill>
                <a:srgbClr val="7030A0"/>
              </a:solidFill>
              <a:effectLst/>
              <a:uLnTx/>
              <a:uFillTx/>
              <a:latin typeface="Berlin Sans FB Demi" panose="020E0802020502020306"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000000"/>
              </a:solidFill>
              <a:effectLst/>
              <a:uLnTx/>
              <a:uFillTx/>
              <a:latin typeface="Berlin Sans FB" panose="020E0602020502020306"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7030A0"/>
                </a:solidFill>
                <a:effectLst/>
                <a:uLnTx/>
                <a:uFillTx/>
                <a:latin typeface="Berlin Sans FB Demi" panose="020E0802020502020306" pitchFamily="34" charset="0"/>
                <a:ea typeface="+mn-ea"/>
                <a:cs typeface="+mn-cs"/>
              </a:rPr>
              <a:t>Subdirector(es)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Andrea</a:t>
            </a:r>
            <a:r>
              <a:rPr kumimoji="0" lang="es-ES" sz="2000" b="0" i="0" u="none" strike="noStrike" kern="1200" cap="none" spc="0" normalizeH="0" noProof="0" dirty="0" smtClean="0">
                <a:ln>
                  <a:noFill/>
                </a:ln>
                <a:solidFill>
                  <a:prstClr val="black"/>
                </a:solidFill>
                <a:effectLst/>
                <a:uLnTx/>
                <a:uFillTx/>
                <a:latin typeface="Berlin Sans FB" panose="020E0602020502020306" pitchFamily="34" charset="0"/>
                <a:ea typeface="+mn-ea"/>
                <a:cs typeface="+mn-cs"/>
              </a:rPr>
              <a:t> Jiménez Silos</a:t>
            </a:r>
            <a:r>
              <a:rPr kumimoji="0" lang="es-ES" sz="2000" b="0" i="0" u="none" strike="noStrike" kern="1200" cap="none" spc="0" normalizeH="0" baseline="0" noProof="0" dirty="0" smtClean="0">
                <a:ln>
                  <a:noFill/>
                </a:ln>
                <a:solidFill>
                  <a:prstClr val="black"/>
                </a:solidFill>
                <a:effectLst/>
                <a:uLnTx/>
                <a:uFillTx/>
                <a:latin typeface="Berlin Sans FB" panose="020E0602020502020306" pitchFamily="34" charset="0"/>
                <a:ea typeface="+mn-ea"/>
                <a:cs typeface="+mn-cs"/>
              </a:rPr>
              <a:t>.</a:t>
            </a:r>
            <a:endParaRPr kumimoji="0" lang="es-ES" sz="20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mn-cs"/>
            </a:endParaRPr>
          </a:p>
        </p:txBody>
      </p:sp>
      <p:sp>
        <p:nvSpPr>
          <p:cNvPr id="3" name="CuadroTexto 2">
            <a:extLst>
              <a:ext uri="{FF2B5EF4-FFF2-40B4-BE49-F238E27FC236}">
                <a16:creationId xmlns:a16="http://schemas.microsoft.com/office/drawing/2014/main" id="{376DCFF7-2332-4998-9353-292916EB0385}"/>
              </a:ext>
            </a:extLst>
          </p:cNvPr>
          <p:cNvSpPr txBox="1"/>
          <p:nvPr/>
        </p:nvSpPr>
        <p:spPr>
          <a:xfrm>
            <a:off x="5794792" y="535951"/>
            <a:ext cx="4346733" cy="1200329"/>
          </a:xfrm>
          <a:prstGeom prst="rect">
            <a:avLst/>
          </a:prstGeom>
          <a:noFill/>
        </p:spPr>
        <p:txBody>
          <a:bodyPr wrap="square" rtlCol="0">
            <a:spAutoFit/>
          </a:bodyPr>
          <a:lstStyle/>
          <a:p>
            <a:pPr algn="ctr"/>
            <a:r>
              <a:rPr lang="es-MX" b="1" dirty="0">
                <a:latin typeface="Berlin Sans FB Demi" panose="020E0802020502020306" pitchFamily="34" charset="0"/>
              </a:rPr>
              <a:t>Escuela </a:t>
            </a:r>
            <a:r>
              <a:rPr lang="es-MX" b="1" dirty="0" smtClean="0">
                <a:latin typeface="Berlin Sans FB Demi" panose="020E0802020502020306" pitchFamily="34" charset="0"/>
              </a:rPr>
              <a:t>Secundaria General no. 6 “Bicentenario de la Independencia”</a:t>
            </a:r>
          </a:p>
          <a:p>
            <a:pPr algn="ctr"/>
            <a:r>
              <a:rPr lang="es-MX" b="1" dirty="0" smtClean="0">
                <a:latin typeface="Berlin Sans FB Demi" panose="020E0802020502020306" pitchFamily="34" charset="0"/>
              </a:rPr>
              <a:t>10DES0045T</a:t>
            </a:r>
            <a:endParaRPr lang="es-MX" dirty="0">
              <a:latin typeface="Berlin Sans FB Demi" panose="020E0802020502020306" pitchFamily="34" charset="0"/>
            </a:endParaRPr>
          </a:p>
          <a:p>
            <a:pPr algn="ctr"/>
            <a:r>
              <a:rPr lang="es-MX" dirty="0">
                <a:latin typeface="Berlin Sans FB Demi" panose="020E0802020502020306" pitchFamily="34" charset="0"/>
              </a:rPr>
              <a:t>Octubre 29, 2021</a:t>
            </a:r>
          </a:p>
        </p:txBody>
      </p:sp>
      <p:sp>
        <p:nvSpPr>
          <p:cNvPr id="2" name="CuadroTexto 1">
            <a:extLst>
              <a:ext uri="{FF2B5EF4-FFF2-40B4-BE49-F238E27FC236}">
                <a16:creationId xmlns:a16="http://schemas.microsoft.com/office/drawing/2014/main" id="{76BD8393-E6ED-4680-B37D-7AA299ED89BD}"/>
              </a:ext>
            </a:extLst>
          </p:cNvPr>
          <p:cNvSpPr txBox="1"/>
          <p:nvPr/>
        </p:nvSpPr>
        <p:spPr>
          <a:xfrm>
            <a:off x="1423262" y="3253342"/>
            <a:ext cx="9816529" cy="1323439"/>
          </a:xfrm>
          <a:prstGeom prst="rect">
            <a:avLst/>
          </a:prstGeom>
          <a:noFill/>
        </p:spPr>
        <p:txBody>
          <a:bodyPr wrap="square" rtlCol="0">
            <a:spAutoFit/>
          </a:bodyPr>
          <a:lstStyle/>
          <a:p>
            <a:r>
              <a:rPr lang="es-MX" sz="8000" b="1" dirty="0">
                <a:ln w="28575">
                  <a:solidFill>
                    <a:schemeClr val="bg1"/>
                  </a:solidFill>
                </a:ln>
                <a:latin typeface="Scream Zombie" pitchFamily="2" charset="0"/>
              </a:rPr>
              <a:t>B I E N V E N I D O S</a:t>
            </a:r>
          </a:p>
        </p:txBody>
      </p:sp>
      <p:pic>
        <p:nvPicPr>
          <p:cNvPr id="5" name="Imagen 4">
            <a:extLst>
              <a:ext uri="{FF2B5EF4-FFF2-40B4-BE49-F238E27FC236}">
                <a16:creationId xmlns:a16="http://schemas.microsoft.com/office/drawing/2014/main" id="{0F50D3DF-CD4E-4548-B65C-4F6E53F33D17}"/>
              </a:ext>
            </a:extLst>
          </p:cNvPr>
          <p:cNvPicPr>
            <a:picLocks noChangeAspect="1"/>
          </p:cNvPicPr>
          <p:nvPr/>
        </p:nvPicPr>
        <p:blipFill>
          <a:blip r:embed="rId7"/>
          <a:stretch>
            <a:fillRect/>
          </a:stretch>
        </p:blipFill>
        <p:spPr>
          <a:xfrm>
            <a:off x="445797" y="659405"/>
            <a:ext cx="4822354" cy="926672"/>
          </a:xfrm>
          <a:prstGeom prst="rect">
            <a:avLst/>
          </a:prstGeom>
        </p:spPr>
      </p:pic>
      <p:pic>
        <p:nvPicPr>
          <p:cNvPr id="6" name="Imagen 5"/>
          <p:cNvPicPr>
            <a:picLocks noChangeAspect="1"/>
          </p:cNvPicPr>
          <p:nvPr/>
        </p:nvPicPr>
        <p:blipFill rotWithShape="1">
          <a:blip r:embed="rId8">
            <a:extLst>
              <a:ext uri="{28A0092B-C50C-407E-A947-70E740481C1C}">
                <a14:useLocalDpi xmlns:a14="http://schemas.microsoft.com/office/drawing/2010/main" val="0"/>
              </a:ext>
            </a:extLst>
          </a:blip>
          <a:srcRect l="13552" t="18183" r="55870" b="19470"/>
          <a:stretch/>
        </p:blipFill>
        <p:spPr>
          <a:xfrm>
            <a:off x="10570569" y="353029"/>
            <a:ext cx="1404690" cy="1603259"/>
          </a:xfrm>
          <a:prstGeom prst="rect">
            <a:avLst/>
          </a:prstGeom>
        </p:spPr>
      </p:pic>
    </p:spTree>
    <p:extLst>
      <p:ext uri="{BB962C8B-B14F-4D97-AF65-F5344CB8AC3E}">
        <p14:creationId xmlns:p14="http://schemas.microsoft.com/office/powerpoint/2010/main" val="2291353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787986-1A31-4EEE-92D7-00A1FE360A27}"/>
              </a:ext>
            </a:extLst>
          </p:cNvPr>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97" y="0"/>
            <a:ext cx="12192000" cy="6858000"/>
          </a:xfrm>
          <a:prstGeom prst="rect">
            <a:avLst/>
          </a:prstGeom>
        </p:spPr>
      </p:pic>
      <p:pic>
        <p:nvPicPr>
          <p:cNvPr id="10" name="Imagen 9">
            <a:extLst>
              <a:ext uri="{FF2B5EF4-FFF2-40B4-BE49-F238E27FC236}">
                <a16:creationId xmlns:a16="http://schemas.microsoft.com/office/drawing/2014/main" id="{7461D4E8-9E40-43AC-98DC-1D6A8EF824DC}"/>
              </a:ext>
            </a:extLst>
          </p:cNvPr>
          <p:cNvPicPr>
            <a:picLocks noChangeAspect="1"/>
          </p:cNvPicPr>
          <p:nvPr/>
        </p:nvPicPr>
        <p:blipFill>
          <a:blip r:embed="rId4">
            <a:alphaModFix amt="85000"/>
            <a:duotone>
              <a:prstClr val="black"/>
              <a:srgbClr val="7030A0">
                <a:tint val="45000"/>
                <a:satMod val="400000"/>
              </a:srgb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097" y="346773"/>
            <a:ext cx="12192000" cy="1316376"/>
          </a:xfrm>
          <a:prstGeom prst="rect">
            <a:avLst/>
          </a:prstGeom>
          <a:effectLst>
            <a:outerShdw blurRad="50800" dist="38100" dir="5400000" algn="t" rotWithShape="0">
              <a:prstClr val="black">
                <a:alpha val="40000"/>
              </a:prstClr>
            </a:outerShdw>
          </a:effectLst>
        </p:spPr>
      </p:pic>
      <p:pic>
        <p:nvPicPr>
          <p:cNvPr id="8" name="Imagen 7">
            <a:extLst>
              <a:ext uri="{FF2B5EF4-FFF2-40B4-BE49-F238E27FC236}">
                <a16:creationId xmlns:a16="http://schemas.microsoft.com/office/drawing/2014/main" id="{8ECD9C80-FEBA-4216-BE28-147BC73458D1}"/>
              </a:ext>
            </a:extLst>
          </p:cNvPr>
          <p:cNvPicPr>
            <a:picLocks noChangeAspect="1"/>
          </p:cNvPicPr>
          <p:nvPr/>
        </p:nvPicPr>
        <p:blipFill>
          <a:blip r:embed="rId6"/>
          <a:stretch>
            <a:fillRect/>
          </a:stretch>
        </p:blipFill>
        <p:spPr>
          <a:xfrm rot="19209932">
            <a:off x="213741" y="18148"/>
            <a:ext cx="2509725" cy="2046311"/>
          </a:xfrm>
          <a:prstGeom prst="rect">
            <a:avLst/>
          </a:prstGeom>
          <a:effectLst>
            <a:glow rad="228600">
              <a:schemeClr val="bg1"/>
            </a:glow>
            <a:outerShdw blurRad="50800" dist="38100" dir="5400000" algn="t" rotWithShape="0">
              <a:prstClr val="black">
                <a:alpha val="40000"/>
              </a:prstClr>
            </a:outerShdw>
          </a:effectLst>
        </p:spPr>
      </p:pic>
      <p:pic>
        <p:nvPicPr>
          <p:cNvPr id="9" name="Imagen 8">
            <a:extLst>
              <a:ext uri="{FF2B5EF4-FFF2-40B4-BE49-F238E27FC236}">
                <a16:creationId xmlns:a16="http://schemas.microsoft.com/office/drawing/2014/main" id="{09A4B92D-0183-4339-B6D9-5C395E74599D}"/>
              </a:ext>
            </a:extLst>
          </p:cNvPr>
          <p:cNvPicPr>
            <a:picLocks noChangeAspect="1"/>
          </p:cNvPicPr>
          <p:nvPr/>
        </p:nvPicPr>
        <p:blipFill>
          <a:blip r:embed="rId7">
            <a:biLevel thresh="25000"/>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2168627" y="419457"/>
            <a:ext cx="4109060" cy="1243692"/>
          </a:xfrm>
          <a:prstGeom prst="rect">
            <a:avLst/>
          </a:prstGeom>
          <a:effectLst>
            <a:outerShdw blurRad="50800" dist="38100" dir="5400000" algn="t" rotWithShape="0">
              <a:prstClr val="black">
                <a:alpha val="40000"/>
              </a:prstClr>
            </a:outerShdw>
          </a:effectLst>
        </p:spPr>
      </p:pic>
      <p:sp>
        <p:nvSpPr>
          <p:cNvPr id="11" name="CuadroTexto 10">
            <a:extLst>
              <a:ext uri="{FF2B5EF4-FFF2-40B4-BE49-F238E27FC236}">
                <a16:creationId xmlns:a16="http://schemas.microsoft.com/office/drawing/2014/main" id="{C74C544C-3B83-4FF1-BD6D-61B2F9BEDBB6}"/>
              </a:ext>
            </a:extLst>
          </p:cNvPr>
          <p:cNvSpPr txBox="1"/>
          <p:nvPr/>
        </p:nvSpPr>
        <p:spPr>
          <a:xfrm>
            <a:off x="188008" y="2009922"/>
            <a:ext cx="6999006" cy="4395389"/>
          </a:xfrm>
          <a:prstGeom prst="rect">
            <a:avLst/>
          </a:prstGeom>
          <a:solidFill>
            <a:schemeClr val="bg1"/>
          </a:solidFill>
          <a:ln w="76200">
            <a:solidFill>
              <a:srgbClr val="7030A0"/>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lIns="180000" tIns="180000" rIns="468000" bIns="180000">
            <a:spAutoFit/>
          </a:bodyPr>
          <a:lstStyle/>
          <a:p>
            <a:r>
              <a:rPr lang="es-ES" sz="3200" dirty="0">
                <a:latin typeface="Berlin Sans FB" panose="020E0602020502020306" pitchFamily="34" charset="0"/>
              </a:rPr>
              <a:t>Que el colectivo docente: </a:t>
            </a:r>
          </a:p>
          <a:p>
            <a:endParaRPr lang="es-ES" sz="1400" dirty="0">
              <a:latin typeface="Berlin Sans FB" panose="020E0602020502020306" pitchFamily="34" charset="0"/>
            </a:endParaRPr>
          </a:p>
          <a:p>
            <a:pPr marL="342900" indent="-342900" algn="just">
              <a:buFont typeface="Arial" panose="020B0604020202020204" pitchFamily="34" charset="0"/>
              <a:buChar char="•"/>
            </a:pPr>
            <a:r>
              <a:rPr lang="es-ES" sz="2400" dirty="0">
                <a:latin typeface="Berlin Sans FB" panose="020E0602020502020306" pitchFamily="34" charset="0"/>
              </a:rPr>
              <a:t> </a:t>
            </a:r>
            <a:r>
              <a:rPr lang="es-ES" sz="2400" b="1" dirty="0">
                <a:ln w="19050">
                  <a:solidFill>
                    <a:schemeClr val="tx1"/>
                  </a:solidFill>
                </a:ln>
                <a:solidFill>
                  <a:srgbClr val="33CCCC"/>
                </a:solidFill>
                <a:effectLst>
                  <a:outerShdw blurRad="38100" dist="38100" dir="2700000" algn="tl">
                    <a:srgbClr val="000000">
                      <a:alpha val="43137"/>
                    </a:srgbClr>
                  </a:outerShdw>
                </a:effectLst>
                <a:latin typeface="Berlin Sans FB" panose="020E0602020502020306" pitchFamily="34" charset="0"/>
              </a:rPr>
              <a:t>Reconozca</a:t>
            </a:r>
            <a:r>
              <a:rPr lang="es-ES" sz="2400" dirty="0">
                <a:latin typeface="Berlin Sans FB" panose="020E0602020502020306" pitchFamily="34" charset="0"/>
              </a:rPr>
              <a:t> sus </a:t>
            </a:r>
            <a:r>
              <a:rPr lang="es-ES" sz="2400" b="1" dirty="0">
                <a:ln w="19050">
                  <a:solidFill>
                    <a:schemeClr val="tx1"/>
                  </a:solidFill>
                </a:ln>
                <a:solidFill>
                  <a:srgbClr val="00B0F0"/>
                </a:solidFill>
                <a:effectLst>
                  <a:outerShdw blurRad="38100" dist="38100" dir="2700000" algn="tl">
                    <a:srgbClr val="000000">
                      <a:alpha val="43137"/>
                    </a:srgbClr>
                  </a:outerShdw>
                </a:effectLst>
                <a:latin typeface="Berlin Sans FB" panose="020E0602020502020306" pitchFamily="34" charset="0"/>
              </a:rPr>
              <a:t>fortalezas personales </a:t>
            </a:r>
            <a:r>
              <a:rPr lang="es-ES" sz="2400" dirty="0">
                <a:latin typeface="Berlin Sans FB" panose="020E0602020502020306" pitchFamily="34" charset="0"/>
              </a:rPr>
              <a:t>y la importancia de estas para mejorar su </a:t>
            </a:r>
            <a:r>
              <a:rPr lang="es-ES" sz="2400" b="1" dirty="0">
                <a:ln w="19050">
                  <a:solidFill>
                    <a:sysClr val="windowText" lastClr="000000"/>
                  </a:solidFill>
                </a:ln>
                <a:solidFill>
                  <a:srgbClr val="FF66FF"/>
                </a:solidFill>
                <a:effectLst>
                  <a:outerShdw blurRad="38100" dist="38100" dir="2700000" algn="tl">
                    <a:srgbClr val="000000">
                      <a:alpha val="43137"/>
                    </a:srgbClr>
                  </a:outerShdw>
                </a:effectLst>
                <a:latin typeface="Berlin Sans FB" panose="020E0602020502020306" pitchFamily="34" charset="0"/>
              </a:rPr>
              <a:t>bienestar socioemocional</a:t>
            </a:r>
            <a:r>
              <a:rPr lang="es-ES" sz="2400" dirty="0">
                <a:latin typeface="Berlin Sans FB" panose="020E0602020502020306" pitchFamily="34" charset="0"/>
              </a:rPr>
              <a:t>. </a:t>
            </a:r>
          </a:p>
          <a:p>
            <a:pPr marL="342900" indent="-342900" algn="just">
              <a:buFont typeface="Arial" panose="020B0604020202020204" pitchFamily="34" charset="0"/>
              <a:buChar char="•"/>
            </a:pPr>
            <a:r>
              <a:rPr lang="es-MX" sz="2400" b="1" i="0" u="none" strike="noStrike" baseline="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erlin Sans FB" panose="020E0602020502020306" pitchFamily="34" charset="0"/>
              </a:rPr>
              <a:t>Analice</a:t>
            </a:r>
            <a:r>
              <a:rPr lang="es-MX" sz="2400" b="0" i="0" u="none" strike="noStrike" baseline="0" dirty="0">
                <a:latin typeface="Berlin Sans FB" panose="020E0602020502020306" pitchFamily="34" charset="0"/>
              </a:rPr>
              <a:t> los resultados de aprendizaje de sus estudiantes, a partir de los datos obtenidos en la valoración diagnóstica y concluya el diagnóstico integral (autoevaluación) del plantel para concretar el </a:t>
            </a:r>
            <a:r>
              <a:rPr lang="es-MX" sz="2400" b="0" i="0" u="none" strike="noStrike" baseline="0" dirty="0" err="1">
                <a:latin typeface="Berlin Sans FB" panose="020E0602020502020306" pitchFamily="34" charset="0"/>
              </a:rPr>
              <a:t>PEMC</a:t>
            </a:r>
            <a:r>
              <a:rPr lang="es-MX" sz="2400" b="0" i="0" u="none" strike="noStrike" baseline="0" dirty="0">
                <a:latin typeface="Berlin Sans FB" panose="020E0602020502020306" pitchFamily="34" charset="0"/>
              </a:rPr>
              <a:t> del ciclo escolar 2021-2022. </a:t>
            </a:r>
          </a:p>
        </p:txBody>
      </p:sp>
    </p:spTree>
    <p:extLst>
      <p:ext uri="{BB962C8B-B14F-4D97-AF65-F5344CB8AC3E}">
        <p14:creationId xmlns:p14="http://schemas.microsoft.com/office/powerpoint/2010/main" val="7404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EE2FEE2-6DFE-480B-9C20-7FD2FDA05720}"/>
              </a:ext>
            </a:extLst>
          </p:cNvPr>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0" y="12192"/>
            <a:ext cx="12192000" cy="6833616"/>
          </a:xfrm>
          <a:prstGeom prst="rect">
            <a:avLst/>
          </a:prstGeom>
        </p:spPr>
      </p:pic>
      <p:pic>
        <p:nvPicPr>
          <p:cNvPr id="11" name="Imagen 10">
            <a:extLst>
              <a:ext uri="{FF2B5EF4-FFF2-40B4-BE49-F238E27FC236}">
                <a16:creationId xmlns:a16="http://schemas.microsoft.com/office/drawing/2014/main" id="{0E7B35C5-A6E2-41B7-9D37-617D2F88E72D}"/>
              </a:ext>
            </a:extLst>
          </p:cNvPr>
          <p:cNvPicPr>
            <a:picLocks noChangeAspect="1"/>
          </p:cNvPicPr>
          <p:nvPr/>
        </p:nvPicPr>
        <p:blipFill>
          <a:blip r:embed="rId4">
            <a:alphaModFix amt="85000"/>
            <a:duotone>
              <a:prstClr val="black"/>
              <a:srgbClr val="7030A0">
                <a:tint val="45000"/>
                <a:satMod val="400000"/>
              </a:srgb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097" y="346773"/>
            <a:ext cx="12192000" cy="1316376"/>
          </a:xfrm>
          <a:prstGeom prst="rect">
            <a:avLst/>
          </a:prstGeom>
          <a:effectLst>
            <a:outerShdw blurRad="50800" dist="38100" dir="5400000" algn="t" rotWithShape="0">
              <a:prstClr val="black">
                <a:alpha val="40000"/>
              </a:prstClr>
            </a:outerShdw>
          </a:effectLst>
        </p:spPr>
      </p:pic>
      <p:pic>
        <p:nvPicPr>
          <p:cNvPr id="6" name="Imagen 5">
            <a:extLst>
              <a:ext uri="{FF2B5EF4-FFF2-40B4-BE49-F238E27FC236}">
                <a16:creationId xmlns:a16="http://schemas.microsoft.com/office/drawing/2014/main" id="{355C5B2E-C284-487E-953B-7B6063E3DF2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978" b="90025" l="9044" r="93282">
                        <a14:foregroundMark x1="9561" y1="79800" x2="17571" y2="90025"/>
                        <a14:foregroundMark x1="17571" y1="90025" x2="20413" y2="89776"/>
                        <a14:foregroundMark x1="84496" y1="88529" x2="88630" y2="80549"/>
                        <a14:foregroundMark x1="93540" y1="82544" x2="90439" y2="80299"/>
                        <a14:foregroundMark x1="10594" y1="19701" x2="9302" y2="69077"/>
                        <a14:foregroundMark x1="9302" y1="69077" x2="9819" y2="70574"/>
                        <a14:foregroundMark x1="71576" y1="10224" x2="85271" y2="9227"/>
                        <a14:foregroundMark x1="85271" y1="9227" x2="85271" y2="9227"/>
                        <a14:foregroundMark x1="94057" y1="20200" x2="93540" y2="33416"/>
                        <a14:foregroundMark x1="93540" y1="33416" x2="93540" y2="33416"/>
                        <a14:foregroundMark x1="87597" y1="20698" x2="58656" y2="33666"/>
                        <a14:foregroundMark x1="58656" y1="33666" x2="56589" y2="35162"/>
                        <a14:foregroundMark x1="10853" y1="81047" x2="23256" y2="87531"/>
                        <a14:foregroundMark x1="75711" y1="58105" x2="51163" y2="40150"/>
                        <a14:foregroundMark x1="51163" y1="40150" x2="49612" y2="37157"/>
                        <a14:foregroundMark x1="19638" y1="10224" x2="19638" y2="9476"/>
                        <a14:foregroundMark x1="20155" y1="9476" x2="20155" y2="9476"/>
                        <a14:foregroundMark x1="28424" y1="8978" x2="27907" y2="14214"/>
                      </a14:backgroundRemoval>
                    </a14:imgEffect>
                  </a14:imgLayer>
                </a14:imgProps>
              </a:ext>
            </a:extLst>
          </a:blip>
          <a:stretch>
            <a:fillRect/>
          </a:stretch>
        </p:blipFill>
        <p:spPr>
          <a:xfrm>
            <a:off x="332691" y="280831"/>
            <a:ext cx="1642552" cy="1701973"/>
          </a:xfrm>
          <a:prstGeom prst="rect">
            <a:avLst/>
          </a:prstGeom>
          <a:effectLst>
            <a:glow rad="355600">
              <a:schemeClr val="bg1">
                <a:alpha val="78000"/>
              </a:schemeClr>
            </a:glow>
            <a:outerShdw blurRad="50800" dist="38100" dir="5400000" algn="t" rotWithShape="0">
              <a:prstClr val="black">
                <a:alpha val="40000"/>
              </a:prstClr>
            </a:outerShdw>
          </a:effectLst>
        </p:spPr>
      </p:pic>
      <p:pic>
        <p:nvPicPr>
          <p:cNvPr id="10" name="Imagen 9">
            <a:extLst>
              <a:ext uri="{FF2B5EF4-FFF2-40B4-BE49-F238E27FC236}">
                <a16:creationId xmlns:a16="http://schemas.microsoft.com/office/drawing/2014/main" id="{A4BDA49E-BA78-492A-BD6B-D38E83600A2B}"/>
              </a:ext>
            </a:extLst>
          </p:cNvPr>
          <p:cNvPicPr>
            <a:picLocks noChangeAspect="1"/>
          </p:cNvPicPr>
          <p:nvPr/>
        </p:nvPicPr>
        <p:blipFill>
          <a:blip r:embed="rId8">
            <a:biLevel thresh="25000"/>
          </a:blip>
          <a:stretch>
            <a:fillRect/>
          </a:stretch>
        </p:blipFill>
        <p:spPr>
          <a:xfrm>
            <a:off x="1975243" y="498712"/>
            <a:ext cx="4804064" cy="1164437"/>
          </a:xfrm>
          <a:prstGeom prst="rect">
            <a:avLst/>
          </a:prstGeom>
          <a:effectLst>
            <a:outerShdw blurRad="50800" dist="38100" dir="5400000" algn="t" rotWithShape="0">
              <a:prstClr val="black">
                <a:alpha val="40000"/>
              </a:prstClr>
            </a:outerShdw>
          </a:effectLst>
        </p:spPr>
      </p:pic>
      <p:sp>
        <p:nvSpPr>
          <p:cNvPr id="13" name="CuadroTexto 12">
            <a:extLst>
              <a:ext uri="{FF2B5EF4-FFF2-40B4-BE49-F238E27FC236}">
                <a16:creationId xmlns:a16="http://schemas.microsoft.com/office/drawing/2014/main" id="{4DF626FF-61F8-4C30-BDD1-9B56BAD98859}"/>
              </a:ext>
            </a:extLst>
          </p:cNvPr>
          <p:cNvSpPr txBox="1"/>
          <p:nvPr/>
        </p:nvSpPr>
        <p:spPr>
          <a:xfrm>
            <a:off x="776945" y="2263635"/>
            <a:ext cx="10635915" cy="4087612"/>
          </a:xfrm>
          <a:prstGeom prst="rect">
            <a:avLst/>
          </a:prstGeom>
          <a:solidFill>
            <a:schemeClr val="bg1"/>
          </a:solidFill>
          <a:ln w="76200">
            <a:solidFill>
              <a:srgbClr val="006666"/>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lIns="180000" tIns="180000" rIns="468000" bIns="180000">
            <a:spAutoFit/>
          </a:bodyPr>
          <a:lstStyle/>
          <a:p>
            <a:pPr marL="457200" indent="-457200">
              <a:buFont typeface="Wingdings" panose="05000000000000000000" pitchFamily="2" charset="2"/>
              <a:buChar char="Ø"/>
            </a:pPr>
            <a:r>
              <a:rPr lang="es-ES" sz="2200" b="0" i="0" dirty="0">
                <a:effectLst/>
                <a:latin typeface="Berlin Sans FB" panose="020E0602020502020306" pitchFamily="34" charset="0"/>
              </a:rPr>
              <a:t>Video </a:t>
            </a:r>
            <a:r>
              <a:rPr lang="es-ES" sz="2200" b="0" i="1" dirty="0">
                <a:effectLst/>
                <a:latin typeface="Berlin Sans FB" panose="020E0602020502020306" pitchFamily="34" charset="0"/>
              </a:rPr>
              <a:t>Educación inclusiva</a:t>
            </a:r>
            <a:r>
              <a:rPr lang="es-ES" sz="2200" b="0" i="0" dirty="0">
                <a:effectLst/>
                <a:latin typeface="Berlin Sans FB" panose="020E0602020502020306" pitchFamily="34" charset="0"/>
              </a:rPr>
              <a:t>, Disponible en:</a:t>
            </a:r>
            <a:br>
              <a:rPr lang="es-ES" sz="2200" b="0" i="0" dirty="0">
                <a:effectLst/>
                <a:latin typeface="Berlin Sans FB" panose="020E0602020502020306" pitchFamily="34" charset="0"/>
              </a:rPr>
            </a:br>
            <a:r>
              <a:rPr lang="es-ES" sz="2200" b="0" i="0" dirty="0">
                <a:effectLst/>
                <a:latin typeface="Berlin Sans FB" panose="020E0602020502020306" pitchFamily="34" charset="0"/>
                <a:hlinkClick r:id="rId9">
                  <a:extLst>
                    <a:ext uri="{A12FA001-AC4F-418D-AE19-62706E023703}">
                      <ahyp:hlinkClr xmlns:ahyp="http://schemas.microsoft.com/office/drawing/2018/hyperlinkcolor" xmlns="" val="tx"/>
                    </a:ext>
                  </a:extLst>
                </a:hlinkClick>
              </a:rPr>
              <a:t>https://educacionbasica.sep.gob.mx/multimedia/2021/Caja_de_herraminetas/Inclusi%C3%B3n.mp4</a:t>
            </a:r>
            <a:endParaRPr lang="es-ES" sz="2200" dirty="0">
              <a:latin typeface="Berlin Sans FB" panose="020E0602020502020306" pitchFamily="34" charset="0"/>
            </a:endParaRPr>
          </a:p>
          <a:p>
            <a:pPr marL="457200" indent="-457200" algn="just">
              <a:buFont typeface="Wingdings" panose="05000000000000000000" pitchFamily="2" charset="2"/>
              <a:buChar char="Ø"/>
            </a:pPr>
            <a:r>
              <a:rPr lang="es-ES" sz="2200" b="0" i="0" dirty="0">
                <a:effectLst/>
                <a:latin typeface="Berlin Sans FB" panose="020E0602020502020306" pitchFamily="34" charset="0"/>
              </a:rPr>
              <a:t>Resultados del diagnóstico integral (autoevaluación) de la escuela.</a:t>
            </a:r>
            <a:endParaRPr lang="es-ES" sz="2200" dirty="0">
              <a:latin typeface="Berlin Sans FB" panose="020E0602020502020306" pitchFamily="34" charset="0"/>
            </a:endParaRPr>
          </a:p>
          <a:p>
            <a:pPr marL="457200" indent="-457200" algn="just">
              <a:buFont typeface="Wingdings" panose="05000000000000000000" pitchFamily="2" charset="2"/>
              <a:buChar char="Ø"/>
            </a:pPr>
            <a:r>
              <a:rPr lang="es-ES" sz="2200" b="0" i="0" dirty="0">
                <a:effectLst/>
                <a:latin typeface="Berlin Sans FB" panose="020E0602020502020306" pitchFamily="34" charset="0"/>
              </a:rPr>
              <a:t>Resultados de la valoración diagnóstica de sus estudiantes.</a:t>
            </a:r>
            <a:endParaRPr lang="es-ES" sz="2200" dirty="0">
              <a:latin typeface="Berlin Sans FB" panose="020E0602020502020306" pitchFamily="34" charset="0"/>
            </a:endParaRPr>
          </a:p>
          <a:p>
            <a:pPr marL="457200" indent="-457200" algn="just">
              <a:buFont typeface="Wingdings" panose="05000000000000000000" pitchFamily="2" charset="2"/>
              <a:buChar char="Ø"/>
            </a:pPr>
            <a:r>
              <a:rPr lang="es-ES" sz="2200" b="0" i="0" dirty="0">
                <a:effectLst/>
                <a:latin typeface="Berlin Sans FB" panose="020E0602020502020306" pitchFamily="34" charset="0"/>
              </a:rPr>
              <a:t>Listados actualizados de estudiantes con dominio </a:t>
            </a:r>
            <a:r>
              <a:rPr lang="es-ES" sz="2200" b="1" i="1" dirty="0">
                <a:effectLst/>
                <a:latin typeface="Berlin Sans FB" panose="020E0602020502020306" pitchFamily="34" charset="0"/>
              </a:rPr>
              <a:t>suficiente </a:t>
            </a:r>
            <a:r>
              <a:rPr lang="es-ES" sz="2200" b="0" i="0" dirty="0">
                <a:effectLst/>
                <a:latin typeface="Berlin Sans FB" panose="020E0602020502020306" pitchFamily="34" charset="0"/>
              </a:rPr>
              <a:t>o </a:t>
            </a:r>
            <a:r>
              <a:rPr lang="es-ES" sz="2200" b="1" i="1" dirty="0">
                <a:effectLst/>
                <a:latin typeface="Berlin Sans FB" panose="020E0602020502020306" pitchFamily="34" charset="0"/>
              </a:rPr>
              <a:t>en desarrollo </a:t>
            </a:r>
            <a:r>
              <a:rPr lang="es-ES" sz="2200" b="0" i="0" dirty="0">
                <a:effectLst/>
                <a:latin typeface="Berlin Sans FB" panose="020E0602020502020306" pitchFamily="34" charset="0"/>
              </a:rPr>
              <a:t>y </a:t>
            </a:r>
            <a:r>
              <a:rPr lang="es-ES" sz="2200" b="1" i="1" dirty="0">
                <a:effectLst/>
                <a:latin typeface="Berlin Sans FB" panose="020E0602020502020306" pitchFamily="34" charset="0"/>
              </a:rPr>
              <a:t>en riesgo </a:t>
            </a:r>
            <a:r>
              <a:rPr lang="es-ES" sz="2200" b="0" i="0" dirty="0">
                <a:effectLst/>
                <a:latin typeface="Berlin Sans FB" panose="020E0602020502020306" pitchFamily="34" charset="0"/>
              </a:rPr>
              <a:t>de no alcanzar los aprendizajes del grado anterior.</a:t>
            </a:r>
            <a:endParaRPr lang="es-ES" sz="2200" dirty="0">
              <a:latin typeface="Berlin Sans FB" panose="020E0602020502020306" pitchFamily="34" charset="0"/>
            </a:endParaRPr>
          </a:p>
          <a:p>
            <a:pPr marL="457200" indent="-457200" algn="just">
              <a:buFont typeface="Wingdings" panose="05000000000000000000" pitchFamily="2" charset="2"/>
              <a:buChar char="Ø"/>
            </a:pPr>
            <a:r>
              <a:rPr lang="es-ES" sz="2200" b="0" i="0" dirty="0">
                <a:effectLst/>
                <a:latin typeface="Berlin Sans FB" panose="020E0602020502020306" pitchFamily="34" charset="0"/>
              </a:rPr>
              <a:t>Listado de problemáticas jerarquizado.</a:t>
            </a:r>
            <a:endParaRPr lang="es-ES" sz="2200" dirty="0">
              <a:latin typeface="Berlin Sans FB" panose="020E0602020502020306" pitchFamily="34" charset="0"/>
            </a:endParaRPr>
          </a:p>
          <a:p>
            <a:pPr marL="457200" indent="-457200" algn="just">
              <a:buFont typeface="Wingdings" panose="05000000000000000000" pitchFamily="2" charset="2"/>
              <a:buChar char="Ø"/>
            </a:pPr>
            <a:r>
              <a:rPr lang="es-ES" sz="2200" b="0" i="0" dirty="0">
                <a:effectLst/>
                <a:latin typeface="Berlin Sans FB" panose="020E0602020502020306" pitchFamily="34" charset="0"/>
              </a:rPr>
              <a:t>Esbozo de los Objetivos y las Metas del PEMC para el ciclo escolar 2021-2022 que considere elementos para el cuidado de la salud y el bienestar socioemocional en el contexto escolar.</a:t>
            </a:r>
            <a:endParaRPr lang="es-MX" sz="2200" dirty="0"/>
          </a:p>
        </p:txBody>
      </p:sp>
    </p:spTree>
    <p:extLst>
      <p:ext uri="{BB962C8B-B14F-4D97-AF65-F5344CB8AC3E}">
        <p14:creationId xmlns:p14="http://schemas.microsoft.com/office/powerpoint/2010/main" val="3873424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88D7EC3-7E73-4254-ADEC-1D1550F768C1}"/>
              </a:ext>
            </a:extLst>
          </p:cNvPr>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0" y="12192"/>
            <a:ext cx="12192000" cy="6833616"/>
          </a:xfrm>
          <a:prstGeom prst="rect">
            <a:avLst/>
          </a:prstGeom>
        </p:spPr>
      </p:pic>
      <p:pic>
        <p:nvPicPr>
          <p:cNvPr id="8" name="Imagen 7">
            <a:extLst>
              <a:ext uri="{FF2B5EF4-FFF2-40B4-BE49-F238E27FC236}">
                <a16:creationId xmlns:a16="http://schemas.microsoft.com/office/drawing/2014/main" id="{D5D8DBCD-B419-4CB0-BCBF-8FCC03D4072D}"/>
              </a:ext>
            </a:extLst>
          </p:cNvPr>
          <p:cNvPicPr>
            <a:picLocks noChangeAspect="1"/>
          </p:cNvPicPr>
          <p:nvPr/>
        </p:nvPicPr>
        <p:blipFill>
          <a:blip r:embed="rId4">
            <a:alphaModFix amt="85000"/>
            <a:duotone>
              <a:prstClr val="black"/>
              <a:srgbClr val="7030A0">
                <a:tint val="45000"/>
                <a:satMod val="400000"/>
              </a:srgb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097" y="346773"/>
            <a:ext cx="12192000" cy="1316376"/>
          </a:xfrm>
          <a:prstGeom prst="rect">
            <a:avLst/>
          </a:prstGeom>
          <a:effectLst>
            <a:outerShdw blurRad="50800" dist="38100" dir="5400000" algn="t" rotWithShape="0">
              <a:prstClr val="black">
                <a:alpha val="40000"/>
              </a:prstClr>
            </a:outerShdw>
          </a:effectLst>
        </p:spPr>
      </p:pic>
      <p:pic>
        <p:nvPicPr>
          <p:cNvPr id="5" name="Imagen 4">
            <a:extLst>
              <a:ext uri="{FF2B5EF4-FFF2-40B4-BE49-F238E27FC236}">
                <a16:creationId xmlns:a16="http://schemas.microsoft.com/office/drawing/2014/main" id="{C371DD0A-924F-4B10-A48E-1B7B6B400F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7921" y1="52537" x2="41854" y2="70448"/>
                        <a14:foregroundMark x1="35393" y1="39403" x2="37360" y2="65672"/>
                        <a14:foregroundMark x1="42416" y1="42090" x2="42416" y2="68657"/>
                        <a14:foregroundMark x1="46629" y1="61194" x2="45787" y2="73134"/>
                        <a14:foregroundMark x1="50000" y1="69851" x2="44663" y2="74925"/>
                        <a14:foregroundMark x1="47472" y1="74328" x2="23596" y2="55522"/>
                        <a14:foregroundMark x1="23596" y1="55522" x2="21629" y2="51940"/>
                        <a14:foregroundMark x1="37360" y1="67463" x2="39888" y2="81194"/>
                        <a14:foregroundMark x1="21910" y1="56418" x2="22753" y2="54328"/>
                        <a14:foregroundMark x1="53090" y1="24478" x2="55337" y2="26269"/>
                        <a14:foregroundMark x1="78090" y1="45075" x2="81180" y2="51642"/>
                        <a14:foregroundMark x1="65730" y1="64478" x2="60112" y2="58209"/>
                        <a14:backgroundMark x1="32826" y1="67402" x2="32303" y2="68060"/>
                      </a14:backgroundRemoval>
                    </a14:imgEffect>
                  </a14:imgLayer>
                </a14:imgProps>
              </a:ext>
            </a:extLst>
          </a:blip>
          <a:stretch>
            <a:fillRect/>
          </a:stretch>
        </p:blipFill>
        <p:spPr>
          <a:xfrm>
            <a:off x="0" y="-114527"/>
            <a:ext cx="2187729" cy="2058678"/>
          </a:xfrm>
          <a:prstGeom prst="rect">
            <a:avLst/>
          </a:prstGeom>
          <a:effectLst>
            <a:glow rad="50800">
              <a:schemeClr val="tx1"/>
            </a:glow>
            <a:outerShdw blurRad="50800" dist="38100" dir="5400000" algn="t" rotWithShape="0">
              <a:prstClr val="black">
                <a:alpha val="40000"/>
              </a:prstClr>
            </a:outerShdw>
          </a:effectLst>
        </p:spPr>
      </p:pic>
      <p:pic>
        <p:nvPicPr>
          <p:cNvPr id="6" name="Imagen 5">
            <a:extLst>
              <a:ext uri="{FF2B5EF4-FFF2-40B4-BE49-F238E27FC236}">
                <a16:creationId xmlns:a16="http://schemas.microsoft.com/office/drawing/2014/main" id="{031F84BB-573B-4498-8F94-2955DC7E67EC}"/>
              </a:ext>
            </a:extLst>
          </p:cNvPr>
          <p:cNvPicPr>
            <a:picLocks noChangeAspect="1"/>
          </p:cNvPicPr>
          <p:nvPr/>
        </p:nvPicPr>
        <p:blipFill>
          <a:blip r:embed="rId8">
            <a:biLevel thresh="25000"/>
          </a:blip>
          <a:stretch>
            <a:fillRect/>
          </a:stretch>
        </p:blipFill>
        <p:spPr>
          <a:xfrm>
            <a:off x="2037116" y="425791"/>
            <a:ext cx="3895682" cy="1158340"/>
          </a:xfrm>
          <a:prstGeom prst="rect">
            <a:avLst/>
          </a:prstGeom>
          <a:effectLst>
            <a:outerShdw blurRad="50800" dist="38100" dir="5400000" algn="t" rotWithShape="0">
              <a:prstClr val="black">
                <a:alpha val="40000"/>
              </a:prstClr>
            </a:outerShdw>
          </a:effectLst>
        </p:spPr>
      </p:pic>
      <p:sp>
        <p:nvSpPr>
          <p:cNvPr id="11" name="CuadroTexto 10">
            <a:extLst>
              <a:ext uri="{FF2B5EF4-FFF2-40B4-BE49-F238E27FC236}">
                <a16:creationId xmlns:a16="http://schemas.microsoft.com/office/drawing/2014/main" id="{BF3CD453-039D-4C20-BF90-95616B70F65C}"/>
              </a:ext>
            </a:extLst>
          </p:cNvPr>
          <p:cNvSpPr txBox="1"/>
          <p:nvPr/>
        </p:nvSpPr>
        <p:spPr>
          <a:xfrm>
            <a:off x="778041" y="2340342"/>
            <a:ext cx="10635915" cy="2874203"/>
          </a:xfrm>
          <a:prstGeom prst="rect">
            <a:avLst/>
          </a:prstGeom>
          <a:solidFill>
            <a:schemeClr val="bg1"/>
          </a:solidFill>
          <a:ln w="76200">
            <a:solidFill>
              <a:srgbClr val="006666"/>
            </a:solidFill>
          </a:ln>
          <a:effectLst>
            <a:outerShdw blurRad="50800" dist="38100" dir="5400000" algn="t" rotWithShape="0">
              <a:prstClr val="black">
                <a:alpha val="40000"/>
              </a:prstClr>
            </a:outerShdw>
          </a:effectLst>
          <a:scene3d>
            <a:camera prst="orthographicFront"/>
            <a:lightRig rig="threePt" dir="t"/>
          </a:scene3d>
          <a:sp3d>
            <a:bevelT/>
          </a:sp3d>
        </p:spPr>
        <p:txBody>
          <a:bodyPr wrap="square" lIns="180000" tIns="180000" rIns="468000" bIns="180000">
            <a:spAutoFit/>
          </a:bodyPr>
          <a:lstStyle/>
          <a:p>
            <a:pPr marL="457200" indent="-457200" algn="just">
              <a:lnSpc>
                <a:spcPct val="150000"/>
              </a:lnSpc>
              <a:buFont typeface="Wingdings" panose="05000000000000000000" pitchFamily="2" charset="2"/>
              <a:buChar char="Ø"/>
            </a:pPr>
            <a:r>
              <a:rPr lang="es-ES" sz="2800" dirty="0">
                <a:latin typeface="Berlin Sans FB" panose="020E0602020502020306" pitchFamily="34" charset="0"/>
              </a:rPr>
              <a:t> </a:t>
            </a:r>
            <a:r>
              <a:rPr lang="es-ES" sz="2800" b="1" dirty="0" err="1">
                <a:ln w="28575">
                  <a:solidFill>
                    <a:schemeClr val="tx1"/>
                  </a:solidFill>
                </a:ln>
                <a:solidFill>
                  <a:srgbClr val="FFC000"/>
                </a:solidFill>
                <a:latin typeface="Berlin Sans FB" panose="020E0602020502020306" pitchFamily="34" charset="0"/>
              </a:rPr>
              <a:t>PEMC</a:t>
            </a:r>
            <a:r>
              <a:rPr lang="es-ES" sz="2800" b="1" dirty="0">
                <a:ln w="28575">
                  <a:solidFill>
                    <a:schemeClr val="tx1"/>
                  </a:solidFill>
                </a:ln>
                <a:solidFill>
                  <a:srgbClr val="FFC000"/>
                </a:solidFill>
                <a:latin typeface="Berlin Sans FB" panose="020E0602020502020306" pitchFamily="34" charset="0"/>
              </a:rPr>
              <a:t> </a:t>
            </a:r>
            <a:r>
              <a:rPr lang="es-ES" sz="2800" dirty="0">
                <a:latin typeface="Berlin Sans FB" panose="020E0602020502020306" pitchFamily="34" charset="0"/>
              </a:rPr>
              <a:t>para el ciclo escolar 2021 - 2022. </a:t>
            </a:r>
          </a:p>
          <a:p>
            <a:pPr marL="457200" indent="-457200" algn="just">
              <a:lnSpc>
                <a:spcPct val="150000"/>
              </a:lnSpc>
              <a:buFont typeface="Wingdings" panose="05000000000000000000" pitchFamily="2" charset="2"/>
              <a:buChar char="Ø"/>
            </a:pPr>
            <a:endParaRPr lang="es-ES" sz="2800" b="0" i="0" u="none" strike="noStrike" baseline="0" dirty="0">
              <a:solidFill>
                <a:srgbClr val="252525"/>
              </a:solidFill>
              <a:latin typeface="Berlin Sans FB" panose="020E0602020502020306" pitchFamily="34" charset="0"/>
            </a:endParaRPr>
          </a:p>
          <a:p>
            <a:pPr marL="457200" indent="-457200" algn="just">
              <a:lnSpc>
                <a:spcPct val="150000"/>
              </a:lnSpc>
              <a:buFont typeface="Wingdings" panose="05000000000000000000" pitchFamily="2" charset="2"/>
              <a:buChar char="Ø"/>
            </a:pPr>
            <a:r>
              <a:rPr lang="es-MX" sz="2800" b="1" i="0" strike="noStrike" baseline="0" dirty="0">
                <a:ln>
                  <a:solidFill>
                    <a:schemeClr val="tx1"/>
                  </a:solidFill>
                </a:ln>
                <a:solidFill>
                  <a:schemeClr val="accent4"/>
                </a:solidFill>
                <a:effectLst>
                  <a:outerShdw blurRad="50800" dist="38100" dir="2700000" algn="tl" rotWithShape="0">
                    <a:prstClr val="black">
                      <a:alpha val="40000"/>
                    </a:prstClr>
                  </a:outerShdw>
                </a:effectLst>
                <a:latin typeface="Berlin Sans FB" panose="020E0602020502020306" pitchFamily="34" charset="0"/>
              </a:rPr>
              <a:t>Estrategia de seguimiento </a:t>
            </a:r>
            <a:r>
              <a:rPr lang="es-MX" sz="2800" b="0" i="0" u="none" strike="noStrike" baseline="0" dirty="0">
                <a:latin typeface="Berlin Sans FB" panose="020E0602020502020306" pitchFamily="34" charset="0"/>
              </a:rPr>
              <a:t>al cumplimiento de Objetivos, Metas y Acciones del </a:t>
            </a:r>
            <a:r>
              <a:rPr lang="es-MX" sz="2800" b="0" i="0" u="none" strike="noStrike" baseline="0" dirty="0" err="1">
                <a:latin typeface="Berlin Sans FB" panose="020E0602020502020306" pitchFamily="34" charset="0"/>
              </a:rPr>
              <a:t>PEMC</a:t>
            </a:r>
            <a:r>
              <a:rPr lang="es-MX" sz="2800" b="0" i="0" u="none" strike="noStrike" baseline="0" dirty="0">
                <a:latin typeface="Montserrat" panose="00000500000000000000" pitchFamily="2" charset="0"/>
              </a:rPr>
              <a:t>. </a:t>
            </a:r>
          </a:p>
        </p:txBody>
      </p:sp>
    </p:spTree>
    <p:extLst>
      <p:ext uri="{BB962C8B-B14F-4D97-AF65-F5344CB8AC3E}">
        <p14:creationId xmlns:p14="http://schemas.microsoft.com/office/powerpoint/2010/main" val="30475176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F29E514-21B1-4963-B0DE-C7980A6CEF3B}"/>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97589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ondos de pantalla de Halloween - FondosMil">
            <a:extLst>
              <a:ext uri="{FF2B5EF4-FFF2-40B4-BE49-F238E27FC236}">
                <a16:creationId xmlns:a16="http://schemas.microsoft.com/office/drawing/2014/main" id="{C8E3F569-3D7F-4151-89D3-AAB23A759A13}"/>
              </a:ext>
            </a:extLst>
          </p:cNvPr>
          <p:cNvPicPr>
            <a:picLocks noChangeAspect="1" noChangeArrowheads="1"/>
          </p:cNvPicPr>
          <p:nvPr/>
        </p:nvPicPr>
        <p:blipFill>
          <a:blip r:embed="rId2">
            <a:alphaModFix amt="85000"/>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A4C9BF3-D6E5-445D-8235-51EADF421DF1}"/>
              </a:ext>
            </a:extLst>
          </p:cNvPr>
          <p:cNvPicPr>
            <a:picLocks noChangeAspect="1"/>
          </p:cNvPicPr>
          <p:nvPr/>
        </p:nvPicPr>
        <p:blipFill>
          <a:blip r:embed="rId4"/>
          <a:stretch>
            <a:fillRect/>
          </a:stretch>
        </p:blipFill>
        <p:spPr>
          <a:xfrm>
            <a:off x="495299" y="3581400"/>
            <a:ext cx="11201400" cy="2975055"/>
          </a:xfrm>
          <a:prstGeom prst="rect">
            <a:avLst/>
          </a:prstGeom>
          <a:ln w="57150">
            <a:solidFill>
              <a:srgbClr val="FF8409"/>
            </a:solidFill>
          </a:ln>
          <a:effectLst>
            <a:glow rad="127000">
              <a:schemeClr val="bg1"/>
            </a:glow>
          </a:effectLst>
          <a:scene3d>
            <a:camera prst="orthographicFront"/>
            <a:lightRig rig="threePt" dir="t"/>
          </a:scene3d>
          <a:sp3d>
            <a:bevelT w="114300" prst="artDeco"/>
          </a:sp3d>
        </p:spPr>
      </p:pic>
      <p:pic>
        <p:nvPicPr>
          <p:cNvPr id="11" name="Imagen 10">
            <a:extLst>
              <a:ext uri="{FF2B5EF4-FFF2-40B4-BE49-F238E27FC236}">
                <a16:creationId xmlns:a16="http://schemas.microsoft.com/office/drawing/2014/main" id="{DFB5A6F9-9C6D-4317-8379-A61FC6C98D03}"/>
              </a:ext>
            </a:extLst>
          </p:cNvPr>
          <p:cNvPicPr>
            <a:picLocks noChangeAspect="1"/>
          </p:cNvPicPr>
          <p:nvPr/>
        </p:nvPicPr>
        <p:blipFill rotWithShape="1">
          <a:blip r:embed="rId5"/>
          <a:srcRect l="17526" t="12444" r="18053" b="20013"/>
          <a:stretch/>
        </p:blipFill>
        <p:spPr>
          <a:xfrm>
            <a:off x="2279175" y="627797"/>
            <a:ext cx="7356143" cy="238835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309928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Fondos De Halloween Del Espantapájaros Y De Las Calabazas Ilustración del  Vector - Ilustración de fondo, espeluznante: 73197906">
            <a:extLst>
              <a:ext uri="{FF2B5EF4-FFF2-40B4-BE49-F238E27FC236}">
                <a16:creationId xmlns:a16="http://schemas.microsoft.com/office/drawing/2014/main" id="{FCD3A655-E648-43BA-AA44-2944BBBE2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78765" cy="6844634"/>
          </a:xfrm>
          <a:prstGeom prst="rect">
            <a:avLst/>
          </a:prstGeom>
          <a:noFill/>
          <a:extLst>
            <a:ext uri="{909E8E84-426E-40DD-AFC4-6F175D3DCCD1}">
              <a14:hiddenFill xmlns:a14="http://schemas.microsoft.com/office/drawing/2010/main">
                <a:solidFill>
                  <a:srgbClr val="FFFFFF"/>
                </a:solidFill>
              </a14:hiddenFill>
            </a:ext>
          </a:extLst>
        </p:spPr>
      </p:pic>
      <p:sp>
        <p:nvSpPr>
          <p:cNvPr id="6" name="Diagrama de flujo: conector fuera de página 5">
            <a:extLst>
              <a:ext uri="{FF2B5EF4-FFF2-40B4-BE49-F238E27FC236}">
                <a16:creationId xmlns:a16="http://schemas.microsoft.com/office/drawing/2014/main" id="{FDE8A7DD-D8CC-4C42-8743-4C259DAE624E}"/>
              </a:ext>
            </a:extLst>
          </p:cNvPr>
          <p:cNvSpPr/>
          <p:nvPr/>
        </p:nvSpPr>
        <p:spPr>
          <a:xfrm>
            <a:off x="110836" y="13366"/>
            <a:ext cx="1302328" cy="1993234"/>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CuadroTexto 7">
            <a:extLst>
              <a:ext uri="{FF2B5EF4-FFF2-40B4-BE49-F238E27FC236}">
                <a16:creationId xmlns:a16="http://schemas.microsoft.com/office/drawing/2014/main" id="{7BE8D88B-D8D2-43BF-9123-47F809916718}"/>
              </a:ext>
            </a:extLst>
          </p:cNvPr>
          <p:cNvSpPr txBox="1"/>
          <p:nvPr/>
        </p:nvSpPr>
        <p:spPr>
          <a:xfrm>
            <a:off x="13237" y="328214"/>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0" dirty="0">
                <a:ln w="38100">
                  <a:noFill/>
                </a:ln>
                <a:solidFill>
                  <a:schemeClr val="bg1"/>
                </a:solidFill>
                <a:effectLst>
                  <a:outerShdw blurRad="38100" dist="38100" dir="2700000" algn="tl">
                    <a:srgbClr val="000000">
                      <a:alpha val="43137"/>
                    </a:srgbClr>
                  </a:outerShdw>
                </a:effectLst>
                <a:latin typeface="Modern Love" panose="04090805081005020601" pitchFamily="82" charset="0"/>
              </a:rPr>
              <a:t>3</a:t>
            </a:r>
            <a:endPar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endParaRPr>
          </a:p>
        </p:txBody>
      </p:sp>
      <p:pic>
        <p:nvPicPr>
          <p:cNvPr id="5" name="Imagen 4">
            <a:extLst>
              <a:ext uri="{FF2B5EF4-FFF2-40B4-BE49-F238E27FC236}">
                <a16:creationId xmlns:a16="http://schemas.microsoft.com/office/drawing/2014/main" id="{86B32BD2-580D-41B1-9A9A-00546817DFF4}"/>
              </a:ext>
            </a:extLst>
          </p:cNvPr>
          <p:cNvPicPr>
            <a:picLocks noChangeAspect="1"/>
          </p:cNvPicPr>
          <p:nvPr/>
        </p:nvPicPr>
        <p:blipFill rotWithShape="1">
          <a:blip r:embed="rId3"/>
          <a:srcRect l="2700" t="2134" r="3369" b="5182"/>
          <a:stretch/>
        </p:blipFill>
        <p:spPr>
          <a:xfrm>
            <a:off x="272956" y="328213"/>
            <a:ext cx="11626944" cy="61741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100860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A03AA5B-082B-428D-A0B2-D3013466EB63}"/>
              </a:ext>
            </a:extLst>
          </p:cNvPr>
          <p:cNvPicPr>
            <a:picLocks noChangeAspect="1"/>
          </p:cNvPicPr>
          <p:nvPr/>
        </p:nvPicPr>
        <p:blipFill rotWithShape="1">
          <a:blip r:embed="rId2"/>
          <a:srcRect b="17783"/>
          <a:stretch/>
        </p:blipFill>
        <p:spPr>
          <a:xfrm>
            <a:off x="0" y="5800595"/>
            <a:ext cx="12340212" cy="1044039"/>
          </a:xfrm>
          <a:prstGeom prst="rect">
            <a:avLst/>
          </a:prstGeom>
        </p:spPr>
      </p:pic>
      <p:pic>
        <p:nvPicPr>
          <p:cNvPr id="4" name="Imagen 3">
            <a:extLst>
              <a:ext uri="{FF2B5EF4-FFF2-40B4-BE49-F238E27FC236}">
                <a16:creationId xmlns:a16="http://schemas.microsoft.com/office/drawing/2014/main" id="{B4245D82-73D0-410B-80FC-7B7C6ED53E4E}"/>
              </a:ext>
            </a:extLst>
          </p:cNvPr>
          <p:cNvPicPr>
            <a:picLocks noChangeAspect="1"/>
          </p:cNvPicPr>
          <p:nvPr/>
        </p:nvPicPr>
        <p:blipFill rotWithShape="1">
          <a:blip r:embed="rId3"/>
          <a:srcRect r="10763"/>
          <a:stretch/>
        </p:blipFill>
        <p:spPr>
          <a:xfrm>
            <a:off x="0" y="13366"/>
            <a:ext cx="12192000" cy="6831268"/>
          </a:xfrm>
          <a:prstGeom prst="rect">
            <a:avLst/>
          </a:prstGeom>
        </p:spPr>
      </p:pic>
      <p:sp>
        <p:nvSpPr>
          <p:cNvPr id="13" name="Diagrama de flujo: conector fuera de página 12">
            <a:extLst>
              <a:ext uri="{FF2B5EF4-FFF2-40B4-BE49-F238E27FC236}">
                <a16:creationId xmlns:a16="http://schemas.microsoft.com/office/drawing/2014/main" id="{F83E55DA-02B4-42F2-B7A8-23DACDC2CF75}"/>
              </a:ext>
            </a:extLst>
          </p:cNvPr>
          <p:cNvSpPr/>
          <p:nvPr/>
        </p:nvSpPr>
        <p:spPr>
          <a:xfrm>
            <a:off x="110836" y="13366"/>
            <a:ext cx="1302328" cy="1993234"/>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CuadroTexto 13">
            <a:extLst>
              <a:ext uri="{FF2B5EF4-FFF2-40B4-BE49-F238E27FC236}">
                <a16:creationId xmlns:a16="http://schemas.microsoft.com/office/drawing/2014/main" id="{7E4BFFD6-C46E-4DFA-B5D1-4DDCDF45B9DB}"/>
              </a:ext>
            </a:extLst>
          </p:cNvPr>
          <p:cNvSpPr txBox="1"/>
          <p:nvPr/>
        </p:nvSpPr>
        <p:spPr>
          <a:xfrm>
            <a:off x="13237" y="328214"/>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rPr>
              <a:t>4</a:t>
            </a:r>
          </a:p>
        </p:txBody>
      </p:sp>
      <p:pic>
        <p:nvPicPr>
          <p:cNvPr id="18" name="Imagen 17">
            <a:extLst>
              <a:ext uri="{FF2B5EF4-FFF2-40B4-BE49-F238E27FC236}">
                <a16:creationId xmlns:a16="http://schemas.microsoft.com/office/drawing/2014/main" id="{EABD13AD-144C-4651-B25C-12E551C4DA99}"/>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459007" y="183004"/>
            <a:ext cx="3265393" cy="1213996"/>
          </a:xfrm>
          <a:prstGeom prst="rect">
            <a:avLst/>
          </a:prstGeom>
          <a:effectLst>
            <a:outerShdw blurRad="50800" dist="38100" dir="5400000" algn="t" rotWithShape="0">
              <a:prstClr val="black">
                <a:alpha val="40000"/>
              </a:prstClr>
            </a:outerShdw>
          </a:effectLst>
        </p:spPr>
      </p:pic>
      <p:sp>
        <p:nvSpPr>
          <p:cNvPr id="19" name="CuadroTexto 18">
            <a:extLst>
              <a:ext uri="{FF2B5EF4-FFF2-40B4-BE49-F238E27FC236}">
                <a16:creationId xmlns:a16="http://schemas.microsoft.com/office/drawing/2014/main" id="{42ED1250-6146-4215-81E0-8DA23E8615F1}"/>
              </a:ext>
            </a:extLst>
          </p:cNvPr>
          <p:cNvSpPr txBox="1"/>
          <p:nvPr/>
        </p:nvSpPr>
        <p:spPr>
          <a:xfrm>
            <a:off x="1504207" y="189837"/>
            <a:ext cx="3227935" cy="1200329"/>
          </a:xfrm>
          <a:prstGeom prst="rect">
            <a:avLst/>
          </a:prstGeom>
          <a:noFill/>
        </p:spPr>
        <p:txBody>
          <a:bodyPr wrap="square">
            <a:spAutoFit/>
          </a:bodyPr>
          <a:lstStyle/>
          <a:p>
            <a:pPr algn="ctr"/>
            <a:r>
              <a:rPr lang="es-ES" sz="2400" b="1" i="0" dirty="0">
                <a:solidFill>
                  <a:srgbClr val="7030A0"/>
                </a:solidFill>
                <a:effectLst/>
                <a:latin typeface="Berlin Sans FB" panose="020E0602020502020306" pitchFamily="34" charset="0"/>
              </a:rPr>
              <a:t>LAS 24 FORTALEZAS PERSONALES SEGÚN SELIGMAN</a:t>
            </a:r>
            <a:endParaRPr lang="es-MX" sz="2400" dirty="0">
              <a:solidFill>
                <a:srgbClr val="7030A0"/>
              </a:solidFill>
            </a:endParaRPr>
          </a:p>
        </p:txBody>
      </p:sp>
      <p:grpSp>
        <p:nvGrpSpPr>
          <p:cNvPr id="28" name="Grupo 27">
            <a:extLst>
              <a:ext uri="{FF2B5EF4-FFF2-40B4-BE49-F238E27FC236}">
                <a16:creationId xmlns:a16="http://schemas.microsoft.com/office/drawing/2014/main" id="{B2599AF6-244C-4C82-A509-018FAED9526B}"/>
              </a:ext>
            </a:extLst>
          </p:cNvPr>
          <p:cNvGrpSpPr/>
          <p:nvPr/>
        </p:nvGrpSpPr>
        <p:grpSpPr>
          <a:xfrm>
            <a:off x="2019869" y="864591"/>
            <a:ext cx="6995216" cy="5352137"/>
            <a:chOff x="331540" y="1690985"/>
            <a:chExt cx="4318784" cy="5352137"/>
          </a:xfrm>
        </p:grpSpPr>
        <p:pic>
          <p:nvPicPr>
            <p:cNvPr id="24" name="Imagen 23">
              <a:extLst>
                <a:ext uri="{FF2B5EF4-FFF2-40B4-BE49-F238E27FC236}">
                  <a16:creationId xmlns:a16="http://schemas.microsoft.com/office/drawing/2014/main" id="{A7A62209-F852-43F6-B822-513ECFC0FAAE}"/>
                </a:ext>
              </a:extLst>
            </p:cNvPr>
            <p:cNvPicPr>
              <a:picLocks noChangeAspect="1"/>
            </p:cNvPicPr>
            <p:nvPr/>
          </p:nvPicPr>
          <p:blipFill>
            <a:blip r:embed="rId6"/>
            <a:stretch>
              <a:fillRect/>
            </a:stretch>
          </p:blipFill>
          <p:spPr>
            <a:xfrm>
              <a:off x="1235364" y="1690985"/>
              <a:ext cx="2818858" cy="1949550"/>
            </a:xfrm>
            <a:prstGeom prst="rect">
              <a:avLst/>
            </a:prstGeom>
            <a:effectLst>
              <a:glow rad="38100">
                <a:schemeClr val="bg1"/>
              </a:glow>
            </a:effectLst>
          </p:spPr>
        </p:pic>
        <p:pic>
          <p:nvPicPr>
            <p:cNvPr id="26" name="Imagen 25">
              <a:extLst>
                <a:ext uri="{FF2B5EF4-FFF2-40B4-BE49-F238E27FC236}">
                  <a16:creationId xmlns:a16="http://schemas.microsoft.com/office/drawing/2014/main" id="{4BC6DDD0-A9E5-41B6-AFD0-B61C6437CC7A}"/>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331540" y="3660490"/>
              <a:ext cx="4318784" cy="2847976"/>
            </a:xfrm>
            <a:prstGeom prst="rect">
              <a:avLst/>
            </a:prstGeom>
            <a:ln w="76200">
              <a:solidFill>
                <a:srgbClr val="7030A0"/>
              </a:solidFill>
            </a:ln>
            <a:effectLst>
              <a:outerShdw blurRad="50800" dist="38100" dir="5400000" algn="t" rotWithShape="0">
                <a:prstClr val="black">
                  <a:alpha val="40000"/>
                </a:prstClr>
              </a:outerShdw>
            </a:effectLst>
          </p:spPr>
        </p:pic>
        <p:sp>
          <p:nvSpPr>
            <p:cNvPr id="27" name="CuadroTexto 26">
              <a:extLst>
                <a:ext uri="{FF2B5EF4-FFF2-40B4-BE49-F238E27FC236}">
                  <a16:creationId xmlns:a16="http://schemas.microsoft.com/office/drawing/2014/main" id="{A59BA012-72F0-44D9-A0CD-FB9D70798218}"/>
                </a:ext>
              </a:extLst>
            </p:cNvPr>
            <p:cNvSpPr txBox="1"/>
            <p:nvPr/>
          </p:nvSpPr>
          <p:spPr>
            <a:xfrm>
              <a:off x="344711" y="3749913"/>
              <a:ext cx="4275359" cy="3293209"/>
            </a:xfrm>
            <a:prstGeom prst="rect">
              <a:avLst/>
            </a:prstGeom>
            <a:noFill/>
          </p:spPr>
          <p:txBody>
            <a:bodyPr wrap="square">
              <a:spAutoFit/>
            </a:bodyPr>
            <a:lstStyle/>
            <a:p>
              <a:pPr algn="just"/>
              <a:r>
                <a:rPr lang="es-ES" sz="3200" b="1" i="0" dirty="0">
                  <a:solidFill>
                    <a:srgbClr val="00B050"/>
                  </a:solidFill>
                  <a:effectLst/>
                  <a:latin typeface="Berlin Sans FB" panose="020E0602020502020306" pitchFamily="34" charset="0"/>
                </a:rPr>
                <a:t>Identifiquen </a:t>
              </a:r>
              <a:r>
                <a:rPr lang="es-ES" sz="3200" b="0" i="0" dirty="0">
                  <a:solidFill>
                    <a:srgbClr val="000000"/>
                  </a:solidFill>
                  <a:effectLst/>
                  <a:latin typeface="Berlin Sans FB" panose="020E0602020502020306" pitchFamily="34" charset="0"/>
                </a:rPr>
                <a:t>en el siguiente cuadro </a:t>
              </a:r>
              <a:r>
                <a:rPr lang="es-ES" sz="3200" b="1" i="0" dirty="0">
                  <a:solidFill>
                    <a:srgbClr val="CC0099"/>
                  </a:solidFill>
                  <a:effectLst/>
                  <a:latin typeface="Berlin Sans FB" panose="020E0602020502020306" pitchFamily="34" charset="0"/>
                </a:rPr>
                <a:t>las fortalezas </a:t>
              </a:r>
              <a:r>
                <a:rPr lang="es-ES" sz="3200" b="0" i="0" dirty="0">
                  <a:solidFill>
                    <a:srgbClr val="000000"/>
                  </a:solidFill>
                  <a:effectLst/>
                  <a:latin typeface="Berlin Sans FB" panose="020E0602020502020306" pitchFamily="34" charset="0"/>
                </a:rPr>
                <a:t>que predominan en su persona y </a:t>
              </a:r>
              <a:r>
                <a:rPr lang="es-ES" sz="3200" b="1" i="0" dirty="0">
                  <a:solidFill>
                    <a:srgbClr val="00B050"/>
                  </a:solidFill>
                  <a:effectLst/>
                  <a:latin typeface="Berlin Sans FB" panose="020E0602020502020306" pitchFamily="34" charset="0"/>
                </a:rPr>
                <a:t>escriban</a:t>
              </a:r>
              <a:r>
                <a:rPr lang="es-ES" sz="3200" b="0" i="0" dirty="0">
                  <a:solidFill>
                    <a:srgbClr val="000000"/>
                  </a:solidFill>
                  <a:effectLst/>
                  <a:latin typeface="Berlin Sans FB" panose="020E0602020502020306" pitchFamily="34" charset="0"/>
                </a:rPr>
                <a:t> en su cuaderno un </a:t>
              </a:r>
              <a:r>
                <a:rPr lang="es-ES" sz="3200" b="1" i="0" dirty="0">
                  <a:solidFill>
                    <a:srgbClr val="0070C0"/>
                  </a:solidFill>
                  <a:effectLst/>
                  <a:latin typeface="Berlin Sans FB" panose="020E0602020502020306" pitchFamily="34" charset="0"/>
                </a:rPr>
                <a:t>ejemplo </a:t>
              </a:r>
              <a:r>
                <a:rPr lang="es-ES" sz="3200" b="0" i="0" dirty="0">
                  <a:solidFill>
                    <a:srgbClr val="000000"/>
                  </a:solidFill>
                  <a:effectLst/>
                  <a:latin typeface="Berlin Sans FB" panose="020E0602020502020306" pitchFamily="34" charset="0"/>
                </a:rPr>
                <a:t>de alguna circunstancia donde las han puesto en práctica.</a:t>
              </a:r>
            </a:p>
            <a:p>
              <a:pPr algn="just"/>
              <a:r>
                <a:rPr lang="es-ES" sz="2400" dirty="0">
                  <a:latin typeface="Berlin Sans FB" panose="020E0602020502020306" pitchFamily="34" charset="0"/>
                </a:rPr>
                <a:t> </a:t>
              </a:r>
              <a:r>
                <a:rPr lang="es-ES" sz="2400" dirty="0"/>
                <a:t/>
              </a:r>
              <a:br>
                <a:rPr lang="es-ES" sz="2400" dirty="0"/>
              </a:br>
              <a:endParaRPr lang="es-MX" sz="2400" dirty="0"/>
            </a:p>
          </p:txBody>
        </p:sp>
      </p:grpSp>
    </p:spTree>
    <p:extLst>
      <p:ext uri="{BB962C8B-B14F-4D97-AF65-F5344CB8AC3E}">
        <p14:creationId xmlns:p14="http://schemas.microsoft.com/office/powerpoint/2010/main" val="2981361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a:extLst>
              <a:ext uri="{FF2B5EF4-FFF2-40B4-BE49-F238E27FC236}">
                <a16:creationId xmlns:a16="http://schemas.microsoft.com/office/drawing/2014/main" id="{76CEBA52-45EF-43DB-ADFB-EBB281C5B496}"/>
              </a:ext>
            </a:extLst>
          </p:cNvPr>
          <p:cNvPicPr>
            <a:picLocks noChangeAspect="1"/>
          </p:cNvPicPr>
          <p:nvPr/>
        </p:nvPicPr>
        <p:blipFill rotWithShape="1">
          <a:blip r:embed="rId2"/>
          <a:srcRect l="31979" t="23518" r="31875" b="13704"/>
          <a:stretch/>
        </p:blipFill>
        <p:spPr>
          <a:xfrm>
            <a:off x="40942" y="0"/>
            <a:ext cx="12151058" cy="7008124"/>
          </a:xfrm>
          <a:prstGeom prst="rect">
            <a:avLst/>
          </a:prstGeom>
          <a:scene3d>
            <a:camera prst="orthographicFront"/>
            <a:lightRig rig="threePt" dir="t"/>
          </a:scene3d>
          <a:sp3d>
            <a:bevelT/>
          </a:sp3d>
        </p:spPr>
      </p:pic>
      <p:sp>
        <p:nvSpPr>
          <p:cNvPr id="6" name="Multiplicar 5"/>
          <p:cNvSpPr/>
          <p:nvPr/>
        </p:nvSpPr>
        <p:spPr>
          <a:xfrm>
            <a:off x="620485" y="885371"/>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Multiplicar 6"/>
          <p:cNvSpPr/>
          <p:nvPr/>
        </p:nvSpPr>
        <p:spPr>
          <a:xfrm>
            <a:off x="4860469" y="2583940"/>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Multiplicar 7"/>
          <p:cNvSpPr/>
          <p:nvPr/>
        </p:nvSpPr>
        <p:spPr>
          <a:xfrm>
            <a:off x="2906485" y="2409371"/>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Multiplicar 8"/>
          <p:cNvSpPr/>
          <p:nvPr/>
        </p:nvSpPr>
        <p:spPr>
          <a:xfrm>
            <a:off x="2906485" y="5932369"/>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Multiplicar 9"/>
          <p:cNvSpPr/>
          <p:nvPr/>
        </p:nvSpPr>
        <p:spPr>
          <a:xfrm>
            <a:off x="6760028" y="2510971"/>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Multiplicar 10"/>
          <p:cNvSpPr/>
          <p:nvPr/>
        </p:nvSpPr>
        <p:spPr>
          <a:xfrm>
            <a:off x="4546599" y="4001294"/>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Multiplicar 11"/>
          <p:cNvSpPr/>
          <p:nvPr/>
        </p:nvSpPr>
        <p:spPr>
          <a:xfrm>
            <a:off x="8559799" y="5846876"/>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Multiplicar 13"/>
          <p:cNvSpPr/>
          <p:nvPr/>
        </p:nvSpPr>
        <p:spPr>
          <a:xfrm>
            <a:off x="8636000" y="2268934"/>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Multiplicar 14"/>
          <p:cNvSpPr/>
          <p:nvPr/>
        </p:nvSpPr>
        <p:spPr>
          <a:xfrm>
            <a:off x="4532083" y="724008"/>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Multiplicar 15"/>
          <p:cNvSpPr/>
          <p:nvPr/>
        </p:nvSpPr>
        <p:spPr>
          <a:xfrm>
            <a:off x="10952843" y="2525372"/>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Multiplicar 16"/>
          <p:cNvSpPr/>
          <p:nvPr/>
        </p:nvSpPr>
        <p:spPr>
          <a:xfrm>
            <a:off x="10728779" y="4106574"/>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Multiplicar 17"/>
          <p:cNvSpPr/>
          <p:nvPr/>
        </p:nvSpPr>
        <p:spPr>
          <a:xfrm>
            <a:off x="1000578" y="5724579"/>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Multiplicar 18"/>
          <p:cNvSpPr/>
          <p:nvPr/>
        </p:nvSpPr>
        <p:spPr>
          <a:xfrm>
            <a:off x="8636000" y="4041576"/>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Multiplicar 19"/>
          <p:cNvSpPr/>
          <p:nvPr/>
        </p:nvSpPr>
        <p:spPr>
          <a:xfrm>
            <a:off x="6656613" y="4346176"/>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Multiplicar 20"/>
          <p:cNvSpPr/>
          <p:nvPr/>
        </p:nvSpPr>
        <p:spPr>
          <a:xfrm>
            <a:off x="6595835" y="1027906"/>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Multiplicar 21"/>
          <p:cNvSpPr/>
          <p:nvPr/>
        </p:nvSpPr>
        <p:spPr>
          <a:xfrm>
            <a:off x="2684237" y="683699"/>
            <a:ext cx="801914" cy="660174"/>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8427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Diseño De Fondo Azul Cielo De Maderas De Halloween, Azul, Pintado A Mano,  Víspera De Todos Los Santos Imagen de fondo para descarga gratuita">
            <a:extLst>
              <a:ext uri="{FF2B5EF4-FFF2-40B4-BE49-F238E27FC236}">
                <a16:creationId xmlns:a16="http://schemas.microsoft.com/office/drawing/2014/main" id="{72FF5D06-C764-4AF1-B947-89368E5C2351}"/>
              </a:ext>
            </a:extLst>
          </p:cNvPr>
          <p:cNvPicPr>
            <a:picLocks noChangeAspect="1" noChangeArrowheads="1"/>
          </p:cNvPicPr>
          <p:nvPr/>
        </p:nvPicPr>
        <p:blipFill>
          <a:blip r:embed="rId2">
            <a:alphaModFix amt="85000"/>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0" y="0"/>
            <a:ext cx="12168238" cy="684463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F5375C06-7A89-488D-9053-047C10CC89A6}"/>
              </a:ext>
            </a:extLst>
          </p:cNvPr>
          <p:cNvPicPr>
            <a:picLocks noChangeAspect="1"/>
          </p:cNvPicPr>
          <p:nvPr/>
        </p:nvPicPr>
        <p:blipFill>
          <a:blip r:embed="rId4">
            <a:alphaModFix amt="92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288244" y="155956"/>
            <a:ext cx="3265393" cy="1213996"/>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350DC3B2-D525-40F9-B752-04BD7872A95A}"/>
              </a:ext>
            </a:extLst>
          </p:cNvPr>
          <p:cNvSpPr txBox="1"/>
          <p:nvPr/>
        </p:nvSpPr>
        <p:spPr>
          <a:xfrm>
            <a:off x="1477565" y="169322"/>
            <a:ext cx="3042793" cy="1200329"/>
          </a:xfrm>
          <a:prstGeom prst="rect">
            <a:avLst/>
          </a:prstGeom>
          <a:noFill/>
        </p:spPr>
        <p:txBody>
          <a:bodyPr wrap="square">
            <a:spAutoFit/>
          </a:bodyPr>
          <a:lstStyle/>
          <a:p>
            <a:r>
              <a:rPr lang="es-ES" sz="2400" b="1" dirty="0">
                <a:solidFill>
                  <a:srgbClr val="00B050"/>
                </a:solidFill>
                <a:latin typeface="Berlin Sans FB" panose="020E0602020502020306" pitchFamily="34" charset="0"/>
              </a:rPr>
              <a:t>Reflexione </a:t>
            </a:r>
            <a:r>
              <a:rPr lang="es-ES" sz="2400" dirty="0">
                <a:latin typeface="Berlin Sans FB" panose="020E0602020502020306" pitchFamily="34" charset="0"/>
              </a:rPr>
              <a:t>considerando las siguientes preguntas.</a:t>
            </a:r>
            <a:endParaRPr lang="es-MX" dirty="0"/>
          </a:p>
        </p:txBody>
      </p:sp>
      <p:sp>
        <p:nvSpPr>
          <p:cNvPr id="9" name="Diagrama de flujo: conector fuera de página 8">
            <a:extLst>
              <a:ext uri="{FF2B5EF4-FFF2-40B4-BE49-F238E27FC236}">
                <a16:creationId xmlns:a16="http://schemas.microsoft.com/office/drawing/2014/main" id="{150DCD01-C22A-4949-9289-FB1492BDB596}"/>
              </a:ext>
            </a:extLst>
          </p:cNvPr>
          <p:cNvSpPr/>
          <p:nvPr/>
        </p:nvSpPr>
        <p:spPr>
          <a:xfrm>
            <a:off x="110836" y="13366"/>
            <a:ext cx="1302328" cy="1993234"/>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CuadroTexto 9">
            <a:extLst>
              <a:ext uri="{FF2B5EF4-FFF2-40B4-BE49-F238E27FC236}">
                <a16:creationId xmlns:a16="http://schemas.microsoft.com/office/drawing/2014/main" id="{23F1023A-A4FB-4BC1-8976-D514350C8C4E}"/>
              </a:ext>
            </a:extLst>
          </p:cNvPr>
          <p:cNvSpPr txBox="1"/>
          <p:nvPr/>
        </p:nvSpPr>
        <p:spPr>
          <a:xfrm>
            <a:off x="13237" y="328214"/>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rPr>
              <a:t>4</a:t>
            </a:r>
          </a:p>
        </p:txBody>
      </p:sp>
      <p:pic>
        <p:nvPicPr>
          <p:cNvPr id="11" name="Imagen 10">
            <a:extLst>
              <a:ext uri="{FF2B5EF4-FFF2-40B4-BE49-F238E27FC236}">
                <a16:creationId xmlns:a16="http://schemas.microsoft.com/office/drawing/2014/main" id="{CE2F95CC-0973-4673-8DA5-951993E46F24}"/>
              </a:ext>
            </a:extLst>
          </p:cNvPr>
          <p:cNvPicPr>
            <a:picLocks noChangeAspect="1"/>
          </p:cNvPicPr>
          <p:nvPr/>
        </p:nvPicPr>
        <p:blipFill>
          <a:blip r:embed="rId6"/>
          <a:stretch>
            <a:fillRect/>
          </a:stretch>
        </p:blipFill>
        <p:spPr>
          <a:xfrm>
            <a:off x="8226690" y="622300"/>
            <a:ext cx="3587774" cy="6235700"/>
          </a:xfrm>
          <a:prstGeom prst="rect">
            <a:avLst/>
          </a:prstGeom>
        </p:spPr>
      </p:pic>
      <p:grpSp>
        <p:nvGrpSpPr>
          <p:cNvPr id="16" name="Grupo 15">
            <a:extLst>
              <a:ext uri="{FF2B5EF4-FFF2-40B4-BE49-F238E27FC236}">
                <a16:creationId xmlns:a16="http://schemas.microsoft.com/office/drawing/2014/main" id="{934216DA-1D45-4CF1-916A-B80E41D04C3C}"/>
              </a:ext>
            </a:extLst>
          </p:cNvPr>
          <p:cNvGrpSpPr/>
          <p:nvPr/>
        </p:nvGrpSpPr>
        <p:grpSpPr>
          <a:xfrm>
            <a:off x="55251" y="1595617"/>
            <a:ext cx="4383108" cy="3138972"/>
            <a:chOff x="114220" y="2184429"/>
            <a:chExt cx="4383108" cy="3138972"/>
          </a:xfrm>
        </p:grpSpPr>
        <p:pic>
          <p:nvPicPr>
            <p:cNvPr id="13" name="Imagen 12">
              <a:extLst>
                <a:ext uri="{FF2B5EF4-FFF2-40B4-BE49-F238E27FC236}">
                  <a16:creationId xmlns:a16="http://schemas.microsoft.com/office/drawing/2014/main" id="{4050ACD9-4B5C-422A-893F-5A0EC43B6317}"/>
                </a:ext>
              </a:extLst>
            </p:cNvPr>
            <p:cNvPicPr>
              <a:picLocks noChangeAspect="1"/>
            </p:cNvPicPr>
            <p:nvPr/>
          </p:nvPicPr>
          <p:blipFill rotWithShape="1">
            <a:blip r:embed="rId6"/>
            <a:srcRect r="18359" b="62127"/>
            <a:stretch/>
          </p:blipFill>
          <p:spPr>
            <a:xfrm rot="920235" flipH="1">
              <a:off x="114220" y="2184429"/>
              <a:ext cx="4383108" cy="3138972"/>
            </a:xfrm>
            <a:prstGeom prst="rect">
              <a:avLst/>
            </a:prstGeom>
          </p:spPr>
        </p:pic>
        <p:sp>
          <p:nvSpPr>
            <p:cNvPr id="15" name="CuadroTexto 14">
              <a:extLst>
                <a:ext uri="{FF2B5EF4-FFF2-40B4-BE49-F238E27FC236}">
                  <a16:creationId xmlns:a16="http://schemas.microsoft.com/office/drawing/2014/main" id="{52B04F7B-C13B-422D-8A3A-4DE5434C3300}"/>
                </a:ext>
              </a:extLst>
            </p:cNvPr>
            <p:cNvSpPr txBox="1"/>
            <p:nvPr/>
          </p:nvSpPr>
          <p:spPr>
            <a:xfrm>
              <a:off x="451619" y="3274500"/>
              <a:ext cx="3342689" cy="1323439"/>
            </a:xfrm>
            <a:prstGeom prst="rect">
              <a:avLst/>
            </a:prstGeom>
            <a:noFill/>
          </p:spPr>
          <p:txBody>
            <a:bodyPr wrap="square" rtlCol="0">
              <a:spAutoFit/>
            </a:bodyPr>
            <a:lstStyle/>
            <a:p>
              <a:pPr algn="ctr"/>
              <a:r>
                <a:rPr lang="es-MX" sz="2000" b="1" dirty="0">
                  <a:latin typeface="Comic Sans MS" panose="030F0702030302020204" pitchFamily="66" charset="0"/>
                </a:rPr>
                <a:t>¿HABÍA IDENTIFICADO LA IMPORTANCIA DE RECONOCER SUS PROPIAS FORTALEZAS?</a:t>
              </a:r>
            </a:p>
          </p:txBody>
        </p:sp>
      </p:grpSp>
      <p:grpSp>
        <p:nvGrpSpPr>
          <p:cNvPr id="17" name="Grupo 16">
            <a:extLst>
              <a:ext uri="{FF2B5EF4-FFF2-40B4-BE49-F238E27FC236}">
                <a16:creationId xmlns:a16="http://schemas.microsoft.com/office/drawing/2014/main" id="{28183FBB-2796-46FF-924D-16446AB1F316}"/>
              </a:ext>
            </a:extLst>
          </p:cNvPr>
          <p:cNvGrpSpPr/>
          <p:nvPr/>
        </p:nvGrpSpPr>
        <p:grpSpPr>
          <a:xfrm>
            <a:off x="4294555" y="2975759"/>
            <a:ext cx="5333289" cy="3217846"/>
            <a:chOff x="3930944" y="2667051"/>
            <a:chExt cx="5333289" cy="3217846"/>
          </a:xfrm>
        </p:grpSpPr>
        <p:pic>
          <p:nvPicPr>
            <p:cNvPr id="14" name="Imagen 13">
              <a:extLst>
                <a:ext uri="{FF2B5EF4-FFF2-40B4-BE49-F238E27FC236}">
                  <a16:creationId xmlns:a16="http://schemas.microsoft.com/office/drawing/2014/main" id="{4C27283C-8DC0-4718-A769-7F12217960FC}"/>
                </a:ext>
              </a:extLst>
            </p:cNvPr>
            <p:cNvPicPr>
              <a:picLocks noChangeAspect="1"/>
            </p:cNvPicPr>
            <p:nvPr/>
          </p:nvPicPr>
          <p:blipFill rotWithShape="1">
            <a:blip r:embed="rId6"/>
            <a:srcRect r="18359" b="62127"/>
            <a:stretch/>
          </p:blipFill>
          <p:spPr>
            <a:xfrm rot="21126629">
              <a:off x="3930944" y="2667051"/>
              <a:ext cx="5333289" cy="3217846"/>
            </a:xfrm>
            <a:prstGeom prst="rect">
              <a:avLst/>
            </a:prstGeom>
          </p:spPr>
        </p:pic>
        <p:sp>
          <p:nvSpPr>
            <p:cNvPr id="18" name="CuadroTexto 17">
              <a:extLst>
                <a:ext uri="{FF2B5EF4-FFF2-40B4-BE49-F238E27FC236}">
                  <a16:creationId xmlns:a16="http://schemas.microsoft.com/office/drawing/2014/main" id="{C4D7EE2C-20EE-4AAF-9BFD-5876C3AFF350}"/>
                </a:ext>
              </a:extLst>
            </p:cNvPr>
            <p:cNvSpPr txBox="1"/>
            <p:nvPr/>
          </p:nvSpPr>
          <p:spPr>
            <a:xfrm>
              <a:off x="4392657" y="3740150"/>
              <a:ext cx="4341342" cy="1631216"/>
            </a:xfrm>
            <a:prstGeom prst="rect">
              <a:avLst/>
            </a:prstGeom>
            <a:noFill/>
          </p:spPr>
          <p:txBody>
            <a:bodyPr wrap="square" rtlCol="0">
              <a:spAutoFit/>
            </a:bodyPr>
            <a:lstStyle/>
            <a:p>
              <a:pPr algn="ctr"/>
              <a:r>
                <a:rPr lang="es-MX" sz="2000" b="1" dirty="0">
                  <a:latin typeface="Comic Sans MS" panose="030F0702030302020204" pitchFamily="66" charset="0"/>
                </a:rPr>
                <a:t>¿DE QUÉ MANERA ESTAS FORTALEZAS CONTRIBUYEN A SU AUTOCUIDADO Y A PROCURAR SU BIENESTAR FÍSICO Y SOCIOEMOCIONAL?</a:t>
              </a:r>
            </a:p>
          </p:txBody>
        </p:sp>
      </p:grpSp>
      <p:sp>
        <p:nvSpPr>
          <p:cNvPr id="21" name="CuadroTexto 20">
            <a:extLst>
              <a:ext uri="{FF2B5EF4-FFF2-40B4-BE49-F238E27FC236}">
                <a16:creationId xmlns:a16="http://schemas.microsoft.com/office/drawing/2014/main" id="{87A7C36D-9570-4656-93AF-926F097EC4AA}"/>
              </a:ext>
            </a:extLst>
          </p:cNvPr>
          <p:cNvSpPr txBox="1"/>
          <p:nvPr/>
        </p:nvSpPr>
        <p:spPr>
          <a:xfrm>
            <a:off x="8797879" y="1238304"/>
            <a:ext cx="1622024" cy="1107996"/>
          </a:xfrm>
          <a:prstGeom prst="rect">
            <a:avLst/>
          </a:prstGeom>
          <a:noFill/>
        </p:spPr>
        <p:txBody>
          <a:bodyPr wrap="square" rtlCol="0">
            <a:spAutoFit/>
          </a:bodyPr>
          <a:lstStyle/>
          <a:p>
            <a:pPr algn="ctr"/>
            <a:r>
              <a:rPr lang="es-MX" sz="6600" b="1" dirty="0">
                <a:latin typeface="Comic Sans MS" panose="030F0702030302020204" pitchFamily="66" charset="0"/>
              </a:rPr>
              <a:t>…</a:t>
            </a:r>
          </a:p>
        </p:txBody>
      </p:sp>
    </p:spTree>
    <p:extLst>
      <p:ext uri="{BB962C8B-B14F-4D97-AF65-F5344CB8AC3E}">
        <p14:creationId xmlns:p14="http://schemas.microsoft.com/office/powerpoint/2010/main" val="32638797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dos de pantalla de Halloween - FondosMil">
            <a:extLst>
              <a:ext uri="{FF2B5EF4-FFF2-40B4-BE49-F238E27FC236}">
                <a16:creationId xmlns:a16="http://schemas.microsoft.com/office/drawing/2014/main" id="{378D5E71-8A93-4054-87CA-31374F5FAF43}"/>
              </a:ext>
            </a:extLst>
          </p:cNvPr>
          <p:cNvPicPr>
            <a:picLocks noChangeAspect="1" noChangeArrowheads="1"/>
          </p:cNvPicPr>
          <p:nvPr/>
        </p:nvPicPr>
        <p:blipFill>
          <a:blip r:embed="rId2">
            <a:alphaModFix amt="85000"/>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34F5BEE8-8117-4C10-B660-4929592B86CF}"/>
              </a:ext>
            </a:extLst>
          </p:cNvPr>
          <p:cNvPicPr>
            <a:picLocks noChangeAspect="1"/>
          </p:cNvPicPr>
          <p:nvPr/>
        </p:nvPicPr>
        <p:blipFill>
          <a:blip r:embed="rId4"/>
          <a:stretch>
            <a:fillRect/>
          </a:stretch>
        </p:blipFill>
        <p:spPr>
          <a:xfrm>
            <a:off x="545014" y="3572183"/>
            <a:ext cx="11101969" cy="2739211"/>
          </a:xfrm>
          <a:prstGeom prst="rect">
            <a:avLst/>
          </a:prstGeom>
          <a:ln w="76200">
            <a:solidFill>
              <a:srgbClr val="FF8409"/>
            </a:solidFill>
          </a:ln>
          <a:effectLst>
            <a:glow rad="127000">
              <a:schemeClr val="bg1"/>
            </a:glow>
          </a:effectLst>
        </p:spPr>
      </p:pic>
      <p:sp>
        <p:nvSpPr>
          <p:cNvPr id="13" name="CuadroTexto 12">
            <a:extLst>
              <a:ext uri="{FF2B5EF4-FFF2-40B4-BE49-F238E27FC236}">
                <a16:creationId xmlns:a16="http://schemas.microsoft.com/office/drawing/2014/main" id="{B7FC4D76-32A3-48DD-BE73-976203FA4CBD}"/>
              </a:ext>
            </a:extLst>
          </p:cNvPr>
          <p:cNvSpPr txBox="1"/>
          <p:nvPr/>
        </p:nvSpPr>
        <p:spPr>
          <a:xfrm>
            <a:off x="2152649" y="393700"/>
            <a:ext cx="7810500" cy="2739211"/>
          </a:xfrm>
          <a:prstGeom prst="rect">
            <a:avLst/>
          </a:prstGeom>
          <a:solidFill>
            <a:srgbClr val="FFEBFF"/>
          </a:solidFill>
          <a:ln w="146050" cmpd="thinThick">
            <a:solidFill>
              <a:srgbClr val="CC0099"/>
            </a:solidFill>
          </a:ln>
        </p:spPr>
        <p:txBody>
          <a:bodyPr wrap="square" rtlCol="0">
            <a:spAutoFit/>
          </a:bodyPr>
          <a:lstStyle/>
          <a:p>
            <a:pPr algn="ctr"/>
            <a:r>
              <a:rPr lang="es-MX" sz="5400" b="1" dirty="0">
                <a:ln w="38100">
                  <a:solidFill>
                    <a:schemeClr val="tx1"/>
                  </a:solidFill>
                </a:ln>
                <a:solidFill>
                  <a:srgbClr val="FF8409"/>
                </a:solidFill>
                <a:latin typeface="Berlin Sans FB" panose="020E0602020502020306" pitchFamily="34" charset="0"/>
              </a:rPr>
              <a:t>MOMENTO II</a:t>
            </a:r>
          </a:p>
          <a:p>
            <a:pPr algn="ctr"/>
            <a:r>
              <a:rPr lang="es-MX" sz="4000" b="1" dirty="0">
                <a:ln w="38100">
                  <a:noFill/>
                </a:ln>
                <a:solidFill>
                  <a:sysClr val="windowText" lastClr="000000"/>
                </a:solidFill>
                <a:latin typeface="Berlin Sans FB" panose="020E0602020502020306" pitchFamily="34" charset="0"/>
              </a:rPr>
              <a:t>Valoremos </a:t>
            </a:r>
          </a:p>
          <a:p>
            <a:pPr algn="ctr"/>
            <a:r>
              <a:rPr lang="es-MX" sz="4000" b="1" dirty="0">
                <a:ln w="38100">
                  <a:noFill/>
                </a:ln>
                <a:solidFill>
                  <a:sysClr val="windowText" lastClr="000000"/>
                </a:solidFill>
                <a:latin typeface="Berlin Sans FB" panose="020E0602020502020306" pitchFamily="34" charset="0"/>
              </a:rPr>
              <a:t>los aprendizajes alcanzados </a:t>
            </a:r>
          </a:p>
          <a:p>
            <a:pPr algn="ctr"/>
            <a:r>
              <a:rPr lang="es-MX" sz="3200" dirty="0">
                <a:ln w="38100">
                  <a:noFill/>
                </a:ln>
                <a:solidFill>
                  <a:srgbClr val="7030A0"/>
                </a:solidFill>
                <a:latin typeface="Berlin Sans FB" panose="020E0602020502020306" pitchFamily="34" charset="0"/>
              </a:rPr>
              <a:t>y concluyamos nuestro PEMC </a:t>
            </a:r>
          </a:p>
        </p:txBody>
      </p:sp>
    </p:spTree>
    <p:extLst>
      <p:ext uri="{BB962C8B-B14F-4D97-AF65-F5344CB8AC3E}">
        <p14:creationId xmlns:p14="http://schemas.microsoft.com/office/powerpoint/2010/main" val="3750505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 Imagen de Decoración de fondo naranja de Halloween con araña colgando de  un hilo Fotografía de Stock">
            <a:extLst>
              <a:ext uri="{FF2B5EF4-FFF2-40B4-BE49-F238E27FC236}">
                <a16:creationId xmlns:a16="http://schemas.microsoft.com/office/drawing/2014/main" id="{3BCF3AD3-EC3B-4555-A893-0E3DFD9FE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00224" cy="684463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4AC7BD7-3038-45FC-B66D-6E2647977F58}"/>
              </a:ext>
            </a:extLst>
          </p:cNvPr>
          <p:cNvSpPr txBox="1"/>
          <p:nvPr/>
        </p:nvSpPr>
        <p:spPr>
          <a:xfrm>
            <a:off x="4275263" y="279309"/>
            <a:ext cx="7508615" cy="923330"/>
          </a:xfrm>
          <a:prstGeom prst="rect">
            <a:avLst/>
          </a:prstGeom>
          <a:solidFill>
            <a:schemeClr val="tx1">
              <a:lumMod val="75000"/>
              <a:lumOff val="25000"/>
            </a:schemeClr>
          </a:solidFill>
          <a:effectLst>
            <a:glow rad="127000">
              <a:schemeClr val="bg1"/>
            </a:glow>
          </a:effectLst>
        </p:spPr>
        <p:txBody>
          <a:bodyPr wrap="square">
            <a:spAutoFit/>
          </a:bodyPr>
          <a:lstStyle/>
          <a:p>
            <a:pPr algn="ctr"/>
            <a:r>
              <a:rPr lang="es-ES" sz="5400" b="0" cap="none" spc="0" dirty="0">
                <a:ln w="28575">
                  <a:noFill/>
                </a:ln>
                <a:solidFill>
                  <a:schemeClr val="bg1"/>
                </a:solidFill>
                <a:effectLst>
                  <a:outerShdw blurRad="38100" dist="19050" dir="2700000" algn="tl" rotWithShape="0">
                    <a:schemeClr val="dk1">
                      <a:alpha val="40000"/>
                    </a:schemeClr>
                  </a:outerShdw>
                </a:effectLst>
                <a:latin typeface="Berlin Sans FB Demi" panose="020E0802020502020306" pitchFamily="34" charset="0"/>
              </a:rPr>
              <a:t>Encuadre de la sesión</a:t>
            </a:r>
            <a:endParaRPr lang="es-MX" sz="5400" dirty="0">
              <a:ln w="28575">
                <a:noFill/>
              </a:ln>
              <a:solidFill>
                <a:schemeClr val="bg1"/>
              </a:solidFill>
              <a:latin typeface="Berlin Sans FB Demi" panose="020E0802020502020306" pitchFamily="34" charset="0"/>
            </a:endParaRPr>
          </a:p>
        </p:txBody>
      </p:sp>
      <p:sp>
        <p:nvSpPr>
          <p:cNvPr id="6" name="CuadroTexto 5">
            <a:extLst>
              <a:ext uri="{FF2B5EF4-FFF2-40B4-BE49-F238E27FC236}">
                <a16:creationId xmlns:a16="http://schemas.microsoft.com/office/drawing/2014/main" id="{9EDF18BF-EF52-4BB2-8DD0-0C322F661ADC}"/>
              </a:ext>
            </a:extLst>
          </p:cNvPr>
          <p:cNvSpPr txBox="1"/>
          <p:nvPr/>
        </p:nvSpPr>
        <p:spPr>
          <a:xfrm>
            <a:off x="405924" y="1714422"/>
            <a:ext cx="11377955" cy="2090463"/>
          </a:xfrm>
          <a:prstGeom prst="rect">
            <a:avLst/>
          </a:prstGeom>
          <a:solidFill>
            <a:schemeClr val="accent5">
              <a:lumMod val="20000"/>
              <a:lumOff val="80000"/>
            </a:schemeClr>
          </a:solidFill>
          <a:ln w="57150">
            <a:noFill/>
            <a:prstDash val="dash"/>
          </a:ln>
          <a:effectLst>
            <a:outerShdw blurRad="50800" dist="38100" dir="5400000" algn="t" rotWithShape="0">
              <a:prstClr val="black">
                <a:alpha val="40000"/>
              </a:prstClr>
            </a:outerShdw>
          </a:effectLst>
        </p:spPr>
        <p:txBody>
          <a:bodyPr wrap="square" lIns="324000" tIns="180000" rIns="324000" bIns="180000">
            <a:spAutoFit/>
          </a:bodyPr>
          <a:lstStyle/>
          <a:p>
            <a:pPr algn="just">
              <a:lnSpc>
                <a:spcPct val="150000"/>
              </a:lnSpc>
            </a:pPr>
            <a:r>
              <a:rPr lang="es-ES" sz="2600" b="1" dirty="0">
                <a:ln w="19050">
                  <a:solidFill>
                    <a:schemeClr val="tx1"/>
                  </a:solidFill>
                </a:ln>
                <a:solidFill>
                  <a:srgbClr val="33CCCC"/>
                </a:solidFill>
                <a:effectLst>
                  <a:outerShdw blurRad="38100" dist="38100" dir="2700000" algn="tl">
                    <a:srgbClr val="000000">
                      <a:alpha val="43137"/>
                    </a:srgbClr>
                  </a:outerShdw>
                </a:effectLst>
                <a:latin typeface="Berlin Sans FB" panose="020E0602020502020306" pitchFamily="34" charset="0"/>
              </a:rPr>
              <a:t>Revisen</a:t>
            </a:r>
            <a:r>
              <a:rPr lang="es-ES" sz="2600" dirty="0">
                <a:latin typeface="Berlin Sans FB" panose="020E0602020502020306" pitchFamily="34" charset="0"/>
              </a:rPr>
              <a:t> la </a:t>
            </a:r>
            <a:r>
              <a:rPr lang="es-ES" sz="2600" b="1" dirty="0">
                <a:ln w="19050">
                  <a:solidFill>
                    <a:schemeClr val="tx1"/>
                  </a:solidFill>
                </a:ln>
                <a:solidFill>
                  <a:srgbClr val="00B0F0"/>
                </a:solidFill>
                <a:effectLst>
                  <a:outerShdw blurRad="38100" dist="38100" dir="2700000" algn="tl">
                    <a:srgbClr val="000000">
                      <a:alpha val="43137"/>
                    </a:srgbClr>
                  </a:outerShdw>
                </a:effectLst>
                <a:latin typeface="Berlin Sans FB" panose="020E0602020502020306" pitchFamily="34" charset="0"/>
              </a:rPr>
              <a:t>presentación</a:t>
            </a:r>
            <a:r>
              <a:rPr lang="es-ES" sz="2600" dirty="0">
                <a:latin typeface="Berlin Sans FB" panose="020E0602020502020306" pitchFamily="34" charset="0"/>
              </a:rPr>
              <a:t>, la </a:t>
            </a:r>
            <a:r>
              <a:rPr lang="es-ES" sz="2600" b="1" dirty="0">
                <a:ln w="28575">
                  <a:solidFill>
                    <a:schemeClr val="tx1"/>
                  </a:solidFill>
                </a:ln>
                <a:solidFill>
                  <a:srgbClr val="00B0F0"/>
                </a:solidFill>
                <a:latin typeface="Berlin Sans FB" panose="020E0602020502020306" pitchFamily="34" charset="0"/>
              </a:rPr>
              <a:t>agenda</a:t>
            </a:r>
            <a:r>
              <a:rPr lang="es-ES" sz="2600" dirty="0">
                <a:latin typeface="Berlin Sans FB" panose="020E0602020502020306" pitchFamily="34" charset="0"/>
              </a:rPr>
              <a:t> de trabajo,  los </a:t>
            </a:r>
            <a:r>
              <a:rPr lang="es-ES" sz="2600" b="1" dirty="0">
                <a:ln w="19050">
                  <a:solidFill>
                    <a:schemeClr val="tx1"/>
                  </a:solidFill>
                </a:ln>
                <a:solidFill>
                  <a:srgbClr val="00B0F0"/>
                </a:solidFill>
                <a:effectLst>
                  <a:outerShdw blurRad="38100" dist="38100" dir="2700000" algn="tl">
                    <a:srgbClr val="000000">
                      <a:alpha val="43137"/>
                    </a:srgbClr>
                  </a:outerShdw>
                </a:effectLst>
                <a:latin typeface="Berlin Sans FB" panose="020E0602020502020306" pitchFamily="34" charset="0"/>
              </a:rPr>
              <a:t>propósitos</a:t>
            </a:r>
            <a:r>
              <a:rPr lang="es-ES" sz="2600" dirty="0">
                <a:latin typeface="Berlin Sans FB" panose="020E0602020502020306" pitchFamily="34" charset="0"/>
              </a:rPr>
              <a:t>, los </a:t>
            </a:r>
            <a:r>
              <a:rPr lang="es-ES" sz="2600" b="1" dirty="0">
                <a:ln w="19050">
                  <a:solidFill>
                    <a:schemeClr val="tx1"/>
                  </a:solidFill>
                </a:ln>
                <a:solidFill>
                  <a:srgbClr val="00B0F0"/>
                </a:solidFill>
                <a:effectLst>
                  <a:outerShdw blurRad="38100" dist="38100" dir="2700000" algn="tl">
                    <a:srgbClr val="000000">
                      <a:alpha val="43137"/>
                    </a:srgbClr>
                  </a:outerShdw>
                </a:effectLst>
                <a:latin typeface="Berlin Sans FB" panose="020E0602020502020306" pitchFamily="34" charset="0"/>
              </a:rPr>
              <a:t>productos</a:t>
            </a:r>
            <a:r>
              <a:rPr lang="es-ES" sz="2600" dirty="0">
                <a:latin typeface="Berlin Sans FB" panose="020E0602020502020306" pitchFamily="34" charset="0"/>
              </a:rPr>
              <a:t> esperados de la sesión. </a:t>
            </a:r>
            <a:r>
              <a:rPr lang="es-ES" sz="2600" b="1" dirty="0">
                <a:ln w="19050">
                  <a:solidFill>
                    <a:schemeClr val="tx1"/>
                  </a:solidFill>
                </a:ln>
                <a:solidFill>
                  <a:srgbClr val="33CCCC"/>
                </a:solidFill>
                <a:effectLst>
                  <a:outerShdw blurRad="38100" dist="38100" dir="2700000" algn="tl">
                    <a:srgbClr val="000000">
                      <a:alpha val="43137"/>
                    </a:srgbClr>
                  </a:outerShdw>
                </a:effectLst>
                <a:latin typeface="Berlin Sans FB" panose="020E0602020502020306" pitchFamily="34" charset="0"/>
              </a:rPr>
              <a:t>Tomen</a:t>
            </a:r>
            <a:r>
              <a:rPr lang="es-ES" sz="2600" dirty="0">
                <a:latin typeface="Berlin Sans FB" panose="020E0602020502020306" pitchFamily="34" charset="0"/>
              </a:rPr>
              <a:t> </a:t>
            </a:r>
            <a:r>
              <a:rPr lang="es-ES" sz="2600" b="1" dirty="0">
                <a:ln w="19050">
                  <a:solidFill>
                    <a:schemeClr val="tx1"/>
                  </a:solidFill>
                </a:ln>
                <a:solidFill>
                  <a:srgbClr val="00B0F0"/>
                </a:solidFill>
                <a:effectLst>
                  <a:outerShdw blurRad="38100" dist="38100" dir="2700000" algn="tl">
                    <a:srgbClr val="000000">
                      <a:alpha val="43137"/>
                    </a:srgbClr>
                  </a:outerShdw>
                </a:effectLst>
                <a:latin typeface="Berlin Sans FB" panose="020E0602020502020306" pitchFamily="34" charset="0"/>
              </a:rPr>
              <a:t>acuerdos</a:t>
            </a:r>
            <a:r>
              <a:rPr lang="es-ES" sz="2600" dirty="0">
                <a:latin typeface="Berlin Sans FB" panose="020E0602020502020306" pitchFamily="34" charset="0"/>
              </a:rPr>
              <a:t> que les permitan organizar las actividades y hacer </a:t>
            </a:r>
            <a:r>
              <a:rPr lang="es-ES" sz="2600" b="1" dirty="0">
                <a:ln w="28575">
                  <a:solidFill>
                    <a:schemeClr val="tx1"/>
                  </a:solidFill>
                </a:ln>
                <a:solidFill>
                  <a:srgbClr val="FFFF00"/>
                </a:solidFill>
                <a:latin typeface="Berlin Sans FB" panose="020E0602020502020306" pitchFamily="34" charset="0"/>
              </a:rPr>
              <a:t>uso </a:t>
            </a:r>
            <a:r>
              <a:rPr lang="es-ES" sz="2600" b="1" dirty="0">
                <a:ln w="19050">
                  <a:solidFill>
                    <a:schemeClr val="tx1"/>
                  </a:solidFill>
                </a:ln>
                <a:solidFill>
                  <a:srgbClr val="FFFF00"/>
                </a:solidFill>
                <a:effectLst>
                  <a:outerShdw blurRad="38100" dist="38100" dir="2700000" algn="tl">
                    <a:srgbClr val="000000">
                      <a:alpha val="43137"/>
                    </a:srgbClr>
                  </a:outerShdw>
                </a:effectLst>
                <a:latin typeface="Berlin Sans FB" panose="020E0602020502020306" pitchFamily="34" charset="0"/>
              </a:rPr>
              <a:t>eficiente del tiempo</a:t>
            </a:r>
            <a:r>
              <a:rPr lang="es-ES" sz="2600" dirty="0">
                <a:latin typeface="Berlin Sans FB" panose="020E0602020502020306" pitchFamily="34" charset="0"/>
              </a:rPr>
              <a:t>. </a:t>
            </a:r>
            <a:endParaRPr lang="es-MX" sz="2600" dirty="0">
              <a:latin typeface="Berlin Sans FB" panose="020E0602020502020306" pitchFamily="34" charset="0"/>
            </a:endParaRPr>
          </a:p>
        </p:txBody>
      </p:sp>
      <p:sp>
        <p:nvSpPr>
          <p:cNvPr id="3" name="Diagrama de flujo: conector fuera de página 2">
            <a:extLst>
              <a:ext uri="{FF2B5EF4-FFF2-40B4-BE49-F238E27FC236}">
                <a16:creationId xmlns:a16="http://schemas.microsoft.com/office/drawing/2014/main" id="{91935DEE-2956-40D4-A79E-329D42A8EC5A}"/>
              </a:ext>
            </a:extLst>
          </p:cNvPr>
          <p:cNvSpPr/>
          <p:nvPr/>
        </p:nvSpPr>
        <p:spPr>
          <a:xfrm>
            <a:off x="110835" y="13366"/>
            <a:ext cx="1760005" cy="1455216"/>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CuadroTexto 11">
            <a:extLst>
              <a:ext uri="{FF2B5EF4-FFF2-40B4-BE49-F238E27FC236}">
                <a16:creationId xmlns:a16="http://schemas.microsoft.com/office/drawing/2014/main" id="{EEA72F76-7727-410D-960D-9E0DDA7AE90D}"/>
              </a:ext>
            </a:extLst>
          </p:cNvPr>
          <p:cNvSpPr txBox="1"/>
          <p:nvPr/>
        </p:nvSpPr>
        <p:spPr>
          <a:xfrm>
            <a:off x="244460" y="251657"/>
            <a:ext cx="150615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a:ln w="38100">
                  <a:solidFill>
                    <a:schemeClr val="bg1"/>
                  </a:solidFill>
                </a:ln>
                <a:effectLst>
                  <a:outerShdw blurRad="38100" dist="38100" dir="2700000" algn="tl">
                    <a:srgbClr val="000000">
                      <a:alpha val="43137"/>
                    </a:srgbClr>
                  </a:outerShdw>
                </a:effectLst>
                <a:uLnTx/>
                <a:uFillTx/>
                <a:latin typeface="Modern Love" panose="04090805081005020601" pitchFamily="82" charset="0"/>
                <a:ea typeface="+mn-ea"/>
                <a:cs typeface="+mn-cs"/>
              </a:rPr>
              <a:t>1-2</a:t>
            </a:r>
          </a:p>
        </p:txBody>
      </p:sp>
      <p:sp>
        <p:nvSpPr>
          <p:cNvPr id="14" name="CuadroTexto 13">
            <a:extLst>
              <a:ext uri="{FF2B5EF4-FFF2-40B4-BE49-F238E27FC236}">
                <a16:creationId xmlns:a16="http://schemas.microsoft.com/office/drawing/2014/main" id="{91E38F88-8C35-41E1-9103-66B6B377AB37}"/>
              </a:ext>
            </a:extLst>
          </p:cNvPr>
          <p:cNvSpPr txBox="1"/>
          <p:nvPr/>
        </p:nvSpPr>
        <p:spPr>
          <a:xfrm>
            <a:off x="405923" y="4183646"/>
            <a:ext cx="11377955" cy="2090463"/>
          </a:xfrm>
          <a:prstGeom prst="rect">
            <a:avLst/>
          </a:prstGeom>
          <a:solidFill>
            <a:schemeClr val="accent5">
              <a:lumMod val="20000"/>
              <a:lumOff val="80000"/>
            </a:schemeClr>
          </a:solidFill>
          <a:ln w="57150">
            <a:noFill/>
            <a:prstDash val="dash"/>
          </a:ln>
          <a:effectLst>
            <a:outerShdw blurRad="50800" dist="38100" dir="5400000" algn="t" rotWithShape="0">
              <a:prstClr val="black">
                <a:alpha val="40000"/>
              </a:prstClr>
            </a:outerShdw>
          </a:effectLst>
        </p:spPr>
        <p:txBody>
          <a:bodyPr wrap="square" lIns="324000" tIns="180000" rIns="324000" bIns="180000">
            <a:spAutoFit/>
          </a:bodyPr>
          <a:lstStyle/>
          <a:p>
            <a:pPr algn="just">
              <a:lnSpc>
                <a:spcPct val="150000"/>
              </a:lnSpc>
            </a:pPr>
            <a:r>
              <a:rPr lang="es-ES" sz="2600" b="1" dirty="0">
                <a:ln w="19050">
                  <a:solidFill>
                    <a:schemeClr val="tx1"/>
                  </a:solidFill>
                </a:ln>
                <a:solidFill>
                  <a:srgbClr val="33CCCC"/>
                </a:solidFill>
                <a:effectLst>
                  <a:outerShdw blurRad="38100" dist="38100" dir="2700000" algn="tl">
                    <a:srgbClr val="000000">
                      <a:alpha val="43137"/>
                    </a:srgbClr>
                  </a:outerShdw>
                </a:effectLst>
                <a:latin typeface="Berlin Sans FB" panose="020E0602020502020306" pitchFamily="34" charset="0"/>
              </a:rPr>
              <a:t>Analicen</a:t>
            </a:r>
            <a:r>
              <a:rPr lang="es-ES" sz="2600" dirty="0">
                <a:latin typeface="Berlin Sans FB" panose="020E0602020502020306" pitchFamily="34" charset="0"/>
              </a:rPr>
              <a:t> el </a:t>
            </a:r>
            <a:r>
              <a:rPr lang="es-ES" sz="2600" b="1" dirty="0">
                <a:ln w="19050">
                  <a:solidFill>
                    <a:schemeClr val="tx1"/>
                  </a:solidFill>
                </a:ln>
                <a:solidFill>
                  <a:srgbClr val="00B0F0"/>
                </a:solidFill>
                <a:effectLst>
                  <a:outerShdw blurRad="38100" dist="38100" dir="2700000" algn="tl">
                    <a:srgbClr val="000000">
                      <a:alpha val="43137"/>
                    </a:srgbClr>
                  </a:outerShdw>
                </a:effectLst>
                <a:latin typeface="Berlin Sans FB" panose="020E0602020502020306" pitchFamily="34" charset="0"/>
              </a:rPr>
              <a:t>mensaje de inicio</a:t>
            </a:r>
            <a:r>
              <a:rPr lang="es-ES" sz="2600" dirty="0">
                <a:latin typeface="Berlin Sans FB" panose="020E0602020502020306" pitchFamily="34" charset="0"/>
              </a:rPr>
              <a:t> de los trabajos de esta sesión que les dirige la Secretaria de Educación Pública, Maestra Delfina Gómez Álvarez, y compartan sus </a:t>
            </a:r>
            <a:r>
              <a:rPr lang="es-ES" sz="2600" b="1" dirty="0">
                <a:ln w="28575">
                  <a:solidFill>
                    <a:schemeClr val="tx1"/>
                  </a:solidFill>
                </a:ln>
                <a:solidFill>
                  <a:srgbClr val="FF66FF"/>
                </a:solidFill>
                <a:latin typeface="Berlin Sans FB" panose="020E0602020502020306" pitchFamily="34" charset="0"/>
              </a:rPr>
              <a:t>opiniones</a:t>
            </a:r>
            <a:r>
              <a:rPr lang="es-ES" sz="2600" dirty="0">
                <a:latin typeface="Berlin Sans FB" panose="020E0602020502020306" pitchFamily="34" charset="0"/>
              </a:rPr>
              <a:t> acerca de las </a:t>
            </a:r>
            <a:r>
              <a:rPr lang="es-ES" sz="2600" b="1" dirty="0">
                <a:ln w="28575">
                  <a:solidFill>
                    <a:schemeClr val="tx1"/>
                  </a:solidFill>
                </a:ln>
                <a:solidFill>
                  <a:srgbClr val="FFFF00"/>
                </a:solidFill>
                <a:latin typeface="Berlin Sans FB" panose="020E0602020502020306" pitchFamily="34" charset="0"/>
              </a:rPr>
              <a:t>ideas claves </a:t>
            </a:r>
            <a:r>
              <a:rPr lang="es-ES" sz="2600" dirty="0">
                <a:ln w="28575">
                  <a:noFill/>
                </a:ln>
                <a:latin typeface="Berlin Sans FB" panose="020E0602020502020306" pitchFamily="34" charset="0"/>
              </a:rPr>
              <a:t>expuestas.</a:t>
            </a:r>
            <a:endParaRPr lang="es-MX" sz="2600" dirty="0">
              <a:ln w="28575">
                <a:noFill/>
              </a:ln>
              <a:latin typeface="Berlin Sans FB" panose="020E0602020502020306" pitchFamily="34" charset="0"/>
            </a:endParaRPr>
          </a:p>
        </p:txBody>
      </p:sp>
    </p:spTree>
    <p:extLst>
      <p:ext uri="{BB962C8B-B14F-4D97-AF65-F5344CB8AC3E}">
        <p14:creationId xmlns:p14="http://schemas.microsoft.com/office/powerpoint/2010/main" val="38693597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626,365 Fondos Halloween Imágenes y Fotos - 123RF">
            <a:extLst>
              <a:ext uri="{FF2B5EF4-FFF2-40B4-BE49-F238E27FC236}">
                <a16:creationId xmlns:a16="http://schemas.microsoft.com/office/drawing/2014/main" id="{421EFA27-ED85-4E86-97F4-0B5A3E0342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 y="-1"/>
            <a:ext cx="12178763" cy="684106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hlinkClick r:id="rId4"/>
            <a:extLst>
              <a:ext uri="{FF2B5EF4-FFF2-40B4-BE49-F238E27FC236}">
                <a16:creationId xmlns:a16="http://schemas.microsoft.com/office/drawing/2014/main" id="{96CA2752-4E37-4D1F-B1F6-926F4CCB6852}"/>
              </a:ext>
            </a:extLst>
          </p:cNvPr>
          <p:cNvPicPr>
            <a:picLocks noChangeAspect="1"/>
          </p:cNvPicPr>
          <p:nvPr/>
        </p:nvPicPr>
        <p:blipFill>
          <a:blip r:embed="rId5"/>
          <a:stretch>
            <a:fillRect/>
          </a:stretch>
        </p:blipFill>
        <p:spPr>
          <a:xfrm>
            <a:off x="736906" y="1007202"/>
            <a:ext cx="10597897" cy="5498060"/>
          </a:xfrm>
          <a:prstGeom prst="rect">
            <a:avLst/>
          </a:prstGeom>
          <a:ln w="76200">
            <a:solidFill>
              <a:schemeClr val="tx1"/>
            </a:solidFill>
          </a:ln>
          <a:effectLst>
            <a:glow rad="127000">
              <a:schemeClr val="bg1"/>
            </a:glow>
          </a:effectLst>
          <a:scene3d>
            <a:camera prst="orthographicFront"/>
            <a:lightRig rig="threePt" dir="t"/>
          </a:scene3d>
          <a:sp3d>
            <a:bevelT w="114300" prst="artDeco"/>
          </a:sp3d>
        </p:spPr>
      </p:pic>
      <p:sp>
        <p:nvSpPr>
          <p:cNvPr id="4" name="Diagrama de flujo: conector fuera de página 3">
            <a:extLst>
              <a:ext uri="{FF2B5EF4-FFF2-40B4-BE49-F238E27FC236}">
                <a16:creationId xmlns:a16="http://schemas.microsoft.com/office/drawing/2014/main" id="{1CBDD2D1-9849-46A8-994A-2C8E3308AA75}"/>
              </a:ext>
            </a:extLst>
          </p:cNvPr>
          <p:cNvSpPr/>
          <p:nvPr/>
        </p:nvSpPr>
        <p:spPr>
          <a:xfrm>
            <a:off x="110836" y="13366"/>
            <a:ext cx="1302328" cy="1638287"/>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CuadroTexto 4">
            <a:extLst>
              <a:ext uri="{FF2B5EF4-FFF2-40B4-BE49-F238E27FC236}">
                <a16:creationId xmlns:a16="http://schemas.microsoft.com/office/drawing/2014/main" id="{1406F09A-C152-4209-98DB-5090C83F17C4}"/>
              </a:ext>
            </a:extLst>
          </p:cNvPr>
          <p:cNvSpPr txBox="1"/>
          <p:nvPr/>
        </p:nvSpPr>
        <p:spPr>
          <a:xfrm>
            <a:off x="13237" y="201214"/>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rPr>
              <a:t>6</a:t>
            </a:r>
          </a:p>
        </p:txBody>
      </p:sp>
      <p:grpSp>
        <p:nvGrpSpPr>
          <p:cNvPr id="9" name="Grupo 8">
            <a:extLst>
              <a:ext uri="{FF2B5EF4-FFF2-40B4-BE49-F238E27FC236}">
                <a16:creationId xmlns:a16="http://schemas.microsoft.com/office/drawing/2014/main" id="{85E32922-C57D-4E5C-A3E5-5140BBC00F7E}"/>
              </a:ext>
            </a:extLst>
          </p:cNvPr>
          <p:cNvGrpSpPr/>
          <p:nvPr/>
        </p:nvGrpSpPr>
        <p:grpSpPr>
          <a:xfrm>
            <a:off x="1413163" y="211762"/>
            <a:ext cx="5493089" cy="525838"/>
            <a:chOff x="1427263" y="-31954"/>
            <a:chExt cx="1786600" cy="1652674"/>
          </a:xfrm>
        </p:grpSpPr>
        <p:pic>
          <p:nvPicPr>
            <p:cNvPr id="6" name="Imagen 5">
              <a:extLst>
                <a:ext uri="{FF2B5EF4-FFF2-40B4-BE49-F238E27FC236}">
                  <a16:creationId xmlns:a16="http://schemas.microsoft.com/office/drawing/2014/main" id="{7AB9BC58-6C15-4ADD-B35C-ED02C06D7B5F}"/>
                </a:ext>
              </a:extLst>
            </p:cNvPr>
            <p:cNvPicPr>
              <a:picLocks noChangeAspect="1"/>
            </p:cNvPicPr>
            <p:nvPr/>
          </p:nvPicPr>
          <p:blipFill>
            <a:blip r:embed="rId6">
              <a:alphaModFix/>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427263" y="-31954"/>
              <a:ext cx="1754856" cy="1652674"/>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A7BC8FFF-0E7E-4EF5-B8D0-24894B9177BF}"/>
                </a:ext>
              </a:extLst>
            </p:cNvPr>
            <p:cNvSpPr txBox="1"/>
            <p:nvPr/>
          </p:nvSpPr>
          <p:spPr>
            <a:xfrm>
              <a:off x="1459007" y="24738"/>
              <a:ext cx="1754856" cy="1450982"/>
            </a:xfrm>
            <a:prstGeom prst="rect">
              <a:avLst/>
            </a:prstGeom>
            <a:noFill/>
          </p:spPr>
          <p:txBody>
            <a:bodyPr wrap="square">
              <a:spAutoFit/>
            </a:bodyPr>
            <a:lstStyle/>
            <a:p>
              <a:r>
                <a:rPr lang="es-ES" sz="2400" b="1" i="0" dirty="0">
                  <a:solidFill>
                    <a:srgbClr val="00B050"/>
                  </a:solidFill>
                  <a:effectLst/>
                  <a:latin typeface="Berlin Sans FB" panose="020E0602020502020306" pitchFamily="34" charset="0"/>
                </a:rPr>
                <a:t>Observen </a:t>
              </a:r>
              <a:r>
                <a:rPr lang="es-ES" sz="2400" b="0" i="0" dirty="0">
                  <a:solidFill>
                    <a:srgbClr val="000000"/>
                  </a:solidFill>
                  <a:effectLst/>
                  <a:latin typeface="Berlin Sans FB" panose="020E0602020502020306" pitchFamily="34" charset="0"/>
                </a:rPr>
                <a:t>el </a:t>
              </a:r>
              <a:r>
                <a:rPr lang="es-ES" sz="2400" b="1" dirty="0">
                  <a:solidFill>
                    <a:srgbClr val="00B0F0"/>
                  </a:solidFill>
                  <a:latin typeface="Berlin Sans FB" panose="020E0602020502020306" pitchFamily="34" charset="0"/>
                </a:rPr>
                <a:t>video </a:t>
              </a:r>
              <a:r>
                <a:rPr lang="es-ES" sz="2400" i="1" dirty="0">
                  <a:effectLst/>
                  <a:latin typeface="Berlin Sans FB" panose="020E0602020502020306" pitchFamily="34" charset="0"/>
                </a:rPr>
                <a:t>Educación inclusiva</a:t>
              </a:r>
              <a:endParaRPr lang="es-MX" sz="2400" dirty="0"/>
            </a:p>
          </p:txBody>
        </p:sp>
      </p:grpSp>
      <p:pic>
        <p:nvPicPr>
          <p:cNvPr id="10" name="Imagen 9">
            <a:extLst>
              <a:ext uri="{FF2B5EF4-FFF2-40B4-BE49-F238E27FC236}">
                <a16:creationId xmlns:a16="http://schemas.microsoft.com/office/drawing/2014/main" id="{324449D2-458D-43B9-89A8-FAFC9FEDB799}"/>
              </a:ext>
            </a:extLst>
          </p:cNvPr>
          <p:cNvPicPr>
            <a:picLocks noChangeAspect="1"/>
          </p:cNvPicPr>
          <p:nvPr/>
        </p:nvPicPr>
        <p:blipFill>
          <a:blip r:embed="rId8"/>
          <a:stretch>
            <a:fillRect/>
          </a:stretch>
        </p:blipFill>
        <p:spPr>
          <a:xfrm>
            <a:off x="10477606" y="38101"/>
            <a:ext cx="1714394" cy="2540000"/>
          </a:xfrm>
          <a:prstGeom prst="rect">
            <a:avLst/>
          </a:prstGeom>
        </p:spPr>
      </p:pic>
    </p:spTree>
    <p:extLst>
      <p:ext uri="{BB962C8B-B14F-4D97-AF65-F5344CB8AC3E}">
        <p14:creationId xmlns:p14="http://schemas.microsoft.com/office/powerpoint/2010/main" val="140391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626,365 Fondos Halloween Imágenes y Fotos - 123RF">
            <a:extLst>
              <a:ext uri="{FF2B5EF4-FFF2-40B4-BE49-F238E27FC236}">
                <a16:creationId xmlns:a16="http://schemas.microsoft.com/office/drawing/2014/main" id="{365A55EA-28CA-4587-B63A-32C6556F173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87" r="12744" b="19066"/>
          <a:stretch/>
        </p:blipFill>
        <p:spPr bwMode="auto">
          <a:xfrm>
            <a:off x="-508000" y="-1"/>
            <a:ext cx="12700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924BD35D-DE6F-4126-9B8B-E2583AD96C1A}"/>
              </a:ext>
            </a:extLst>
          </p:cNvPr>
          <p:cNvPicPr>
            <a:picLocks noChangeAspect="1"/>
          </p:cNvPicPr>
          <p:nvPr/>
        </p:nvPicPr>
        <p:blipFill>
          <a:blip r:embed="rId4"/>
          <a:stretch>
            <a:fillRect/>
          </a:stretch>
        </p:blipFill>
        <p:spPr>
          <a:xfrm>
            <a:off x="1019462" y="1524653"/>
            <a:ext cx="10469549" cy="4355447"/>
          </a:xfrm>
          <a:prstGeom prst="rect">
            <a:avLst/>
          </a:prstGeom>
          <a:ln w="76200">
            <a:solidFill>
              <a:srgbClr val="7030A0"/>
            </a:solidFill>
          </a:ln>
          <a:effectLst>
            <a:glow rad="127000">
              <a:schemeClr val="bg1"/>
            </a:glow>
          </a:effectLst>
          <a:scene3d>
            <a:camera prst="orthographicFront"/>
            <a:lightRig rig="threePt" dir="t"/>
          </a:scene3d>
          <a:sp3d>
            <a:bevelT w="114300" prst="hardEdge"/>
          </a:sp3d>
        </p:spPr>
      </p:pic>
      <p:grpSp>
        <p:nvGrpSpPr>
          <p:cNvPr id="8" name="Grupo 7">
            <a:extLst>
              <a:ext uri="{FF2B5EF4-FFF2-40B4-BE49-F238E27FC236}">
                <a16:creationId xmlns:a16="http://schemas.microsoft.com/office/drawing/2014/main" id="{EDE11FBD-8FBC-4705-9114-7DE997059377}"/>
              </a:ext>
            </a:extLst>
          </p:cNvPr>
          <p:cNvGrpSpPr/>
          <p:nvPr/>
        </p:nvGrpSpPr>
        <p:grpSpPr>
          <a:xfrm>
            <a:off x="1019462" y="255200"/>
            <a:ext cx="8988138" cy="722700"/>
            <a:chOff x="1431260" y="24738"/>
            <a:chExt cx="1754856" cy="3748262"/>
          </a:xfrm>
        </p:grpSpPr>
        <p:pic>
          <p:nvPicPr>
            <p:cNvPr id="9" name="Imagen 8">
              <a:extLst>
                <a:ext uri="{FF2B5EF4-FFF2-40B4-BE49-F238E27FC236}">
                  <a16:creationId xmlns:a16="http://schemas.microsoft.com/office/drawing/2014/main" id="{77FE4AF8-5711-4B16-A0B6-5C3E4887FAA1}"/>
                </a:ext>
              </a:extLst>
            </p:cNvPr>
            <p:cNvPicPr>
              <a:picLocks noChangeAspect="1"/>
            </p:cNvPicPr>
            <p:nvPr/>
          </p:nvPicPr>
          <p:blipFill>
            <a:blip r:embed="rId5">
              <a:alphaModFix amt="85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431260" y="24738"/>
              <a:ext cx="1754856" cy="3748262"/>
            </a:xfrm>
            <a:prstGeom prst="rect">
              <a:avLst/>
            </a:prstGeom>
            <a:effectLst>
              <a:outerShdw blurRad="50800" dist="38100" dir="5400000" algn="t" rotWithShape="0">
                <a:prstClr val="black">
                  <a:alpha val="40000"/>
                </a:prstClr>
              </a:outerShdw>
            </a:effectLst>
          </p:spPr>
        </p:pic>
        <p:sp>
          <p:nvSpPr>
            <p:cNvPr id="10" name="CuadroTexto 9">
              <a:extLst>
                <a:ext uri="{FF2B5EF4-FFF2-40B4-BE49-F238E27FC236}">
                  <a16:creationId xmlns:a16="http://schemas.microsoft.com/office/drawing/2014/main" id="{DC9E1416-F41B-4E89-B17E-B072DC2C5AD5}"/>
                </a:ext>
              </a:extLst>
            </p:cNvPr>
            <p:cNvSpPr txBox="1"/>
            <p:nvPr/>
          </p:nvSpPr>
          <p:spPr>
            <a:xfrm>
              <a:off x="1479571" y="24738"/>
              <a:ext cx="1622367" cy="3385624"/>
            </a:xfrm>
            <a:prstGeom prst="rect">
              <a:avLst/>
            </a:prstGeom>
            <a:noFill/>
          </p:spPr>
          <p:txBody>
            <a:bodyPr wrap="square">
              <a:spAutoFit/>
            </a:bodyPr>
            <a:lstStyle/>
            <a:p>
              <a:r>
                <a:rPr lang="es-MX" sz="3200" dirty="0">
                  <a:latin typeface="Berlin Sans FB" panose="020E0602020502020306" pitchFamily="34" charset="0"/>
                </a:rPr>
                <a:t>De acuerdo con lo que se menciona en el video</a:t>
              </a:r>
            </a:p>
          </p:txBody>
        </p:sp>
      </p:grpSp>
      <p:sp>
        <p:nvSpPr>
          <p:cNvPr id="12" name="Diagrama de flujo: conector fuera de página 11">
            <a:extLst>
              <a:ext uri="{FF2B5EF4-FFF2-40B4-BE49-F238E27FC236}">
                <a16:creationId xmlns:a16="http://schemas.microsoft.com/office/drawing/2014/main" id="{DA20A17D-5636-474C-8F1B-B543346C6AEE}"/>
              </a:ext>
            </a:extLst>
          </p:cNvPr>
          <p:cNvSpPr/>
          <p:nvPr/>
        </p:nvSpPr>
        <p:spPr>
          <a:xfrm>
            <a:off x="-282864" y="13366"/>
            <a:ext cx="1302328" cy="1638287"/>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CuadroTexto 12">
            <a:extLst>
              <a:ext uri="{FF2B5EF4-FFF2-40B4-BE49-F238E27FC236}">
                <a16:creationId xmlns:a16="http://schemas.microsoft.com/office/drawing/2014/main" id="{858090AA-AFE0-49EE-8545-E4CE7CDB125F}"/>
              </a:ext>
            </a:extLst>
          </p:cNvPr>
          <p:cNvSpPr txBox="1"/>
          <p:nvPr/>
        </p:nvSpPr>
        <p:spPr>
          <a:xfrm>
            <a:off x="-380463" y="201214"/>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rPr>
              <a:t>6</a:t>
            </a:r>
          </a:p>
        </p:txBody>
      </p:sp>
    </p:spTree>
    <p:extLst>
      <p:ext uri="{BB962C8B-B14F-4D97-AF65-F5344CB8AC3E}">
        <p14:creationId xmlns:p14="http://schemas.microsoft.com/office/powerpoint/2010/main" val="17729647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Picture 2" descr="626,365 Fondos Halloween Imágenes y Fotos - 123RF">
            <a:extLst>
              <a:ext uri="{FF2B5EF4-FFF2-40B4-BE49-F238E27FC236}">
                <a16:creationId xmlns:a16="http://schemas.microsoft.com/office/drawing/2014/main" id="{421EFA27-ED85-4E86-97F4-0B5A3E0342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3237" y="16933"/>
            <a:ext cx="12178763" cy="684106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936665" y="1393002"/>
            <a:ext cx="9476577" cy="2800767"/>
          </a:xfrm>
          <a:prstGeom prst="rect">
            <a:avLst/>
          </a:prstGeom>
          <a:noFill/>
        </p:spPr>
        <p:txBody>
          <a:bodyPr wrap="square" lIns="91440" tIns="45720" rIns="91440" bIns="45720">
            <a:spAutoFit/>
          </a:bodyPr>
          <a:lstStyle/>
          <a:p>
            <a:pPr algn="ctr"/>
            <a:r>
              <a:rPr lang="es-E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Rampas, </a:t>
            </a:r>
          </a:p>
          <a:p>
            <a:pPr algn="ctr"/>
            <a:r>
              <a:rPr lang="es-E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construcción próximo del corredor,</a:t>
            </a:r>
          </a:p>
          <a:p>
            <a:pPr algn="ctr"/>
            <a:r>
              <a:rPr lang="es-E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Rehabilitación de la barda perimetral</a:t>
            </a:r>
          </a:p>
          <a:p>
            <a:pPr algn="ctr"/>
            <a:r>
              <a:rPr lang="es-E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Oficio </a:t>
            </a:r>
            <a:r>
              <a:rPr lang="es-E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para </a:t>
            </a:r>
            <a:r>
              <a:rPr lang="es-ES" sz="4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la maestra de apoyo </a:t>
            </a:r>
            <a:endParaRPr lang="es-ES" sz="4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7509752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Diseño De Fondo Azul Cielo De Maderas De Halloween, Azul, Pintado A Mano,  Víspera De Todos Los Santos Imagen de fondo para descarga gratuita">
            <a:extLst>
              <a:ext uri="{FF2B5EF4-FFF2-40B4-BE49-F238E27FC236}">
                <a16:creationId xmlns:a16="http://schemas.microsoft.com/office/drawing/2014/main" id="{72FF5D06-C764-4AF1-B947-89368E5C2351}"/>
              </a:ext>
            </a:extLst>
          </p:cNvPr>
          <p:cNvPicPr>
            <a:picLocks noChangeAspect="1" noChangeArrowheads="1"/>
          </p:cNvPicPr>
          <p:nvPr/>
        </p:nvPicPr>
        <p:blipFill>
          <a:blip r:embed="rId2">
            <a:alphaModFix amt="85000"/>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0" y="0"/>
            <a:ext cx="12168238" cy="684463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F5375C06-7A89-488D-9053-047C10CC89A6}"/>
              </a:ext>
            </a:extLst>
          </p:cNvPr>
          <p:cNvPicPr>
            <a:picLocks noChangeAspect="1"/>
          </p:cNvPicPr>
          <p:nvPr/>
        </p:nvPicPr>
        <p:blipFill>
          <a:blip r:embed="rId4">
            <a:alphaModFix amt="92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288244" y="155956"/>
            <a:ext cx="3265393" cy="1213996"/>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350DC3B2-D525-40F9-B752-04BD7872A95A}"/>
              </a:ext>
            </a:extLst>
          </p:cNvPr>
          <p:cNvSpPr txBox="1"/>
          <p:nvPr/>
        </p:nvSpPr>
        <p:spPr>
          <a:xfrm>
            <a:off x="1477565" y="169322"/>
            <a:ext cx="3042793" cy="1200329"/>
          </a:xfrm>
          <a:prstGeom prst="rect">
            <a:avLst/>
          </a:prstGeom>
          <a:noFill/>
        </p:spPr>
        <p:txBody>
          <a:bodyPr wrap="square">
            <a:spAutoFit/>
          </a:bodyPr>
          <a:lstStyle/>
          <a:p>
            <a:r>
              <a:rPr lang="es-ES" sz="2400" b="1" dirty="0">
                <a:solidFill>
                  <a:srgbClr val="00B050"/>
                </a:solidFill>
                <a:latin typeface="Berlin Sans FB" panose="020E0602020502020306" pitchFamily="34" charset="0"/>
              </a:rPr>
              <a:t>Reflexione </a:t>
            </a:r>
            <a:r>
              <a:rPr lang="es-ES" sz="2400" dirty="0">
                <a:latin typeface="Berlin Sans FB" panose="020E0602020502020306" pitchFamily="34" charset="0"/>
              </a:rPr>
              <a:t>considerando las siguientes preguntas.</a:t>
            </a:r>
            <a:endParaRPr lang="es-MX" dirty="0"/>
          </a:p>
        </p:txBody>
      </p:sp>
      <p:pic>
        <p:nvPicPr>
          <p:cNvPr id="11" name="Imagen 10">
            <a:extLst>
              <a:ext uri="{FF2B5EF4-FFF2-40B4-BE49-F238E27FC236}">
                <a16:creationId xmlns:a16="http://schemas.microsoft.com/office/drawing/2014/main" id="{CE2F95CC-0973-4673-8DA5-951993E46F24}"/>
              </a:ext>
            </a:extLst>
          </p:cNvPr>
          <p:cNvPicPr>
            <a:picLocks noChangeAspect="1"/>
          </p:cNvPicPr>
          <p:nvPr/>
        </p:nvPicPr>
        <p:blipFill>
          <a:blip r:embed="rId6"/>
          <a:stretch>
            <a:fillRect/>
          </a:stretch>
        </p:blipFill>
        <p:spPr>
          <a:xfrm>
            <a:off x="8226690" y="622300"/>
            <a:ext cx="3587774" cy="6235700"/>
          </a:xfrm>
          <a:prstGeom prst="rect">
            <a:avLst/>
          </a:prstGeom>
        </p:spPr>
      </p:pic>
      <p:pic>
        <p:nvPicPr>
          <p:cNvPr id="14" name="Imagen 13">
            <a:extLst>
              <a:ext uri="{FF2B5EF4-FFF2-40B4-BE49-F238E27FC236}">
                <a16:creationId xmlns:a16="http://schemas.microsoft.com/office/drawing/2014/main" id="{4C27283C-8DC0-4718-A769-7F12217960FC}"/>
              </a:ext>
            </a:extLst>
          </p:cNvPr>
          <p:cNvPicPr>
            <a:picLocks noChangeAspect="1"/>
          </p:cNvPicPr>
          <p:nvPr/>
        </p:nvPicPr>
        <p:blipFill rotWithShape="1">
          <a:blip r:embed="rId6"/>
          <a:srcRect r="18359" b="62127"/>
          <a:stretch/>
        </p:blipFill>
        <p:spPr>
          <a:xfrm rot="21126629">
            <a:off x="846479" y="1707860"/>
            <a:ext cx="8126045" cy="4882062"/>
          </a:xfrm>
          <a:prstGeom prst="rect">
            <a:avLst/>
          </a:prstGeom>
        </p:spPr>
      </p:pic>
      <p:sp>
        <p:nvSpPr>
          <p:cNvPr id="21" name="CuadroTexto 20">
            <a:extLst>
              <a:ext uri="{FF2B5EF4-FFF2-40B4-BE49-F238E27FC236}">
                <a16:creationId xmlns:a16="http://schemas.microsoft.com/office/drawing/2014/main" id="{87A7C36D-9570-4656-93AF-926F097EC4AA}"/>
              </a:ext>
            </a:extLst>
          </p:cNvPr>
          <p:cNvSpPr txBox="1"/>
          <p:nvPr/>
        </p:nvSpPr>
        <p:spPr>
          <a:xfrm>
            <a:off x="8797879" y="1238304"/>
            <a:ext cx="1622024" cy="1107996"/>
          </a:xfrm>
          <a:prstGeom prst="rect">
            <a:avLst/>
          </a:prstGeom>
          <a:noFill/>
        </p:spPr>
        <p:txBody>
          <a:bodyPr wrap="square" rtlCol="0">
            <a:spAutoFit/>
          </a:bodyPr>
          <a:lstStyle/>
          <a:p>
            <a:pPr algn="ctr"/>
            <a:r>
              <a:rPr lang="es-MX" sz="6600" b="1" dirty="0">
                <a:latin typeface="Comic Sans MS" panose="030F0702030302020204" pitchFamily="66" charset="0"/>
              </a:rPr>
              <a:t>…</a:t>
            </a:r>
          </a:p>
        </p:txBody>
      </p:sp>
      <p:pic>
        <p:nvPicPr>
          <p:cNvPr id="2" name="Imagen 1">
            <a:extLst>
              <a:ext uri="{FF2B5EF4-FFF2-40B4-BE49-F238E27FC236}">
                <a16:creationId xmlns:a16="http://schemas.microsoft.com/office/drawing/2014/main" id="{5CF87DDC-D174-4C1D-BE41-85DEC60E0E45}"/>
              </a:ext>
            </a:extLst>
          </p:cNvPr>
          <p:cNvPicPr>
            <a:picLocks noChangeAspect="1"/>
          </p:cNvPicPr>
          <p:nvPr/>
        </p:nvPicPr>
        <p:blipFill>
          <a:blip r:embed="rId7"/>
          <a:stretch>
            <a:fillRect/>
          </a:stretch>
        </p:blipFill>
        <p:spPr>
          <a:xfrm>
            <a:off x="1926782" y="3175000"/>
            <a:ext cx="6080390" cy="3171805"/>
          </a:xfrm>
          <a:prstGeom prst="rect">
            <a:avLst/>
          </a:prstGeom>
        </p:spPr>
      </p:pic>
      <p:sp>
        <p:nvSpPr>
          <p:cNvPr id="22" name="Diagrama de flujo: conector fuera de página 21">
            <a:extLst>
              <a:ext uri="{FF2B5EF4-FFF2-40B4-BE49-F238E27FC236}">
                <a16:creationId xmlns:a16="http://schemas.microsoft.com/office/drawing/2014/main" id="{09F18668-EA71-4BA5-92CC-4F9CFAB8AEDD}"/>
              </a:ext>
            </a:extLst>
          </p:cNvPr>
          <p:cNvSpPr/>
          <p:nvPr/>
        </p:nvSpPr>
        <p:spPr>
          <a:xfrm>
            <a:off x="110836" y="13366"/>
            <a:ext cx="1302328" cy="1993234"/>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3" name="CuadroTexto 22">
            <a:extLst>
              <a:ext uri="{FF2B5EF4-FFF2-40B4-BE49-F238E27FC236}">
                <a16:creationId xmlns:a16="http://schemas.microsoft.com/office/drawing/2014/main" id="{4D1BAB33-A4BA-4377-8A01-A2CFD5EBBC44}"/>
              </a:ext>
            </a:extLst>
          </p:cNvPr>
          <p:cNvSpPr txBox="1"/>
          <p:nvPr/>
        </p:nvSpPr>
        <p:spPr>
          <a:xfrm>
            <a:off x="13237" y="328214"/>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0" dirty="0">
                <a:ln w="38100">
                  <a:noFill/>
                </a:ln>
                <a:solidFill>
                  <a:schemeClr val="bg1"/>
                </a:solidFill>
                <a:effectLst>
                  <a:outerShdw blurRad="38100" dist="38100" dir="2700000" algn="tl">
                    <a:srgbClr val="000000">
                      <a:alpha val="43137"/>
                    </a:srgbClr>
                  </a:outerShdw>
                </a:effectLst>
                <a:latin typeface="Modern Love" panose="04090805081005020601" pitchFamily="82" charset="0"/>
              </a:rPr>
              <a:t>6</a:t>
            </a:r>
            <a:endPar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endParaRPr>
          </a:p>
        </p:txBody>
      </p:sp>
    </p:spTree>
    <p:extLst>
      <p:ext uri="{BB962C8B-B14F-4D97-AF65-F5344CB8AC3E}">
        <p14:creationId xmlns:p14="http://schemas.microsoft.com/office/powerpoint/2010/main" val="2125089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seño De Fondo Azul Cielo De Maderas De Halloween, Azul, Pintado A Mano,  Víspera De Todos Los Santos Imagen de fondo para descarga gratuita">
            <a:extLst>
              <a:ext uri="{FF2B5EF4-FFF2-40B4-BE49-F238E27FC236}">
                <a16:creationId xmlns:a16="http://schemas.microsoft.com/office/drawing/2014/main" id="{72FF5D06-C764-4AF1-B947-89368E5C2351}"/>
              </a:ext>
            </a:extLst>
          </p:cNvPr>
          <p:cNvPicPr>
            <a:picLocks noChangeAspect="1" noChangeArrowheads="1"/>
          </p:cNvPicPr>
          <p:nvPr/>
        </p:nvPicPr>
        <p:blipFill>
          <a:blip r:embed="rId2">
            <a:alphaModFix amt="85000"/>
            <a:extLst>
              <a:ext uri="{BEBA8EAE-BF5A-486C-A8C5-ECC9F3942E4B}">
                <a14:imgProps xmlns:a14="http://schemas.microsoft.com/office/drawing/2010/main">
                  <a14:imgLayer r:embed="rId3">
                    <a14:imgEffect>
                      <a14:artisticTexturizer/>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12168238" cy="6844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4D904555-E851-4358-85EF-00205B48D81E}"/>
              </a:ext>
            </a:extLst>
          </p:cNvPr>
          <p:cNvPicPr>
            <a:picLocks noChangeAspect="1"/>
          </p:cNvPicPr>
          <p:nvPr/>
        </p:nvPicPr>
        <p:blipFill>
          <a:blip r:embed="rId4"/>
          <a:stretch>
            <a:fillRect/>
          </a:stretch>
        </p:blipFill>
        <p:spPr>
          <a:xfrm>
            <a:off x="3250095" y="290650"/>
            <a:ext cx="5456583" cy="5456583"/>
          </a:xfrm>
          <a:prstGeom prst="rect">
            <a:avLst/>
          </a:prstGeom>
        </p:spPr>
      </p:pic>
      <p:sp>
        <p:nvSpPr>
          <p:cNvPr id="3" name="Subtítulo 2">
            <a:extLst>
              <a:ext uri="{FF2B5EF4-FFF2-40B4-BE49-F238E27FC236}">
                <a16:creationId xmlns:a16="http://schemas.microsoft.com/office/drawing/2014/main" id="{9E75A6F9-0D77-4D22-B434-262C60C800B1}"/>
              </a:ext>
            </a:extLst>
          </p:cNvPr>
          <p:cNvSpPr>
            <a:spLocks noGrp="1"/>
          </p:cNvSpPr>
          <p:nvPr>
            <p:ph type="subTitle" idx="1"/>
          </p:nvPr>
        </p:nvSpPr>
        <p:spPr>
          <a:xfrm>
            <a:off x="1219200" y="5868160"/>
            <a:ext cx="9144000" cy="1655762"/>
          </a:xfrm>
        </p:spPr>
        <p:txBody>
          <a:bodyPr/>
          <a:lstStyle/>
          <a:p>
            <a:r>
              <a:rPr lang="es-MX" dirty="0"/>
              <a:t>TRABAJO SOCIAL</a:t>
            </a:r>
          </a:p>
        </p:txBody>
      </p:sp>
    </p:spTree>
    <p:extLst>
      <p:ext uri="{BB962C8B-B14F-4D97-AF65-F5344CB8AC3E}">
        <p14:creationId xmlns:p14="http://schemas.microsoft.com/office/powerpoint/2010/main" val="40208271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626,365 Fondos Halloween Imágenes y Fotos - 123RF">
            <a:extLst>
              <a:ext uri="{FF2B5EF4-FFF2-40B4-BE49-F238E27FC236}">
                <a16:creationId xmlns:a16="http://schemas.microsoft.com/office/drawing/2014/main" id="{421EFA27-ED85-4E86-97F4-0B5A3E0342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3237" y="16933"/>
            <a:ext cx="12178763" cy="6841067"/>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AEF06777-7E72-41C6-B5DB-104AD09AD859}"/>
              </a:ext>
            </a:extLst>
          </p:cNvPr>
          <p:cNvSpPr txBox="1"/>
          <p:nvPr/>
        </p:nvSpPr>
        <p:spPr>
          <a:xfrm>
            <a:off x="1510745" y="1775472"/>
            <a:ext cx="3558209" cy="3323987"/>
          </a:xfrm>
          <a:prstGeom prst="rect">
            <a:avLst/>
          </a:prstGeom>
          <a:noFill/>
        </p:spPr>
        <p:txBody>
          <a:bodyPr wrap="square">
            <a:spAutoFit/>
          </a:bodyPr>
          <a:lstStyle/>
          <a:p>
            <a:pPr algn="l" fontAlgn="base"/>
            <a:r>
              <a:rPr lang="es-MX" sz="2400" b="1" i="0" dirty="0">
                <a:solidFill>
                  <a:srgbClr val="22CF07"/>
                </a:solidFill>
                <a:effectLst/>
                <a:latin typeface="inherit"/>
              </a:rPr>
              <a:t>1. Sistema de Aprendizaje Visual</a:t>
            </a:r>
            <a:endParaRPr lang="es-MX" sz="2400" b="1" i="0" dirty="0">
              <a:solidFill>
                <a:srgbClr val="22CF07"/>
              </a:solidFill>
              <a:effectLst/>
              <a:latin typeface="Sniglet"/>
            </a:endParaRPr>
          </a:p>
          <a:p>
            <a:pPr algn="just"/>
            <a:r>
              <a:rPr lang="es-MX" b="0" i="0" dirty="0">
                <a:solidFill>
                  <a:srgbClr val="000000"/>
                </a:solidFill>
                <a:effectLst/>
                <a:latin typeface="Raleway" pitchFamily="2" charset="0"/>
              </a:rPr>
              <a:t>Sucede cuando uno tiende a pensar en imágenes y a relacionarlas con ideas y conceptos, por ejemplo, cuando se recurre a mapas conceptuales. Este sistema tiende a ser el sistema dominante en la mayoría de personas.</a:t>
            </a:r>
            <a:endParaRPr lang="es-MX" dirty="0"/>
          </a:p>
        </p:txBody>
      </p:sp>
      <p:pic>
        <p:nvPicPr>
          <p:cNvPr id="4" name="Imagen 3">
            <a:extLst>
              <a:ext uri="{FF2B5EF4-FFF2-40B4-BE49-F238E27FC236}">
                <a16:creationId xmlns:a16="http://schemas.microsoft.com/office/drawing/2014/main" id="{6ED80434-6EAF-4B15-B290-676887610BBF}"/>
              </a:ext>
            </a:extLst>
          </p:cNvPr>
          <p:cNvPicPr>
            <a:picLocks noChangeAspect="1"/>
          </p:cNvPicPr>
          <p:nvPr/>
        </p:nvPicPr>
        <p:blipFill>
          <a:blip r:embed="rId4"/>
          <a:stretch>
            <a:fillRect/>
          </a:stretch>
        </p:blipFill>
        <p:spPr>
          <a:xfrm>
            <a:off x="5068954" y="99391"/>
            <a:ext cx="6758609" cy="6758609"/>
          </a:xfrm>
          <a:prstGeom prst="rect">
            <a:avLst/>
          </a:prstGeom>
        </p:spPr>
      </p:pic>
    </p:spTree>
    <p:extLst>
      <p:ext uri="{BB962C8B-B14F-4D97-AF65-F5344CB8AC3E}">
        <p14:creationId xmlns:p14="http://schemas.microsoft.com/office/powerpoint/2010/main" val="226014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26,365 Fondos Halloween Imágenes y Fotos - 123RF">
            <a:extLst>
              <a:ext uri="{FF2B5EF4-FFF2-40B4-BE49-F238E27FC236}">
                <a16:creationId xmlns:a16="http://schemas.microsoft.com/office/drawing/2014/main" id="{421EFA27-ED85-4E86-97F4-0B5A3E0342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965277" y="16933"/>
            <a:ext cx="14157278" cy="795244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476A2C82-CF95-47BC-A349-B5C7E5FF7254}"/>
              </a:ext>
            </a:extLst>
          </p:cNvPr>
          <p:cNvSpPr txBox="1"/>
          <p:nvPr/>
        </p:nvSpPr>
        <p:spPr>
          <a:xfrm>
            <a:off x="1033669" y="1369730"/>
            <a:ext cx="4240696" cy="3323987"/>
          </a:xfrm>
          <a:prstGeom prst="rect">
            <a:avLst/>
          </a:prstGeom>
          <a:noFill/>
        </p:spPr>
        <p:txBody>
          <a:bodyPr wrap="square">
            <a:spAutoFit/>
          </a:bodyPr>
          <a:lstStyle/>
          <a:p>
            <a:pPr algn="l" fontAlgn="base"/>
            <a:r>
              <a:rPr lang="es-MX" sz="2400" b="1" i="0" dirty="0">
                <a:solidFill>
                  <a:srgbClr val="22CF07"/>
                </a:solidFill>
                <a:effectLst/>
                <a:latin typeface="inherit"/>
              </a:rPr>
              <a:t>2. Sistema de Aprendizaje Auditivo</a:t>
            </a:r>
            <a:endParaRPr lang="es-MX" sz="2400" b="1" i="0" dirty="0">
              <a:solidFill>
                <a:srgbClr val="22CF07"/>
              </a:solidFill>
              <a:effectLst/>
              <a:latin typeface="Sniglet"/>
            </a:endParaRPr>
          </a:p>
          <a:p>
            <a:pPr algn="just" fontAlgn="base"/>
            <a:r>
              <a:rPr lang="es-MX" b="0" i="0" dirty="0">
                <a:solidFill>
                  <a:srgbClr val="000000"/>
                </a:solidFill>
                <a:effectLst/>
                <a:latin typeface="Raleway" pitchFamily="2" charset="0"/>
              </a:rPr>
              <a:t>Tienden a recordar mejor la información a través de una explicación oral. Este tipo de sistema de aprendizaje no permite abstraer los conceptos con tanta facilidad como el sistema de aprendizaje visual, pero resulta muy importante para el aprendizaje de idiomas o música. </a:t>
            </a:r>
          </a:p>
        </p:txBody>
      </p:sp>
      <p:pic>
        <p:nvPicPr>
          <p:cNvPr id="4098" name="Picture 2" descr="4png">
            <a:extLst>
              <a:ext uri="{FF2B5EF4-FFF2-40B4-BE49-F238E27FC236}">
                <a16:creationId xmlns:a16="http://schemas.microsoft.com/office/drawing/2014/main" id="{87D81F6A-B2D9-4A4C-8D78-E86E51CFC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009" y="0"/>
            <a:ext cx="6804991" cy="6804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1199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26,365 Fondos Halloween Imágenes y Fotos - 123RF">
            <a:extLst>
              <a:ext uri="{FF2B5EF4-FFF2-40B4-BE49-F238E27FC236}">
                <a16:creationId xmlns:a16="http://schemas.microsoft.com/office/drawing/2014/main" id="{421EFA27-ED85-4E86-97F4-0B5A3E03425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420837" y="16933"/>
            <a:ext cx="13612837" cy="764661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BCE38D1-7E9F-4DEE-B35A-13D8EA562308}"/>
              </a:ext>
            </a:extLst>
          </p:cNvPr>
          <p:cNvSpPr txBox="1"/>
          <p:nvPr/>
        </p:nvSpPr>
        <p:spPr>
          <a:xfrm>
            <a:off x="980661" y="1238504"/>
            <a:ext cx="4187687" cy="4154984"/>
          </a:xfrm>
          <a:prstGeom prst="rect">
            <a:avLst/>
          </a:prstGeom>
          <a:noFill/>
        </p:spPr>
        <p:txBody>
          <a:bodyPr wrap="square">
            <a:spAutoFit/>
          </a:bodyPr>
          <a:lstStyle/>
          <a:p>
            <a:pPr algn="l" fontAlgn="base"/>
            <a:r>
              <a:rPr lang="es-MX" sz="2400" b="1" i="0" dirty="0">
                <a:solidFill>
                  <a:srgbClr val="22CF07"/>
                </a:solidFill>
                <a:effectLst/>
                <a:latin typeface="inherit"/>
              </a:rPr>
              <a:t>3. Sistema de Aprendizaje Kinestésico</a:t>
            </a:r>
            <a:endParaRPr lang="es-MX" sz="2400" b="1" i="0" dirty="0">
              <a:solidFill>
                <a:srgbClr val="22CF07"/>
              </a:solidFill>
              <a:effectLst/>
              <a:latin typeface="Sniglet"/>
            </a:endParaRPr>
          </a:p>
          <a:p>
            <a:pPr algn="just" fontAlgn="base"/>
            <a:r>
              <a:rPr lang="es-MX" b="0" i="0" dirty="0">
                <a:solidFill>
                  <a:srgbClr val="000000"/>
                </a:solidFill>
                <a:effectLst/>
                <a:latin typeface="Raleway" pitchFamily="2" charset="0"/>
              </a:rPr>
              <a:t>Se trata de un aprendizaje relacionado con las sensaciones y movimientos, es decir, se aprende más fácilmente al moverse y manipular los elementos que forman parte de los que se quiere aprender.</a:t>
            </a:r>
          </a:p>
          <a:p>
            <a:pPr algn="just" fontAlgn="base"/>
            <a:r>
              <a:rPr lang="es-MX" b="0" i="0" dirty="0">
                <a:solidFill>
                  <a:srgbClr val="000000"/>
                </a:solidFill>
                <a:effectLst/>
                <a:latin typeface="Raleway" pitchFamily="2" charset="0"/>
              </a:rPr>
              <a:t>Este sistema de aprendizaje se desarrolla más lentamente que los anteriores, pero el resultado del aprendizaje tiende a ser más profundo y se asimila con más facilidad.</a:t>
            </a:r>
          </a:p>
        </p:txBody>
      </p:sp>
      <p:pic>
        <p:nvPicPr>
          <p:cNvPr id="5122" name="Picture 2" descr="3png">
            <a:extLst>
              <a:ext uri="{FF2B5EF4-FFF2-40B4-BE49-F238E27FC236}">
                <a16:creationId xmlns:a16="http://schemas.microsoft.com/office/drawing/2014/main" id="{C77F758B-9704-4DE0-9050-5DD7ACB1A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3506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5770" y="-15539"/>
            <a:ext cx="12223539" cy="6889077"/>
          </a:xfrm>
          <a:prstGeom prst="rect">
            <a:avLst/>
          </a:prstGeom>
        </p:spPr>
      </p:pic>
      <p:graphicFrame>
        <p:nvGraphicFramePr>
          <p:cNvPr id="3" name="Gráfico 2">
            <a:extLst>
              <a:ext uri="{FF2B5EF4-FFF2-40B4-BE49-F238E27FC236}">
                <a16:creationId xmlns:a16="http://schemas.microsoft.com/office/drawing/2014/main" id="{CFBB03C5-0CDF-42D4-B9EB-E0445F8DE2C4}"/>
              </a:ext>
            </a:extLst>
          </p:cNvPr>
          <p:cNvGraphicFramePr>
            <a:graphicFrameLocks/>
          </p:cNvGraphicFramePr>
          <p:nvPr>
            <p:extLst>
              <p:ext uri="{D42A27DB-BD31-4B8C-83A1-F6EECF244321}">
                <p14:modId xmlns:p14="http://schemas.microsoft.com/office/powerpoint/2010/main" val="3161605226"/>
              </p:ext>
            </p:extLst>
          </p:nvPr>
        </p:nvGraphicFramePr>
        <p:xfrm>
          <a:off x="1078173" y="436728"/>
          <a:ext cx="9771797" cy="56228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62637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5770" y="-15539"/>
            <a:ext cx="12223539" cy="6889077"/>
          </a:xfrm>
          <a:prstGeom prst="rect">
            <a:avLst/>
          </a:prstGeom>
        </p:spPr>
      </p:pic>
      <p:graphicFrame>
        <p:nvGraphicFramePr>
          <p:cNvPr id="4" name="Gráfico 3">
            <a:extLst>
              <a:ext uri="{FF2B5EF4-FFF2-40B4-BE49-F238E27FC236}">
                <a16:creationId xmlns:a16="http://schemas.microsoft.com/office/drawing/2014/main" id="{590CA663-F86D-4E70-93DC-5323721E7148}"/>
              </a:ext>
            </a:extLst>
          </p:cNvPr>
          <p:cNvGraphicFramePr>
            <a:graphicFrameLocks/>
          </p:cNvGraphicFramePr>
          <p:nvPr>
            <p:extLst>
              <p:ext uri="{D42A27DB-BD31-4B8C-83A1-F6EECF244321}">
                <p14:modId xmlns:p14="http://schemas.microsoft.com/office/powerpoint/2010/main" val="1927364899"/>
              </p:ext>
            </p:extLst>
          </p:nvPr>
        </p:nvGraphicFramePr>
        <p:xfrm>
          <a:off x="259307" y="627796"/>
          <a:ext cx="11150221" cy="58821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88840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40,002 Fondos Halloween Vectores, Ilustraciones y Gráficos - 123RF">
            <a:extLst>
              <a:ext uri="{FF2B5EF4-FFF2-40B4-BE49-F238E27FC236}">
                <a16:creationId xmlns:a16="http://schemas.microsoft.com/office/drawing/2014/main" id="{60C61E48-B363-4213-8942-7DA04AB86F6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b="8267"/>
          <a:stretch/>
        </p:blipFill>
        <p:spPr bwMode="auto">
          <a:xfrm>
            <a:off x="-1097" y="13500"/>
            <a:ext cx="12192000" cy="702659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BEE7858D-CEE3-42BD-A308-6C32475D2971}"/>
              </a:ext>
            </a:extLst>
          </p:cNvPr>
          <p:cNvPicPr>
            <a:picLocks noChangeAspect="1"/>
          </p:cNvPicPr>
          <p:nvPr/>
        </p:nvPicPr>
        <p:blipFill>
          <a:blip r:embed="rId4">
            <a:alphaModFix amt="85000"/>
            <a:duotone>
              <a:prstClr val="black"/>
              <a:srgbClr val="7030A0">
                <a:tint val="45000"/>
                <a:satMod val="400000"/>
              </a:srgb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215082"/>
            <a:ext cx="12192000" cy="1071110"/>
          </a:xfrm>
          <a:prstGeom prst="rect">
            <a:avLst/>
          </a:prstGeom>
          <a:effectLst>
            <a:outerShdw blurRad="50800" dist="38100" dir="5400000" algn="t" rotWithShape="0">
              <a:prstClr val="black">
                <a:alpha val="40000"/>
              </a:prstClr>
            </a:outerShdw>
          </a:effectLst>
        </p:spPr>
      </p:pic>
      <p:grpSp>
        <p:nvGrpSpPr>
          <p:cNvPr id="9" name="Grupo 8">
            <a:extLst>
              <a:ext uri="{FF2B5EF4-FFF2-40B4-BE49-F238E27FC236}">
                <a16:creationId xmlns:a16="http://schemas.microsoft.com/office/drawing/2014/main" id="{733DB5BC-D94A-494C-A26B-F46EBE11C1D8}"/>
              </a:ext>
            </a:extLst>
          </p:cNvPr>
          <p:cNvGrpSpPr/>
          <p:nvPr/>
        </p:nvGrpSpPr>
        <p:grpSpPr>
          <a:xfrm>
            <a:off x="541796" y="1501273"/>
            <a:ext cx="11104600" cy="5538820"/>
            <a:chOff x="523982" y="1519823"/>
            <a:chExt cx="11104600" cy="5214865"/>
          </a:xfrm>
          <a:effectLst>
            <a:glow rad="76200">
              <a:schemeClr val="bg1"/>
            </a:glow>
          </a:effectLst>
        </p:grpSpPr>
        <p:pic>
          <p:nvPicPr>
            <p:cNvPr id="6" name="Imagen 5">
              <a:extLst>
                <a:ext uri="{FF2B5EF4-FFF2-40B4-BE49-F238E27FC236}">
                  <a16:creationId xmlns:a16="http://schemas.microsoft.com/office/drawing/2014/main" id="{42BEE835-E8FD-4750-A10D-B39E5D94EBD9}"/>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23982" y="1519823"/>
              <a:ext cx="11104600" cy="4749995"/>
            </a:xfrm>
            <a:prstGeom prst="rect">
              <a:avLst/>
            </a:prstGeom>
            <a:ln>
              <a:solidFill>
                <a:schemeClr val="bg1">
                  <a:lumMod val="50000"/>
                </a:schemeClr>
              </a:solidFill>
            </a:ln>
            <a:effectLst>
              <a:outerShdw blurRad="50800" dist="38100" dir="5400000" algn="t" rotWithShape="0">
                <a:prstClr val="black">
                  <a:alpha val="40000"/>
                </a:prstClr>
              </a:outerShdw>
            </a:effectLst>
            <a:scene3d>
              <a:camera prst="orthographicFront"/>
              <a:lightRig rig="threePt" dir="t"/>
            </a:scene3d>
            <a:sp3d>
              <a:bevelT w="114300" prst="artDeco"/>
            </a:sp3d>
          </p:spPr>
        </p:pic>
        <p:sp>
          <p:nvSpPr>
            <p:cNvPr id="12" name="CuadroTexto 11">
              <a:extLst>
                <a:ext uri="{FF2B5EF4-FFF2-40B4-BE49-F238E27FC236}">
                  <a16:creationId xmlns:a16="http://schemas.microsoft.com/office/drawing/2014/main" id="{9B69BBAB-D1DA-4B77-A643-10F23843DA62}"/>
                </a:ext>
              </a:extLst>
            </p:cNvPr>
            <p:cNvSpPr txBox="1"/>
            <p:nvPr/>
          </p:nvSpPr>
          <p:spPr>
            <a:xfrm>
              <a:off x="686534" y="1634642"/>
              <a:ext cx="10779495" cy="5100046"/>
            </a:xfrm>
            <a:prstGeom prst="rect">
              <a:avLst/>
            </a:prstGeom>
            <a:noFill/>
          </p:spPr>
          <p:txBody>
            <a:bodyPr wrap="square">
              <a:spAutoFit/>
            </a:bodyPr>
            <a:lstStyle/>
            <a:p>
              <a:pPr algn="just"/>
              <a:r>
                <a:rPr lang="es-ES" sz="2200" b="1" i="0" dirty="0">
                  <a:solidFill>
                    <a:srgbClr val="CC0099"/>
                  </a:solidFill>
                  <a:effectLst/>
                  <a:latin typeface="Berlin Sans FB" panose="020E0602020502020306" pitchFamily="34" charset="0"/>
                </a:rPr>
                <a:t>Estimadas maestras, estimados maestros</a:t>
              </a:r>
              <a:r>
                <a:rPr lang="es-ES" sz="2200" b="0" i="0" dirty="0">
                  <a:solidFill>
                    <a:srgbClr val="000000"/>
                  </a:solidFill>
                  <a:effectLst/>
                  <a:latin typeface="Berlin Sans FB" panose="020E0602020502020306" pitchFamily="34" charset="0"/>
                </a:rPr>
                <a:t>:</a:t>
              </a:r>
            </a:p>
            <a:p>
              <a:pPr algn="just"/>
              <a:r>
                <a:rPr lang="es-ES" sz="2200" b="0" i="0" dirty="0">
                  <a:solidFill>
                    <a:srgbClr val="000000"/>
                  </a:solidFill>
                  <a:effectLst/>
                  <a:latin typeface="Berlin Sans FB" panose="020E0602020502020306" pitchFamily="34" charset="0"/>
                </a:rPr>
                <a:t/>
              </a:r>
              <a:br>
                <a:rPr lang="es-ES" sz="2200" b="0" i="0" dirty="0">
                  <a:solidFill>
                    <a:srgbClr val="000000"/>
                  </a:solidFill>
                  <a:effectLst/>
                  <a:latin typeface="Berlin Sans FB" panose="020E0602020502020306" pitchFamily="34" charset="0"/>
                </a:rPr>
              </a:br>
              <a:r>
                <a:rPr lang="es-ES" sz="2200" b="0" i="0" dirty="0">
                  <a:solidFill>
                    <a:srgbClr val="000000"/>
                  </a:solidFill>
                  <a:effectLst/>
                  <a:latin typeface="Berlin Sans FB" panose="020E0602020502020306" pitchFamily="34" charset="0"/>
                </a:rPr>
                <a:t>La Primera Sesión Ordinaria de Consejo Técnico Escolar (CTE) tiene como </a:t>
              </a:r>
              <a:r>
                <a:rPr lang="es-ES" sz="2200" b="1" i="0" dirty="0">
                  <a:ln>
                    <a:solidFill>
                      <a:sysClr val="windowText" lastClr="000000"/>
                    </a:solidFill>
                  </a:ln>
                  <a:solidFill>
                    <a:srgbClr val="00B0F0"/>
                  </a:solidFill>
                  <a:effectLst/>
                  <a:latin typeface="Berlin Sans FB" panose="020E0602020502020306" pitchFamily="34" charset="0"/>
                </a:rPr>
                <a:t>propósito</a:t>
              </a:r>
              <a:r>
                <a:rPr lang="es-ES" sz="2200" b="0" i="0" dirty="0">
                  <a:solidFill>
                    <a:srgbClr val="000000"/>
                  </a:solidFill>
                  <a:effectLst/>
                  <a:latin typeface="Berlin Sans FB" panose="020E0602020502020306" pitchFamily="34" charset="0"/>
                </a:rPr>
                <a:t> </a:t>
              </a:r>
              <a:r>
                <a:rPr lang="es-ES" sz="2200" b="0" i="0" dirty="0">
                  <a:solidFill>
                    <a:srgbClr val="000000"/>
                  </a:solidFill>
                  <a:effectLst/>
                  <a:highlight>
                    <a:srgbClr val="FFFF00"/>
                  </a:highlight>
                  <a:latin typeface="Berlin Sans FB" panose="020E0602020502020306" pitchFamily="34" charset="0"/>
                </a:rPr>
                <a:t>ofrecer orientaciones para concluir la planeación del Programa Escolar de Mejora Continua (PEMC) </a:t>
              </a:r>
              <a:r>
                <a:rPr lang="es-ES" sz="2200" b="0" i="0" dirty="0">
                  <a:solidFill>
                    <a:srgbClr val="000000"/>
                  </a:solidFill>
                  <a:effectLst/>
                  <a:latin typeface="Berlin Sans FB" panose="020E0602020502020306" pitchFamily="34" charset="0"/>
                </a:rPr>
                <a:t>a fin de que sea realmente un instrumento que encauce las decisiones que toman como escuela, pensando en todo momento en sus estudiantes y considerando las condiciones y los retos que han enfrentado al regresar a clases presenciales. </a:t>
              </a:r>
            </a:p>
            <a:p>
              <a:pPr algn="just"/>
              <a:endParaRPr lang="es-ES" sz="2200" dirty="0">
                <a:solidFill>
                  <a:srgbClr val="000000"/>
                </a:solidFill>
                <a:latin typeface="Berlin Sans FB" panose="020E0602020502020306" pitchFamily="34" charset="0"/>
              </a:endParaRPr>
            </a:p>
            <a:p>
              <a:pPr algn="just"/>
              <a:r>
                <a:rPr lang="es-ES" sz="2200" b="0" i="0" dirty="0">
                  <a:solidFill>
                    <a:srgbClr val="000000"/>
                  </a:solidFill>
                  <a:effectLst/>
                  <a:latin typeface="Berlin Sans FB" panose="020E0602020502020306" pitchFamily="34" charset="0"/>
                </a:rPr>
                <a:t>La </a:t>
              </a:r>
              <a:r>
                <a:rPr lang="es-ES" sz="2200" b="1" i="0" dirty="0">
                  <a:ln>
                    <a:solidFill>
                      <a:sysClr val="windowText" lastClr="000000"/>
                    </a:solidFill>
                  </a:ln>
                  <a:solidFill>
                    <a:srgbClr val="FFC000"/>
                  </a:solidFill>
                  <a:effectLst/>
                  <a:latin typeface="Berlin Sans FB" panose="020E0602020502020306" pitchFamily="34" charset="0"/>
                </a:rPr>
                <a:t>Guía de trabajo </a:t>
              </a:r>
              <a:r>
                <a:rPr lang="es-ES" sz="2200" b="0" i="0" dirty="0">
                  <a:solidFill>
                    <a:srgbClr val="000000"/>
                  </a:solidFill>
                  <a:effectLst/>
                  <a:latin typeface="Berlin Sans FB" panose="020E0602020502020306" pitchFamily="34" charset="0"/>
                </a:rPr>
                <a:t>está organizada en tres momentos. El primero está centrado en el </a:t>
              </a:r>
              <a:r>
                <a:rPr lang="es-ES" sz="2200" b="0" i="0" dirty="0">
                  <a:solidFill>
                    <a:srgbClr val="000000"/>
                  </a:solidFill>
                  <a:effectLst/>
                  <a:highlight>
                    <a:srgbClr val="FFFF00"/>
                  </a:highlight>
                  <a:latin typeface="Berlin Sans FB" panose="020E0602020502020306" pitchFamily="34" charset="0"/>
                </a:rPr>
                <a:t>autocuidado docente</a:t>
              </a:r>
              <a:r>
                <a:rPr lang="es-ES" sz="2200" b="0" i="0" dirty="0">
                  <a:solidFill>
                    <a:srgbClr val="000000"/>
                  </a:solidFill>
                  <a:effectLst/>
                  <a:latin typeface="Berlin Sans FB" panose="020E0602020502020306" pitchFamily="34" charset="0"/>
                </a:rPr>
                <a:t>. A lo largo del ciclo escolar se dedicará este espacio para favorecer el bienestar socioemocional del personal de la escuela. En esta sesión, se propone una actividad dirigida a que identifiquen sus fortalezas y promuevan el autocuidado como parte de su bienestar y mantengan presente el cuidado socioemocional como un elemento importante de su proyecto de escuela</a:t>
              </a:r>
              <a:r>
                <a:rPr lang="es-ES" sz="2000" b="0" i="0" dirty="0">
                  <a:solidFill>
                    <a:srgbClr val="000000"/>
                  </a:solidFill>
                  <a:effectLst/>
                  <a:latin typeface="Montserrat" panose="02000505000000020004" pitchFamily="2" charset="0"/>
                </a:rPr>
                <a:t>.</a:t>
              </a:r>
            </a:p>
            <a:p>
              <a:pPr algn="just"/>
              <a:r>
                <a:rPr lang="es-ES" sz="1800" b="0" i="0" dirty="0">
                  <a:solidFill>
                    <a:srgbClr val="000000"/>
                  </a:solidFill>
                  <a:effectLst/>
                  <a:latin typeface="Montserrat" panose="02000505000000020004" pitchFamily="2" charset="0"/>
                </a:rPr>
                <a:t/>
              </a:r>
              <a:br>
                <a:rPr lang="es-ES" sz="1800" b="0" i="0" dirty="0">
                  <a:solidFill>
                    <a:srgbClr val="000000"/>
                  </a:solidFill>
                  <a:effectLst/>
                  <a:latin typeface="Montserrat" panose="02000505000000020004" pitchFamily="2" charset="0"/>
                </a:rPr>
              </a:br>
              <a:endParaRPr lang="es-ES" sz="2000" b="0" i="0" dirty="0">
                <a:solidFill>
                  <a:srgbClr val="000000"/>
                </a:solidFill>
                <a:effectLst/>
                <a:latin typeface="Berlin Sans FB" panose="020E0602020502020306" pitchFamily="34" charset="0"/>
              </a:endParaRPr>
            </a:p>
          </p:txBody>
        </p:sp>
      </p:grpSp>
      <p:sp>
        <p:nvSpPr>
          <p:cNvPr id="24" name="CuadroTexto 23">
            <a:extLst>
              <a:ext uri="{FF2B5EF4-FFF2-40B4-BE49-F238E27FC236}">
                <a16:creationId xmlns:a16="http://schemas.microsoft.com/office/drawing/2014/main" id="{A14D3C18-2078-46F6-B141-E43D27AFAFB4}"/>
              </a:ext>
            </a:extLst>
          </p:cNvPr>
          <p:cNvSpPr txBox="1"/>
          <p:nvPr/>
        </p:nvSpPr>
        <p:spPr>
          <a:xfrm>
            <a:off x="202103" y="288923"/>
            <a:ext cx="11786697" cy="923330"/>
          </a:xfrm>
          <a:prstGeom prst="rect">
            <a:avLst/>
          </a:prstGeom>
          <a:noFill/>
          <a:effectLst>
            <a:glow rad="127000">
              <a:schemeClr val="bg1"/>
            </a:glow>
          </a:effectLst>
        </p:spPr>
        <p:txBody>
          <a:bodyPr wrap="square">
            <a:spAutoFit/>
          </a:bodyPr>
          <a:lstStyle/>
          <a:p>
            <a:pPr algn="ctr"/>
            <a:r>
              <a:rPr lang="es-ES" sz="5400" b="0" cap="none" spc="0" dirty="0">
                <a:ln w="28575">
                  <a:solidFill>
                    <a:schemeClr val="tx1"/>
                  </a:solidFill>
                </a:ln>
                <a:solidFill>
                  <a:srgbClr val="FF8409"/>
                </a:solidFill>
                <a:effectLst>
                  <a:outerShdw blurRad="38100" dist="19050" dir="2700000" algn="tl" rotWithShape="0">
                    <a:schemeClr val="dk1">
                      <a:alpha val="40000"/>
                    </a:schemeClr>
                  </a:outerShdw>
                </a:effectLst>
                <a:latin typeface="Berlin Sans FB Demi" panose="020E0802020502020306" pitchFamily="34" charset="0"/>
              </a:rPr>
              <a:t>Presentación</a:t>
            </a:r>
            <a:endParaRPr lang="es-MX" sz="5400" dirty="0">
              <a:ln w="28575">
                <a:solidFill>
                  <a:schemeClr val="tx1"/>
                </a:solidFill>
              </a:ln>
              <a:solidFill>
                <a:srgbClr val="FF8409"/>
              </a:solidFill>
              <a:latin typeface="Berlin Sans FB Demi" panose="020E0802020502020306" pitchFamily="34" charset="0"/>
            </a:endParaRPr>
          </a:p>
        </p:txBody>
      </p:sp>
    </p:spTree>
    <p:extLst>
      <p:ext uri="{BB962C8B-B14F-4D97-AF65-F5344CB8AC3E}">
        <p14:creationId xmlns:p14="http://schemas.microsoft.com/office/powerpoint/2010/main" val="41994130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5770" y="-15539"/>
            <a:ext cx="12223539" cy="6889077"/>
          </a:xfrm>
          <a:prstGeom prst="rect">
            <a:avLst/>
          </a:prstGeom>
        </p:spPr>
      </p:pic>
      <p:graphicFrame>
        <p:nvGraphicFramePr>
          <p:cNvPr id="2" name="Gráfico 1">
            <a:extLst>
              <a:ext uri="{FF2B5EF4-FFF2-40B4-BE49-F238E27FC236}">
                <a16:creationId xmlns:a16="http://schemas.microsoft.com/office/drawing/2014/main" id="{15D2DDF6-08D2-40F2-B05B-E294566FDBAB}"/>
              </a:ext>
            </a:extLst>
          </p:cNvPr>
          <p:cNvGraphicFramePr>
            <a:graphicFrameLocks/>
          </p:cNvGraphicFramePr>
          <p:nvPr>
            <p:extLst>
              <p:ext uri="{D42A27DB-BD31-4B8C-83A1-F6EECF244321}">
                <p14:modId xmlns:p14="http://schemas.microsoft.com/office/powerpoint/2010/main" val="3181190286"/>
              </p:ext>
            </p:extLst>
          </p:nvPr>
        </p:nvGraphicFramePr>
        <p:xfrm>
          <a:off x="791569" y="532263"/>
          <a:ext cx="10604311" cy="60186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144759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5770" y="-15539"/>
            <a:ext cx="12223539" cy="6889077"/>
          </a:xfrm>
          <a:prstGeom prst="rect">
            <a:avLst/>
          </a:prstGeom>
        </p:spPr>
      </p:pic>
      <p:graphicFrame>
        <p:nvGraphicFramePr>
          <p:cNvPr id="2" name="Gráfico 1">
            <a:extLst>
              <a:ext uri="{FF2B5EF4-FFF2-40B4-BE49-F238E27FC236}">
                <a16:creationId xmlns:a16="http://schemas.microsoft.com/office/drawing/2014/main" id="{B4D713CA-80AC-4DFF-A0DF-33C109BF9E8E}"/>
              </a:ext>
            </a:extLst>
          </p:cNvPr>
          <p:cNvGraphicFramePr>
            <a:graphicFrameLocks/>
          </p:cNvGraphicFramePr>
          <p:nvPr>
            <p:extLst>
              <p:ext uri="{D42A27DB-BD31-4B8C-83A1-F6EECF244321}">
                <p14:modId xmlns:p14="http://schemas.microsoft.com/office/powerpoint/2010/main" val="487424866"/>
              </p:ext>
            </p:extLst>
          </p:nvPr>
        </p:nvGraphicFramePr>
        <p:xfrm>
          <a:off x="450376" y="245660"/>
          <a:ext cx="11095629" cy="61551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256256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5770" y="-15539"/>
            <a:ext cx="12223539" cy="6889077"/>
          </a:xfrm>
          <a:prstGeom prst="rect">
            <a:avLst/>
          </a:prstGeom>
        </p:spPr>
      </p:pic>
      <p:graphicFrame>
        <p:nvGraphicFramePr>
          <p:cNvPr id="2" name="Gráfico 1">
            <a:extLst>
              <a:ext uri="{FF2B5EF4-FFF2-40B4-BE49-F238E27FC236}">
                <a16:creationId xmlns:a16="http://schemas.microsoft.com/office/drawing/2014/main" id="{5CAC7E4D-31C8-4EDB-9DF4-2708F91E77F0}"/>
              </a:ext>
            </a:extLst>
          </p:cNvPr>
          <p:cNvGraphicFramePr>
            <a:graphicFrameLocks/>
          </p:cNvGraphicFramePr>
          <p:nvPr>
            <p:extLst>
              <p:ext uri="{D42A27DB-BD31-4B8C-83A1-F6EECF244321}">
                <p14:modId xmlns:p14="http://schemas.microsoft.com/office/powerpoint/2010/main" val="4040319980"/>
              </p:ext>
            </p:extLst>
          </p:nvPr>
        </p:nvGraphicFramePr>
        <p:xfrm>
          <a:off x="354842" y="409433"/>
          <a:ext cx="11382233" cy="62506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981502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5770" y="-15539"/>
            <a:ext cx="12223539" cy="6889077"/>
          </a:xfrm>
          <a:prstGeom prst="rect">
            <a:avLst/>
          </a:prstGeom>
        </p:spPr>
      </p:pic>
      <p:graphicFrame>
        <p:nvGraphicFramePr>
          <p:cNvPr id="2" name="Gráfico 1">
            <a:extLst>
              <a:ext uri="{FF2B5EF4-FFF2-40B4-BE49-F238E27FC236}">
                <a16:creationId xmlns:a16="http://schemas.microsoft.com/office/drawing/2014/main" id="{06BCA2B7-8102-427F-A5FD-9A966E539DBF}"/>
              </a:ext>
            </a:extLst>
          </p:cNvPr>
          <p:cNvGraphicFramePr>
            <a:graphicFrameLocks/>
          </p:cNvGraphicFramePr>
          <p:nvPr>
            <p:extLst>
              <p:ext uri="{D42A27DB-BD31-4B8C-83A1-F6EECF244321}">
                <p14:modId xmlns:p14="http://schemas.microsoft.com/office/powerpoint/2010/main" val="2646266965"/>
              </p:ext>
            </p:extLst>
          </p:nvPr>
        </p:nvGraphicFramePr>
        <p:xfrm>
          <a:off x="300251" y="327545"/>
          <a:ext cx="11423176" cy="61551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22194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ondo de halloween plano dibujado a mano | Vector Gratis">
            <a:extLst>
              <a:ext uri="{FF2B5EF4-FFF2-40B4-BE49-F238E27FC236}">
                <a16:creationId xmlns:a16="http://schemas.microsoft.com/office/drawing/2014/main" id="{17A7C372-66C8-49FF-A195-A857B9D4D52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b="9663"/>
          <a:stretch/>
        </p:blipFill>
        <p:spPr bwMode="auto">
          <a:xfrm>
            <a:off x="13235" y="0"/>
            <a:ext cx="12165527" cy="684463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65199875-A40B-490B-813D-E725C3F01B8F}"/>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417911" y="100937"/>
            <a:ext cx="10402793" cy="1446550"/>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D4FFD717-3AAF-42EE-A893-C5635498B653}"/>
              </a:ext>
            </a:extLst>
          </p:cNvPr>
          <p:cNvSpPr txBox="1"/>
          <p:nvPr/>
        </p:nvSpPr>
        <p:spPr>
          <a:xfrm>
            <a:off x="1501212" y="100937"/>
            <a:ext cx="10167092" cy="1446550"/>
          </a:xfrm>
          <a:prstGeom prst="rect">
            <a:avLst/>
          </a:prstGeom>
          <a:noFill/>
        </p:spPr>
        <p:txBody>
          <a:bodyPr wrap="square">
            <a:spAutoFit/>
          </a:bodyPr>
          <a:lstStyle/>
          <a:p>
            <a:pPr algn="just"/>
            <a:r>
              <a:rPr lang="es-ES" sz="2200" b="1" i="0" dirty="0">
                <a:solidFill>
                  <a:srgbClr val="00B050"/>
                </a:solidFill>
                <a:effectLst/>
                <a:latin typeface="Berlin Sans FB" panose="020E0602020502020306" pitchFamily="34" charset="0"/>
              </a:rPr>
              <a:t>Presenten </a:t>
            </a:r>
            <a:r>
              <a:rPr lang="es-ES" sz="2200" dirty="0">
                <a:solidFill>
                  <a:srgbClr val="000000"/>
                </a:solidFill>
                <a:latin typeface="Berlin Sans FB" panose="020E0602020502020306" pitchFamily="34" charset="0"/>
              </a:rPr>
              <a:t>al</a:t>
            </a:r>
            <a:r>
              <a:rPr lang="es-ES" sz="2200" b="0" i="0" dirty="0">
                <a:solidFill>
                  <a:srgbClr val="000000"/>
                </a:solidFill>
                <a:effectLst/>
                <a:latin typeface="Berlin Sans FB" panose="020E0602020502020306" pitchFamily="34" charset="0"/>
              </a:rPr>
              <a:t>  </a:t>
            </a:r>
            <a:r>
              <a:rPr lang="es-ES" sz="2200" b="1" i="0" dirty="0">
                <a:solidFill>
                  <a:srgbClr val="CC0099"/>
                </a:solidFill>
                <a:effectLst/>
                <a:latin typeface="Berlin Sans FB" panose="020E0602020502020306" pitchFamily="34" charset="0"/>
              </a:rPr>
              <a:t>colectivo </a:t>
            </a:r>
            <a:r>
              <a:rPr lang="es-ES" sz="2200" dirty="0">
                <a:solidFill>
                  <a:srgbClr val="000000"/>
                </a:solidFill>
                <a:latin typeface="Berlin Sans FB" panose="020E0602020502020306" pitchFamily="34" charset="0"/>
              </a:rPr>
              <a:t>lo</a:t>
            </a:r>
            <a:r>
              <a:rPr lang="es-ES" sz="2200" b="0" i="0" dirty="0">
                <a:solidFill>
                  <a:srgbClr val="000000"/>
                </a:solidFill>
                <a:effectLst/>
                <a:latin typeface="Berlin Sans FB" panose="020E0602020502020306" pitchFamily="34" charset="0"/>
              </a:rPr>
              <a:t>s </a:t>
            </a:r>
            <a:r>
              <a:rPr lang="es-ES" sz="2200" b="1" i="0" dirty="0">
                <a:solidFill>
                  <a:srgbClr val="00B0F0"/>
                </a:solidFill>
                <a:effectLst/>
                <a:latin typeface="Berlin Sans FB" panose="020E0602020502020306" pitchFamily="34" charset="0"/>
              </a:rPr>
              <a:t>resultados de la valoración diagnóstica </a:t>
            </a:r>
            <a:r>
              <a:rPr lang="es-ES" sz="2200" b="0" i="0" dirty="0">
                <a:solidFill>
                  <a:srgbClr val="000000"/>
                </a:solidFill>
                <a:effectLst/>
                <a:latin typeface="Berlin Sans FB" panose="020E0602020502020306" pitchFamily="34" charset="0"/>
              </a:rPr>
              <a:t>acerca de los aprendizajes fundamentales evaluados y la información de los avances en el </a:t>
            </a:r>
            <a:r>
              <a:rPr lang="es-ES" sz="2200" b="0" i="1" dirty="0">
                <a:solidFill>
                  <a:srgbClr val="000000"/>
                </a:solidFill>
                <a:effectLst/>
                <a:latin typeface="Berlin Sans FB" panose="020E0602020502020306" pitchFamily="34" charset="0"/>
              </a:rPr>
              <a:t>Plan de atención,</a:t>
            </a:r>
            <a:r>
              <a:rPr lang="es-ES" sz="2200" b="0" dirty="0">
                <a:solidFill>
                  <a:srgbClr val="000000"/>
                </a:solidFill>
                <a:effectLst/>
                <a:latin typeface="Berlin Sans FB" panose="020E0602020502020306" pitchFamily="34" charset="0"/>
              </a:rPr>
              <a:t> para tener claro en dónde se encuentra cada grupo (punto I de la sección </a:t>
            </a:r>
            <a:r>
              <a:rPr lang="es-ES" sz="2200" b="0" i="1" dirty="0">
                <a:solidFill>
                  <a:srgbClr val="000000"/>
                </a:solidFill>
                <a:effectLst/>
                <a:latin typeface="Berlin Sans FB" panose="020E0602020502020306" pitchFamily="34" charset="0"/>
              </a:rPr>
              <a:t>Actividades previas a la primera sesión ordinaria del CTE, </a:t>
            </a:r>
            <a:r>
              <a:rPr lang="es-ES" sz="2200" b="0" dirty="0">
                <a:solidFill>
                  <a:srgbClr val="000000"/>
                </a:solidFill>
                <a:effectLst/>
                <a:latin typeface="Berlin Sans FB" panose="020E0602020502020306" pitchFamily="34" charset="0"/>
              </a:rPr>
              <a:t>de esta guía)</a:t>
            </a:r>
            <a:endParaRPr lang="es-ES" sz="2200" dirty="0">
              <a:latin typeface="Berlin Sans FB" panose="020E0602020502020306" pitchFamily="34" charset="0"/>
            </a:endParaRPr>
          </a:p>
        </p:txBody>
      </p:sp>
      <p:sp>
        <p:nvSpPr>
          <p:cNvPr id="12" name="Diagrama de flujo: conector fuera de página 11">
            <a:extLst>
              <a:ext uri="{FF2B5EF4-FFF2-40B4-BE49-F238E27FC236}">
                <a16:creationId xmlns:a16="http://schemas.microsoft.com/office/drawing/2014/main" id="{B9743186-7423-4A22-98D6-780351EC8D10}"/>
              </a:ext>
            </a:extLst>
          </p:cNvPr>
          <p:cNvSpPr/>
          <p:nvPr/>
        </p:nvSpPr>
        <p:spPr>
          <a:xfrm>
            <a:off x="110836" y="13366"/>
            <a:ext cx="1302328" cy="1993234"/>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CuadroTexto 12">
            <a:extLst>
              <a:ext uri="{FF2B5EF4-FFF2-40B4-BE49-F238E27FC236}">
                <a16:creationId xmlns:a16="http://schemas.microsoft.com/office/drawing/2014/main" id="{6AA0E71E-8D37-4ADE-91D6-11EF68E267DE}"/>
              </a:ext>
            </a:extLst>
          </p:cNvPr>
          <p:cNvSpPr txBox="1"/>
          <p:nvPr/>
        </p:nvSpPr>
        <p:spPr>
          <a:xfrm>
            <a:off x="13237" y="328214"/>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0" dirty="0">
                <a:ln w="38100">
                  <a:noFill/>
                </a:ln>
                <a:solidFill>
                  <a:schemeClr val="bg1"/>
                </a:solidFill>
                <a:effectLst>
                  <a:outerShdw blurRad="38100" dist="38100" dir="2700000" algn="tl">
                    <a:srgbClr val="000000">
                      <a:alpha val="43137"/>
                    </a:srgbClr>
                  </a:outerShdw>
                </a:effectLst>
                <a:latin typeface="Modern Love" panose="04090805081005020601" pitchFamily="82" charset="0"/>
              </a:rPr>
              <a:t>7</a:t>
            </a:r>
            <a:endPar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endParaRPr>
          </a:p>
        </p:txBody>
      </p:sp>
      <p:pic>
        <p:nvPicPr>
          <p:cNvPr id="22532" name="Picture 4" descr="Diagnóstico - Iconos gratis de médico">
            <a:extLst>
              <a:ext uri="{FF2B5EF4-FFF2-40B4-BE49-F238E27FC236}">
                <a16:creationId xmlns:a16="http://schemas.microsoft.com/office/drawing/2014/main" id="{969B33DF-95FE-444D-B603-C01414DEAC3D}"/>
              </a:ext>
            </a:extLst>
          </p:cNvPr>
          <p:cNvPicPr>
            <a:picLocks noChangeAspect="1" noChangeArrowheads="1"/>
          </p:cNvPicPr>
          <p:nvPr/>
        </p:nvPicPr>
        <p:blipFill>
          <a:blip r:embed="rId6">
            <a:alphaModFix amt="88000"/>
            <a:extLst>
              <a:ext uri="{28A0092B-C50C-407E-A947-70E740481C1C}">
                <a14:useLocalDpi xmlns:a14="http://schemas.microsoft.com/office/drawing/2010/main" val="0"/>
              </a:ext>
            </a:extLst>
          </a:blip>
          <a:srcRect/>
          <a:stretch>
            <a:fillRect/>
          </a:stretch>
        </p:blipFill>
        <p:spPr bwMode="auto">
          <a:xfrm>
            <a:off x="3318553" y="1931542"/>
            <a:ext cx="5486399" cy="4965175"/>
          </a:xfrm>
          <a:prstGeom prst="rect">
            <a:avLst/>
          </a:prstGeom>
          <a:noFill/>
          <a:effectLst>
            <a:glow rad="88900">
              <a:schemeClr val="tx1">
                <a:alpha val="60000"/>
              </a:schemeClr>
            </a:glow>
            <a:softEdge rad="127000"/>
          </a:effectLst>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A5A66AEF-27FD-4E7F-8D92-FE868F355DF7}"/>
              </a:ext>
            </a:extLst>
          </p:cNvPr>
          <p:cNvPicPr>
            <a:picLocks noChangeAspect="1"/>
          </p:cNvPicPr>
          <p:nvPr/>
        </p:nvPicPr>
        <p:blipFill>
          <a:blip r:embed="rId7"/>
          <a:stretch>
            <a:fillRect/>
          </a:stretch>
        </p:blipFill>
        <p:spPr>
          <a:xfrm>
            <a:off x="9145716" y="1931542"/>
            <a:ext cx="2935448" cy="4622740"/>
          </a:xfrm>
          <a:prstGeom prst="rect">
            <a:avLst/>
          </a:prstGeom>
        </p:spPr>
      </p:pic>
      <p:pic>
        <p:nvPicPr>
          <p:cNvPr id="15" name="Imagen 14">
            <a:extLst>
              <a:ext uri="{FF2B5EF4-FFF2-40B4-BE49-F238E27FC236}">
                <a16:creationId xmlns:a16="http://schemas.microsoft.com/office/drawing/2014/main" id="{8F951CB5-5614-412C-BF22-11950DD030A4}"/>
              </a:ext>
            </a:extLst>
          </p:cNvPr>
          <p:cNvPicPr>
            <a:picLocks noChangeAspect="1"/>
          </p:cNvPicPr>
          <p:nvPr/>
        </p:nvPicPr>
        <p:blipFill>
          <a:blip r:embed="rId8">
            <a:alphaModFix amt="85000"/>
          </a:blip>
          <a:stretch>
            <a:fillRect/>
          </a:stretch>
        </p:blipFill>
        <p:spPr>
          <a:xfrm rot="21269685" flipH="1">
            <a:off x="1307846" y="2817981"/>
            <a:ext cx="2847311" cy="3192294"/>
          </a:xfrm>
          <a:prstGeom prst="rect">
            <a:avLst/>
          </a:prstGeom>
        </p:spPr>
      </p:pic>
    </p:spTree>
    <p:extLst>
      <p:ext uri="{BB962C8B-B14F-4D97-AF65-F5344CB8AC3E}">
        <p14:creationId xmlns:p14="http://schemas.microsoft.com/office/powerpoint/2010/main" val="35495324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20624" y="-31077"/>
            <a:ext cx="12223539" cy="6889077"/>
          </a:xfrm>
          <a:prstGeom prst="rect">
            <a:avLst/>
          </a:prstGeom>
        </p:spPr>
      </p:pic>
      <p:pic>
        <p:nvPicPr>
          <p:cNvPr id="5" name="Imagen 4"/>
          <p:cNvPicPr>
            <a:picLocks noChangeAspect="1"/>
          </p:cNvPicPr>
          <p:nvPr/>
        </p:nvPicPr>
        <p:blipFill>
          <a:blip r:embed="rId4"/>
          <a:stretch>
            <a:fillRect/>
          </a:stretch>
        </p:blipFill>
        <p:spPr>
          <a:xfrm>
            <a:off x="329508" y="1253374"/>
            <a:ext cx="2791383" cy="838317"/>
          </a:xfrm>
          <a:prstGeom prst="rect">
            <a:avLst/>
          </a:prstGeom>
        </p:spPr>
      </p:pic>
      <p:pic>
        <p:nvPicPr>
          <p:cNvPr id="6" name="Imagen 5"/>
          <p:cNvPicPr>
            <a:picLocks noChangeAspect="1"/>
          </p:cNvPicPr>
          <p:nvPr/>
        </p:nvPicPr>
        <p:blipFill>
          <a:blip r:embed="rId5"/>
          <a:stretch>
            <a:fillRect/>
          </a:stretch>
        </p:blipFill>
        <p:spPr>
          <a:xfrm>
            <a:off x="75216" y="3660204"/>
            <a:ext cx="9810312" cy="3197796"/>
          </a:xfrm>
          <a:prstGeom prst="rect">
            <a:avLst/>
          </a:prstGeom>
        </p:spPr>
      </p:pic>
      <p:pic>
        <p:nvPicPr>
          <p:cNvPr id="7" name="Imagen 6"/>
          <p:cNvPicPr>
            <a:picLocks noChangeAspect="1"/>
          </p:cNvPicPr>
          <p:nvPr/>
        </p:nvPicPr>
        <p:blipFill>
          <a:blip r:embed="rId6"/>
          <a:stretch>
            <a:fillRect/>
          </a:stretch>
        </p:blipFill>
        <p:spPr>
          <a:xfrm>
            <a:off x="3429775" y="0"/>
            <a:ext cx="8659713" cy="3398293"/>
          </a:xfrm>
          <a:prstGeom prst="rect">
            <a:avLst/>
          </a:prstGeom>
        </p:spPr>
      </p:pic>
    </p:spTree>
    <p:extLst>
      <p:ext uri="{BB962C8B-B14F-4D97-AF65-F5344CB8AC3E}">
        <p14:creationId xmlns:p14="http://schemas.microsoft.com/office/powerpoint/2010/main" val="15650565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5770" y="-15539"/>
            <a:ext cx="12223539" cy="6889077"/>
          </a:xfrm>
          <a:prstGeom prst="rect">
            <a:avLst/>
          </a:prstGeom>
        </p:spPr>
      </p:pic>
      <p:pic>
        <p:nvPicPr>
          <p:cNvPr id="5" name="Imagen 4"/>
          <p:cNvPicPr>
            <a:picLocks noChangeAspect="1"/>
          </p:cNvPicPr>
          <p:nvPr/>
        </p:nvPicPr>
        <p:blipFill>
          <a:blip r:embed="rId4"/>
          <a:stretch>
            <a:fillRect/>
          </a:stretch>
        </p:blipFill>
        <p:spPr>
          <a:xfrm>
            <a:off x="484981" y="810080"/>
            <a:ext cx="2381049" cy="1687460"/>
          </a:xfrm>
          <a:prstGeom prst="rect">
            <a:avLst/>
          </a:prstGeom>
        </p:spPr>
      </p:pic>
      <p:pic>
        <p:nvPicPr>
          <p:cNvPr id="6" name="Imagen 5"/>
          <p:cNvPicPr>
            <a:picLocks noChangeAspect="1"/>
          </p:cNvPicPr>
          <p:nvPr/>
        </p:nvPicPr>
        <p:blipFill>
          <a:blip r:embed="rId5"/>
          <a:stretch>
            <a:fillRect/>
          </a:stretch>
        </p:blipFill>
        <p:spPr>
          <a:xfrm>
            <a:off x="42901" y="3594511"/>
            <a:ext cx="8407021" cy="3301172"/>
          </a:xfrm>
          <a:prstGeom prst="rect">
            <a:avLst/>
          </a:prstGeom>
        </p:spPr>
      </p:pic>
      <p:pic>
        <p:nvPicPr>
          <p:cNvPr id="7" name="Imagen 6"/>
          <p:cNvPicPr>
            <a:picLocks noChangeAspect="1"/>
          </p:cNvPicPr>
          <p:nvPr/>
        </p:nvPicPr>
        <p:blipFill>
          <a:blip r:embed="rId6"/>
          <a:stretch>
            <a:fillRect/>
          </a:stretch>
        </p:blipFill>
        <p:spPr>
          <a:xfrm>
            <a:off x="3366781" y="54149"/>
            <a:ext cx="8782318" cy="3408015"/>
          </a:xfrm>
          <a:prstGeom prst="rect">
            <a:avLst/>
          </a:prstGeom>
        </p:spPr>
      </p:pic>
    </p:spTree>
    <p:extLst>
      <p:ext uri="{BB962C8B-B14F-4D97-AF65-F5344CB8AC3E}">
        <p14:creationId xmlns:p14="http://schemas.microsoft.com/office/powerpoint/2010/main" val="25131387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5770" y="-15539"/>
            <a:ext cx="12223539" cy="6889077"/>
          </a:xfrm>
          <a:prstGeom prst="rect">
            <a:avLst/>
          </a:prstGeom>
        </p:spPr>
      </p:pic>
      <p:pic>
        <p:nvPicPr>
          <p:cNvPr id="5" name="Imagen 4"/>
          <p:cNvPicPr>
            <a:picLocks noChangeAspect="1"/>
          </p:cNvPicPr>
          <p:nvPr/>
        </p:nvPicPr>
        <p:blipFill>
          <a:blip r:embed="rId4"/>
          <a:stretch>
            <a:fillRect/>
          </a:stretch>
        </p:blipFill>
        <p:spPr>
          <a:xfrm>
            <a:off x="259365" y="1143915"/>
            <a:ext cx="2715847" cy="1366037"/>
          </a:xfrm>
          <a:prstGeom prst="rect">
            <a:avLst/>
          </a:prstGeom>
        </p:spPr>
      </p:pic>
      <p:pic>
        <p:nvPicPr>
          <p:cNvPr id="6" name="Imagen 5"/>
          <p:cNvPicPr>
            <a:picLocks noChangeAspect="1"/>
          </p:cNvPicPr>
          <p:nvPr/>
        </p:nvPicPr>
        <p:blipFill>
          <a:blip r:embed="rId5"/>
          <a:stretch>
            <a:fillRect/>
          </a:stretch>
        </p:blipFill>
        <p:spPr>
          <a:xfrm>
            <a:off x="-15770" y="3626886"/>
            <a:ext cx="7876880" cy="3231787"/>
          </a:xfrm>
          <a:prstGeom prst="rect">
            <a:avLst/>
          </a:prstGeom>
        </p:spPr>
      </p:pic>
      <p:pic>
        <p:nvPicPr>
          <p:cNvPr id="7" name="Imagen 6"/>
          <p:cNvPicPr>
            <a:picLocks noChangeAspect="1"/>
          </p:cNvPicPr>
          <p:nvPr/>
        </p:nvPicPr>
        <p:blipFill>
          <a:blip r:embed="rId6"/>
          <a:stretch>
            <a:fillRect/>
          </a:stretch>
        </p:blipFill>
        <p:spPr>
          <a:xfrm>
            <a:off x="3120664" y="142803"/>
            <a:ext cx="8941653" cy="3467584"/>
          </a:xfrm>
          <a:prstGeom prst="rect">
            <a:avLst/>
          </a:prstGeom>
        </p:spPr>
      </p:pic>
    </p:spTree>
    <p:extLst>
      <p:ext uri="{BB962C8B-B14F-4D97-AF65-F5344CB8AC3E}">
        <p14:creationId xmlns:p14="http://schemas.microsoft.com/office/powerpoint/2010/main" val="6169099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5770" y="-15539"/>
            <a:ext cx="12223539" cy="6889077"/>
          </a:xfrm>
          <a:prstGeom prst="rect">
            <a:avLst/>
          </a:prstGeom>
        </p:spPr>
      </p:pic>
      <p:pic>
        <p:nvPicPr>
          <p:cNvPr id="5" name="Imagen 4"/>
          <p:cNvPicPr>
            <a:picLocks noChangeAspect="1"/>
          </p:cNvPicPr>
          <p:nvPr/>
        </p:nvPicPr>
        <p:blipFill>
          <a:blip r:embed="rId4"/>
          <a:stretch>
            <a:fillRect/>
          </a:stretch>
        </p:blipFill>
        <p:spPr>
          <a:xfrm>
            <a:off x="330871" y="650774"/>
            <a:ext cx="2522791" cy="1571764"/>
          </a:xfrm>
          <a:prstGeom prst="rect">
            <a:avLst/>
          </a:prstGeom>
        </p:spPr>
      </p:pic>
      <p:pic>
        <p:nvPicPr>
          <p:cNvPr id="7" name="Imagen 6"/>
          <p:cNvPicPr>
            <a:picLocks noChangeAspect="1"/>
          </p:cNvPicPr>
          <p:nvPr/>
        </p:nvPicPr>
        <p:blipFill>
          <a:blip r:embed="rId5"/>
          <a:stretch>
            <a:fillRect/>
          </a:stretch>
        </p:blipFill>
        <p:spPr>
          <a:xfrm>
            <a:off x="3584799" y="54592"/>
            <a:ext cx="8500138" cy="3439236"/>
          </a:xfrm>
          <a:prstGeom prst="rect">
            <a:avLst/>
          </a:prstGeom>
        </p:spPr>
      </p:pic>
      <p:pic>
        <p:nvPicPr>
          <p:cNvPr id="8" name="Imagen 7"/>
          <p:cNvPicPr>
            <a:picLocks noChangeAspect="1"/>
          </p:cNvPicPr>
          <p:nvPr/>
        </p:nvPicPr>
        <p:blipFill>
          <a:blip r:embed="rId6"/>
          <a:stretch>
            <a:fillRect/>
          </a:stretch>
        </p:blipFill>
        <p:spPr>
          <a:xfrm>
            <a:off x="134888" y="3616723"/>
            <a:ext cx="8613329" cy="3162408"/>
          </a:xfrm>
          <a:prstGeom prst="rect">
            <a:avLst/>
          </a:prstGeom>
        </p:spPr>
      </p:pic>
    </p:spTree>
    <p:extLst>
      <p:ext uri="{BB962C8B-B14F-4D97-AF65-F5344CB8AC3E}">
        <p14:creationId xmlns:p14="http://schemas.microsoft.com/office/powerpoint/2010/main" val="19411810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5770" y="-15539"/>
            <a:ext cx="12223539" cy="6889077"/>
          </a:xfrm>
          <a:prstGeom prst="rect">
            <a:avLst/>
          </a:prstGeom>
        </p:spPr>
      </p:pic>
      <p:pic>
        <p:nvPicPr>
          <p:cNvPr id="5" name="Imagen 4"/>
          <p:cNvPicPr>
            <a:picLocks noChangeAspect="1"/>
          </p:cNvPicPr>
          <p:nvPr/>
        </p:nvPicPr>
        <p:blipFill>
          <a:blip r:embed="rId4"/>
          <a:stretch>
            <a:fillRect/>
          </a:stretch>
        </p:blipFill>
        <p:spPr>
          <a:xfrm>
            <a:off x="450432" y="583539"/>
            <a:ext cx="2934212" cy="1174617"/>
          </a:xfrm>
          <a:prstGeom prst="rect">
            <a:avLst/>
          </a:prstGeom>
        </p:spPr>
      </p:pic>
      <p:pic>
        <p:nvPicPr>
          <p:cNvPr id="6" name="Imagen 5"/>
          <p:cNvPicPr>
            <a:picLocks noChangeAspect="1"/>
          </p:cNvPicPr>
          <p:nvPr/>
        </p:nvPicPr>
        <p:blipFill>
          <a:blip r:embed="rId5"/>
          <a:stretch>
            <a:fillRect/>
          </a:stretch>
        </p:blipFill>
        <p:spPr>
          <a:xfrm>
            <a:off x="3543114" y="124334"/>
            <a:ext cx="8506184" cy="3132707"/>
          </a:xfrm>
          <a:prstGeom prst="rect">
            <a:avLst/>
          </a:prstGeom>
        </p:spPr>
      </p:pic>
      <p:pic>
        <p:nvPicPr>
          <p:cNvPr id="7" name="Imagen 6"/>
          <p:cNvPicPr>
            <a:picLocks noChangeAspect="1"/>
          </p:cNvPicPr>
          <p:nvPr/>
        </p:nvPicPr>
        <p:blipFill>
          <a:blip r:embed="rId6"/>
          <a:stretch>
            <a:fillRect/>
          </a:stretch>
        </p:blipFill>
        <p:spPr>
          <a:xfrm>
            <a:off x="142701" y="3391979"/>
            <a:ext cx="9492617" cy="3322720"/>
          </a:xfrm>
          <a:prstGeom prst="rect">
            <a:avLst/>
          </a:prstGeom>
        </p:spPr>
      </p:pic>
    </p:spTree>
    <p:extLst>
      <p:ext uri="{BB962C8B-B14F-4D97-AF65-F5344CB8AC3E}">
        <p14:creationId xmlns:p14="http://schemas.microsoft.com/office/powerpoint/2010/main" val="3536449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240,002 Fondos Halloween Vectores, Ilustraciones y Gráficos - 123RF">
            <a:extLst>
              <a:ext uri="{FF2B5EF4-FFF2-40B4-BE49-F238E27FC236}">
                <a16:creationId xmlns:a16="http://schemas.microsoft.com/office/drawing/2014/main" id="{CEEB6B9B-3123-474E-A11C-6009730DB45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b="8267"/>
          <a:stretch/>
        </p:blipFill>
        <p:spPr bwMode="auto">
          <a:xfrm>
            <a:off x="-1097" y="13500"/>
            <a:ext cx="12192000" cy="702659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2FA3B1A8-5285-4A62-AFB2-FEABD77CF915}"/>
              </a:ext>
            </a:extLst>
          </p:cNvPr>
          <p:cNvGrpSpPr/>
          <p:nvPr/>
        </p:nvGrpSpPr>
        <p:grpSpPr>
          <a:xfrm>
            <a:off x="202103" y="1501273"/>
            <a:ext cx="11832879" cy="5045071"/>
            <a:chOff x="523982" y="1519823"/>
            <a:chExt cx="11104600" cy="4749995"/>
          </a:xfrm>
          <a:effectLst>
            <a:glow rad="76200">
              <a:schemeClr val="bg1"/>
            </a:glow>
          </a:effectLst>
        </p:grpSpPr>
        <p:pic>
          <p:nvPicPr>
            <p:cNvPr id="16" name="Imagen 15">
              <a:extLst>
                <a:ext uri="{FF2B5EF4-FFF2-40B4-BE49-F238E27FC236}">
                  <a16:creationId xmlns:a16="http://schemas.microsoft.com/office/drawing/2014/main" id="{3CF34E95-D570-43AD-95B0-0772C9C1A0AA}"/>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23982" y="1519823"/>
              <a:ext cx="11104600" cy="4749995"/>
            </a:xfrm>
            <a:prstGeom prst="rect">
              <a:avLst/>
            </a:prstGeom>
            <a:ln>
              <a:solidFill>
                <a:schemeClr val="bg1">
                  <a:lumMod val="50000"/>
                </a:schemeClr>
              </a:solidFill>
            </a:ln>
            <a:effectLst>
              <a:outerShdw blurRad="50800" dist="38100" dir="5400000" algn="t" rotWithShape="0">
                <a:prstClr val="black">
                  <a:alpha val="40000"/>
                </a:prstClr>
              </a:outerShdw>
            </a:effectLst>
            <a:scene3d>
              <a:camera prst="orthographicFront"/>
              <a:lightRig rig="threePt" dir="t"/>
            </a:scene3d>
            <a:sp3d>
              <a:bevelT w="114300" prst="artDeco"/>
            </a:sp3d>
          </p:spPr>
        </p:pic>
        <p:sp>
          <p:nvSpPr>
            <p:cNvPr id="17" name="CuadroTexto 16">
              <a:extLst>
                <a:ext uri="{FF2B5EF4-FFF2-40B4-BE49-F238E27FC236}">
                  <a16:creationId xmlns:a16="http://schemas.microsoft.com/office/drawing/2014/main" id="{ACEA0B34-407A-4744-AEB1-78C6BCC03E02}"/>
                </a:ext>
              </a:extLst>
            </p:cNvPr>
            <p:cNvSpPr txBox="1"/>
            <p:nvPr/>
          </p:nvSpPr>
          <p:spPr>
            <a:xfrm>
              <a:off x="686534" y="1565074"/>
              <a:ext cx="10779495" cy="4679872"/>
            </a:xfrm>
            <a:prstGeom prst="rect">
              <a:avLst/>
            </a:prstGeom>
            <a:noFill/>
          </p:spPr>
          <p:txBody>
            <a:bodyPr wrap="square">
              <a:spAutoFit/>
            </a:bodyPr>
            <a:lstStyle/>
            <a:p>
              <a:pPr algn="just"/>
              <a:r>
                <a:rPr lang="es-ES" sz="2200" b="0" i="0" dirty="0">
                  <a:solidFill>
                    <a:srgbClr val="000000"/>
                  </a:solidFill>
                  <a:effectLst/>
                  <a:latin typeface="Berlin Sans FB" panose="020E0602020502020306" pitchFamily="34" charset="0"/>
                </a:rPr>
                <a:t>El segundo momento está dirigido a </a:t>
              </a:r>
              <a:r>
                <a:rPr lang="es-ES" sz="2200" b="0" i="0" dirty="0">
                  <a:solidFill>
                    <a:srgbClr val="000000"/>
                  </a:solidFill>
                  <a:effectLst/>
                  <a:highlight>
                    <a:srgbClr val="FFFF00"/>
                  </a:highlight>
                  <a:latin typeface="Berlin Sans FB" panose="020E0602020502020306" pitchFamily="34" charset="0"/>
                </a:rPr>
                <a:t>concretar su PEMC</a:t>
              </a:r>
              <a:r>
                <a:rPr lang="es-ES" sz="2200" b="0" i="0" dirty="0">
                  <a:solidFill>
                    <a:srgbClr val="000000"/>
                  </a:solidFill>
                  <a:effectLst/>
                  <a:latin typeface="Berlin Sans FB" panose="020E0602020502020306" pitchFamily="34" charset="0"/>
                </a:rPr>
                <a:t>, lo que han experimentado en los primeros meses del ciclo escolar, les ha permitido dimensionar de manera más concreta los retos que afrontan como escuela. A partir de ello, retomarán el diagnóstico integral que comenzaron en la Fase Intensiva, así como la propuesta inicial de Objetivos y Metas de su PEMC para afinarlos en esta sesión y definir los medios para su seguimiento y su evaluación.</a:t>
              </a:r>
              <a:r>
                <a:rPr lang="es-ES" sz="2200" dirty="0">
                  <a:latin typeface="Berlin Sans FB" panose="020E0602020502020306" pitchFamily="34" charset="0"/>
                </a:rPr>
                <a:t> </a:t>
              </a:r>
            </a:p>
            <a:p>
              <a:pPr algn="just"/>
              <a:endParaRPr lang="es-ES" sz="900" dirty="0">
                <a:latin typeface="Berlin Sans FB" panose="020E0602020502020306" pitchFamily="34" charset="0"/>
              </a:endParaRPr>
            </a:p>
            <a:p>
              <a:pPr algn="just"/>
              <a:r>
                <a:rPr lang="es-ES" sz="2200" b="0" i="0" dirty="0">
                  <a:solidFill>
                    <a:srgbClr val="000000"/>
                  </a:solidFill>
                  <a:effectLst/>
                  <a:latin typeface="Berlin Sans FB" panose="020E0602020502020306" pitchFamily="34" charset="0"/>
                </a:rPr>
                <a:t>En el tercer momento se propone que </a:t>
              </a:r>
              <a:r>
                <a:rPr lang="es-ES" sz="2200" b="0" i="0" dirty="0">
                  <a:solidFill>
                    <a:srgbClr val="000000"/>
                  </a:solidFill>
                  <a:effectLst/>
                  <a:highlight>
                    <a:srgbClr val="FFFF00"/>
                  </a:highlight>
                  <a:latin typeface="Berlin Sans FB" panose="020E0602020502020306" pitchFamily="34" charset="0"/>
                </a:rPr>
                <a:t>analicen otros temas que requieran una atención prioritaria por parte del colectivo</a:t>
              </a:r>
              <a:r>
                <a:rPr lang="es-ES" sz="2200" b="0" i="0" dirty="0">
                  <a:solidFill>
                    <a:srgbClr val="000000"/>
                  </a:solidFill>
                  <a:effectLst/>
                  <a:latin typeface="Berlin Sans FB" panose="020E0602020502020306" pitchFamily="34" charset="0"/>
                </a:rPr>
                <a:t>. Este es un tiempo de la escuela y para la escuela, por lo que las autoridades han de contribuir a orientar al personal directivo sobre su mejor aprovechamiento, evitando usarlo para abordar asuntos que no hayan sido resultado de la decisión informada y responsable de cada escuela de Educación Básica.</a:t>
              </a:r>
            </a:p>
            <a:p>
              <a:pPr algn="just"/>
              <a:endParaRPr lang="es-ES" sz="2000" dirty="0">
                <a:latin typeface="Berlin Sans FB" panose="020E0602020502020306" pitchFamily="34" charset="0"/>
              </a:endParaRPr>
            </a:p>
            <a:p>
              <a:pPr algn="just"/>
              <a:r>
                <a:rPr lang="es-ES" sz="2200" b="0" i="0" dirty="0">
                  <a:solidFill>
                    <a:srgbClr val="000000"/>
                  </a:solidFill>
                  <a:effectLst/>
                  <a:latin typeface="Berlin Sans FB" panose="020E0602020502020306" pitchFamily="34" charset="0"/>
                </a:rPr>
                <a:t>Las actividades están propuestas para realizarse de forma presencial, por ello, es importante </a:t>
              </a:r>
              <a:r>
                <a:rPr lang="es-ES" sz="2200" b="0" i="0" u="sng" dirty="0">
                  <a:solidFill>
                    <a:srgbClr val="000000"/>
                  </a:solidFill>
                  <a:effectLst/>
                  <a:latin typeface="Berlin Sans FB" panose="020E0602020502020306" pitchFamily="34" charset="0"/>
                </a:rPr>
                <a:t>tomar en cuenta las medidas de prevención y cuidado de la salud</a:t>
              </a:r>
              <a:r>
                <a:rPr lang="es-ES" sz="2200" b="0" i="0" dirty="0">
                  <a:solidFill>
                    <a:srgbClr val="000000"/>
                  </a:solidFill>
                  <a:effectLst/>
                  <a:latin typeface="Berlin Sans FB" panose="020E0602020502020306" pitchFamily="34" charset="0"/>
                </a:rPr>
                <a:t> que se presentan en esta guía, las cuales fueron revisadas por un comité de bioseguridad.</a:t>
              </a:r>
              <a:endParaRPr lang="es-ES" sz="2200" dirty="0">
                <a:latin typeface="Berlin Sans FB" panose="020E0602020502020306" pitchFamily="34" charset="0"/>
              </a:endParaRPr>
            </a:p>
          </p:txBody>
        </p:sp>
      </p:grpSp>
      <p:pic>
        <p:nvPicPr>
          <p:cNvPr id="8" name="Imagen 7">
            <a:extLst>
              <a:ext uri="{FF2B5EF4-FFF2-40B4-BE49-F238E27FC236}">
                <a16:creationId xmlns:a16="http://schemas.microsoft.com/office/drawing/2014/main" id="{A700CDB7-151F-4166-89CA-759419D2E7EB}"/>
              </a:ext>
            </a:extLst>
          </p:cNvPr>
          <p:cNvPicPr>
            <a:picLocks noChangeAspect="1"/>
          </p:cNvPicPr>
          <p:nvPr/>
        </p:nvPicPr>
        <p:blipFill>
          <a:blip r:embed="rId4">
            <a:alphaModFix amt="85000"/>
            <a:duotone>
              <a:prstClr val="black"/>
              <a:srgbClr val="7030A0">
                <a:tint val="45000"/>
                <a:satMod val="400000"/>
              </a:srgb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215082"/>
            <a:ext cx="12192000" cy="1071110"/>
          </a:xfrm>
          <a:prstGeom prst="rect">
            <a:avLst/>
          </a:prstGeom>
          <a:effectLst>
            <a:outerShdw blurRad="50800" dist="38100" dir="5400000" algn="t" rotWithShape="0">
              <a:prstClr val="black">
                <a:alpha val="40000"/>
              </a:prstClr>
            </a:outerShdw>
          </a:effectLst>
        </p:spPr>
      </p:pic>
      <p:sp>
        <p:nvSpPr>
          <p:cNvPr id="11" name="CuadroTexto 10">
            <a:extLst>
              <a:ext uri="{FF2B5EF4-FFF2-40B4-BE49-F238E27FC236}">
                <a16:creationId xmlns:a16="http://schemas.microsoft.com/office/drawing/2014/main" id="{8CFFC854-C20F-4529-8942-DB13C4A70AB8}"/>
              </a:ext>
            </a:extLst>
          </p:cNvPr>
          <p:cNvSpPr txBox="1"/>
          <p:nvPr/>
        </p:nvSpPr>
        <p:spPr>
          <a:xfrm>
            <a:off x="202103" y="288923"/>
            <a:ext cx="11786697" cy="923330"/>
          </a:xfrm>
          <a:prstGeom prst="rect">
            <a:avLst/>
          </a:prstGeom>
          <a:noFill/>
          <a:effectLst>
            <a:glow rad="127000">
              <a:schemeClr val="bg1"/>
            </a:glow>
          </a:effectLst>
        </p:spPr>
        <p:txBody>
          <a:bodyPr wrap="square">
            <a:spAutoFit/>
          </a:bodyPr>
          <a:lstStyle/>
          <a:p>
            <a:pPr algn="ctr"/>
            <a:r>
              <a:rPr lang="es-ES" sz="5400" b="0" cap="none" spc="0" dirty="0">
                <a:ln w="28575">
                  <a:solidFill>
                    <a:schemeClr val="tx1"/>
                  </a:solidFill>
                </a:ln>
                <a:solidFill>
                  <a:srgbClr val="FF8409"/>
                </a:solidFill>
                <a:effectLst>
                  <a:outerShdw blurRad="38100" dist="19050" dir="2700000" algn="tl" rotWithShape="0">
                    <a:schemeClr val="dk1">
                      <a:alpha val="40000"/>
                    </a:schemeClr>
                  </a:outerShdw>
                </a:effectLst>
                <a:latin typeface="Berlin Sans FB Demi" panose="020E0802020502020306" pitchFamily="34" charset="0"/>
              </a:rPr>
              <a:t>Presentación</a:t>
            </a:r>
            <a:endParaRPr lang="es-MX" sz="5400" dirty="0">
              <a:ln w="28575">
                <a:solidFill>
                  <a:schemeClr val="tx1"/>
                </a:solidFill>
              </a:ln>
              <a:solidFill>
                <a:srgbClr val="FF8409"/>
              </a:solidFill>
              <a:latin typeface="Berlin Sans FB Demi" panose="020E0802020502020306" pitchFamily="34" charset="0"/>
            </a:endParaRPr>
          </a:p>
        </p:txBody>
      </p:sp>
    </p:spTree>
    <p:extLst>
      <p:ext uri="{BB962C8B-B14F-4D97-AF65-F5344CB8AC3E}">
        <p14:creationId xmlns:p14="http://schemas.microsoft.com/office/powerpoint/2010/main" val="6030322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5770" y="-15539"/>
            <a:ext cx="12223539" cy="6889077"/>
          </a:xfrm>
          <a:prstGeom prst="rect">
            <a:avLst/>
          </a:prstGeom>
        </p:spPr>
      </p:pic>
      <p:pic>
        <p:nvPicPr>
          <p:cNvPr id="5" name="Imagen 4"/>
          <p:cNvPicPr>
            <a:picLocks noChangeAspect="1"/>
          </p:cNvPicPr>
          <p:nvPr/>
        </p:nvPicPr>
        <p:blipFill>
          <a:blip r:embed="rId4"/>
          <a:stretch>
            <a:fillRect/>
          </a:stretch>
        </p:blipFill>
        <p:spPr>
          <a:xfrm>
            <a:off x="454285" y="722825"/>
            <a:ext cx="2534575" cy="1348527"/>
          </a:xfrm>
          <a:prstGeom prst="rect">
            <a:avLst/>
          </a:prstGeom>
        </p:spPr>
      </p:pic>
      <p:pic>
        <p:nvPicPr>
          <p:cNvPr id="6" name="Imagen 5"/>
          <p:cNvPicPr>
            <a:picLocks noChangeAspect="1"/>
          </p:cNvPicPr>
          <p:nvPr/>
        </p:nvPicPr>
        <p:blipFill>
          <a:blip r:embed="rId5"/>
          <a:stretch>
            <a:fillRect/>
          </a:stretch>
        </p:blipFill>
        <p:spPr>
          <a:xfrm>
            <a:off x="3145005" y="98691"/>
            <a:ext cx="8796786" cy="3217715"/>
          </a:xfrm>
          <a:prstGeom prst="rect">
            <a:avLst/>
          </a:prstGeom>
        </p:spPr>
      </p:pic>
      <p:pic>
        <p:nvPicPr>
          <p:cNvPr id="7" name="Imagen 6"/>
          <p:cNvPicPr>
            <a:picLocks noChangeAspect="1"/>
          </p:cNvPicPr>
          <p:nvPr/>
        </p:nvPicPr>
        <p:blipFill>
          <a:blip r:embed="rId6"/>
          <a:stretch>
            <a:fillRect/>
          </a:stretch>
        </p:blipFill>
        <p:spPr>
          <a:xfrm>
            <a:off x="112861" y="3396751"/>
            <a:ext cx="8689945" cy="3406657"/>
          </a:xfrm>
          <a:prstGeom prst="rect">
            <a:avLst/>
          </a:prstGeom>
        </p:spPr>
      </p:pic>
    </p:spTree>
    <p:extLst>
      <p:ext uri="{BB962C8B-B14F-4D97-AF65-F5344CB8AC3E}">
        <p14:creationId xmlns:p14="http://schemas.microsoft.com/office/powerpoint/2010/main" val="2468035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Nature wallpaper - Halloween, Black | Fondo de pantalla gratis hd  descargas. Iphone, Ipad, Android wallpapers gratis.">
            <a:extLst>
              <a:ext uri="{FF2B5EF4-FFF2-40B4-BE49-F238E27FC236}">
                <a16:creationId xmlns:a16="http://schemas.microsoft.com/office/drawing/2014/main" id="{58F3DDDB-61FE-47CD-AFE9-2E6AE510B6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835"/>
          <a:stretch/>
        </p:blipFill>
        <p:spPr bwMode="auto">
          <a:xfrm>
            <a:off x="37209" y="-1"/>
            <a:ext cx="12141553" cy="684463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09F8BACA-9AF4-4C0C-9907-90AFF4D369C7}"/>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417911" y="213951"/>
            <a:ext cx="10402793" cy="905930"/>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B146E5E6-DCFB-44E5-9605-F0AE2A9DAEEA}"/>
              </a:ext>
            </a:extLst>
          </p:cNvPr>
          <p:cNvSpPr txBox="1"/>
          <p:nvPr/>
        </p:nvSpPr>
        <p:spPr>
          <a:xfrm>
            <a:off x="1501212" y="213951"/>
            <a:ext cx="10167092" cy="769441"/>
          </a:xfrm>
          <a:prstGeom prst="rect">
            <a:avLst/>
          </a:prstGeom>
          <a:noFill/>
        </p:spPr>
        <p:txBody>
          <a:bodyPr wrap="square">
            <a:spAutoFit/>
          </a:bodyPr>
          <a:lstStyle/>
          <a:p>
            <a:pPr algn="just"/>
            <a:r>
              <a:rPr lang="es-ES" sz="2200" b="1" i="0" dirty="0">
                <a:solidFill>
                  <a:srgbClr val="00B050"/>
                </a:solidFill>
                <a:effectLst/>
                <a:latin typeface="Berlin Sans FB" panose="020E0602020502020306" pitchFamily="34" charset="0"/>
              </a:rPr>
              <a:t>Analicen </a:t>
            </a:r>
            <a:r>
              <a:rPr lang="es-ES" sz="2200" dirty="0">
                <a:solidFill>
                  <a:srgbClr val="000000"/>
                </a:solidFill>
                <a:latin typeface="Berlin Sans FB" panose="020E0602020502020306" pitchFamily="34" charset="0"/>
              </a:rPr>
              <a:t>en</a:t>
            </a:r>
            <a:r>
              <a:rPr lang="es-ES" sz="2200" b="0" i="0" dirty="0">
                <a:solidFill>
                  <a:srgbClr val="000000"/>
                </a:solidFill>
                <a:effectLst/>
                <a:latin typeface="Berlin Sans FB" panose="020E0602020502020306" pitchFamily="34" charset="0"/>
              </a:rPr>
              <a:t>  </a:t>
            </a:r>
            <a:r>
              <a:rPr lang="es-ES" sz="2200" b="1" i="0" dirty="0">
                <a:solidFill>
                  <a:srgbClr val="CC0099"/>
                </a:solidFill>
                <a:effectLst/>
                <a:latin typeface="Berlin Sans FB" panose="020E0602020502020306" pitchFamily="34" charset="0"/>
              </a:rPr>
              <a:t>equipos por grado, ciclo o asignatura, </a:t>
            </a:r>
            <a:r>
              <a:rPr lang="es-ES" sz="2200" dirty="0">
                <a:solidFill>
                  <a:srgbClr val="000000"/>
                </a:solidFill>
                <a:latin typeface="Berlin Sans FB" panose="020E0602020502020306" pitchFamily="34" charset="0"/>
              </a:rPr>
              <a:t>lo</a:t>
            </a:r>
            <a:r>
              <a:rPr lang="es-ES" sz="2200" b="0" i="0" dirty="0">
                <a:solidFill>
                  <a:srgbClr val="000000"/>
                </a:solidFill>
                <a:effectLst/>
                <a:latin typeface="Berlin Sans FB" panose="020E0602020502020306" pitchFamily="34" charset="0"/>
              </a:rPr>
              <a:t>s </a:t>
            </a:r>
            <a:r>
              <a:rPr lang="es-ES" sz="2200" b="1" i="0" dirty="0">
                <a:solidFill>
                  <a:srgbClr val="00B0F0"/>
                </a:solidFill>
                <a:effectLst/>
                <a:latin typeface="Berlin Sans FB" panose="020E0602020502020306" pitchFamily="34" charset="0"/>
              </a:rPr>
              <a:t>resultados de la valoración diagnóstica </a:t>
            </a:r>
            <a:r>
              <a:rPr lang="es-ES" sz="2200" b="0" i="0" dirty="0">
                <a:solidFill>
                  <a:srgbClr val="000000"/>
                </a:solidFill>
                <a:effectLst/>
                <a:latin typeface="Berlin Sans FB" panose="020E0602020502020306" pitchFamily="34" charset="0"/>
              </a:rPr>
              <a:t>que presentaron en la actividad 7 a partir de lo siguiente:</a:t>
            </a:r>
            <a:endParaRPr lang="es-ES" sz="2200" dirty="0">
              <a:latin typeface="Berlin Sans FB" panose="020E0602020502020306" pitchFamily="34" charset="0"/>
            </a:endParaRPr>
          </a:p>
        </p:txBody>
      </p:sp>
      <p:sp>
        <p:nvSpPr>
          <p:cNvPr id="6" name="Diagrama de flujo: conector fuera de página 5">
            <a:extLst>
              <a:ext uri="{FF2B5EF4-FFF2-40B4-BE49-F238E27FC236}">
                <a16:creationId xmlns:a16="http://schemas.microsoft.com/office/drawing/2014/main" id="{0997EAEB-085D-4C63-8649-A8B41B11F433}"/>
              </a:ext>
            </a:extLst>
          </p:cNvPr>
          <p:cNvSpPr/>
          <p:nvPr/>
        </p:nvSpPr>
        <p:spPr>
          <a:xfrm>
            <a:off x="110836" y="13366"/>
            <a:ext cx="1302328" cy="1638287"/>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CuadroTexto 6">
            <a:extLst>
              <a:ext uri="{FF2B5EF4-FFF2-40B4-BE49-F238E27FC236}">
                <a16:creationId xmlns:a16="http://schemas.microsoft.com/office/drawing/2014/main" id="{020DC7EB-D5BC-42BB-9A42-7225BD92961B}"/>
              </a:ext>
            </a:extLst>
          </p:cNvPr>
          <p:cNvSpPr txBox="1"/>
          <p:nvPr/>
        </p:nvSpPr>
        <p:spPr>
          <a:xfrm>
            <a:off x="13237" y="204926"/>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rPr>
              <a:t>8</a:t>
            </a:r>
          </a:p>
        </p:txBody>
      </p:sp>
      <p:graphicFrame>
        <p:nvGraphicFramePr>
          <p:cNvPr id="8" name="Tabla 8">
            <a:extLst>
              <a:ext uri="{FF2B5EF4-FFF2-40B4-BE49-F238E27FC236}">
                <a16:creationId xmlns:a16="http://schemas.microsoft.com/office/drawing/2014/main" id="{7F1976AE-9284-4411-8221-73460C1B3015}"/>
              </a:ext>
            </a:extLst>
          </p:cNvPr>
          <p:cNvGraphicFramePr>
            <a:graphicFrameLocks noGrp="1"/>
          </p:cNvGraphicFramePr>
          <p:nvPr>
            <p:extLst>
              <p:ext uri="{D42A27DB-BD31-4B8C-83A1-F6EECF244321}">
                <p14:modId xmlns:p14="http://schemas.microsoft.com/office/powerpoint/2010/main" val="2444978968"/>
              </p:ext>
            </p:extLst>
          </p:nvPr>
        </p:nvGraphicFramePr>
        <p:xfrm>
          <a:off x="665535" y="1843212"/>
          <a:ext cx="11002769" cy="3210944"/>
        </p:xfrm>
        <a:graphic>
          <a:graphicData uri="http://schemas.openxmlformats.org/drawingml/2006/table">
            <a:tbl>
              <a:tblPr firstRow="1" bandRow="1">
                <a:tableStyleId>{5940675A-B579-460E-94D1-54222C63F5DA}</a:tableStyleId>
              </a:tblPr>
              <a:tblGrid>
                <a:gridCol w="3392757">
                  <a:extLst>
                    <a:ext uri="{9D8B030D-6E8A-4147-A177-3AD203B41FA5}">
                      <a16:colId xmlns:a16="http://schemas.microsoft.com/office/drawing/2014/main" val="3609310517"/>
                    </a:ext>
                  </a:extLst>
                </a:gridCol>
                <a:gridCol w="7610012">
                  <a:extLst>
                    <a:ext uri="{9D8B030D-6E8A-4147-A177-3AD203B41FA5}">
                      <a16:colId xmlns:a16="http://schemas.microsoft.com/office/drawing/2014/main" val="1038024207"/>
                    </a:ext>
                  </a:extLst>
                </a:gridCol>
              </a:tblGrid>
              <a:tr h="1589871">
                <a:tc>
                  <a:txBody>
                    <a:bodyPr/>
                    <a:lstStyle/>
                    <a:p>
                      <a:pPr algn="ctr"/>
                      <a:r>
                        <a:rPr lang="es-ES" sz="1800" b="0" i="0" kern="1200" dirty="0">
                          <a:solidFill>
                            <a:schemeClr val="tx1"/>
                          </a:solidFill>
                          <a:effectLst/>
                          <a:latin typeface="Berlin Sans FB" panose="020E0602020502020306" pitchFamily="34" charset="0"/>
                          <a:ea typeface="+mn-ea"/>
                          <a:cs typeface="+mn-cs"/>
                        </a:rPr>
                        <a:t>¿Cuáles son los aprendizajes, temas o contenidos en los que se obtuvieron los resultados más bajos en los distintos grados de cada asignatura o área evaluada?</a:t>
                      </a:r>
                      <a:r>
                        <a:rPr lang="es-ES" b="0" dirty="0">
                          <a:latin typeface="Berlin Sans FB" panose="020E0602020502020306" pitchFamily="34" charset="0"/>
                        </a:rPr>
                        <a:t> </a:t>
                      </a:r>
                      <a:endParaRPr lang="es-MX" b="0" dirty="0">
                        <a:latin typeface="Berlin Sans FB" panose="020E0602020502020306" pitchFamily="34" charset="0"/>
                      </a:endParaRPr>
                    </a:p>
                  </a:txBody>
                  <a:tcPr anchor="ctr">
                    <a:solidFill>
                      <a:srgbClr val="FFEBFF"/>
                    </a:solidFill>
                  </a:tcPr>
                </a:tc>
                <a:tc>
                  <a:txBody>
                    <a:bodyPr/>
                    <a:lstStyle/>
                    <a:p>
                      <a:r>
                        <a:rPr lang="es-MX" sz="2800" dirty="0" smtClean="0"/>
                        <a:t>Lo Referente al</a:t>
                      </a:r>
                      <a:r>
                        <a:rPr lang="es-MX" sz="2800" baseline="0" dirty="0" smtClean="0"/>
                        <a:t> tema de fracciones, la lectura y escritura, aprendizajes fundamentales de ingles, conceptos historia y formación cívica.</a:t>
                      </a:r>
                      <a:endParaRPr lang="es-MX" sz="2800" dirty="0"/>
                    </a:p>
                  </a:txBody>
                  <a:tcPr>
                    <a:solidFill>
                      <a:srgbClr val="FFD9B3"/>
                    </a:solidFill>
                  </a:tcPr>
                </a:tc>
                <a:extLst>
                  <a:ext uri="{0D108BD9-81ED-4DB2-BD59-A6C34878D82A}">
                    <a16:rowId xmlns:a16="http://schemas.microsoft.com/office/drawing/2014/main" val="4051963400"/>
                  </a:ext>
                </a:extLst>
              </a:tr>
              <a:tr h="1473584">
                <a:tc>
                  <a:txBody>
                    <a:bodyPr/>
                    <a:lstStyle/>
                    <a:p>
                      <a:pPr algn="ctr"/>
                      <a:r>
                        <a:rPr lang="es-ES" sz="1800" b="0" i="0" kern="1200" dirty="0">
                          <a:solidFill>
                            <a:schemeClr val="tx1"/>
                          </a:solidFill>
                          <a:effectLst/>
                          <a:latin typeface="Berlin Sans FB" panose="020E0602020502020306" pitchFamily="34" charset="0"/>
                          <a:ea typeface="+mn-ea"/>
                          <a:cs typeface="+mn-cs"/>
                        </a:rPr>
                        <a:t>¿De qué forma están siendo abordados esos aprendizajes en los </a:t>
                      </a:r>
                      <a:r>
                        <a:rPr lang="es-ES" sz="1800" b="0" i="1" kern="1200" dirty="0">
                          <a:solidFill>
                            <a:schemeClr val="tx1"/>
                          </a:solidFill>
                          <a:effectLst/>
                          <a:latin typeface="Berlin Sans FB" panose="020E0602020502020306" pitchFamily="34" charset="0"/>
                          <a:ea typeface="+mn-ea"/>
                          <a:cs typeface="+mn-cs"/>
                        </a:rPr>
                        <a:t>Planes de atención para el periodo extraordinario de recuperación?</a:t>
                      </a:r>
                      <a:r>
                        <a:rPr lang="es-ES" b="0" dirty="0">
                          <a:latin typeface="Berlin Sans FB" panose="020E0602020502020306" pitchFamily="34" charset="0"/>
                        </a:rPr>
                        <a:t> </a:t>
                      </a:r>
                      <a:endParaRPr lang="es-MX" b="0" dirty="0">
                        <a:latin typeface="Berlin Sans FB" panose="020E0602020502020306" pitchFamily="34" charset="0"/>
                      </a:endParaRPr>
                    </a:p>
                  </a:txBody>
                  <a:tcPr anchor="ctr">
                    <a:solidFill>
                      <a:srgbClr val="FFEBFF"/>
                    </a:solidFill>
                  </a:tcPr>
                </a:tc>
                <a:tc>
                  <a:txBody>
                    <a:bodyPr/>
                    <a:lstStyle/>
                    <a:p>
                      <a:r>
                        <a:rPr lang="es-MX" sz="2800" dirty="0" smtClean="0"/>
                        <a:t>Con cuadernillos, asesoramiento, trabajo extra, uso</a:t>
                      </a:r>
                      <a:r>
                        <a:rPr lang="es-MX" sz="2800" baseline="0" dirty="0" smtClean="0"/>
                        <a:t> de videos y aplicaciones </a:t>
                      </a:r>
                      <a:endParaRPr lang="es-MX" sz="2800" dirty="0"/>
                    </a:p>
                  </a:txBody>
                  <a:tcPr>
                    <a:solidFill>
                      <a:srgbClr val="FFD9B3"/>
                    </a:solidFill>
                  </a:tcPr>
                </a:tc>
                <a:extLst>
                  <a:ext uri="{0D108BD9-81ED-4DB2-BD59-A6C34878D82A}">
                    <a16:rowId xmlns:a16="http://schemas.microsoft.com/office/drawing/2014/main" val="736662832"/>
                  </a:ext>
                </a:extLst>
              </a:tr>
            </a:tbl>
          </a:graphicData>
        </a:graphic>
      </p:graphicFrame>
    </p:spTree>
    <p:extLst>
      <p:ext uri="{BB962C8B-B14F-4D97-AF65-F5344CB8AC3E}">
        <p14:creationId xmlns:p14="http://schemas.microsoft.com/office/powerpoint/2010/main" val="2978751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a:extLst>
              <a:ext uri="{FF2B5EF4-FFF2-40B4-BE49-F238E27FC236}">
                <a16:creationId xmlns:a16="http://schemas.microsoft.com/office/drawing/2014/main" id="{32921EEF-39E7-4444-9824-6D72F5D6753E}"/>
              </a:ext>
            </a:extLst>
          </p:cNvPr>
          <p:cNvPicPr>
            <a:picLocks noChangeAspect="1"/>
          </p:cNvPicPr>
          <p:nvPr/>
        </p:nvPicPr>
        <p:blipFill rotWithShape="1">
          <a:blip r:embed="rId2"/>
          <a:srcRect r="10763"/>
          <a:stretch/>
        </p:blipFill>
        <p:spPr>
          <a:xfrm>
            <a:off x="0" y="13366"/>
            <a:ext cx="12192000" cy="6831268"/>
          </a:xfrm>
          <a:prstGeom prst="rect">
            <a:avLst/>
          </a:prstGeom>
        </p:spPr>
      </p:pic>
      <p:pic>
        <p:nvPicPr>
          <p:cNvPr id="7" name="Imagen 6">
            <a:extLst>
              <a:ext uri="{FF2B5EF4-FFF2-40B4-BE49-F238E27FC236}">
                <a16:creationId xmlns:a16="http://schemas.microsoft.com/office/drawing/2014/main" id="{0C1494FF-944F-4D92-B18F-73469A5CBB39}"/>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417911" y="152306"/>
            <a:ext cx="10402793" cy="1477325"/>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41651D93-7595-4FE1-AC8A-35BAD7B8BB58}"/>
              </a:ext>
            </a:extLst>
          </p:cNvPr>
          <p:cNvSpPr txBox="1"/>
          <p:nvPr/>
        </p:nvSpPr>
        <p:spPr>
          <a:xfrm>
            <a:off x="1501212" y="100936"/>
            <a:ext cx="10167092" cy="1477328"/>
          </a:xfrm>
          <a:prstGeom prst="rect">
            <a:avLst/>
          </a:prstGeom>
          <a:noFill/>
        </p:spPr>
        <p:txBody>
          <a:bodyPr wrap="square">
            <a:spAutoFit/>
          </a:bodyPr>
          <a:lstStyle/>
          <a:p>
            <a:pPr algn="just"/>
            <a:r>
              <a:rPr lang="es-ES" b="1" i="0" dirty="0">
                <a:solidFill>
                  <a:srgbClr val="00B050"/>
                </a:solidFill>
                <a:effectLst/>
                <a:latin typeface="Berlin Sans FB" panose="020E0602020502020306" pitchFamily="34" charset="0"/>
              </a:rPr>
              <a:t>Definan </a:t>
            </a:r>
            <a:r>
              <a:rPr lang="es-ES" b="0" i="0" dirty="0">
                <a:solidFill>
                  <a:srgbClr val="000000"/>
                </a:solidFill>
                <a:effectLst/>
                <a:latin typeface="Berlin Sans FB" panose="020E0602020502020306" pitchFamily="34" charset="0"/>
              </a:rPr>
              <a:t>en los </a:t>
            </a:r>
            <a:r>
              <a:rPr lang="es-ES" b="1" i="0" dirty="0">
                <a:solidFill>
                  <a:srgbClr val="CC0099"/>
                </a:solidFill>
                <a:effectLst/>
                <a:latin typeface="Berlin Sans FB" panose="020E0602020502020306" pitchFamily="34" charset="0"/>
              </a:rPr>
              <a:t>equipos</a:t>
            </a:r>
            <a:r>
              <a:rPr lang="es-ES" b="0" i="0" dirty="0">
                <a:solidFill>
                  <a:srgbClr val="000000"/>
                </a:solidFill>
                <a:effectLst/>
                <a:latin typeface="Berlin Sans FB" panose="020E0602020502020306" pitchFamily="34" charset="0"/>
              </a:rPr>
              <a:t>, las </a:t>
            </a:r>
            <a:r>
              <a:rPr lang="es-ES" b="1" i="0" dirty="0">
                <a:solidFill>
                  <a:srgbClr val="00B0F0"/>
                </a:solidFill>
                <a:effectLst/>
                <a:latin typeface="Berlin Sans FB" panose="020E0602020502020306" pitchFamily="34" charset="0"/>
              </a:rPr>
              <a:t>acciones con las cuales atenderán a las NNA</a:t>
            </a:r>
            <a:r>
              <a:rPr lang="es-ES" b="0" i="0" dirty="0">
                <a:solidFill>
                  <a:srgbClr val="000000"/>
                </a:solidFill>
                <a:effectLst/>
                <a:latin typeface="Berlin Sans FB" panose="020E0602020502020306" pitchFamily="34" charset="0"/>
              </a:rPr>
              <a:t> que han</a:t>
            </a:r>
            <a:br>
              <a:rPr lang="es-ES" b="0" i="0" dirty="0">
                <a:solidFill>
                  <a:srgbClr val="000000"/>
                </a:solidFill>
                <a:effectLst/>
                <a:latin typeface="Berlin Sans FB" panose="020E0602020502020306" pitchFamily="34" charset="0"/>
              </a:rPr>
            </a:br>
            <a:r>
              <a:rPr lang="es-ES" b="0" i="0" dirty="0">
                <a:solidFill>
                  <a:srgbClr val="000000"/>
                </a:solidFill>
                <a:effectLst/>
                <a:latin typeface="Berlin Sans FB" panose="020E0602020502020306" pitchFamily="34" charset="0"/>
              </a:rPr>
              <a:t>detectado que requieren más apoyo en los aspectos que han identificado a través de</a:t>
            </a:r>
            <a:br>
              <a:rPr lang="es-ES" b="0" i="0" dirty="0">
                <a:solidFill>
                  <a:srgbClr val="000000"/>
                </a:solidFill>
                <a:effectLst/>
                <a:latin typeface="Berlin Sans FB" panose="020E0602020502020306" pitchFamily="34" charset="0"/>
              </a:rPr>
            </a:br>
            <a:r>
              <a:rPr lang="es-ES" b="0" i="0" dirty="0">
                <a:solidFill>
                  <a:srgbClr val="000000"/>
                </a:solidFill>
                <a:effectLst/>
                <a:latin typeface="Berlin Sans FB" panose="020E0602020502020306" pitchFamily="34" charset="0"/>
              </a:rPr>
              <a:t>su valoración diagnóstica. Consideren la situación de los NNA que todavía no</a:t>
            </a:r>
            <a:br>
              <a:rPr lang="es-ES" b="0" i="0" dirty="0">
                <a:solidFill>
                  <a:srgbClr val="000000"/>
                </a:solidFill>
                <a:effectLst/>
                <a:latin typeface="Berlin Sans FB" panose="020E0602020502020306" pitchFamily="34" charset="0"/>
              </a:rPr>
            </a:br>
            <a:r>
              <a:rPr lang="es-ES" b="0" i="0" dirty="0">
                <a:solidFill>
                  <a:srgbClr val="000000"/>
                </a:solidFill>
                <a:effectLst/>
                <a:latin typeface="Berlin Sans FB" panose="020E0602020502020306" pitchFamily="34" charset="0"/>
              </a:rPr>
              <a:t>regresan de manera presencial a la escuela o con los que aún mantienen</a:t>
            </a:r>
            <a:br>
              <a:rPr lang="es-ES" b="0" i="0" dirty="0">
                <a:solidFill>
                  <a:srgbClr val="000000"/>
                </a:solidFill>
                <a:effectLst/>
                <a:latin typeface="Berlin Sans FB" panose="020E0602020502020306" pitchFamily="34" charset="0"/>
              </a:rPr>
            </a:br>
            <a:r>
              <a:rPr lang="es-ES" b="0" i="0" dirty="0">
                <a:solidFill>
                  <a:srgbClr val="000000"/>
                </a:solidFill>
                <a:effectLst/>
                <a:latin typeface="Berlin Sans FB" panose="020E0602020502020306" pitchFamily="34" charset="0"/>
              </a:rPr>
              <a:t>comunicación intermitente o están sin comunicación.</a:t>
            </a:r>
          </a:p>
        </p:txBody>
      </p:sp>
      <p:sp>
        <p:nvSpPr>
          <p:cNvPr id="9" name="Diagrama de flujo: conector fuera de página 8">
            <a:extLst>
              <a:ext uri="{FF2B5EF4-FFF2-40B4-BE49-F238E27FC236}">
                <a16:creationId xmlns:a16="http://schemas.microsoft.com/office/drawing/2014/main" id="{DEBEB9A5-A279-4833-84AB-0462F7C06EDF}"/>
              </a:ext>
            </a:extLst>
          </p:cNvPr>
          <p:cNvSpPr/>
          <p:nvPr/>
        </p:nvSpPr>
        <p:spPr>
          <a:xfrm>
            <a:off x="110836" y="13366"/>
            <a:ext cx="1302328" cy="1959272"/>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CuadroTexto 9">
            <a:extLst>
              <a:ext uri="{FF2B5EF4-FFF2-40B4-BE49-F238E27FC236}">
                <a16:creationId xmlns:a16="http://schemas.microsoft.com/office/drawing/2014/main" id="{D2EDD66E-B326-4F9F-A58C-E5A74752C278}"/>
              </a:ext>
            </a:extLst>
          </p:cNvPr>
          <p:cNvSpPr txBox="1"/>
          <p:nvPr/>
        </p:nvSpPr>
        <p:spPr>
          <a:xfrm>
            <a:off x="13237" y="276844"/>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0" dirty="0">
                <a:ln w="38100">
                  <a:noFill/>
                </a:ln>
                <a:solidFill>
                  <a:schemeClr val="bg1"/>
                </a:solidFill>
                <a:effectLst>
                  <a:outerShdw blurRad="38100" dist="38100" dir="2700000" algn="tl">
                    <a:srgbClr val="000000">
                      <a:alpha val="43137"/>
                    </a:srgbClr>
                  </a:outerShdw>
                </a:effectLst>
                <a:latin typeface="Modern Love" panose="04090805081005020601" pitchFamily="82" charset="0"/>
              </a:rPr>
              <a:t>9</a:t>
            </a:r>
            <a:endPar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endParaRPr>
          </a:p>
        </p:txBody>
      </p:sp>
      <p:sp>
        <p:nvSpPr>
          <p:cNvPr id="12" name="Rectangle 1">
            <a:extLst>
              <a:ext uri="{FF2B5EF4-FFF2-40B4-BE49-F238E27FC236}">
                <a16:creationId xmlns:a16="http://schemas.microsoft.com/office/drawing/2014/main" id="{9BA938B7-BD18-43EE-B3F6-315DCBB52E26}"/>
              </a:ext>
            </a:extLst>
          </p:cNvPr>
          <p:cNvSpPr>
            <a:spLocks noChangeArrowheads="1"/>
          </p:cNvSpPr>
          <p:nvPr/>
        </p:nvSpPr>
        <p:spPr bwMode="auto">
          <a:xfrm>
            <a:off x="5461000" y="244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800" b="0" i="0" u="none" strike="noStrike" cap="none" normalizeH="0" baseline="0">
                <a:ln>
                  <a:noFill/>
                </a:ln>
                <a:solidFill>
                  <a:schemeClr val="tx1"/>
                </a:solidFill>
                <a:effectLst/>
                <a:latin typeface="Arial" panose="020B0604020202020204" pitchFamily="34" charset="0"/>
              </a:rPr>
              <a:t/>
            </a:r>
            <a:br>
              <a:rPr kumimoji="0" lang="es-MX" altLang="es-MX" sz="1800" b="0" i="0" u="none" strike="noStrike" cap="none" normalizeH="0" baseline="0">
                <a:ln>
                  <a:noFill/>
                </a:ln>
                <a:solidFill>
                  <a:schemeClr val="tx1"/>
                </a:solidFill>
                <a:effectLst/>
                <a:latin typeface="Arial" panose="020B0604020202020204" pitchFamily="34" charset="0"/>
              </a:rPr>
            </a:br>
            <a:endParaRPr kumimoji="0" lang="es-MX" altLang="es-MX" sz="1800" b="0" i="0" u="none" strike="noStrike" cap="none" normalizeH="0" baseline="0">
              <a:ln>
                <a:noFill/>
              </a:ln>
              <a:solidFill>
                <a:schemeClr val="tx1"/>
              </a:solidFill>
              <a:effectLst/>
              <a:latin typeface="Arial" panose="020B0604020202020204" pitchFamily="34" charset="0"/>
            </a:endParaRPr>
          </a:p>
        </p:txBody>
      </p:sp>
      <p:pic>
        <p:nvPicPr>
          <p:cNvPr id="14" name="Imagen 13">
            <a:hlinkClick r:id="rId5"/>
            <a:extLst>
              <a:ext uri="{FF2B5EF4-FFF2-40B4-BE49-F238E27FC236}">
                <a16:creationId xmlns:a16="http://schemas.microsoft.com/office/drawing/2014/main" id="{117B4930-0F1E-4DEE-8076-0C59A035CB67}"/>
              </a:ext>
            </a:extLst>
          </p:cNvPr>
          <p:cNvPicPr>
            <a:picLocks noChangeAspect="1"/>
          </p:cNvPicPr>
          <p:nvPr/>
        </p:nvPicPr>
        <p:blipFill>
          <a:blip r:embed="rId6"/>
          <a:stretch>
            <a:fillRect/>
          </a:stretch>
        </p:blipFill>
        <p:spPr>
          <a:xfrm>
            <a:off x="3447871" y="2112422"/>
            <a:ext cx="8362950" cy="1382229"/>
          </a:xfrm>
          <a:prstGeom prst="rect">
            <a:avLst/>
          </a:prstGeom>
          <a:scene3d>
            <a:camera prst="orthographicFront"/>
            <a:lightRig rig="threePt" dir="t"/>
          </a:scene3d>
          <a:sp3d>
            <a:bevelT/>
          </a:sp3d>
        </p:spPr>
      </p:pic>
      <p:pic>
        <p:nvPicPr>
          <p:cNvPr id="18" name="Imagen 17">
            <a:hlinkClick r:id="rId7"/>
            <a:extLst>
              <a:ext uri="{FF2B5EF4-FFF2-40B4-BE49-F238E27FC236}">
                <a16:creationId xmlns:a16="http://schemas.microsoft.com/office/drawing/2014/main" id="{0FE60C52-FB0C-47BF-81CF-475C9CCFAB41}"/>
              </a:ext>
            </a:extLst>
          </p:cNvPr>
          <p:cNvPicPr>
            <a:picLocks noChangeAspect="1"/>
          </p:cNvPicPr>
          <p:nvPr/>
        </p:nvPicPr>
        <p:blipFill>
          <a:blip r:embed="rId8"/>
          <a:stretch>
            <a:fillRect/>
          </a:stretch>
        </p:blipFill>
        <p:spPr>
          <a:xfrm>
            <a:off x="3450175" y="3837667"/>
            <a:ext cx="8360646" cy="1472502"/>
          </a:xfrm>
          <a:prstGeom prst="rect">
            <a:avLst/>
          </a:prstGeom>
          <a:scene3d>
            <a:camera prst="orthographicFront"/>
            <a:lightRig rig="threePt" dir="t"/>
          </a:scene3d>
          <a:sp3d>
            <a:bevelT/>
          </a:sp3d>
        </p:spPr>
      </p:pic>
      <p:pic>
        <p:nvPicPr>
          <p:cNvPr id="20" name="Imagen 19">
            <a:extLst>
              <a:ext uri="{FF2B5EF4-FFF2-40B4-BE49-F238E27FC236}">
                <a16:creationId xmlns:a16="http://schemas.microsoft.com/office/drawing/2014/main" id="{683D2B2A-FD29-4B54-A584-B4F9240A7E8D}"/>
              </a:ext>
            </a:extLst>
          </p:cNvPr>
          <p:cNvPicPr>
            <a:picLocks noChangeAspect="1"/>
          </p:cNvPicPr>
          <p:nvPr/>
        </p:nvPicPr>
        <p:blipFill>
          <a:blip r:embed="rId9"/>
          <a:stretch>
            <a:fillRect/>
          </a:stretch>
        </p:blipFill>
        <p:spPr>
          <a:xfrm>
            <a:off x="930625" y="1629631"/>
            <a:ext cx="2136068" cy="1477326"/>
          </a:xfrm>
          <a:prstGeom prst="rect">
            <a:avLst/>
          </a:prstGeom>
          <a:effectLst>
            <a:glow rad="38100">
              <a:schemeClr val="bg1"/>
            </a:glow>
          </a:effectLst>
        </p:spPr>
      </p:pic>
      <p:graphicFrame>
        <p:nvGraphicFramePr>
          <p:cNvPr id="21" name="Tabla 20">
            <a:extLst>
              <a:ext uri="{FF2B5EF4-FFF2-40B4-BE49-F238E27FC236}">
                <a16:creationId xmlns:a16="http://schemas.microsoft.com/office/drawing/2014/main" id="{7FFB143E-52BE-435D-B453-C8D7299BFD75}"/>
              </a:ext>
            </a:extLst>
          </p:cNvPr>
          <p:cNvGraphicFramePr>
            <a:graphicFrameLocks noGrp="1"/>
          </p:cNvGraphicFramePr>
          <p:nvPr>
            <p:extLst>
              <p:ext uri="{D42A27DB-BD31-4B8C-83A1-F6EECF244321}">
                <p14:modId xmlns:p14="http://schemas.microsoft.com/office/powerpoint/2010/main" val="2189557980"/>
              </p:ext>
            </p:extLst>
          </p:nvPr>
        </p:nvGraphicFramePr>
        <p:xfrm>
          <a:off x="480252" y="2951935"/>
          <a:ext cx="2613527" cy="3749047"/>
        </p:xfrm>
        <a:graphic>
          <a:graphicData uri="http://schemas.openxmlformats.org/drawingml/2006/table">
            <a:tbl>
              <a:tblPr/>
              <a:tblGrid>
                <a:gridCol w="2613527">
                  <a:extLst>
                    <a:ext uri="{9D8B030D-6E8A-4147-A177-3AD203B41FA5}">
                      <a16:colId xmlns:a16="http://schemas.microsoft.com/office/drawing/2014/main" val="3650448905"/>
                    </a:ext>
                  </a:extLst>
                </a:gridCol>
              </a:tblGrid>
              <a:tr h="3749047">
                <a:tc>
                  <a:txBody>
                    <a:bodyPr/>
                    <a:lstStyle/>
                    <a:p>
                      <a:pPr algn="ctr"/>
                      <a:r>
                        <a:rPr lang="es-ES" sz="1800" b="0" i="0" dirty="0">
                          <a:solidFill>
                            <a:srgbClr val="000000"/>
                          </a:solidFill>
                          <a:effectLst/>
                          <a:latin typeface="+mn-lt"/>
                        </a:rPr>
                        <a:t>Los siguientes materiales pueden apoyarlos en este proceso de toma de decisiones para consolidar los aprendizajes considerados en su </a:t>
                      </a:r>
                      <a:r>
                        <a:rPr lang="es-ES" sz="1800" b="0" i="1" dirty="0">
                          <a:solidFill>
                            <a:srgbClr val="000000"/>
                          </a:solidFill>
                          <a:effectLst/>
                          <a:latin typeface="+mn-lt"/>
                        </a:rPr>
                        <a:t>Plan de atención</a:t>
                      </a:r>
                      <a:r>
                        <a:rPr lang="es-ES" sz="1800" b="0" i="0" dirty="0">
                          <a:solidFill>
                            <a:srgbClr val="000000"/>
                          </a:solidFill>
                          <a:effectLst/>
                          <a:latin typeface="+mn-lt"/>
                        </a:rPr>
                        <a:t>, a partir del análisis de los resultados de la </a:t>
                      </a:r>
                      <a:r>
                        <a:rPr lang="es-ES" sz="1800" b="0" i="1" dirty="0">
                          <a:solidFill>
                            <a:srgbClr val="000000"/>
                          </a:solidFill>
                          <a:effectLst/>
                          <a:latin typeface="+mn-lt"/>
                        </a:rPr>
                        <a:t>valoración diagnóstica</a:t>
                      </a:r>
                      <a:r>
                        <a:rPr lang="es-ES" sz="1800" b="0" i="0" dirty="0">
                          <a:solidFill>
                            <a:srgbClr val="000000"/>
                          </a:solidFill>
                          <a:effectLst/>
                          <a:latin typeface="+mn-lt"/>
                        </a:rPr>
                        <a:t>:</a:t>
                      </a:r>
                      <a:endParaRPr lang="es-ES" sz="3200" dirty="0">
                        <a:effectLst/>
                        <a:latin typeface="+mn-l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924510887"/>
                  </a:ext>
                </a:extLst>
              </a:tr>
            </a:tbl>
          </a:graphicData>
        </a:graphic>
      </p:graphicFrame>
      <p:pic>
        <p:nvPicPr>
          <p:cNvPr id="13" name="Imagen 12">
            <a:extLst>
              <a:ext uri="{FF2B5EF4-FFF2-40B4-BE49-F238E27FC236}">
                <a16:creationId xmlns:a16="http://schemas.microsoft.com/office/drawing/2014/main" id="{C090EEE8-44E3-4B44-B258-0FF63F67AAD3}"/>
              </a:ext>
            </a:extLst>
          </p:cNvPr>
          <p:cNvPicPr>
            <a:picLocks noChangeAspect="1"/>
          </p:cNvPicPr>
          <p:nvPr/>
        </p:nvPicPr>
        <p:blipFill>
          <a:blip r:embed="rId10"/>
          <a:stretch>
            <a:fillRect/>
          </a:stretch>
        </p:blipFill>
        <p:spPr>
          <a:xfrm>
            <a:off x="4652646" y="5561214"/>
            <a:ext cx="6395545" cy="790920"/>
          </a:xfrm>
          <a:prstGeom prst="rect">
            <a:avLst/>
          </a:prstGeom>
          <a:effectLst>
            <a:glow rad="101600">
              <a:schemeClr val="tx1">
                <a:alpha val="93000"/>
              </a:schemeClr>
            </a:glow>
          </a:effectLst>
        </p:spPr>
      </p:pic>
    </p:spTree>
    <p:extLst>
      <p:ext uri="{BB962C8B-B14F-4D97-AF65-F5344CB8AC3E}">
        <p14:creationId xmlns:p14="http://schemas.microsoft.com/office/powerpoint/2010/main" val="4030690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ndos de Halloween para Zoom | Google Slides y PowerPoint">
            <a:extLst>
              <a:ext uri="{FF2B5EF4-FFF2-40B4-BE49-F238E27FC236}">
                <a16:creationId xmlns:a16="http://schemas.microsoft.com/office/drawing/2014/main" id="{73CD97E1-AD13-4E36-9964-0AA43C50B3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297"/>
          <a:stretch/>
        </p:blipFill>
        <p:spPr bwMode="auto">
          <a:xfrm>
            <a:off x="13237" y="0"/>
            <a:ext cx="12165526" cy="686779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0C1494FF-944F-4D92-B18F-73469A5CBB39}"/>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413164" y="213951"/>
            <a:ext cx="9672895" cy="477526"/>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41651D93-7595-4FE1-AC8A-35BAD7B8BB58}"/>
              </a:ext>
            </a:extLst>
          </p:cNvPr>
          <p:cNvSpPr txBox="1"/>
          <p:nvPr/>
        </p:nvSpPr>
        <p:spPr>
          <a:xfrm>
            <a:off x="1501213" y="213951"/>
            <a:ext cx="9065188" cy="1107996"/>
          </a:xfrm>
          <a:prstGeom prst="rect">
            <a:avLst/>
          </a:prstGeom>
          <a:noFill/>
        </p:spPr>
        <p:txBody>
          <a:bodyPr wrap="square">
            <a:spAutoFit/>
          </a:bodyPr>
          <a:lstStyle/>
          <a:p>
            <a:pPr algn="just"/>
            <a:r>
              <a:rPr lang="es-ES" sz="2200" b="1" i="0" dirty="0">
                <a:solidFill>
                  <a:srgbClr val="00B050"/>
                </a:solidFill>
                <a:effectLst/>
                <a:latin typeface="Berlin Sans FB" panose="020E0602020502020306" pitchFamily="34" charset="0"/>
              </a:rPr>
              <a:t>Presenten</a:t>
            </a:r>
            <a:r>
              <a:rPr lang="es-ES" sz="2200" i="0" dirty="0">
                <a:solidFill>
                  <a:srgbClr val="B38E5D"/>
                </a:solidFill>
                <a:effectLst/>
                <a:latin typeface="Berlin Sans FB" panose="020E0602020502020306" pitchFamily="34" charset="0"/>
              </a:rPr>
              <a:t> </a:t>
            </a:r>
            <a:r>
              <a:rPr lang="es-ES" sz="2200" i="0" dirty="0">
                <a:solidFill>
                  <a:srgbClr val="000000"/>
                </a:solidFill>
                <a:effectLst/>
                <a:latin typeface="Berlin Sans FB" panose="020E0602020502020306" pitchFamily="34" charset="0"/>
              </a:rPr>
              <a:t>al colectivo </a:t>
            </a:r>
            <a:r>
              <a:rPr lang="es-ES" sz="2200" b="1" i="0" dirty="0">
                <a:solidFill>
                  <a:srgbClr val="00B0F0"/>
                </a:solidFill>
                <a:effectLst/>
                <a:latin typeface="Berlin Sans FB" panose="020E0602020502020306" pitchFamily="34" charset="0"/>
              </a:rPr>
              <a:t>los acuerdos </a:t>
            </a:r>
            <a:r>
              <a:rPr lang="es-ES" sz="2200" i="0" dirty="0">
                <a:solidFill>
                  <a:srgbClr val="000000"/>
                </a:solidFill>
                <a:effectLst/>
                <a:latin typeface="Berlin Sans FB" panose="020E0602020502020306" pitchFamily="34" charset="0"/>
              </a:rPr>
              <a:t>que definieron en las actividades 8 y 9.</a:t>
            </a:r>
            <a:r>
              <a:rPr lang="es-ES" sz="2200" dirty="0">
                <a:latin typeface="Berlin Sans FB" panose="020E0602020502020306" pitchFamily="34" charset="0"/>
              </a:rPr>
              <a:t> </a:t>
            </a:r>
          </a:p>
          <a:p>
            <a:pPr algn="just"/>
            <a:r>
              <a:rPr lang="es-ES" sz="2200" dirty="0">
                <a:latin typeface="Berlin Sans FB" panose="020E0602020502020306" pitchFamily="34" charset="0"/>
              </a:rPr>
              <a:t/>
            </a:r>
            <a:br>
              <a:rPr lang="es-ES" sz="2200" dirty="0">
                <a:latin typeface="Berlin Sans FB" panose="020E0602020502020306" pitchFamily="34" charset="0"/>
              </a:rPr>
            </a:br>
            <a:endParaRPr lang="es-ES" sz="2200" dirty="0">
              <a:latin typeface="Berlin Sans FB" panose="020E0602020502020306" pitchFamily="34" charset="0"/>
            </a:endParaRPr>
          </a:p>
        </p:txBody>
      </p:sp>
      <p:sp>
        <p:nvSpPr>
          <p:cNvPr id="9" name="Diagrama de flujo: conector fuera de página 8">
            <a:extLst>
              <a:ext uri="{FF2B5EF4-FFF2-40B4-BE49-F238E27FC236}">
                <a16:creationId xmlns:a16="http://schemas.microsoft.com/office/drawing/2014/main" id="{DEBEB9A5-A279-4833-84AB-0462F7C06EDF}"/>
              </a:ext>
            </a:extLst>
          </p:cNvPr>
          <p:cNvSpPr/>
          <p:nvPr/>
        </p:nvSpPr>
        <p:spPr>
          <a:xfrm>
            <a:off x="110836" y="13366"/>
            <a:ext cx="1302328" cy="1638287"/>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CuadroTexto 9">
            <a:extLst>
              <a:ext uri="{FF2B5EF4-FFF2-40B4-BE49-F238E27FC236}">
                <a16:creationId xmlns:a16="http://schemas.microsoft.com/office/drawing/2014/main" id="{D2EDD66E-B326-4F9F-A58C-E5A74752C278}"/>
              </a:ext>
            </a:extLst>
          </p:cNvPr>
          <p:cNvSpPr txBox="1"/>
          <p:nvPr/>
        </p:nvSpPr>
        <p:spPr>
          <a:xfrm>
            <a:off x="13237" y="204926"/>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rPr>
              <a:t>10</a:t>
            </a:r>
          </a:p>
        </p:txBody>
      </p:sp>
      <p:sp>
        <p:nvSpPr>
          <p:cNvPr id="13" name="CuadroTexto 12">
            <a:extLst>
              <a:ext uri="{FF2B5EF4-FFF2-40B4-BE49-F238E27FC236}">
                <a16:creationId xmlns:a16="http://schemas.microsoft.com/office/drawing/2014/main" id="{13F455F7-0E60-4B8F-8E41-84FE06018301}"/>
              </a:ext>
            </a:extLst>
          </p:cNvPr>
          <p:cNvSpPr txBox="1"/>
          <p:nvPr/>
        </p:nvSpPr>
        <p:spPr>
          <a:xfrm>
            <a:off x="718104" y="1918217"/>
            <a:ext cx="8079420" cy="4251362"/>
          </a:xfrm>
          <a:prstGeom prst="rect">
            <a:avLst/>
          </a:prstGeom>
          <a:solidFill>
            <a:schemeClr val="accent4">
              <a:lumMod val="20000"/>
              <a:lumOff val="80000"/>
            </a:schemeClr>
          </a:solidFill>
          <a:ln w="57150">
            <a:solidFill>
              <a:schemeClr val="accent4">
                <a:lumMod val="60000"/>
                <a:lumOff val="40000"/>
              </a:schemeClr>
            </a:solidFill>
          </a:ln>
          <a:effectLst>
            <a:glow rad="127000">
              <a:schemeClr val="bg1"/>
            </a:glow>
          </a:effectLst>
        </p:spPr>
        <p:txBody>
          <a:bodyPr wrap="square">
            <a:noAutofit/>
          </a:bodyPr>
          <a:lstStyle/>
          <a:p>
            <a:pPr marL="285750" lvl="0" indent="-285750" algn="just">
              <a:lnSpc>
                <a:spcPct val="100000"/>
              </a:lnSpc>
              <a:spcBef>
                <a:spcPts val="0"/>
              </a:spcBef>
              <a:buFont typeface="Wingdings" panose="05000000000000000000" pitchFamily="2" charset="2"/>
              <a:buChar char="Ø"/>
              <a:defRPr/>
            </a:pPr>
            <a:r>
              <a:rPr lang="es-MX" dirty="0" smtClean="0">
                <a:ln w="28575">
                  <a:noFill/>
                </a:ln>
                <a:solidFill>
                  <a:prstClr val="black"/>
                </a:solidFill>
                <a:latin typeface="Berlin Sans FB Demi" panose="020E0802020502020306" pitchFamily="34" charset="0"/>
              </a:rPr>
              <a:t>Elaborar </a:t>
            </a:r>
            <a:r>
              <a:rPr lang="es-MX" dirty="0">
                <a:ln w="28575">
                  <a:noFill/>
                </a:ln>
                <a:solidFill>
                  <a:prstClr val="black"/>
                </a:solidFill>
                <a:latin typeface="Berlin Sans FB Demi" panose="020E0802020502020306" pitchFamily="34" charset="0"/>
              </a:rPr>
              <a:t>el cuadernillo no. 3</a:t>
            </a:r>
          </a:p>
          <a:p>
            <a:pPr lvl="0" algn="just">
              <a:defRPr/>
            </a:pPr>
            <a:endParaRPr lang="es-MX" dirty="0">
              <a:ln w="28575">
                <a:noFill/>
              </a:ln>
              <a:solidFill>
                <a:prstClr val="black"/>
              </a:solidFill>
              <a:latin typeface="Berlin Sans FB Demi" panose="020E0802020502020306" pitchFamily="34" charset="0"/>
            </a:endParaRPr>
          </a:p>
          <a:p>
            <a:pPr marL="285750" lvl="0" indent="-285750" algn="just">
              <a:lnSpc>
                <a:spcPct val="100000"/>
              </a:lnSpc>
              <a:spcBef>
                <a:spcPts val="0"/>
              </a:spcBef>
              <a:buFont typeface="Wingdings" panose="05000000000000000000" pitchFamily="2" charset="2"/>
              <a:buChar char="Ø"/>
              <a:defRPr/>
            </a:pPr>
            <a:r>
              <a:rPr lang="es-MX" dirty="0">
                <a:ln w="28575">
                  <a:noFill/>
                </a:ln>
                <a:solidFill>
                  <a:prstClr val="black"/>
                </a:solidFill>
                <a:latin typeface="Berlin Sans FB Demi" panose="020E0802020502020306" pitchFamily="34" charset="0"/>
              </a:rPr>
              <a:t>Revisaron las actividades de los alumnos en el registro de vulnerables.</a:t>
            </a:r>
          </a:p>
          <a:p>
            <a:pPr marL="285750" lvl="0" indent="-285750" algn="just">
              <a:lnSpc>
                <a:spcPct val="100000"/>
              </a:lnSpc>
              <a:spcBef>
                <a:spcPts val="0"/>
              </a:spcBef>
              <a:buFont typeface="Wingdings" panose="05000000000000000000" pitchFamily="2" charset="2"/>
              <a:buChar char="Ø"/>
              <a:defRPr/>
            </a:pPr>
            <a:endParaRPr lang="es-MX" dirty="0">
              <a:ln w="28575">
                <a:noFill/>
              </a:ln>
              <a:solidFill>
                <a:prstClr val="black"/>
              </a:solidFill>
              <a:latin typeface="Berlin Sans FB Demi" panose="020E0802020502020306" pitchFamily="34" charset="0"/>
            </a:endParaRPr>
          </a:p>
          <a:p>
            <a:pPr marL="285750" lvl="0" indent="-285750" algn="just">
              <a:lnSpc>
                <a:spcPct val="100000"/>
              </a:lnSpc>
              <a:spcBef>
                <a:spcPts val="0"/>
              </a:spcBef>
              <a:buFont typeface="Wingdings" panose="05000000000000000000" pitchFamily="2" charset="2"/>
              <a:buChar char="Ø"/>
              <a:defRPr/>
            </a:pPr>
            <a:r>
              <a:rPr lang="es-MX" dirty="0">
                <a:ln w="28575">
                  <a:noFill/>
                </a:ln>
                <a:solidFill>
                  <a:prstClr val="black"/>
                </a:solidFill>
                <a:latin typeface="Berlin Sans FB Demi" panose="020E0802020502020306" pitchFamily="34" charset="0"/>
              </a:rPr>
              <a:t>Se debe de encargar también actividades del Libro de Texto, realizar trabajo en los cuaderno.</a:t>
            </a:r>
          </a:p>
          <a:p>
            <a:pPr marL="285750" lvl="0" indent="-285750" algn="just">
              <a:lnSpc>
                <a:spcPct val="100000"/>
              </a:lnSpc>
              <a:spcBef>
                <a:spcPts val="0"/>
              </a:spcBef>
              <a:buFont typeface="Wingdings" panose="05000000000000000000" pitchFamily="2" charset="2"/>
              <a:buChar char="Ø"/>
              <a:defRPr/>
            </a:pPr>
            <a:endParaRPr lang="es-MX" dirty="0">
              <a:ln w="28575">
                <a:noFill/>
              </a:ln>
              <a:solidFill>
                <a:prstClr val="black"/>
              </a:solidFill>
              <a:latin typeface="Berlin Sans FB Demi" panose="020E0802020502020306" pitchFamily="34" charset="0"/>
            </a:endParaRPr>
          </a:p>
          <a:p>
            <a:pPr marL="285750" lvl="0" indent="-285750" algn="just">
              <a:lnSpc>
                <a:spcPct val="100000"/>
              </a:lnSpc>
              <a:spcBef>
                <a:spcPts val="0"/>
              </a:spcBef>
              <a:buFont typeface="Wingdings" panose="05000000000000000000" pitchFamily="2" charset="2"/>
              <a:buChar char="Ø"/>
              <a:defRPr/>
            </a:pPr>
            <a:r>
              <a:rPr lang="es-MX" dirty="0">
                <a:ln w="28575">
                  <a:noFill/>
                </a:ln>
                <a:solidFill>
                  <a:prstClr val="black"/>
                </a:solidFill>
                <a:latin typeface="Berlin Sans FB Demi" panose="020E0802020502020306" pitchFamily="34" charset="0"/>
              </a:rPr>
              <a:t>Actividades de Tutoría, tecnología y vida saludable deben ir en los cuaderno.</a:t>
            </a:r>
          </a:p>
          <a:p>
            <a:pPr marL="285750" indent="-285750" algn="just">
              <a:buFont typeface="Wingdings" panose="05000000000000000000" pitchFamily="2" charset="2"/>
              <a:buChar char="Ø"/>
            </a:pPr>
            <a:endParaRPr lang="es-MX" sz="1400" dirty="0">
              <a:ln w="28575">
                <a:noFill/>
              </a:ln>
              <a:latin typeface="Berlin Sans FB Demi" panose="020E0802020502020306" pitchFamily="34" charset="0"/>
            </a:endParaRPr>
          </a:p>
        </p:txBody>
      </p:sp>
      <p:pic>
        <p:nvPicPr>
          <p:cNvPr id="14" name="Imagen 13">
            <a:extLst>
              <a:ext uri="{FF2B5EF4-FFF2-40B4-BE49-F238E27FC236}">
                <a16:creationId xmlns:a16="http://schemas.microsoft.com/office/drawing/2014/main" id="{C015E472-1E43-420E-8771-DB9E234D9932}"/>
              </a:ext>
            </a:extLst>
          </p:cNvPr>
          <p:cNvPicPr>
            <a:picLocks noChangeAspect="1"/>
          </p:cNvPicPr>
          <p:nvPr/>
        </p:nvPicPr>
        <p:blipFill>
          <a:blip r:embed="rId5"/>
          <a:stretch>
            <a:fillRect/>
          </a:stretch>
        </p:blipFill>
        <p:spPr>
          <a:xfrm>
            <a:off x="3244038" y="725677"/>
            <a:ext cx="3553926" cy="1192540"/>
          </a:xfrm>
          <a:prstGeom prst="rect">
            <a:avLst/>
          </a:prstGeom>
        </p:spPr>
      </p:pic>
    </p:spTree>
    <p:extLst>
      <p:ext uri="{BB962C8B-B14F-4D97-AF65-F5344CB8AC3E}">
        <p14:creationId xmlns:p14="http://schemas.microsoft.com/office/powerpoint/2010/main" val="3506581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550208E-6E26-4F46-A6CC-B33A5A0679D5}"/>
              </a:ext>
            </a:extLst>
          </p:cNvPr>
          <p:cNvPicPr>
            <a:picLocks noChangeAspect="1"/>
          </p:cNvPicPr>
          <p:nvPr/>
        </p:nvPicPr>
        <p:blipFill>
          <a:blip r:embed="rId2">
            <a:alphaModFix amt="85000"/>
          </a:blip>
          <a:stretch>
            <a:fillRect/>
          </a:stretch>
        </p:blipFill>
        <p:spPr>
          <a:xfrm>
            <a:off x="13237" y="0"/>
            <a:ext cx="12165526" cy="6844634"/>
          </a:xfrm>
          <a:prstGeom prst="rect">
            <a:avLst/>
          </a:prstGeom>
        </p:spPr>
      </p:pic>
      <p:pic>
        <p:nvPicPr>
          <p:cNvPr id="7" name="Imagen 6">
            <a:extLst>
              <a:ext uri="{FF2B5EF4-FFF2-40B4-BE49-F238E27FC236}">
                <a16:creationId xmlns:a16="http://schemas.microsoft.com/office/drawing/2014/main" id="{0C1494FF-944F-4D92-B18F-73469A5CBB39}"/>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417911" y="141166"/>
            <a:ext cx="10402793" cy="1015663"/>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41651D93-7595-4FE1-AC8A-35BAD7B8BB58}"/>
              </a:ext>
            </a:extLst>
          </p:cNvPr>
          <p:cNvSpPr txBox="1"/>
          <p:nvPr/>
        </p:nvSpPr>
        <p:spPr>
          <a:xfrm>
            <a:off x="1501212" y="149299"/>
            <a:ext cx="10167092" cy="1015663"/>
          </a:xfrm>
          <a:prstGeom prst="rect">
            <a:avLst/>
          </a:prstGeom>
          <a:noFill/>
        </p:spPr>
        <p:txBody>
          <a:bodyPr wrap="square">
            <a:spAutoFit/>
          </a:bodyPr>
          <a:lstStyle/>
          <a:p>
            <a:pPr algn="just"/>
            <a:r>
              <a:rPr lang="es-ES" sz="2000" b="1" i="0" dirty="0">
                <a:solidFill>
                  <a:srgbClr val="00B050"/>
                </a:solidFill>
                <a:effectLst/>
                <a:latin typeface="Berlin Sans FB" panose="020E0602020502020306" pitchFamily="34" charset="0"/>
              </a:rPr>
              <a:t>Presenten</a:t>
            </a:r>
            <a:r>
              <a:rPr lang="es-ES" sz="2000" b="1" i="0" dirty="0">
                <a:solidFill>
                  <a:srgbClr val="B38E5D"/>
                </a:solidFill>
                <a:effectLst/>
                <a:latin typeface="Berlin Sans FB" panose="020E0602020502020306" pitchFamily="34" charset="0"/>
              </a:rPr>
              <a:t> </a:t>
            </a:r>
            <a:r>
              <a:rPr lang="es-ES" sz="2000" b="0" i="0" dirty="0">
                <a:solidFill>
                  <a:srgbClr val="000000"/>
                </a:solidFill>
                <a:effectLst/>
                <a:latin typeface="Berlin Sans FB" panose="020E0602020502020306" pitchFamily="34" charset="0"/>
              </a:rPr>
              <a:t>en </a:t>
            </a:r>
            <a:r>
              <a:rPr lang="es-ES" sz="2000" b="1" i="0" dirty="0">
                <a:solidFill>
                  <a:srgbClr val="BF3F7F"/>
                </a:solidFill>
                <a:effectLst/>
                <a:latin typeface="Berlin Sans FB" panose="020E0602020502020306" pitchFamily="34" charset="0"/>
              </a:rPr>
              <a:t>plenaria</a:t>
            </a:r>
            <a:r>
              <a:rPr lang="es-ES" sz="2000" b="0" i="0" dirty="0">
                <a:solidFill>
                  <a:srgbClr val="000000"/>
                </a:solidFill>
                <a:effectLst/>
                <a:latin typeface="Berlin Sans FB" panose="020E0602020502020306" pitchFamily="34" charset="0"/>
              </a:rPr>
              <a:t> los </a:t>
            </a:r>
            <a:r>
              <a:rPr lang="es-ES" sz="2000" b="1" i="0" dirty="0">
                <a:solidFill>
                  <a:srgbClr val="0070C0"/>
                </a:solidFill>
                <a:effectLst/>
                <a:latin typeface="Berlin Sans FB" panose="020E0602020502020306" pitchFamily="34" charset="0"/>
              </a:rPr>
              <a:t>resultados del diagnóstico integral </a:t>
            </a:r>
            <a:r>
              <a:rPr lang="es-ES" sz="2000" b="0" i="0" dirty="0">
                <a:solidFill>
                  <a:srgbClr val="000000"/>
                </a:solidFill>
                <a:effectLst/>
                <a:latin typeface="Berlin Sans FB" panose="020E0602020502020306" pitchFamily="34" charset="0"/>
              </a:rPr>
              <a:t>de la escuela,</a:t>
            </a:r>
            <a:br>
              <a:rPr lang="es-ES" sz="2000" b="0" i="0" dirty="0">
                <a:solidFill>
                  <a:srgbClr val="000000"/>
                </a:solidFill>
                <a:effectLst/>
                <a:latin typeface="Berlin Sans FB" panose="020E0602020502020306" pitchFamily="34" charset="0"/>
              </a:rPr>
            </a:br>
            <a:r>
              <a:rPr lang="es-ES" sz="2000" b="0" i="0" dirty="0">
                <a:solidFill>
                  <a:srgbClr val="000000"/>
                </a:solidFill>
                <a:effectLst/>
                <a:latin typeface="Berlin Sans FB" panose="020E0602020502020306" pitchFamily="34" charset="0"/>
              </a:rPr>
              <a:t>mencionada en el Punto </a:t>
            </a:r>
            <a:r>
              <a:rPr lang="es-ES" sz="2000" b="1" i="0" dirty="0">
                <a:solidFill>
                  <a:srgbClr val="000000"/>
                </a:solidFill>
                <a:effectLst/>
                <a:latin typeface="Berlin Sans FB" panose="020E0602020502020306" pitchFamily="34" charset="0"/>
              </a:rPr>
              <a:t>IV </a:t>
            </a:r>
            <a:r>
              <a:rPr lang="es-ES" sz="2000" b="0" i="0" dirty="0">
                <a:solidFill>
                  <a:srgbClr val="000000"/>
                </a:solidFill>
                <a:effectLst/>
                <a:latin typeface="Berlin Sans FB" panose="020E0602020502020306" pitchFamily="34" charset="0"/>
              </a:rPr>
              <a:t>de la sección </a:t>
            </a:r>
            <a:r>
              <a:rPr lang="es-ES" sz="2000" b="0" i="0" dirty="0">
                <a:solidFill>
                  <a:srgbClr val="B38E5D"/>
                </a:solidFill>
                <a:effectLst/>
                <a:latin typeface="Berlin Sans FB" panose="020E0602020502020306" pitchFamily="34" charset="0"/>
              </a:rPr>
              <a:t>Actividades previas a la Primera Sesión</a:t>
            </a:r>
            <a:br>
              <a:rPr lang="es-ES" sz="2000" b="0" i="0" dirty="0">
                <a:solidFill>
                  <a:srgbClr val="B38E5D"/>
                </a:solidFill>
                <a:effectLst/>
                <a:latin typeface="Berlin Sans FB" panose="020E0602020502020306" pitchFamily="34" charset="0"/>
              </a:rPr>
            </a:br>
            <a:r>
              <a:rPr lang="es-ES" sz="2000" b="0" i="0" dirty="0">
                <a:solidFill>
                  <a:srgbClr val="B38E5D"/>
                </a:solidFill>
                <a:effectLst/>
                <a:latin typeface="Berlin Sans FB" panose="020E0602020502020306" pitchFamily="34" charset="0"/>
              </a:rPr>
              <a:t>Ordinaria de CTE</a:t>
            </a:r>
            <a:r>
              <a:rPr lang="es-ES" sz="2000" b="0" i="0" dirty="0">
                <a:solidFill>
                  <a:srgbClr val="000000"/>
                </a:solidFill>
                <a:effectLst/>
                <a:latin typeface="Berlin Sans FB" panose="020E0602020502020306" pitchFamily="34" charset="0"/>
              </a:rPr>
              <a:t>, de esta Guía, y a continuación:</a:t>
            </a:r>
            <a:r>
              <a:rPr lang="es-ES" sz="2000" dirty="0">
                <a:latin typeface="Berlin Sans FB" panose="020E0602020502020306" pitchFamily="34" charset="0"/>
              </a:rPr>
              <a:t> </a:t>
            </a:r>
          </a:p>
        </p:txBody>
      </p:sp>
      <p:sp>
        <p:nvSpPr>
          <p:cNvPr id="9" name="Diagrama de flujo: conector fuera de página 8">
            <a:extLst>
              <a:ext uri="{FF2B5EF4-FFF2-40B4-BE49-F238E27FC236}">
                <a16:creationId xmlns:a16="http://schemas.microsoft.com/office/drawing/2014/main" id="{DEBEB9A5-A279-4833-84AB-0462F7C06EDF}"/>
              </a:ext>
            </a:extLst>
          </p:cNvPr>
          <p:cNvSpPr/>
          <p:nvPr/>
        </p:nvSpPr>
        <p:spPr>
          <a:xfrm>
            <a:off x="110836" y="13366"/>
            <a:ext cx="1302328" cy="1638287"/>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CuadroTexto 9">
            <a:extLst>
              <a:ext uri="{FF2B5EF4-FFF2-40B4-BE49-F238E27FC236}">
                <a16:creationId xmlns:a16="http://schemas.microsoft.com/office/drawing/2014/main" id="{D2EDD66E-B326-4F9F-A58C-E5A74752C278}"/>
              </a:ext>
            </a:extLst>
          </p:cNvPr>
          <p:cNvSpPr txBox="1"/>
          <p:nvPr/>
        </p:nvSpPr>
        <p:spPr>
          <a:xfrm>
            <a:off x="13237" y="204926"/>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rPr>
              <a:t>11</a:t>
            </a:r>
          </a:p>
        </p:txBody>
      </p:sp>
      <p:grpSp>
        <p:nvGrpSpPr>
          <p:cNvPr id="22" name="Grupo 21">
            <a:extLst>
              <a:ext uri="{FF2B5EF4-FFF2-40B4-BE49-F238E27FC236}">
                <a16:creationId xmlns:a16="http://schemas.microsoft.com/office/drawing/2014/main" id="{879820C2-3E96-4BE9-9775-0BB670D24D9C}"/>
              </a:ext>
            </a:extLst>
          </p:cNvPr>
          <p:cNvGrpSpPr/>
          <p:nvPr/>
        </p:nvGrpSpPr>
        <p:grpSpPr>
          <a:xfrm>
            <a:off x="663452" y="2032734"/>
            <a:ext cx="10975577" cy="4174371"/>
            <a:chOff x="663452" y="2032734"/>
            <a:chExt cx="10975577" cy="4174371"/>
          </a:xfrm>
        </p:grpSpPr>
        <p:sp>
          <p:nvSpPr>
            <p:cNvPr id="11" name="CuadroTexto 10">
              <a:extLst>
                <a:ext uri="{FF2B5EF4-FFF2-40B4-BE49-F238E27FC236}">
                  <a16:creationId xmlns:a16="http://schemas.microsoft.com/office/drawing/2014/main" id="{0BB042F1-C724-45F5-BCDD-51303B87A667}"/>
                </a:ext>
              </a:extLst>
            </p:cNvPr>
            <p:cNvSpPr txBox="1"/>
            <p:nvPr/>
          </p:nvSpPr>
          <p:spPr>
            <a:xfrm>
              <a:off x="663452" y="2032734"/>
              <a:ext cx="10975577" cy="4174371"/>
            </a:xfrm>
            <a:prstGeom prst="rect">
              <a:avLst/>
            </a:prstGeom>
            <a:solidFill>
              <a:schemeClr val="accent4">
                <a:lumMod val="40000"/>
                <a:lumOff val="60000"/>
              </a:schemeClr>
            </a:solidFill>
            <a:ln w="28575">
              <a:solidFill>
                <a:schemeClr val="tx1"/>
              </a:solidFill>
            </a:ln>
            <a:effectLst>
              <a:glow rad="127000">
                <a:schemeClr val="bg1"/>
              </a:glow>
            </a:effectLst>
          </p:spPr>
          <p:txBody>
            <a:bodyPr wrap="square" lIns="288000" tIns="72000" rIns="288000" bIns="144000">
              <a:spAutoFit/>
            </a:bodyPr>
            <a:lstStyle/>
            <a:p>
              <a:pPr algn="ctr"/>
              <a:r>
                <a:rPr lang="es-ES" sz="4000" b="0" cap="none" spc="0" dirty="0">
                  <a:ln w="28575">
                    <a:solidFill>
                      <a:schemeClr val="tx1"/>
                    </a:solidFill>
                  </a:ln>
                  <a:solidFill>
                    <a:schemeClr val="bg1"/>
                  </a:solidFill>
                  <a:effectLst>
                    <a:outerShdw blurRad="38100" dist="19050" dir="2700000" algn="tl" rotWithShape="0">
                      <a:schemeClr val="dk1">
                        <a:alpha val="40000"/>
                      </a:schemeClr>
                    </a:outerShdw>
                  </a:effectLst>
                  <a:latin typeface="Berlin Sans FB Demi" panose="020E0802020502020306" pitchFamily="34" charset="0"/>
                </a:rPr>
                <a:t>¿Qué ajustes necesitamos realizar al PEMC?</a:t>
              </a:r>
            </a:p>
            <a:p>
              <a:pPr algn="ctr"/>
              <a:endParaRPr lang="es-ES" sz="4000" dirty="0">
                <a:ln w="28575">
                  <a:solidFill>
                    <a:schemeClr val="tx1"/>
                  </a:solidFill>
                </a:ln>
                <a:solidFill>
                  <a:schemeClr val="bg1"/>
                </a:solidFill>
                <a:effectLst>
                  <a:outerShdw blurRad="38100" dist="19050" dir="2700000" algn="tl" rotWithShape="0">
                    <a:schemeClr val="dk1">
                      <a:alpha val="40000"/>
                    </a:schemeClr>
                  </a:outerShdw>
                </a:effectLst>
                <a:latin typeface="Berlin Sans FB Demi" panose="020E0802020502020306" pitchFamily="34" charset="0"/>
              </a:endParaRPr>
            </a:p>
            <a:p>
              <a:pPr algn="ctr"/>
              <a:endParaRPr lang="es-ES" sz="4000" b="0" cap="none" spc="0" dirty="0">
                <a:ln w="28575">
                  <a:solidFill>
                    <a:schemeClr val="tx1"/>
                  </a:solidFill>
                </a:ln>
                <a:solidFill>
                  <a:schemeClr val="bg1"/>
                </a:solidFill>
                <a:effectLst>
                  <a:outerShdw blurRad="38100" dist="19050" dir="2700000" algn="tl" rotWithShape="0">
                    <a:schemeClr val="dk1">
                      <a:alpha val="40000"/>
                    </a:schemeClr>
                  </a:outerShdw>
                </a:effectLst>
                <a:latin typeface="Berlin Sans FB Demi" panose="020E0802020502020306" pitchFamily="34" charset="0"/>
              </a:endParaRPr>
            </a:p>
            <a:p>
              <a:pPr algn="ctr"/>
              <a:endParaRPr lang="es-ES" sz="4000" dirty="0">
                <a:ln w="28575">
                  <a:solidFill>
                    <a:schemeClr val="tx1"/>
                  </a:solidFill>
                </a:ln>
                <a:solidFill>
                  <a:schemeClr val="bg1"/>
                </a:solidFill>
                <a:effectLst>
                  <a:outerShdw blurRad="38100" dist="19050" dir="2700000" algn="tl" rotWithShape="0">
                    <a:schemeClr val="dk1">
                      <a:alpha val="40000"/>
                    </a:schemeClr>
                  </a:outerShdw>
                </a:effectLst>
                <a:latin typeface="Berlin Sans FB Demi" panose="020E0802020502020306" pitchFamily="34" charset="0"/>
              </a:endParaRPr>
            </a:p>
            <a:p>
              <a:pPr algn="ctr"/>
              <a:endParaRPr lang="es-ES" dirty="0">
                <a:ln w="28575">
                  <a:solidFill>
                    <a:schemeClr val="tx1"/>
                  </a:solidFill>
                </a:ln>
                <a:solidFill>
                  <a:schemeClr val="bg1"/>
                </a:solidFill>
                <a:effectLst>
                  <a:outerShdw blurRad="38100" dist="19050" dir="2700000" algn="tl" rotWithShape="0">
                    <a:schemeClr val="dk1">
                      <a:alpha val="40000"/>
                    </a:schemeClr>
                  </a:outerShdw>
                </a:effectLst>
                <a:latin typeface="Berlin Sans FB Demi" panose="020E0802020502020306" pitchFamily="34" charset="0"/>
              </a:endParaRPr>
            </a:p>
            <a:p>
              <a:pPr algn="just"/>
              <a:endParaRPr lang="es-ES" sz="1800" b="0" i="0" dirty="0">
                <a:solidFill>
                  <a:srgbClr val="000000"/>
                </a:solidFill>
                <a:effectLst/>
                <a:latin typeface="Montserrat" panose="02000505000000020004" pitchFamily="2" charset="0"/>
              </a:endParaRPr>
            </a:p>
            <a:p>
              <a:pPr algn="just"/>
              <a:r>
                <a:rPr lang="es-ES" sz="1800" b="0" i="0" dirty="0">
                  <a:solidFill>
                    <a:srgbClr val="000000"/>
                  </a:solidFill>
                  <a:effectLst/>
                  <a:latin typeface="Montserrat" panose="02000505000000020004" pitchFamily="2" charset="0"/>
                </a:rPr>
                <a:t>Actualicen a partir de los resultados, el listado de problemáticas jerarquizadas de</a:t>
              </a:r>
              <a:br>
                <a:rPr lang="es-ES" sz="1800" b="0" i="0" dirty="0">
                  <a:solidFill>
                    <a:srgbClr val="000000"/>
                  </a:solidFill>
                  <a:effectLst/>
                  <a:latin typeface="Montserrat" panose="02000505000000020004" pitchFamily="2" charset="0"/>
                </a:rPr>
              </a:br>
              <a:r>
                <a:rPr lang="es-ES" sz="1800" b="0" i="0" dirty="0">
                  <a:solidFill>
                    <a:srgbClr val="000000"/>
                  </a:solidFill>
                  <a:effectLst/>
                  <a:latin typeface="Montserrat" panose="02000505000000020004" pitchFamily="2" charset="0"/>
                </a:rPr>
                <a:t>la </a:t>
              </a:r>
              <a:r>
                <a:rPr lang="es-ES" sz="1800" b="1" i="0" dirty="0">
                  <a:solidFill>
                    <a:srgbClr val="000000"/>
                  </a:solidFill>
                  <a:effectLst/>
                  <a:latin typeface="Montserrat" panose="02000505000000020004" pitchFamily="2" charset="0"/>
                </a:rPr>
                <a:t>sesión 5</a:t>
              </a:r>
              <a:r>
                <a:rPr lang="es-ES" sz="1800" b="0" i="0" dirty="0">
                  <a:solidFill>
                    <a:srgbClr val="000000"/>
                  </a:solidFill>
                  <a:effectLst/>
                  <a:latin typeface="Montserrat" panose="02000505000000020004" pitchFamily="2" charset="0"/>
                </a:rPr>
                <a:t>, </a:t>
              </a:r>
              <a:r>
                <a:rPr lang="es-ES" sz="1800" b="1" i="0" dirty="0">
                  <a:solidFill>
                    <a:srgbClr val="000000"/>
                  </a:solidFill>
                  <a:effectLst/>
                  <a:latin typeface="Montserrat" panose="02000505000000020004" pitchFamily="2" charset="0"/>
                </a:rPr>
                <a:t>actividad 2</a:t>
              </a:r>
              <a:r>
                <a:rPr lang="es-ES" sz="1800" b="0" i="0" dirty="0">
                  <a:solidFill>
                    <a:srgbClr val="000000"/>
                  </a:solidFill>
                  <a:effectLst/>
                  <a:latin typeface="Montserrat" panose="02000505000000020004" pitchFamily="2" charset="0"/>
                </a:rPr>
                <a:t>, de la </a:t>
              </a:r>
              <a:r>
                <a:rPr lang="es-ES" sz="1800" b="1" i="0" dirty="0">
                  <a:solidFill>
                    <a:srgbClr val="000000"/>
                  </a:solidFill>
                  <a:effectLst/>
                  <a:latin typeface="Montserrat" panose="02000505000000020004" pitchFamily="2" charset="0"/>
                </a:rPr>
                <a:t>Fase Intensiva </a:t>
              </a:r>
              <a:r>
                <a:rPr lang="es-ES" sz="1800" b="0" i="0" dirty="0">
                  <a:solidFill>
                    <a:srgbClr val="000000"/>
                  </a:solidFill>
                  <a:effectLst/>
                  <a:latin typeface="Montserrat" panose="02000505000000020004" pitchFamily="2" charset="0"/>
                </a:rPr>
                <a:t>y decidan cuáles atenderán en este</a:t>
              </a:r>
              <a:br>
                <a:rPr lang="es-ES" sz="1800" b="0" i="0" dirty="0">
                  <a:solidFill>
                    <a:srgbClr val="000000"/>
                  </a:solidFill>
                  <a:effectLst/>
                  <a:latin typeface="Montserrat" panose="02000505000000020004" pitchFamily="2" charset="0"/>
                </a:rPr>
              </a:br>
              <a:r>
                <a:rPr lang="es-ES" sz="1800" b="0" i="0" dirty="0">
                  <a:solidFill>
                    <a:srgbClr val="000000"/>
                  </a:solidFill>
                  <a:effectLst/>
                  <a:latin typeface="Montserrat" panose="02000505000000020004" pitchFamily="2" charset="0"/>
                </a:rPr>
                <a:t>ciclo escolar.</a:t>
              </a:r>
            </a:p>
          </p:txBody>
        </p:sp>
        <p:sp>
          <p:nvSpPr>
            <p:cNvPr id="21" name="CuadroTexto 20">
              <a:extLst>
                <a:ext uri="{FF2B5EF4-FFF2-40B4-BE49-F238E27FC236}">
                  <a16:creationId xmlns:a16="http://schemas.microsoft.com/office/drawing/2014/main" id="{DDACE5F2-A08A-4E86-81B3-926D0F13D31F}"/>
                </a:ext>
              </a:extLst>
            </p:cNvPr>
            <p:cNvSpPr txBox="1"/>
            <p:nvPr/>
          </p:nvSpPr>
          <p:spPr>
            <a:xfrm>
              <a:off x="1111024" y="2863522"/>
              <a:ext cx="10080432" cy="2042836"/>
            </a:xfrm>
            <a:prstGeom prst="rect">
              <a:avLst/>
            </a:prstGeom>
            <a:solidFill>
              <a:srgbClr val="FF8409"/>
            </a:solidFill>
            <a:ln w="57150">
              <a:solidFill>
                <a:schemeClr val="tx1"/>
              </a:solidFill>
            </a:ln>
          </p:spPr>
          <p:txBody>
            <a:bodyPr wrap="square" lIns="252000" tIns="72000" rIns="252000" bIns="180000">
              <a:spAutoFit/>
            </a:bodyPr>
            <a:lstStyle/>
            <a:p>
              <a:pPr algn="just">
                <a:lnSpc>
                  <a:spcPct val="150000"/>
                </a:lnSpc>
              </a:pPr>
              <a:r>
                <a:rPr lang="es-ES" sz="2000" b="0" i="0" dirty="0">
                  <a:solidFill>
                    <a:schemeClr val="bg1"/>
                  </a:solidFill>
                  <a:effectLst/>
                  <a:latin typeface="Berlin Sans FB" panose="020E0602020502020306" pitchFamily="34" charset="0"/>
                </a:rPr>
                <a:t>La consolidación del PEMC conlleva el ajuste informado y consciente de las Metas y Acciones que deben mejorar o permanecer para atender las prioridades de la escuela, así como la definición de los periodos de realización y de los responsables del seguimiento a su avance y cumplimiento.</a:t>
              </a:r>
            </a:p>
          </p:txBody>
        </p:sp>
      </p:grpSp>
    </p:spTree>
    <p:extLst>
      <p:ext uri="{BB962C8B-B14F-4D97-AF65-F5344CB8AC3E}">
        <p14:creationId xmlns:p14="http://schemas.microsoft.com/office/powerpoint/2010/main" val="2685808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o 23">
            <a:extLst>
              <a:ext uri="{FF2B5EF4-FFF2-40B4-BE49-F238E27FC236}">
                <a16:creationId xmlns:a16="http://schemas.microsoft.com/office/drawing/2014/main" id="{4874FB32-9336-4ACB-B793-188A813BC953}"/>
              </a:ext>
            </a:extLst>
          </p:cNvPr>
          <p:cNvGrpSpPr/>
          <p:nvPr/>
        </p:nvGrpSpPr>
        <p:grpSpPr>
          <a:xfrm>
            <a:off x="22988" y="0"/>
            <a:ext cx="12146024" cy="6858000"/>
            <a:chOff x="22988" y="0"/>
            <a:chExt cx="12146024" cy="6858000"/>
          </a:xfrm>
        </p:grpSpPr>
        <p:pic>
          <p:nvPicPr>
            <p:cNvPr id="18" name="Imagen 17">
              <a:extLst>
                <a:ext uri="{FF2B5EF4-FFF2-40B4-BE49-F238E27FC236}">
                  <a16:creationId xmlns:a16="http://schemas.microsoft.com/office/drawing/2014/main" id="{940FEF9A-AE10-4B88-A21A-BC4BADA94CBB}"/>
                </a:ext>
              </a:extLst>
            </p:cNvPr>
            <p:cNvPicPr>
              <a:picLocks noChangeAspect="1"/>
            </p:cNvPicPr>
            <p:nvPr/>
          </p:nvPicPr>
          <p:blipFill>
            <a:blip r:embed="rId2"/>
            <a:stretch>
              <a:fillRect/>
            </a:stretch>
          </p:blipFill>
          <p:spPr>
            <a:xfrm>
              <a:off x="22988" y="0"/>
              <a:ext cx="12146024" cy="6858000"/>
            </a:xfrm>
            <a:prstGeom prst="rect">
              <a:avLst/>
            </a:prstGeom>
          </p:spPr>
        </p:pic>
        <p:sp>
          <p:nvSpPr>
            <p:cNvPr id="19" name="Forma libre: forma 18">
              <a:extLst>
                <a:ext uri="{FF2B5EF4-FFF2-40B4-BE49-F238E27FC236}">
                  <a16:creationId xmlns:a16="http://schemas.microsoft.com/office/drawing/2014/main" id="{4CC67A5F-F39B-4CFF-BD91-ACC3897CB5B5}"/>
                </a:ext>
              </a:extLst>
            </p:cNvPr>
            <p:cNvSpPr/>
            <p:nvPr/>
          </p:nvSpPr>
          <p:spPr>
            <a:xfrm>
              <a:off x="22988" y="1762700"/>
              <a:ext cx="7518400" cy="1196275"/>
            </a:xfrm>
            <a:custGeom>
              <a:avLst/>
              <a:gdLst>
                <a:gd name="connsiteX0" fmla="*/ 0 w 7518400"/>
                <a:gd name="connsiteY0" fmla="*/ 650 h 1196275"/>
                <a:gd name="connsiteX1" fmla="*/ 1764146 w 7518400"/>
                <a:gd name="connsiteY1" fmla="*/ 1192141 h 1196275"/>
                <a:gd name="connsiteX2" fmla="*/ 3980873 w 7518400"/>
                <a:gd name="connsiteY2" fmla="*/ 379341 h 1196275"/>
                <a:gd name="connsiteX3" fmla="*/ 5172364 w 7518400"/>
                <a:gd name="connsiteY3" fmla="*/ 650 h 1196275"/>
                <a:gd name="connsiteX4" fmla="*/ 6437746 w 7518400"/>
                <a:gd name="connsiteY4" fmla="*/ 296214 h 1196275"/>
                <a:gd name="connsiteX5" fmla="*/ 7518400 w 7518400"/>
                <a:gd name="connsiteY5" fmla="*/ 591777 h 119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18400" h="1196275">
                  <a:moveTo>
                    <a:pt x="0" y="650"/>
                  </a:moveTo>
                  <a:cubicBezTo>
                    <a:pt x="550333" y="564838"/>
                    <a:pt x="1100667" y="1129026"/>
                    <a:pt x="1764146" y="1192141"/>
                  </a:cubicBezTo>
                  <a:cubicBezTo>
                    <a:pt x="2427625" y="1255256"/>
                    <a:pt x="3412837" y="577923"/>
                    <a:pt x="3980873" y="379341"/>
                  </a:cubicBezTo>
                  <a:cubicBezTo>
                    <a:pt x="4548909" y="180759"/>
                    <a:pt x="4762885" y="14504"/>
                    <a:pt x="5172364" y="650"/>
                  </a:cubicBezTo>
                  <a:cubicBezTo>
                    <a:pt x="5581843" y="-13204"/>
                    <a:pt x="6046740" y="197693"/>
                    <a:pt x="6437746" y="296214"/>
                  </a:cubicBezTo>
                  <a:cubicBezTo>
                    <a:pt x="6828752" y="394735"/>
                    <a:pt x="7173576" y="493256"/>
                    <a:pt x="7518400" y="591777"/>
                  </a:cubicBezTo>
                </a:path>
              </a:pathLst>
            </a:custGeom>
            <a:noFill/>
            <a:ln w="76200">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 name="Imagen 19">
              <a:extLst>
                <a:ext uri="{FF2B5EF4-FFF2-40B4-BE49-F238E27FC236}">
                  <a16:creationId xmlns:a16="http://schemas.microsoft.com/office/drawing/2014/main" id="{AB567312-80EA-4A7F-AD66-9D96ACAF6B71}"/>
                </a:ext>
              </a:extLst>
            </p:cNvPr>
            <p:cNvPicPr>
              <a:picLocks noChangeAspect="1"/>
            </p:cNvPicPr>
            <p:nvPr/>
          </p:nvPicPr>
          <p:blipFill rotWithShape="1">
            <a:blip r:embed="rId3"/>
            <a:srcRect l="39160"/>
            <a:stretch/>
          </p:blipFill>
          <p:spPr>
            <a:xfrm>
              <a:off x="2660071" y="2950098"/>
              <a:ext cx="4406429" cy="2792210"/>
            </a:xfrm>
            <a:prstGeom prst="rect">
              <a:avLst/>
            </a:prstGeom>
          </p:spPr>
        </p:pic>
        <p:pic>
          <p:nvPicPr>
            <p:cNvPr id="22" name="Imagen 21">
              <a:extLst>
                <a:ext uri="{FF2B5EF4-FFF2-40B4-BE49-F238E27FC236}">
                  <a16:creationId xmlns:a16="http://schemas.microsoft.com/office/drawing/2014/main" id="{30E5CB50-D0C3-46E0-9A3E-E758D22D9C41}"/>
                </a:ext>
              </a:extLst>
            </p:cNvPr>
            <p:cNvPicPr>
              <a:picLocks noChangeAspect="1"/>
            </p:cNvPicPr>
            <p:nvPr/>
          </p:nvPicPr>
          <p:blipFill rotWithShape="1">
            <a:blip r:embed="rId4"/>
            <a:srcRect r="21049"/>
            <a:stretch/>
          </p:blipFill>
          <p:spPr>
            <a:xfrm>
              <a:off x="2423758" y="5052199"/>
              <a:ext cx="5944388" cy="1390008"/>
            </a:xfrm>
            <a:prstGeom prst="rect">
              <a:avLst/>
            </a:prstGeom>
          </p:spPr>
        </p:pic>
      </p:grpSp>
      <p:pic>
        <p:nvPicPr>
          <p:cNvPr id="7" name="Imagen 6">
            <a:extLst>
              <a:ext uri="{FF2B5EF4-FFF2-40B4-BE49-F238E27FC236}">
                <a16:creationId xmlns:a16="http://schemas.microsoft.com/office/drawing/2014/main" id="{0C1494FF-944F-4D92-B18F-73469A5CBB39}"/>
              </a:ext>
            </a:extLst>
          </p:cNvPr>
          <p:cNvPicPr>
            <a:picLocks noChangeAspect="1"/>
          </p:cNvPicPr>
          <p:nvPr/>
        </p:nvPicPr>
        <p:blipFill>
          <a:blip r:embed="rId5">
            <a:alphaModFix amt="85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417911" y="93878"/>
            <a:ext cx="9961289" cy="1323439"/>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41651D93-7595-4FE1-AC8A-35BAD7B8BB58}"/>
              </a:ext>
            </a:extLst>
          </p:cNvPr>
          <p:cNvSpPr txBox="1"/>
          <p:nvPr/>
        </p:nvSpPr>
        <p:spPr>
          <a:xfrm>
            <a:off x="1501212" y="177003"/>
            <a:ext cx="9794861" cy="1246495"/>
          </a:xfrm>
          <a:prstGeom prst="rect">
            <a:avLst/>
          </a:prstGeom>
          <a:noFill/>
        </p:spPr>
        <p:txBody>
          <a:bodyPr wrap="square">
            <a:spAutoFit/>
          </a:bodyPr>
          <a:lstStyle/>
          <a:p>
            <a:pPr algn="just"/>
            <a:r>
              <a:rPr lang="es-ES" sz="2500" b="1" i="0" dirty="0">
                <a:solidFill>
                  <a:srgbClr val="00B050"/>
                </a:solidFill>
                <a:effectLst/>
                <a:latin typeface="Berlin Sans FB" panose="020E0602020502020306" pitchFamily="34" charset="0"/>
              </a:rPr>
              <a:t>Revisen </a:t>
            </a:r>
            <a:r>
              <a:rPr lang="es-ES" sz="2500" b="0" i="0" dirty="0">
                <a:solidFill>
                  <a:srgbClr val="000000"/>
                </a:solidFill>
                <a:effectLst/>
                <a:latin typeface="Berlin Sans FB" panose="020E0602020502020306" pitchFamily="34" charset="0"/>
              </a:rPr>
              <a:t>los </a:t>
            </a:r>
            <a:r>
              <a:rPr lang="es-ES" sz="2500" b="1" i="0" dirty="0">
                <a:solidFill>
                  <a:srgbClr val="0070C0"/>
                </a:solidFill>
                <a:effectLst/>
                <a:latin typeface="Berlin Sans FB" panose="020E0602020502020306" pitchFamily="34" charset="0"/>
              </a:rPr>
              <a:t>Objetivos y las Metas del PEMC </a:t>
            </a:r>
            <a:r>
              <a:rPr lang="es-ES" sz="2500" b="0" i="0" dirty="0">
                <a:solidFill>
                  <a:srgbClr val="000000"/>
                </a:solidFill>
                <a:effectLst/>
                <a:latin typeface="Berlin Sans FB" panose="020E0602020502020306" pitchFamily="34" charset="0"/>
              </a:rPr>
              <a:t>esbozados en la Fase Intensiva y, con base en sus prioridades (</a:t>
            </a:r>
            <a:r>
              <a:rPr lang="es-ES" sz="2500" b="1" i="0" dirty="0">
                <a:solidFill>
                  <a:srgbClr val="000000"/>
                </a:solidFill>
                <a:effectLst/>
                <a:latin typeface="Berlin Sans FB" panose="020E0602020502020306" pitchFamily="34" charset="0"/>
              </a:rPr>
              <a:t>actividad 11</a:t>
            </a:r>
            <a:r>
              <a:rPr lang="es-ES" sz="2500" b="0" i="0" dirty="0">
                <a:solidFill>
                  <a:srgbClr val="000000"/>
                </a:solidFill>
                <a:effectLst/>
                <a:latin typeface="Berlin Sans FB" panose="020E0602020502020306" pitchFamily="34" charset="0"/>
              </a:rPr>
              <a:t>), realicen los ajustes pertinentes para dar atención a las problemáticas identificadas.</a:t>
            </a:r>
          </a:p>
        </p:txBody>
      </p:sp>
      <p:sp>
        <p:nvSpPr>
          <p:cNvPr id="9" name="Diagrama de flujo: conector fuera de página 8">
            <a:extLst>
              <a:ext uri="{FF2B5EF4-FFF2-40B4-BE49-F238E27FC236}">
                <a16:creationId xmlns:a16="http://schemas.microsoft.com/office/drawing/2014/main" id="{DEBEB9A5-A279-4833-84AB-0462F7C06EDF}"/>
              </a:ext>
            </a:extLst>
          </p:cNvPr>
          <p:cNvSpPr/>
          <p:nvPr/>
        </p:nvSpPr>
        <p:spPr>
          <a:xfrm>
            <a:off x="110836" y="13366"/>
            <a:ext cx="1302328" cy="2037107"/>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CuadroTexto 9">
            <a:extLst>
              <a:ext uri="{FF2B5EF4-FFF2-40B4-BE49-F238E27FC236}">
                <a16:creationId xmlns:a16="http://schemas.microsoft.com/office/drawing/2014/main" id="{D2EDD66E-B326-4F9F-A58C-E5A74752C278}"/>
              </a:ext>
            </a:extLst>
          </p:cNvPr>
          <p:cNvSpPr txBox="1"/>
          <p:nvPr/>
        </p:nvSpPr>
        <p:spPr>
          <a:xfrm>
            <a:off x="13237" y="334235"/>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rPr>
              <a:t>12</a:t>
            </a:r>
          </a:p>
        </p:txBody>
      </p:sp>
    </p:spTree>
    <p:extLst>
      <p:ext uri="{BB962C8B-B14F-4D97-AF65-F5344CB8AC3E}">
        <p14:creationId xmlns:p14="http://schemas.microsoft.com/office/powerpoint/2010/main" val="4023237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íneas Minimalistas Fondo De Halloween, Tela De Araña, Murciélago, Víspera  De Todos Los Santos Imagen de fondo para descarga gratuita">
            <a:extLst>
              <a:ext uri="{FF2B5EF4-FFF2-40B4-BE49-F238E27FC236}">
                <a16:creationId xmlns:a16="http://schemas.microsoft.com/office/drawing/2014/main" id="{52071835-2115-4B52-9057-978F90C252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89"/>
          <a:stretch/>
        </p:blipFill>
        <p:spPr bwMode="auto">
          <a:xfrm>
            <a:off x="26474" y="13366"/>
            <a:ext cx="12131632" cy="683126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0C1494FF-944F-4D92-B18F-73469A5CBB39}"/>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417911" y="324785"/>
            <a:ext cx="10402793" cy="905930"/>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41651D93-7595-4FE1-AC8A-35BAD7B8BB58}"/>
              </a:ext>
            </a:extLst>
          </p:cNvPr>
          <p:cNvSpPr txBox="1"/>
          <p:nvPr/>
        </p:nvSpPr>
        <p:spPr>
          <a:xfrm>
            <a:off x="1501212" y="324785"/>
            <a:ext cx="10167092" cy="830997"/>
          </a:xfrm>
          <a:prstGeom prst="rect">
            <a:avLst/>
          </a:prstGeom>
          <a:noFill/>
        </p:spPr>
        <p:txBody>
          <a:bodyPr wrap="square">
            <a:spAutoFit/>
          </a:bodyPr>
          <a:lstStyle/>
          <a:p>
            <a:pPr algn="just"/>
            <a:r>
              <a:rPr lang="es-ES" sz="2400" b="1" i="0" dirty="0">
                <a:solidFill>
                  <a:srgbClr val="00B050"/>
                </a:solidFill>
                <a:effectLst/>
                <a:latin typeface="Berlin Sans FB" panose="020E0602020502020306" pitchFamily="34" charset="0"/>
              </a:rPr>
              <a:t>Determinen</a:t>
            </a:r>
            <a:r>
              <a:rPr lang="es-ES" sz="2400" i="0" dirty="0">
                <a:solidFill>
                  <a:srgbClr val="000000"/>
                </a:solidFill>
                <a:effectLst/>
                <a:latin typeface="Berlin Sans FB" panose="020E0602020502020306" pitchFamily="34" charset="0"/>
              </a:rPr>
              <a:t>, con base en los ajustes realizados, las </a:t>
            </a:r>
            <a:r>
              <a:rPr lang="es-ES" sz="2400" b="1" dirty="0">
                <a:solidFill>
                  <a:srgbClr val="00B0F0"/>
                </a:solidFill>
                <a:latin typeface="Berlin Sans FB" panose="020E0602020502020306" pitchFamily="34" charset="0"/>
              </a:rPr>
              <a:t>a</a:t>
            </a:r>
            <a:r>
              <a:rPr lang="es-ES" sz="2400" b="1" i="0" dirty="0">
                <a:solidFill>
                  <a:srgbClr val="00B0F0"/>
                </a:solidFill>
                <a:effectLst/>
                <a:latin typeface="Berlin Sans FB" panose="020E0602020502020306" pitchFamily="34" charset="0"/>
              </a:rPr>
              <a:t>cciones</a:t>
            </a:r>
            <a:r>
              <a:rPr lang="es-ES" sz="2400" i="0" dirty="0">
                <a:solidFill>
                  <a:srgbClr val="000000"/>
                </a:solidFill>
                <a:effectLst/>
                <a:latin typeface="Berlin Sans FB" panose="020E0602020502020306" pitchFamily="34" charset="0"/>
              </a:rPr>
              <a:t> pertinentes para alcanzar las Metas establecidas. </a:t>
            </a:r>
            <a:r>
              <a:rPr lang="es-ES" sz="2400" b="1" i="0" dirty="0">
                <a:solidFill>
                  <a:srgbClr val="00B050"/>
                </a:solidFill>
                <a:effectLst/>
                <a:latin typeface="Berlin Sans FB" panose="020E0602020502020306" pitchFamily="34" charset="0"/>
              </a:rPr>
              <a:t>Recuperen</a:t>
            </a:r>
            <a:r>
              <a:rPr lang="es-ES" sz="2400" i="0" dirty="0">
                <a:solidFill>
                  <a:srgbClr val="000000"/>
                </a:solidFill>
                <a:effectLst/>
                <a:latin typeface="Berlin Sans FB" panose="020E0602020502020306" pitchFamily="34" charset="0"/>
              </a:rPr>
              <a:t>:</a:t>
            </a:r>
          </a:p>
        </p:txBody>
      </p:sp>
      <p:pic>
        <p:nvPicPr>
          <p:cNvPr id="12" name="Imagen 11">
            <a:extLst>
              <a:ext uri="{FF2B5EF4-FFF2-40B4-BE49-F238E27FC236}">
                <a16:creationId xmlns:a16="http://schemas.microsoft.com/office/drawing/2014/main" id="{D20A3C5A-D072-48F6-A699-4476D51C204E}"/>
              </a:ext>
            </a:extLst>
          </p:cNvPr>
          <p:cNvPicPr>
            <a:picLocks noChangeAspect="1"/>
          </p:cNvPicPr>
          <p:nvPr/>
        </p:nvPicPr>
        <p:blipFill>
          <a:blip r:embed="rId5"/>
          <a:stretch>
            <a:fillRect/>
          </a:stretch>
        </p:blipFill>
        <p:spPr>
          <a:xfrm>
            <a:off x="575543" y="1938831"/>
            <a:ext cx="11040914" cy="3236432"/>
          </a:xfrm>
          <a:prstGeom prst="rect">
            <a:avLst/>
          </a:prstGeom>
          <a:scene3d>
            <a:camera prst="orthographicFront"/>
            <a:lightRig rig="threePt" dir="t"/>
          </a:scene3d>
          <a:sp3d>
            <a:bevelT/>
          </a:sp3d>
        </p:spPr>
      </p:pic>
      <p:sp>
        <p:nvSpPr>
          <p:cNvPr id="16" name="Diagrama de flujo: conector fuera de página 15">
            <a:extLst>
              <a:ext uri="{FF2B5EF4-FFF2-40B4-BE49-F238E27FC236}">
                <a16:creationId xmlns:a16="http://schemas.microsoft.com/office/drawing/2014/main" id="{14C3AE1A-AB1B-440B-A237-DD350CA762A7}"/>
              </a:ext>
            </a:extLst>
          </p:cNvPr>
          <p:cNvSpPr/>
          <p:nvPr/>
        </p:nvSpPr>
        <p:spPr>
          <a:xfrm>
            <a:off x="110836" y="13366"/>
            <a:ext cx="1302328" cy="2027870"/>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CuadroTexto 16">
            <a:extLst>
              <a:ext uri="{FF2B5EF4-FFF2-40B4-BE49-F238E27FC236}">
                <a16:creationId xmlns:a16="http://schemas.microsoft.com/office/drawing/2014/main" id="{CD0136AF-F3AA-4CD4-BFAC-128A9D336343}"/>
              </a:ext>
            </a:extLst>
          </p:cNvPr>
          <p:cNvSpPr txBox="1"/>
          <p:nvPr/>
        </p:nvSpPr>
        <p:spPr>
          <a:xfrm>
            <a:off x="13237" y="408124"/>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rPr>
              <a:t>13</a:t>
            </a:r>
          </a:p>
        </p:txBody>
      </p:sp>
      <p:cxnSp>
        <p:nvCxnSpPr>
          <p:cNvPr id="18" name="Conector recto 17">
            <a:extLst>
              <a:ext uri="{FF2B5EF4-FFF2-40B4-BE49-F238E27FC236}">
                <a16:creationId xmlns:a16="http://schemas.microsoft.com/office/drawing/2014/main" id="{F51EAB9F-FD78-46EA-AC51-E449058DA328}"/>
              </a:ext>
            </a:extLst>
          </p:cNvPr>
          <p:cNvCxnSpPr/>
          <p:nvPr/>
        </p:nvCxnSpPr>
        <p:spPr>
          <a:xfrm>
            <a:off x="13237" y="5689715"/>
            <a:ext cx="12165526" cy="0"/>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682DA1CD-ED17-4BDC-AC60-BBB6FB87BCD3}"/>
              </a:ext>
            </a:extLst>
          </p:cNvPr>
          <p:cNvCxnSpPr/>
          <p:nvPr/>
        </p:nvCxnSpPr>
        <p:spPr>
          <a:xfrm>
            <a:off x="26474" y="6073469"/>
            <a:ext cx="12165526" cy="0"/>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4CBB457D-FB52-4531-8DEA-1E15FE421B73}"/>
              </a:ext>
            </a:extLst>
          </p:cNvPr>
          <p:cNvCxnSpPr/>
          <p:nvPr/>
        </p:nvCxnSpPr>
        <p:spPr>
          <a:xfrm>
            <a:off x="0" y="6468240"/>
            <a:ext cx="12165526" cy="0"/>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pic>
        <p:nvPicPr>
          <p:cNvPr id="22" name="Imagen 21">
            <a:extLst>
              <a:ext uri="{FF2B5EF4-FFF2-40B4-BE49-F238E27FC236}">
                <a16:creationId xmlns:a16="http://schemas.microsoft.com/office/drawing/2014/main" id="{C3FA86E9-9570-4757-B3C9-EE27D297BCA0}"/>
              </a:ext>
            </a:extLst>
          </p:cNvPr>
          <p:cNvPicPr>
            <a:picLocks noChangeAspect="1"/>
          </p:cNvPicPr>
          <p:nvPr/>
        </p:nvPicPr>
        <p:blipFill>
          <a:blip r:embed="rId6"/>
          <a:stretch>
            <a:fillRect/>
          </a:stretch>
        </p:blipFill>
        <p:spPr>
          <a:xfrm>
            <a:off x="8949014" y="4065223"/>
            <a:ext cx="2948596" cy="2663734"/>
          </a:xfrm>
          <a:prstGeom prst="rect">
            <a:avLst/>
          </a:prstGeom>
          <a:effectLst>
            <a:glow rad="165100">
              <a:schemeClr val="bg1"/>
            </a:glow>
          </a:effectLst>
        </p:spPr>
      </p:pic>
    </p:spTree>
    <p:extLst>
      <p:ext uri="{BB962C8B-B14F-4D97-AF65-F5344CB8AC3E}">
        <p14:creationId xmlns:p14="http://schemas.microsoft.com/office/powerpoint/2010/main" val="10767731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89B4803-7FDB-4AE3-9CAD-73FA1DC0C0CD}"/>
              </a:ext>
            </a:extLst>
          </p:cNvPr>
          <p:cNvPicPr>
            <a:picLocks noChangeAspect="1"/>
          </p:cNvPicPr>
          <p:nvPr/>
        </p:nvPicPr>
        <p:blipFill>
          <a:blip r:embed="rId2">
            <a:alphaModFix amt="85000"/>
          </a:blip>
          <a:stretch>
            <a:fillRect/>
          </a:stretch>
        </p:blipFill>
        <p:spPr>
          <a:xfrm>
            <a:off x="0" y="11959"/>
            <a:ext cx="12192000" cy="6834081"/>
          </a:xfrm>
          <a:prstGeom prst="rect">
            <a:avLst/>
          </a:prstGeom>
        </p:spPr>
      </p:pic>
      <p:pic>
        <p:nvPicPr>
          <p:cNvPr id="7" name="Imagen 6">
            <a:extLst>
              <a:ext uri="{FF2B5EF4-FFF2-40B4-BE49-F238E27FC236}">
                <a16:creationId xmlns:a16="http://schemas.microsoft.com/office/drawing/2014/main" id="{0C1494FF-944F-4D92-B18F-73469A5CBB39}"/>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417911" y="213951"/>
            <a:ext cx="10402793" cy="905930"/>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41651D93-7595-4FE1-AC8A-35BAD7B8BB58}"/>
              </a:ext>
            </a:extLst>
          </p:cNvPr>
          <p:cNvSpPr txBox="1"/>
          <p:nvPr/>
        </p:nvSpPr>
        <p:spPr>
          <a:xfrm>
            <a:off x="1501212" y="213951"/>
            <a:ext cx="10167092" cy="1107996"/>
          </a:xfrm>
          <a:prstGeom prst="rect">
            <a:avLst/>
          </a:prstGeom>
          <a:noFill/>
        </p:spPr>
        <p:txBody>
          <a:bodyPr wrap="square">
            <a:spAutoFit/>
          </a:bodyPr>
          <a:lstStyle/>
          <a:p>
            <a:pPr algn="just"/>
            <a:r>
              <a:rPr lang="es-ES" sz="2200" b="1" i="0" dirty="0">
                <a:solidFill>
                  <a:srgbClr val="00B050"/>
                </a:solidFill>
                <a:effectLst/>
                <a:latin typeface="Berlin Sans FB" panose="020E0602020502020306" pitchFamily="34" charset="0"/>
              </a:rPr>
              <a:t>Definan </a:t>
            </a:r>
            <a:r>
              <a:rPr lang="es-ES" sz="2200" b="0" i="0" dirty="0">
                <a:solidFill>
                  <a:srgbClr val="000000"/>
                </a:solidFill>
                <a:effectLst/>
                <a:latin typeface="Berlin Sans FB" panose="020E0602020502020306" pitchFamily="34" charset="0"/>
              </a:rPr>
              <a:t>una </a:t>
            </a:r>
            <a:r>
              <a:rPr lang="es-ES" sz="2200" b="1" i="0" dirty="0">
                <a:solidFill>
                  <a:srgbClr val="00B0F0"/>
                </a:solidFill>
                <a:effectLst/>
                <a:latin typeface="Berlin Sans FB" panose="020E0602020502020306" pitchFamily="34" charset="0"/>
              </a:rPr>
              <a:t>estrategia de seguimiento </a:t>
            </a:r>
            <a:r>
              <a:rPr lang="es-ES" sz="2200" b="0" i="0" u="sng" dirty="0">
                <a:solidFill>
                  <a:srgbClr val="000000"/>
                </a:solidFill>
                <a:effectLst/>
                <a:latin typeface="Berlin Sans FB" panose="020E0602020502020306" pitchFamily="34" charset="0"/>
              </a:rPr>
              <a:t>sencilla y concreta </a:t>
            </a:r>
            <a:r>
              <a:rPr lang="es-ES" sz="2200" b="0" i="0" dirty="0">
                <a:solidFill>
                  <a:srgbClr val="000000"/>
                </a:solidFill>
                <a:effectLst/>
                <a:latin typeface="Berlin Sans FB" panose="020E0602020502020306" pitchFamily="34" charset="0"/>
              </a:rPr>
              <a:t>que permita valorar el </a:t>
            </a:r>
            <a:r>
              <a:rPr lang="es-ES" sz="2200" b="1" i="0" dirty="0">
                <a:solidFill>
                  <a:srgbClr val="FF66FF"/>
                </a:solidFill>
                <a:effectLst/>
                <a:latin typeface="Berlin Sans FB" panose="020E0602020502020306" pitchFamily="34" charset="0"/>
              </a:rPr>
              <a:t>cumplimiento de las Metas y Acciones </a:t>
            </a:r>
            <a:r>
              <a:rPr lang="es-ES" sz="2200" b="0" i="0" dirty="0">
                <a:solidFill>
                  <a:srgbClr val="000000"/>
                </a:solidFill>
                <a:effectLst/>
                <a:latin typeface="Berlin Sans FB" panose="020E0602020502020306" pitchFamily="34" charset="0"/>
              </a:rPr>
              <a:t>establecidas que consideren lo siguiente:</a:t>
            </a:r>
            <a:r>
              <a:rPr lang="es-ES" sz="2200" dirty="0">
                <a:latin typeface="Berlin Sans FB" panose="020E0602020502020306" pitchFamily="34" charset="0"/>
              </a:rPr>
              <a:t> </a:t>
            </a:r>
            <a:br>
              <a:rPr lang="es-ES" sz="2200" dirty="0">
                <a:latin typeface="Berlin Sans FB" panose="020E0602020502020306" pitchFamily="34" charset="0"/>
              </a:rPr>
            </a:br>
            <a:endParaRPr lang="es-ES" sz="2200" dirty="0">
              <a:latin typeface="Berlin Sans FB" panose="020E0602020502020306" pitchFamily="34" charset="0"/>
            </a:endParaRPr>
          </a:p>
        </p:txBody>
      </p:sp>
      <p:sp>
        <p:nvSpPr>
          <p:cNvPr id="17" name="Diagrama de flujo: conector fuera de página 16">
            <a:extLst>
              <a:ext uri="{FF2B5EF4-FFF2-40B4-BE49-F238E27FC236}">
                <a16:creationId xmlns:a16="http://schemas.microsoft.com/office/drawing/2014/main" id="{FB0BE6AB-9D80-498F-A78E-67B68E897746}"/>
              </a:ext>
            </a:extLst>
          </p:cNvPr>
          <p:cNvSpPr/>
          <p:nvPr/>
        </p:nvSpPr>
        <p:spPr>
          <a:xfrm>
            <a:off x="110836" y="13366"/>
            <a:ext cx="1302328" cy="1638287"/>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CuadroTexto 17">
            <a:extLst>
              <a:ext uri="{FF2B5EF4-FFF2-40B4-BE49-F238E27FC236}">
                <a16:creationId xmlns:a16="http://schemas.microsoft.com/office/drawing/2014/main" id="{FE7AE9DF-0406-442B-AF99-53644B515877}"/>
              </a:ext>
            </a:extLst>
          </p:cNvPr>
          <p:cNvSpPr txBox="1"/>
          <p:nvPr/>
        </p:nvSpPr>
        <p:spPr>
          <a:xfrm>
            <a:off x="13237" y="204926"/>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rPr>
              <a:t>14</a:t>
            </a:r>
          </a:p>
        </p:txBody>
      </p:sp>
      <p:graphicFrame>
        <p:nvGraphicFramePr>
          <p:cNvPr id="9" name="Tabla 8"/>
          <p:cNvGraphicFramePr>
            <a:graphicFrameLocks noGrp="1"/>
          </p:cNvGraphicFramePr>
          <p:nvPr>
            <p:extLst>
              <p:ext uri="{D42A27DB-BD31-4B8C-83A1-F6EECF244321}">
                <p14:modId xmlns:p14="http://schemas.microsoft.com/office/powerpoint/2010/main" val="3997190102"/>
              </p:ext>
            </p:extLst>
          </p:nvPr>
        </p:nvGraphicFramePr>
        <p:xfrm>
          <a:off x="1001974" y="1523939"/>
          <a:ext cx="10515598" cy="5266169"/>
        </p:xfrm>
        <a:graphic>
          <a:graphicData uri="http://schemas.openxmlformats.org/drawingml/2006/table">
            <a:tbl>
              <a:tblPr firstRow="1" firstCol="1" bandRow="1">
                <a:tableStyleId>{5C22544A-7EE6-4342-B048-85BDC9FD1C3A}</a:tableStyleId>
              </a:tblPr>
              <a:tblGrid>
                <a:gridCol w="1812889">
                  <a:extLst>
                    <a:ext uri="{9D8B030D-6E8A-4147-A177-3AD203B41FA5}">
                      <a16:colId xmlns:a16="http://schemas.microsoft.com/office/drawing/2014/main" val="2764353952"/>
                    </a:ext>
                  </a:extLst>
                </a:gridCol>
                <a:gridCol w="1274490">
                  <a:extLst>
                    <a:ext uri="{9D8B030D-6E8A-4147-A177-3AD203B41FA5}">
                      <a16:colId xmlns:a16="http://schemas.microsoft.com/office/drawing/2014/main" val="671792935"/>
                    </a:ext>
                  </a:extLst>
                </a:gridCol>
                <a:gridCol w="1455359">
                  <a:extLst>
                    <a:ext uri="{9D8B030D-6E8A-4147-A177-3AD203B41FA5}">
                      <a16:colId xmlns:a16="http://schemas.microsoft.com/office/drawing/2014/main" val="1191254379"/>
                    </a:ext>
                  </a:extLst>
                </a:gridCol>
                <a:gridCol w="1781343">
                  <a:extLst>
                    <a:ext uri="{9D8B030D-6E8A-4147-A177-3AD203B41FA5}">
                      <a16:colId xmlns:a16="http://schemas.microsoft.com/office/drawing/2014/main" val="541075555"/>
                    </a:ext>
                  </a:extLst>
                </a:gridCol>
                <a:gridCol w="1497421">
                  <a:extLst>
                    <a:ext uri="{9D8B030D-6E8A-4147-A177-3AD203B41FA5}">
                      <a16:colId xmlns:a16="http://schemas.microsoft.com/office/drawing/2014/main" val="3047485339"/>
                    </a:ext>
                  </a:extLst>
                </a:gridCol>
                <a:gridCol w="1179850">
                  <a:extLst>
                    <a:ext uri="{9D8B030D-6E8A-4147-A177-3AD203B41FA5}">
                      <a16:colId xmlns:a16="http://schemas.microsoft.com/office/drawing/2014/main" val="2317238790"/>
                    </a:ext>
                  </a:extLst>
                </a:gridCol>
                <a:gridCol w="1514246">
                  <a:extLst>
                    <a:ext uri="{9D8B030D-6E8A-4147-A177-3AD203B41FA5}">
                      <a16:colId xmlns:a16="http://schemas.microsoft.com/office/drawing/2014/main" val="994158665"/>
                    </a:ext>
                  </a:extLst>
                </a:gridCol>
              </a:tblGrid>
              <a:tr h="186423">
                <a:tc>
                  <a:txBody>
                    <a:bodyPr/>
                    <a:lstStyle/>
                    <a:p>
                      <a:pPr algn="ctr">
                        <a:lnSpc>
                          <a:spcPct val="107000"/>
                        </a:lnSpc>
                        <a:spcAft>
                          <a:spcPts val="0"/>
                        </a:spcAft>
                      </a:pPr>
                      <a:r>
                        <a:rPr lang="es-MX" sz="1100">
                          <a:effectLst/>
                        </a:rPr>
                        <a:t>Ámbito</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Objetivos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Metas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Acciones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Responsables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Periodo</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Recursos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extLst>
                  <a:ext uri="{0D108BD9-81ED-4DB2-BD59-A6C34878D82A}">
                    <a16:rowId xmlns:a16="http://schemas.microsoft.com/office/drawing/2014/main" val="11319961"/>
                  </a:ext>
                </a:extLst>
              </a:tr>
              <a:tr h="3727979">
                <a:tc>
                  <a:txBody>
                    <a:bodyPr/>
                    <a:lstStyle/>
                    <a:p>
                      <a:pPr>
                        <a:lnSpc>
                          <a:spcPct val="107000"/>
                        </a:lnSpc>
                        <a:spcAft>
                          <a:spcPts val="0"/>
                        </a:spcAft>
                      </a:pPr>
                      <a:r>
                        <a:rPr lang="es-MX" sz="1200" dirty="0">
                          <a:effectLst/>
                        </a:rPr>
                        <a:t> </a:t>
                      </a:r>
                    </a:p>
                    <a:p>
                      <a:pPr algn="ctr">
                        <a:lnSpc>
                          <a:spcPct val="107000"/>
                        </a:lnSpc>
                        <a:spcAft>
                          <a:spcPts val="0"/>
                        </a:spcAft>
                      </a:pPr>
                      <a:r>
                        <a:rPr lang="es-MX" sz="1200" dirty="0">
                          <a:effectLst/>
                        </a:rPr>
                        <a:t>1.</a:t>
                      </a:r>
                    </a:p>
                    <a:p>
                      <a:pPr algn="ctr">
                        <a:lnSpc>
                          <a:spcPct val="107000"/>
                        </a:lnSpc>
                        <a:spcAft>
                          <a:spcPts val="0"/>
                        </a:spcAft>
                      </a:pPr>
                      <a:r>
                        <a:rPr lang="es-MX" sz="1200" dirty="0">
                          <a:effectLst/>
                        </a:rPr>
                        <a:t>Aprovechamiento</a:t>
                      </a:r>
                    </a:p>
                    <a:p>
                      <a:pPr algn="ctr">
                        <a:lnSpc>
                          <a:spcPct val="107000"/>
                        </a:lnSpc>
                        <a:spcAft>
                          <a:spcPts val="0"/>
                        </a:spcAft>
                      </a:pPr>
                      <a:r>
                        <a:rPr lang="es-MX" sz="1200" dirty="0">
                          <a:effectLst/>
                        </a:rPr>
                        <a:t>académico y asistencia</a:t>
                      </a:r>
                    </a:p>
                    <a:p>
                      <a:pPr algn="ctr">
                        <a:lnSpc>
                          <a:spcPct val="107000"/>
                        </a:lnSpc>
                        <a:spcAft>
                          <a:spcPts val="0"/>
                        </a:spcAft>
                      </a:pPr>
                      <a:r>
                        <a:rPr lang="es-MX" sz="1200" dirty="0">
                          <a:effectLst/>
                        </a:rPr>
                        <a:t>de los alumnos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tc>
                <a:tc>
                  <a:txBody>
                    <a:bodyPr/>
                    <a:lstStyle/>
                    <a:p>
                      <a:pPr>
                        <a:lnSpc>
                          <a:spcPct val="107000"/>
                        </a:lnSpc>
                        <a:spcAft>
                          <a:spcPts val="0"/>
                        </a:spcAft>
                      </a:pPr>
                      <a:r>
                        <a:rPr lang="es-MX" sz="1200">
                          <a:effectLst/>
                        </a:rPr>
                        <a:t>1.1.1. Mejorar y reforzar los aprendizaje obtenidos atreves de estrategias didácticas adecuadas durante el ciclo escolar 21-22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tc>
                <a:tc>
                  <a:txBody>
                    <a:bodyPr/>
                    <a:lstStyle/>
                    <a:p>
                      <a:pPr>
                        <a:lnSpc>
                          <a:spcPct val="107000"/>
                        </a:lnSpc>
                        <a:spcAft>
                          <a:spcPts val="0"/>
                        </a:spcAft>
                      </a:pPr>
                      <a:r>
                        <a:rPr lang="es-MX" sz="1200">
                          <a:effectLst/>
                        </a:rPr>
                        <a:t>1.1.1. Lograr que los alumno en un 95% alcancen los aprendizajes fundamentales con estrategias claras y precisas del ciclo escolar 21-22</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tc>
                <a:tc>
                  <a:txBody>
                    <a:bodyPr/>
                    <a:lstStyle/>
                    <a:p>
                      <a:pPr>
                        <a:lnSpc>
                          <a:spcPct val="107000"/>
                        </a:lnSpc>
                        <a:spcAft>
                          <a:spcPts val="0"/>
                        </a:spcAft>
                      </a:pPr>
                      <a:r>
                        <a:rPr lang="es-MX" sz="1200" dirty="0">
                          <a:effectLst/>
                        </a:rPr>
                        <a:t> </a:t>
                      </a:r>
                      <a:r>
                        <a:rPr lang="es-MX" sz="1200" dirty="0" smtClean="0">
                          <a:effectLst/>
                        </a:rPr>
                        <a:t>1.1.1.1. Cuadernillo de actividades escolares por asignatura</a:t>
                      </a:r>
                    </a:p>
                    <a:p>
                      <a:pPr>
                        <a:lnSpc>
                          <a:spcPct val="107000"/>
                        </a:lnSpc>
                        <a:spcAft>
                          <a:spcPts val="0"/>
                        </a:spcAft>
                      </a:pPr>
                      <a:endParaRPr lang="es-MX" sz="1200" dirty="0">
                        <a:effectLst/>
                      </a:endParaRPr>
                    </a:p>
                    <a:p>
                      <a:pPr>
                        <a:lnSpc>
                          <a:spcPct val="107000"/>
                        </a:lnSpc>
                        <a:spcAft>
                          <a:spcPts val="0"/>
                        </a:spcAft>
                      </a:pPr>
                      <a:r>
                        <a:rPr lang="es-MX" sz="1200" dirty="0">
                          <a:effectLst/>
                        </a:rPr>
                        <a:t>1.1.1.2. Grupos reducidos para mantener la sana distancia</a:t>
                      </a:r>
                    </a:p>
                    <a:p>
                      <a:pPr>
                        <a:lnSpc>
                          <a:spcPct val="107000"/>
                        </a:lnSpc>
                        <a:spcAft>
                          <a:spcPts val="0"/>
                        </a:spcAft>
                      </a:pPr>
                      <a:r>
                        <a:rPr lang="es-MX" sz="1200" dirty="0">
                          <a:effectLst/>
                        </a:rPr>
                        <a:t> </a:t>
                      </a:r>
                    </a:p>
                    <a:p>
                      <a:pPr>
                        <a:lnSpc>
                          <a:spcPct val="107000"/>
                        </a:lnSpc>
                        <a:spcAft>
                          <a:spcPts val="0"/>
                        </a:spcAft>
                      </a:pPr>
                      <a:r>
                        <a:rPr lang="es-MX" sz="1200" dirty="0">
                          <a:effectLst/>
                        </a:rPr>
                        <a:t>1.1.1.3. Atención personalizada a alumno en riesgo de salud</a:t>
                      </a:r>
                    </a:p>
                    <a:p>
                      <a:pPr>
                        <a:lnSpc>
                          <a:spcPct val="107000"/>
                        </a:lnSpc>
                        <a:spcAft>
                          <a:spcPts val="0"/>
                        </a:spcAft>
                      </a:pPr>
                      <a:r>
                        <a:rPr lang="es-MX" sz="1200" dirty="0">
                          <a:effectLst/>
                        </a:rPr>
                        <a:t> </a:t>
                      </a:r>
                    </a:p>
                    <a:p>
                      <a:pPr>
                        <a:lnSpc>
                          <a:spcPct val="107000"/>
                        </a:lnSpc>
                        <a:spcAft>
                          <a:spcPts val="0"/>
                        </a:spcAft>
                      </a:pPr>
                      <a:r>
                        <a:rPr lang="es-MX" sz="1200" dirty="0">
                          <a:effectLst/>
                        </a:rPr>
                        <a:t>1.1.1.4. Reunión con padres de alumnos vulnerables</a:t>
                      </a:r>
                    </a:p>
                    <a:p>
                      <a:pPr>
                        <a:lnSpc>
                          <a:spcPct val="107000"/>
                        </a:lnSpc>
                        <a:spcAft>
                          <a:spcPts val="0"/>
                        </a:spcAft>
                      </a:pPr>
                      <a:r>
                        <a:rPr lang="es-MX" sz="1200" dirty="0">
                          <a:effectLst/>
                        </a:rPr>
                        <a:t> </a:t>
                      </a:r>
                    </a:p>
                    <a:p>
                      <a:pPr>
                        <a:lnSpc>
                          <a:spcPct val="107000"/>
                        </a:lnSpc>
                        <a:spcAft>
                          <a:spcPts val="0"/>
                        </a:spcAft>
                      </a:pPr>
                      <a:r>
                        <a:rPr lang="es-MX" sz="1200" dirty="0">
                          <a:effectLst/>
                        </a:rPr>
                        <a:t>1.1.1.5.</a:t>
                      </a:r>
                    </a:p>
                    <a:p>
                      <a:pPr>
                        <a:lnSpc>
                          <a:spcPct val="107000"/>
                        </a:lnSpc>
                        <a:spcAft>
                          <a:spcPts val="0"/>
                        </a:spcAft>
                      </a:pPr>
                      <a:r>
                        <a:rPr lang="es-MX" sz="1200" dirty="0">
                          <a:effectLst/>
                        </a:rPr>
                        <a:t>Implementar actividades de lectura, escritura y cálculo matemático.</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solidFill>
                      <a:schemeClr val="bg1"/>
                    </a:solidFill>
                  </a:tcPr>
                </a:tc>
                <a:tc>
                  <a:txBody>
                    <a:bodyPr/>
                    <a:lstStyle/>
                    <a:p>
                      <a:pPr>
                        <a:lnSpc>
                          <a:spcPct val="107000"/>
                        </a:lnSpc>
                        <a:spcAft>
                          <a:spcPts val="0"/>
                        </a:spcAft>
                      </a:pPr>
                      <a:r>
                        <a:rPr lang="es-MX" sz="1200" dirty="0">
                          <a:effectLst/>
                        </a:rPr>
                        <a:t>Cada Docente en su hora clase</a:t>
                      </a:r>
                    </a:p>
                    <a:p>
                      <a:pPr>
                        <a:lnSpc>
                          <a:spcPct val="107000"/>
                        </a:lnSpc>
                        <a:spcAft>
                          <a:spcPts val="0"/>
                        </a:spcAft>
                      </a:pPr>
                      <a:r>
                        <a:rPr lang="es-MX" sz="1200" dirty="0">
                          <a:effectLst/>
                        </a:rPr>
                        <a:t> </a:t>
                      </a:r>
                    </a:p>
                    <a:p>
                      <a:pPr>
                        <a:lnSpc>
                          <a:spcPct val="107000"/>
                        </a:lnSpc>
                        <a:spcAft>
                          <a:spcPts val="0"/>
                        </a:spcAft>
                      </a:pPr>
                      <a:r>
                        <a:rPr lang="es-MX" sz="1200" dirty="0">
                          <a:effectLst/>
                        </a:rPr>
                        <a:t>Tutor de cada grupo</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Coordinación académica</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err="1">
                          <a:effectLst/>
                        </a:rPr>
                        <a:t>Dep</a:t>
                      </a:r>
                      <a:r>
                        <a:rPr lang="es-MX" sz="1200" dirty="0">
                          <a:effectLst/>
                        </a:rPr>
                        <a:t>. Trabajo Social</a:t>
                      </a:r>
                    </a:p>
                    <a:p>
                      <a:pPr>
                        <a:lnSpc>
                          <a:spcPct val="107000"/>
                        </a:lnSpc>
                        <a:spcAft>
                          <a:spcPts val="0"/>
                        </a:spcAft>
                      </a:pPr>
                      <a:r>
                        <a:rPr lang="es-MX" sz="1200" dirty="0">
                          <a:effectLst/>
                        </a:rPr>
                        <a:t>Mtra. Adelaida </a:t>
                      </a:r>
                      <a:r>
                        <a:rPr lang="es-MX" sz="1200" dirty="0" err="1">
                          <a:effectLst/>
                        </a:rPr>
                        <a:t>Tosado</a:t>
                      </a: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Dirección</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Docentes</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tc>
                <a:tc>
                  <a:txBody>
                    <a:bodyPr/>
                    <a:lstStyle/>
                    <a:p>
                      <a:pPr>
                        <a:lnSpc>
                          <a:spcPct val="107000"/>
                        </a:lnSpc>
                        <a:spcAft>
                          <a:spcPts val="0"/>
                        </a:spcAft>
                      </a:pPr>
                      <a:r>
                        <a:rPr lang="es-MX" sz="1200">
                          <a:effectLst/>
                        </a:rPr>
                        <a:t>Todo el ciclo escolar</a:t>
                      </a:r>
                    </a:p>
                    <a:p>
                      <a:pPr>
                        <a:lnSpc>
                          <a:spcPct val="107000"/>
                        </a:lnSpc>
                        <a:spcAft>
                          <a:spcPts val="0"/>
                        </a:spcAft>
                      </a:pPr>
                      <a:r>
                        <a:rPr lang="es-MX" sz="1200">
                          <a:effectLst/>
                        </a:rPr>
                        <a:t> </a:t>
                      </a:r>
                    </a:p>
                    <a:p>
                      <a:pPr>
                        <a:lnSpc>
                          <a:spcPct val="107000"/>
                        </a:lnSpc>
                        <a:spcAft>
                          <a:spcPts val="0"/>
                        </a:spcAft>
                      </a:pPr>
                      <a:r>
                        <a:rPr lang="es-MX" sz="1200">
                          <a:effectLst/>
                        </a:rPr>
                        <a:t>Cada tres semanas.</a:t>
                      </a:r>
                    </a:p>
                    <a:p>
                      <a:pPr>
                        <a:lnSpc>
                          <a:spcPct val="107000"/>
                        </a:lnSpc>
                        <a:spcAft>
                          <a:spcPts val="0"/>
                        </a:spcAft>
                      </a:pPr>
                      <a:r>
                        <a:rPr lang="es-MX" sz="1200">
                          <a:effectLst/>
                        </a:rPr>
                        <a:t> </a:t>
                      </a:r>
                    </a:p>
                    <a:p>
                      <a:pPr>
                        <a:lnSpc>
                          <a:spcPct val="107000"/>
                        </a:lnSpc>
                        <a:spcAft>
                          <a:spcPts val="0"/>
                        </a:spcAft>
                      </a:pPr>
                      <a:r>
                        <a:rPr lang="es-MX" sz="1200">
                          <a:effectLst/>
                        </a:rPr>
                        <a:t> </a:t>
                      </a:r>
                    </a:p>
                    <a:p>
                      <a:pPr>
                        <a:lnSpc>
                          <a:spcPct val="107000"/>
                        </a:lnSpc>
                        <a:spcAft>
                          <a:spcPts val="0"/>
                        </a:spcAft>
                      </a:pPr>
                      <a:r>
                        <a:rPr lang="es-MX" sz="1200">
                          <a:effectLst/>
                        </a:rPr>
                        <a:t> </a:t>
                      </a:r>
                    </a:p>
                    <a:p>
                      <a:pPr>
                        <a:lnSpc>
                          <a:spcPct val="107000"/>
                        </a:lnSpc>
                        <a:spcAft>
                          <a:spcPts val="0"/>
                        </a:spcAft>
                      </a:pPr>
                      <a:r>
                        <a:rPr lang="es-MX" sz="1200">
                          <a:effectLst/>
                        </a:rPr>
                        <a:t> </a:t>
                      </a:r>
                    </a:p>
                    <a:p>
                      <a:pPr>
                        <a:lnSpc>
                          <a:spcPct val="107000"/>
                        </a:lnSpc>
                        <a:spcAft>
                          <a:spcPts val="0"/>
                        </a:spcAft>
                      </a:pPr>
                      <a:r>
                        <a:rPr lang="es-MX" sz="1200">
                          <a:effectLst/>
                        </a:rPr>
                        <a:t> </a:t>
                      </a:r>
                    </a:p>
                    <a:p>
                      <a:pPr>
                        <a:lnSpc>
                          <a:spcPct val="107000"/>
                        </a:lnSpc>
                        <a:spcAft>
                          <a:spcPts val="0"/>
                        </a:spcAft>
                      </a:pPr>
                      <a:r>
                        <a:rPr lang="es-MX" sz="1200">
                          <a:effectLst/>
                        </a:rPr>
                        <a:t> </a:t>
                      </a:r>
                    </a:p>
                    <a:p>
                      <a:pPr>
                        <a:lnSpc>
                          <a:spcPct val="107000"/>
                        </a:lnSpc>
                        <a:spcAft>
                          <a:spcPts val="0"/>
                        </a:spcAft>
                      </a:pPr>
                      <a:r>
                        <a:rPr lang="es-MX" sz="1200">
                          <a:effectLst/>
                        </a:rPr>
                        <a:t> </a:t>
                      </a:r>
                    </a:p>
                    <a:p>
                      <a:pPr>
                        <a:lnSpc>
                          <a:spcPct val="107000"/>
                        </a:lnSpc>
                        <a:spcAft>
                          <a:spcPts val="0"/>
                        </a:spcAft>
                      </a:pPr>
                      <a:r>
                        <a:rPr lang="es-MX" sz="1200">
                          <a:effectLst/>
                        </a:rPr>
                        <a:t> </a:t>
                      </a:r>
                    </a:p>
                    <a:p>
                      <a:pPr>
                        <a:lnSpc>
                          <a:spcPct val="107000"/>
                        </a:lnSpc>
                        <a:spcAft>
                          <a:spcPts val="0"/>
                        </a:spcAft>
                      </a:pPr>
                      <a:r>
                        <a:rPr lang="es-MX" sz="1200">
                          <a:effectLst/>
                        </a:rPr>
                        <a:t>Al inicio del ciclo escolar</a:t>
                      </a:r>
                    </a:p>
                    <a:p>
                      <a:pPr>
                        <a:lnSpc>
                          <a:spcPct val="107000"/>
                        </a:lnSpc>
                        <a:spcAft>
                          <a:spcPts val="0"/>
                        </a:spcAft>
                      </a:pPr>
                      <a:r>
                        <a:rPr lang="es-MX" sz="1200">
                          <a:effectLst/>
                        </a:rPr>
                        <a:t> </a:t>
                      </a:r>
                    </a:p>
                    <a:p>
                      <a:pPr>
                        <a:lnSpc>
                          <a:spcPct val="107000"/>
                        </a:lnSpc>
                        <a:spcAft>
                          <a:spcPts val="0"/>
                        </a:spcAft>
                      </a:pPr>
                      <a:r>
                        <a:rPr lang="es-MX" sz="1200">
                          <a:effectLst/>
                        </a:rPr>
                        <a:t> </a:t>
                      </a:r>
                    </a:p>
                    <a:p>
                      <a:pPr>
                        <a:lnSpc>
                          <a:spcPct val="107000"/>
                        </a:lnSpc>
                        <a:spcAft>
                          <a:spcPts val="0"/>
                        </a:spcAft>
                      </a:pPr>
                      <a:r>
                        <a:rPr lang="es-MX" sz="1200">
                          <a:effectLst/>
                        </a:rPr>
                        <a:t> </a:t>
                      </a:r>
                      <a:endParaRPr lang="es-MX" sz="12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tc>
                <a:tc>
                  <a:txBody>
                    <a:bodyPr/>
                    <a:lstStyle/>
                    <a:p>
                      <a:pPr>
                        <a:lnSpc>
                          <a:spcPct val="107000"/>
                        </a:lnSpc>
                        <a:spcAft>
                          <a:spcPts val="0"/>
                        </a:spcAft>
                      </a:pPr>
                      <a:r>
                        <a:rPr lang="es-MX" sz="1200" dirty="0">
                          <a:effectLst/>
                        </a:rPr>
                        <a:t>Listas y bitácora</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Reportes de trabajo social</a:t>
                      </a:r>
                    </a:p>
                    <a:p>
                      <a:pPr>
                        <a:lnSpc>
                          <a:spcPct val="107000"/>
                        </a:lnSpc>
                        <a:spcAft>
                          <a:spcPts val="0"/>
                        </a:spcAft>
                      </a:pPr>
                      <a:r>
                        <a:rPr lang="es-MX" sz="1200" dirty="0">
                          <a:effectLst/>
                        </a:rPr>
                        <a:t> </a:t>
                      </a:r>
                    </a:p>
                    <a:p>
                      <a:pPr>
                        <a:lnSpc>
                          <a:spcPct val="107000"/>
                        </a:lnSpc>
                        <a:spcAft>
                          <a:spcPts val="0"/>
                        </a:spcAft>
                      </a:pPr>
                      <a:r>
                        <a:rPr lang="es-MX" sz="1200" dirty="0">
                          <a:effectLst/>
                        </a:rPr>
                        <a:t> </a:t>
                      </a:r>
                    </a:p>
                    <a:p>
                      <a:pPr>
                        <a:lnSpc>
                          <a:spcPct val="107000"/>
                        </a:lnSpc>
                        <a:spcAft>
                          <a:spcPts val="0"/>
                        </a:spcAft>
                      </a:pPr>
                      <a:r>
                        <a:rPr lang="es-MX" sz="1200" dirty="0">
                          <a:effectLst/>
                        </a:rPr>
                        <a:t>Planeaciones</a:t>
                      </a:r>
                    </a:p>
                    <a:p>
                      <a:pPr>
                        <a:lnSpc>
                          <a:spcPct val="107000"/>
                        </a:lnSpc>
                        <a:spcAft>
                          <a:spcPts val="0"/>
                        </a:spcAft>
                      </a:pPr>
                      <a:r>
                        <a:rPr lang="es-MX" sz="1200" dirty="0">
                          <a:effectLst/>
                        </a:rPr>
                        <a:t> </a:t>
                      </a:r>
                    </a:p>
                    <a:p>
                      <a:pPr>
                        <a:lnSpc>
                          <a:spcPct val="107000"/>
                        </a:lnSpc>
                        <a:spcAft>
                          <a:spcPts val="0"/>
                        </a:spcAft>
                      </a:pPr>
                      <a:r>
                        <a:rPr lang="es-MX" sz="1200" dirty="0">
                          <a:effectLst/>
                        </a:rPr>
                        <a:t>Diferentes textos</a:t>
                      </a:r>
                    </a:p>
                    <a:p>
                      <a:pPr>
                        <a:lnSpc>
                          <a:spcPct val="107000"/>
                        </a:lnSpc>
                        <a:spcAft>
                          <a:spcPts val="0"/>
                        </a:spcAft>
                      </a:pPr>
                      <a:r>
                        <a:rPr lang="es-MX" sz="1200" dirty="0">
                          <a:effectLst/>
                        </a:rPr>
                        <a:t>Cartulina, colores, recortes</a:t>
                      </a:r>
                    </a:p>
                    <a:p>
                      <a:pPr>
                        <a:lnSpc>
                          <a:spcPct val="107000"/>
                        </a:lnSpc>
                        <a:spcAft>
                          <a:spcPts val="0"/>
                        </a:spcAft>
                      </a:pPr>
                      <a:r>
                        <a:rPr lang="es-MX" sz="1200" dirty="0">
                          <a:effectLst/>
                        </a:rPr>
                        <a:t> </a:t>
                      </a:r>
                    </a:p>
                    <a:p>
                      <a:pPr>
                        <a:lnSpc>
                          <a:spcPct val="107000"/>
                        </a:lnSpc>
                        <a:spcAft>
                          <a:spcPts val="0"/>
                        </a:spcAft>
                      </a:pPr>
                      <a:r>
                        <a:rPr lang="es-MX" sz="1200" dirty="0">
                          <a:effectLst/>
                        </a:rPr>
                        <a:t>Aula de Medios </a:t>
                      </a:r>
                    </a:p>
                    <a:p>
                      <a:pPr>
                        <a:lnSpc>
                          <a:spcPct val="107000"/>
                        </a:lnSpc>
                        <a:spcAft>
                          <a:spcPts val="0"/>
                        </a:spcAft>
                      </a:pPr>
                      <a:r>
                        <a:rPr lang="es-MX" sz="1200" dirty="0">
                          <a:effectLst/>
                        </a:rPr>
                        <a:t> </a:t>
                      </a:r>
                    </a:p>
                    <a:p>
                      <a:pPr>
                        <a:lnSpc>
                          <a:spcPct val="107000"/>
                        </a:lnSpc>
                        <a:spcAft>
                          <a:spcPts val="0"/>
                        </a:spcAft>
                      </a:pPr>
                      <a:r>
                        <a:rPr lang="es-MX" sz="1200" dirty="0">
                          <a:effectLst/>
                        </a:rPr>
                        <a:t>Citatorios</a:t>
                      </a:r>
                    </a:p>
                    <a:p>
                      <a:pPr>
                        <a:lnSpc>
                          <a:spcPct val="107000"/>
                        </a:lnSpc>
                        <a:spcAft>
                          <a:spcPts val="0"/>
                        </a:spcAft>
                      </a:pPr>
                      <a:r>
                        <a:rPr lang="es-MX" sz="1200" dirty="0">
                          <a:effectLst/>
                        </a:rPr>
                        <a:t> </a:t>
                      </a:r>
                      <a:endParaRPr lang="es-MX"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tc>
                <a:extLst>
                  <a:ext uri="{0D108BD9-81ED-4DB2-BD59-A6C34878D82A}">
                    <a16:rowId xmlns:a16="http://schemas.microsoft.com/office/drawing/2014/main" val="838159034"/>
                  </a:ext>
                </a:extLst>
              </a:tr>
            </a:tbl>
          </a:graphicData>
        </a:graphic>
      </p:graphicFrame>
    </p:spTree>
    <p:extLst>
      <p:ext uri="{BB962C8B-B14F-4D97-AF65-F5344CB8AC3E}">
        <p14:creationId xmlns:p14="http://schemas.microsoft.com/office/powerpoint/2010/main" val="36807625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89B4803-7FDB-4AE3-9CAD-73FA1DC0C0CD}"/>
              </a:ext>
            </a:extLst>
          </p:cNvPr>
          <p:cNvPicPr>
            <a:picLocks noChangeAspect="1"/>
          </p:cNvPicPr>
          <p:nvPr/>
        </p:nvPicPr>
        <p:blipFill>
          <a:blip r:embed="rId2">
            <a:alphaModFix amt="85000"/>
          </a:blip>
          <a:stretch>
            <a:fillRect/>
          </a:stretch>
        </p:blipFill>
        <p:spPr>
          <a:xfrm>
            <a:off x="0" y="11959"/>
            <a:ext cx="12192000" cy="6834081"/>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516673742"/>
              </p:ext>
            </p:extLst>
          </p:nvPr>
        </p:nvGraphicFramePr>
        <p:xfrm>
          <a:off x="497007" y="11959"/>
          <a:ext cx="10515598" cy="7401497"/>
        </p:xfrm>
        <a:graphic>
          <a:graphicData uri="http://schemas.openxmlformats.org/drawingml/2006/table">
            <a:tbl>
              <a:tblPr firstRow="1" firstCol="1" bandRow="1">
                <a:tableStyleId>{5C22544A-7EE6-4342-B048-85BDC9FD1C3A}</a:tableStyleId>
              </a:tblPr>
              <a:tblGrid>
                <a:gridCol w="1812889">
                  <a:extLst>
                    <a:ext uri="{9D8B030D-6E8A-4147-A177-3AD203B41FA5}">
                      <a16:colId xmlns:a16="http://schemas.microsoft.com/office/drawing/2014/main" val="2764353952"/>
                    </a:ext>
                  </a:extLst>
                </a:gridCol>
                <a:gridCol w="1274490">
                  <a:extLst>
                    <a:ext uri="{9D8B030D-6E8A-4147-A177-3AD203B41FA5}">
                      <a16:colId xmlns:a16="http://schemas.microsoft.com/office/drawing/2014/main" val="671792935"/>
                    </a:ext>
                  </a:extLst>
                </a:gridCol>
                <a:gridCol w="1455359">
                  <a:extLst>
                    <a:ext uri="{9D8B030D-6E8A-4147-A177-3AD203B41FA5}">
                      <a16:colId xmlns:a16="http://schemas.microsoft.com/office/drawing/2014/main" val="1191254379"/>
                    </a:ext>
                  </a:extLst>
                </a:gridCol>
                <a:gridCol w="1781343">
                  <a:extLst>
                    <a:ext uri="{9D8B030D-6E8A-4147-A177-3AD203B41FA5}">
                      <a16:colId xmlns:a16="http://schemas.microsoft.com/office/drawing/2014/main" val="541075555"/>
                    </a:ext>
                  </a:extLst>
                </a:gridCol>
                <a:gridCol w="1497421">
                  <a:extLst>
                    <a:ext uri="{9D8B030D-6E8A-4147-A177-3AD203B41FA5}">
                      <a16:colId xmlns:a16="http://schemas.microsoft.com/office/drawing/2014/main" val="3047485339"/>
                    </a:ext>
                  </a:extLst>
                </a:gridCol>
                <a:gridCol w="1179850">
                  <a:extLst>
                    <a:ext uri="{9D8B030D-6E8A-4147-A177-3AD203B41FA5}">
                      <a16:colId xmlns:a16="http://schemas.microsoft.com/office/drawing/2014/main" val="2317238790"/>
                    </a:ext>
                  </a:extLst>
                </a:gridCol>
                <a:gridCol w="1514246">
                  <a:extLst>
                    <a:ext uri="{9D8B030D-6E8A-4147-A177-3AD203B41FA5}">
                      <a16:colId xmlns:a16="http://schemas.microsoft.com/office/drawing/2014/main" val="994158665"/>
                    </a:ext>
                  </a:extLst>
                </a:gridCol>
              </a:tblGrid>
              <a:tr h="0">
                <a:tc>
                  <a:txBody>
                    <a:bodyPr/>
                    <a:lstStyle/>
                    <a:p>
                      <a:pPr algn="ctr">
                        <a:lnSpc>
                          <a:spcPct val="107000"/>
                        </a:lnSpc>
                        <a:spcAft>
                          <a:spcPts val="0"/>
                        </a:spcAft>
                      </a:pPr>
                      <a:r>
                        <a:rPr lang="es-MX" sz="1400" dirty="0">
                          <a:effectLst/>
                        </a:rPr>
                        <a:t>Ámbito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400">
                          <a:effectLst/>
                        </a:rPr>
                        <a:t>Objetivos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400">
                          <a:effectLst/>
                        </a:rPr>
                        <a:t>Metas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400">
                          <a:effectLst/>
                        </a:rPr>
                        <a:t>Acciones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400">
                          <a:effectLst/>
                        </a:rPr>
                        <a:t>Responsables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400">
                          <a:effectLst/>
                        </a:rPr>
                        <a:t>Periodo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400">
                          <a:effectLst/>
                        </a:rPr>
                        <a:t>Recursos</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extLst>
                  <a:ext uri="{0D108BD9-81ED-4DB2-BD59-A6C34878D82A}">
                    <a16:rowId xmlns:a16="http://schemas.microsoft.com/office/drawing/2014/main" val="11319961"/>
                  </a:ext>
                </a:extLst>
              </a:tr>
              <a:tr h="3727979">
                <a:tc>
                  <a:txBody>
                    <a:bodyPr/>
                    <a:lstStyle/>
                    <a:p>
                      <a:pPr algn="ctr">
                        <a:lnSpc>
                          <a:spcPct val="107000"/>
                        </a:lnSpc>
                        <a:spcAft>
                          <a:spcPts val="0"/>
                        </a:spcAft>
                      </a:pPr>
                      <a:r>
                        <a:rPr lang="es-MX" sz="9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MX" sz="900" b="1" dirty="0">
                          <a:effectLst/>
                          <a:latin typeface="Arial" panose="020B0604020202020204" pitchFamily="34" charset="0"/>
                          <a:ea typeface="Calibri" panose="020F0502020204030204" pitchFamily="34" charset="0"/>
                          <a:cs typeface="Times New Roman" panose="02020603050405020304" pitchFamily="18" charset="0"/>
                        </a:rPr>
                        <a:t>5.</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MX" sz="900" b="1" dirty="0">
                          <a:effectLst/>
                          <a:latin typeface="Arial" panose="020B0604020202020204" pitchFamily="34" charset="0"/>
                          <a:ea typeface="Calibri" panose="020F0502020204030204" pitchFamily="34" charset="0"/>
                          <a:cs typeface="Times New Roman" panose="02020603050405020304" pitchFamily="18" charset="0"/>
                        </a:rPr>
                        <a:t>Participación de la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MX" sz="900" b="1" dirty="0">
                          <a:effectLst/>
                          <a:latin typeface="Arial" panose="020B0604020202020204" pitchFamily="34" charset="0"/>
                          <a:ea typeface="Calibri" panose="020F0502020204030204" pitchFamily="34" charset="0"/>
                          <a:cs typeface="Times New Roman" panose="02020603050405020304" pitchFamily="18" charset="0"/>
                        </a:rPr>
                        <a:t>Comunidad</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5.1. Promover la participación de padres de familia.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5.1.1. Lograr que los padres de familia participen en los procesos de sus hijos en un 80%</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5.1.1.1. Reuniones con padre de familia. Para las indicaciones generales del inicio de ciclo escolar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5.1.1.2. Reuniones con tutores para conformar los directorios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5.1.1.3. Entrega del cuadernillo de actividades académicas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5.1.1.4. Padres que reciban en la entrada a los alumnos y presten su ayuda para la medición de la temperatura y la aplicación de gel </a:t>
                      </a:r>
                      <a:r>
                        <a:rPr lang="es-MX" sz="900" dirty="0" err="1">
                          <a:effectLst/>
                          <a:latin typeface="Arial" panose="020B0604020202020204" pitchFamily="34" charset="0"/>
                          <a:ea typeface="Calibri" panose="020F0502020204030204" pitchFamily="34" charset="0"/>
                          <a:cs typeface="Times New Roman" panose="02020603050405020304" pitchFamily="18" charset="0"/>
                        </a:rPr>
                        <a:t>antibacterial</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5.1.1.5. Reunión con padres de familia para la integración de la asociación de pares de familia e información de avances acericos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5.1.1.6. Construcción de rampas para la movilidad de alumnos discapacidad motriz</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5.1.1.7.</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Reunión para entrega de calificaciones correspondientes al primer trimestre.</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Directivos.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Tutores y Directivos.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Docentes y coordinación académica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Directivos y el comité de salud</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Directivos y padres de familia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Comité de padres de Familia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Departamento administrativo</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Inicio del ciclo escolar</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21-22</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Septiembre 2021</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Cada tres semanas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Durante todo el ciclo escolar</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21-22</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Septiembre de 2021</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Noviembre de 2021</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Citatorios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Recursos áulicos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Aula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Fotocopias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Kit de limpieza, termómetro digital, sanitizantes y listas de asistencia de los grupos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Citatoria, Calendario de actividades anuales en hojas de </a:t>
                      </a:r>
                      <a:r>
                        <a:rPr lang="es-MX" sz="900" dirty="0" err="1">
                          <a:effectLst/>
                          <a:latin typeface="Arial" panose="020B0604020202020204" pitchFamily="34" charset="0"/>
                          <a:ea typeface="Calibri" panose="020F0502020204030204" pitchFamily="34" charset="0"/>
                          <a:cs typeface="Times New Roman" panose="02020603050405020304" pitchFamily="18" charset="0"/>
                        </a:rPr>
                        <a:t>rotafolio</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Arena, cemento, varilla y mano de obra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8159034"/>
                  </a:ext>
                </a:extLst>
              </a:tr>
            </a:tbl>
          </a:graphicData>
        </a:graphic>
      </p:graphicFrame>
    </p:spTree>
    <p:extLst>
      <p:ext uri="{BB962C8B-B14F-4D97-AF65-F5344CB8AC3E}">
        <p14:creationId xmlns:p14="http://schemas.microsoft.com/office/powerpoint/2010/main" val="877007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89B4803-7FDB-4AE3-9CAD-73FA1DC0C0CD}"/>
              </a:ext>
            </a:extLst>
          </p:cNvPr>
          <p:cNvPicPr>
            <a:picLocks noChangeAspect="1"/>
          </p:cNvPicPr>
          <p:nvPr/>
        </p:nvPicPr>
        <p:blipFill>
          <a:blip r:embed="rId2">
            <a:alphaModFix amt="85000"/>
          </a:blip>
          <a:stretch>
            <a:fillRect/>
          </a:stretch>
        </p:blipFill>
        <p:spPr>
          <a:xfrm>
            <a:off x="0" y="11959"/>
            <a:ext cx="12192000" cy="6834081"/>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3442838414"/>
              </p:ext>
            </p:extLst>
          </p:nvPr>
        </p:nvGraphicFramePr>
        <p:xfrm>
          <a:off x="0" y="11960"/>
          <a:ext cx="12192001" cy="6767767"/>
        </p:xfrm>
        <a:graphic>
          <a:graphicData uri="http://schemas.openxmlformats.org/drawingml/2006/table">
            <a:tbl>
              <a:tblPr firstRow="1" firstCol="1" bandRow="1">
                <a:tableStyleId>{5C22544A-7EE6-4342-B048-85BDC9FD1C3A}</a:tableStyleId>
              </a:tblPr>
              <a:tblGrid>
                <a:gridCol w="1335314">
                  <a:extLst>
                    <a:ext uri="{9D8B030D-6E8A-4147-A177-3AD203B41FA5}">
                      <a16:colId xmlns:a16="http://schemas.microsoft.com/office/drawing/2014/main" val="2764353952"/>
                    </a:ext>
                  </a:extLst>
                </a:gridCol>
                <a:gridCol w="1277257">
                  <a:extLst>
                    <a:ext uri="{9D8B030D-6E8A-4147-A177-3AD203B41FA5}">
                      <a16:colId xmlns:a16="http://schemas.microsoft.com/office/drawing/2014/main" val="671792935"/>
                    </a:ext>
                  </a:extLst>
                </a:gridCol>
                <a:gridCol w="1219200">
                  <a:extLst>
                    <a:ext uri="{9D8B030D-6E8A-4147-A177-3AD203B41FA5}">
                      <a16:colId xmlns:a16="http://schemas.microsoft.com/office/drawing/2014/main" val="1191254379"/>
                    </a:ext>
                  </a:extLst>
                </a:gridCol>
                <a:gridCol w="2685143">
                  <a:extLst>
                    <a:ext uri="{9D8B030D-6E8A-4147-A177-3AD203B41FA5}">
                      <a16:colId xmlns:a16="http://schemas.microsoft.com/office/drawing/2014/main" val="541075555"/>
                    </a:ext>
                  </a:extLst>
                </a:gridCol>
                <a:gridCol w="2540000">
                  <a:extLst>
                    <a:ext uri="{9D8B030D-6E8A-4147-A177-3AD203B41FA5}">
                      <a16:colId xmlns:a16="http://schemas.microsoft.com/office/drawing/2014/main" val="3047485339"/>
                    </a:ext>
                  </a:extLst>
                </a:gridCol>
                <a:gridCol w="1379439">
                  <a:extLst>
                    <a:ext uri="{9D8B030D-6E8A-4147-A177-3AD203B41FA5}">
                      <a16:colId xmlns:a16="http://schemas.microsoft.com/office/drawing/2014/main" val="2317238790"/>
                    </a:ext>
                  </a:extLst>
                </a:gridCol>
                <a:gridCol w="1755648">
                  <a:extLst>
                    <a:ext uri="{9D8B030D-6E8A-4147-A177-3AD203B41FA5}">
                      <a16:colId xmlns:a16="http://schemas.microsoft.com/office/drawing/2014/main" val="994158665"/>
                    </a:ext>
                  </a:extLst>
                </a:gridCol>
              </a:tblGrid>
              <a:tr h="156813">
                <a:tc>
                  <a:txBody>
                    <a:bodyPr/>
                    <a:lstStyle/>
                    <a:p>
                      <a:pPr algn="ctr">
                        <a:lnSpc>
                          <a:spcPct val="107000"/>
                        </a:lnSpc>
                        <a:spcAft>
                          <a:spcPts val="0"/>
                        </a:spcAft>
                      </a:pPr>
                      <a:r>
                        <a:rPr lang="es-MX" sz="1100">
                          <a:effectLst/>
                        </a:rPr>
                        <a:t>Ámbito</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Objetivos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Metas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Acciones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Responsables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Periodo</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tc>
                  <a:txBody>
                    <a:bodyPr/>
                    <a:lstStyle/>
                    <a:p>
                      <a:pPr algn="ctr">
                        <a:lnSpc>
                          <a:spcPct val="107000"/>
                        </a:lnSpc>
                        <a:spcAft>
                          <a:spcPts val="0"/>
                        </a:spcAft>
                      </a:pPr>
                      <a:r>
                        <a:rPr lang="es-MX" sz="1100">
                          <a:effectLst/>
                        </a:rPr>
                        <a:t>Recursos</a:t>
                      </a:r>
                      <a:endParaRPr lang="es-MX" sz="1000">
                        <a:effectLst/>
                        <a:latin typeface="Calibri" panose="020F0502020204030204" pitchFamily="34" charset="0"/>
                        <a:ea typeface="Calibri" panose="020F0502020204030204" pitchFamily="34" charset="0"/>
                        <a:cs typeface="Times New Roman" panose="02020603050405020304" pitchFamily="18" charset="0"/>
                      </a:endParaRPr>
                    </a:p>
                  </a:txBody>
                  <a:tcPr marL="65327" marR="65327" marT="0" marB="0" anchor="ctr"/>
                </a:tc>
                <a:extLst>
                  <a:ext uri="{0D108BD9-81ED-4DB2-BD59-A6C34878D82A}">
                    <a16:rowId xmlns:a16="http://schemas.microsoft.com/office/drawing/2014/main" val="11319961"/>
                  </a:ext>
                </a:extLst>
              </a:tr>
              <a:tr h="6275571">
                <a:tc>
                  <a:txBody>
                    <a:bodyPr/>
                    <a:lstStyle/>
                    <a:p>
                      <a:pPr algn="ctr">
                        <a:lnSpc>
                          <a:spcPct val="107000"/>
                        </a:lnSpc>
                        <a:spcAft>
                          <a:spcPts val="0"/>
                        </a:spcAft>
                      </a:pPr>
                      <a:r>
                        <a:rPr lang="es-MX" sz="900" b="1" dirty="0">
                          <a:effectLst/>
                          <a:latin typeface="Arial" panose="020B0604020202020204" pitchFamily="34" charset="0"/>
                          <a:ea typeface="Calibri" panose="020F0502020204030204" pitchFamily="34" charset="0"/>
                          <a:cs typeface="Times New Roman" panose="02020603050405020304" pitchFamily="18" charset="0"/>
                        </a:rPr>
                        <a:t>9.</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MX" sz="900" b="1" dirty="0">
                          <a:effectLst/>
                          <a:latin typeface="Arial" panose="020B0604020202020204" pitchFamily="34" charset="0"/>
                          <a:ea typeface="Calibri" panose="020F0502020204030204" pitchFamily="34" charset="0"/>
                          <a:cs typeface="Times New Roman" panose="02020603050405020304" pitchFamily="18" charset="0"/>
                        </a:rPr>
                        <a:t>Higiene y salud</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9.1. Concientizar a la comunidad escolar sobre la aplicación de normas de sanidad e higiene para prevenir contagios utilizando las redes sociales y material visual durante el ciclo escolar 21-22</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9.1.1. Lograr que el 100% respete y aplique las normas de higiene y sanidad</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9.1.1.1 Comité de salud</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smtClean="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smtClean="0">
                          <a:effectLst/>
                          <a:latin typeface="Arial" panose="020B0604020202020204" pitchFamily="34" charset="0"/>
                          <a:ea typeface="Calibri" panose="020F0502020204030204" pitchFamily="34" charset="0"/>
                          <a:cs typeface="Times New Roman" panose="02020603050405020304" pitchFamily="18" charset="0"/>
                        </a:rPr>
                        <a:t>9.1.1.2. Protocolos de salud y Elaboración de reglaméntenos de movilidad por la pandemia y marcas de movilidad y espacios de sana distancia.</a:t>
                      </a:r>
                      <a:endParaRPr lang="es-MX" sz="105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9.1.1.3 Compa de tres nebulizadores y sanitizantes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Kit de limpieza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Insumos de higiene del inmueble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9.1.1.4. Sanitizacion de todo el inmueble diariamente</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9.1.1.5. Toma de temperatura, aplicación de gel </a:t>
                      </a:r>
                      <a:r>
                        <a:rPr lang="es-MX" sz="900" dirty="0" err="1">
                          <a:effectLst/>
                          <a:latin typeface="Arial" panose="020B0604020202020204" pitchFamily="34" charset="0"/>
                          <a:ea typeface="Calibri" panose="020F0502020204030204" pitchFamily="34" charset="0"/>
                          <a:cs typeface="Times New Roman" panose="02020603050405020304" pitchFamily="18" charset="0"/>
                        </a:rPr>
                        <a:t>antibacterial</a:t>
                      </a:r>
                      <a:r>
                        <a:rPr lang="es-MX" sz="900" dirty="0">
                          <a:effectLst/>
                          <a:latin typeface="Arial" panose="020B0604020202020204" pitchFamily="34" charset="0"/>
                          <a:ea typeface="Calibri" panose="020F0502020204030204" pitchFamily="34" charset="0"/>
                          <a:cs typeface="Times New Roman" panose="02020603050405020304" pitchFamily="18" charset="0"/>
                        </a:rPr>
                        <a:t> y registro personalizado de toda persona que ingrese al plantel</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9.1.1.6. Lavado de manos a los alumnos durante la jornada diaria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9.1.1.7. Anuncios en la página oficial de Facebook para información de actividades escolares y de información pertinente del cuidado de la salud por pandemia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9.1.1.8. Lavado de manos durante sus salidas del aula.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9.1.1.9. Reforzar las indicaciones de limpieza de sus lugares y no prestarse materiales.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9.1.1.10.</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Sanitizar los espacios (aula de medios) utilizados por los alumnos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Colectivo escolar y Padres de Familia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Tutores, trabajo social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Contraloría y asociación de padres de familia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Departamento de asistencia y servicios </a:t>
                      </a:r>
                      <a:r>
                        <a:rPr lang="es-MX" sz="900" dirty="0" err="1">
                          <a:effectLst/>
                          <a:latin typeface="Arial" panose="020B0604020202020204" pitchFamily="34" charset="0"/>
                          <a:ea typeface="Calibri" panose="020F0502020204030204" pitchFamily="34" charset="0"/>
                          <a:cs typeface="Times New Roman" panose="02020603050405020304" pitchFamily="18" charset="0"/>
                        </a:rPr>
                        <a:t>Lisuli</a:t>
                      </a:r>
                      <a:r>
                        <a:rPr lang="es-MX" sz="900" dirty="0">
                          <a:effectLst/>
                          <a:latin typeface="Arial" panose="020B0604020202020204" pitchFamily="34" charset="0"/>
                          <a:ea typeface="Calibri" panose="020F0502020204030204" pitchFamily="34" charset="0"/>
                          <a:cs typeface="Times New Roman" panose="02020603050405020304" pitchFamily="18" charset="0"/>
                        </a:rPr>
                        <a:t> Janet Martínez Luna</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Coordinadora académica Sonia Díaz Camacho y Subdirectora Andrea Jiménez Silos</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Todo el colectivo escolar</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Dirección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Inicio del ciclo escolar</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Durante todo el ciclo escolar 21-22</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Inicio del ciclo escolar 21-22</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Durante todo el ciclo escolar 21-22</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Durante todo el ciclo escolar 21-22</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900" dirty="0" smtClean="0">
                          <a:effectLst/>
                          <a:latin typeface="Arial" panose="020B0604020202020204" pitchFamily="34" charset="0"/>
                          <a:ea typeface="Calibri" panose="020F0502020204030204" pitchFamily="34" charset="0"/>
                          <a:cs typeface="Times New Roman" panose="02020603050405020304" pitchFamily="18" charset="0"/>
                        </a:rPr>
                        <a:t>Hojas </a:t>
                      </a:r>
                      <a:r>
                        <a:rPr lang="es-MX" sz="900" dirty="0">
                          <a:effectLst/>
                          <a:latin typeface="Arial" panose="020B0604020202020204" pitchFamily="34" charset="0"/>
                          <a:ea typeface="Calibri" panose="020F0502020204030204" pitchFamily="34" charset="0"/>
                          <a:cs typeface="Times New Roman" panose="02020603050405020304" pitchFamily="18" charset="0"/>
                        </a:rPr>
                        <a:t>de </a:t>
                      </a:r>
                      <a:r>
                        <a:rPr lang="es-MX" sz="900" dirty="0" err="1">
                          <a:effectLst/>
                          <a:latin typeface="Arial" panose="020B0604020202020204" pitchFamily="34" charset="0"/>
                          <a:ea typeface="Calibri" panose="020F0502020204030204" pitchFamily="34" charset="0"/>
                          <a:cs typeface="Times New Roman" panose="02020603050405020304" pitchFamily="18" charset="0"/>
                        </a:rPr>
                        <a:t>rotafolio</a:t>
                      </a:r>
                      <a:r>
                        <a:rPr lang="es-MX" sz="900" dirty="0">
                          <a:effectLst/>
                          <a:latin typeface="Arial" panose="020B0604020202020204" pitchFamily="34" charset="0"/>
                          <a:ea typeface="Calibri" panose="020F0502020204030204" pitchFamily="34" charset="0"/>
                          <a:cs typeface="Times New Roman" panose="02020603050405020304" pitchFamily="18" charset="0"/>
                        </a:rPr>
                        <a:t>, tabloides y hojas de máquina, cinta de seguridad</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Nebulizadores, solución sanitizante especializada para los </a:t>
                      </a:r>
                      <a:r>
                        <a:rPr lang="es-MX" sz="900" dirty="0" err="1">
                          <a:effectLst/>
                          <a:latin typeface="Arial" panose="020B0604020202020204" pitchFamily="34" charset="0"/>
                          <a:ea typeface="Calibri" panose="020F0502020204030204" pitchFamily="34" charset="0"/>
                          <a:cs typeface="Times New Roman" panose="02020603050405020304" pitchFamily="18" charset="0"/>
                        </a:rPr>
                        <a:t>terbonebulizdores</a:t>
                      </a:r>
                      <a:r>
                        <a:rPr lang="es-MX" sz="900" dirty="0">
                          <a:effectLst/>
                          <a:latin typeface="Arial" panose="020B0604020202020204" pitchFamily="34" charset="0"/>
                          <a:ea typeface="Calibri" panose="020F0502020204030204" pitchFamily="34" charset="0"/>
                          <a:cs typeface="Times New Roman" panose="02020603050405020304" pitchFamily="18" charset="0"/>
                        </a:rPr>
                        <a:t>, gel </a:t>
                      </a:r>
                      <a:r>
                        <a:rPr lang="es-MX" sz="900" dirty="0" err="1">
                          <a:effectLst/>
                          <a:latin typeface="Arial" panose="020B0604020202020204" pitchFamily="34" charset="0"/>
                          <a:ea typeface="Calibri" panose="020F0502020204030204" pitchFamily="34" charset="0"/>
                          <a:cs typeface="Times New Roman" panose="02020603050405020304" pitchFamily="18" charset="0"/>
                        </a:rPr>
                        <a:t>antibacterial</a:t>
                      </a: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Termómetro digital y listas de registro diario.</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Jabón liquido </a:t>
                      </a:r>
                      <a:r>
                        <a:rPr lang="es-MX" sz="900" dirty="0" err="1">
                          <a:effectLst/>
                          <a:latin typeface="Arial" panose="020B0604020202020204" pitchFamily="34" charset="0"/>
                          <a:ea typeface="Calibri" panose="020F0502020204030204" pitchFamily="34" charset="0"/>
                          <a:cs typeface="Times New Roman" panose="02020603050405020304" pitchFamily="18" charset="0"/>
                        </a:rPr>
                        <a:t>antibacterial</a:t>
                      </a:r>
                      <a:r>
                        <a:rPr lang="es-MX" sz="900" dirty="0">
                          <a:effectLst/>
                          <a:latin typeface="Arial" panose="020B0604020202020204" pitchFamily="34" charset="0"/>
                          <a:ea typeface="Calibri" panose="020F0502020204030204" pitchFamily="34" charset="0"/>
                          <a:cs typeface="Times New Roman" panose="02020603050405020304" pitchFamily="18" charset="0"/>
                        </a:rPr>
                        <a:t> y toallitas de papel sanitas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Página oficial de Facebook</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s-MX" sz="900" dirty="0">
                          <a:effectLst/>
                          <a:latin typeface="Arial" panose="020B0604020202020204" pitchFamily="34" charset="0"/>
                          <a:ea typeface="Calibri" panose="020F0502020204030204" pitchFamily="34" charset="0"/>
                          <a:cs typeface="Times New Roman" panose="02020603050405020304" pitchFamily="18" charset="0"/>
                        </a:rPr>
                        <a:t> </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8159034"/>
                  </a:ext>
                </a:extLst>
              </a:tr>
            </a:tbl>
          </a:graphicData>
        </a:graphic>
      </p:graphicFrame>
    </p:spTree>
    <p:extLst>
      <p:ext uri="{BB962C8B-B14F-4D97-AF65-F5344CB8AC3E}">
        <p14:creationId xmlns:p14="http://schemas.microsoft.com/office/powerpoint/2010/main" val="559790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240,002 Fondos Halloween Vectores, Ilustraciones y Gráficos - 123RF">
            <a:extLst>
              <a:ext uri="{FF2B5EF4-FFF2-40B4-BE49-F238E27FC236}">
                <a16:creationId xmlns:a16="http://schemas.microsoft.com/office/drawing/2014/main" id="{5884CBBD-8DE8-479E-8B41-6AD761C8F29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b="8267"/>
          <a:stretch/>
        </p:blipFill>
        <p:spPr bwMode="auto">
          <a:xfrm>
            <a:off x="-1097" y="13500"/>
            <a:ext cx="12192000" cy="702659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o 14">
            <a:extLst>
              <a:ext uri="{FF2B5EF4-FFF2-40B4-BE49-F238E27FC236}">
                <a16:creationId xmlns:a16="http://schemas.microsoft.com/office/drawing/2014/main" id="{2FA3B1A8-5285-4A62-AFB2-FEABD77CF915}"/>
              </a:ext>
            </a:extLst>
          </p:cNvPr>
          <p:cNvGrpSpPr/>
          <p:nvPr/>
        </p:nvGrpSpPr>
        <p:grpSpPr>
          <a:xfrm>
            <a:off x="541796" y="1501273"/>
            <a:ext cx="11104600" cy="5477264"/>
            <a:chOff x="523982" y="1519823"/>
            <a:chExt cx="11104600" cy="5156908"/>
          </a:xfrm>
          <a:effectLst>
            <a:glow rad="76200">
              <a:schemeClr val="bg1"/>
            </a:glow>
          </a:effectLst>
        </p:grpSpPr>
        <p:pic>
          <p:nvPicPr>
            <p:cNvPr id="16" name="Imagen 15">
              <a:extLst>
                <a:ext uri="{FF2B5EF4-FFF2-40B4-BE49-F238E27FC236}">
                  <a16:creationId xmlns:a16="http://schemas.microsoft.com/office/drawing/2014/main" id="{3CF34E95-D570-43AD-95B0-0772C9C1A0AA}"/>
                </a:ext>
              </a:extLst>
            </p:cNvPr>
            <p:cNvPicPr>
              <a:picLocks noChangeAspect="1"/>
            </p:cNvPicPr>
            <p:nvPr/>
          </p:nvPicPr>
          <p:blipFill>
            <a:blip r:embed="rId4">
              <a:alphaModFix amt="8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23982" y="1519823"/>
              <a:ext cx="11104600" cy="4749995"/>
            </a:xfrm>
            <a:prstGeom prst="rect">
              <a:avLst/>
            </a:prstGeom>
            <a:ln>
              <a:solidFill>
                <a:schemeClr val="bg1">
                  <a:lumMod val="50000"/>
                </a:schemeClr>
              </a:solidFill>
            </a:ln>
            <a:effectLst>
              <a:outerShdw blurRad="50800" dist="38100" dir="5400000" algn="t" rotWithShape="0">
                <a:prstClr val="black">
                  <a:alpha val="40000"/>
                </a:prstClr>
              </a:outerShdw>
            </a:effectLst>
            <a:scene3d>
              <a:camera prst="orthographicFront"/>
              <a:lightRig rig="threePt" dir="t"/>
            </a:scene3d>
            <a:sp3d>
              <a:bevelT w="114300" prst="artDeco"/>
            </a:sp3d>
          </p:spPr>
        </p:pic>
        <p:sp>
          <p:nvSpPr>
            <p:cNvPr id="17" name="CuadroTexto 16">
              <a:extLst>
                <a:ext uri="{FF2B5EF4-FFF2-40B4-BE49-F238E27FC236}">
                  <a16:creationId xmlns:a16="http://schemas.microsoft.com/office/drawing/2014/main" id="{ACEA0B34-407A-4744-AEB1-78C6BCC03E02}"/>
                </a:ext>
              </a:extLst>
            </p:cNvPr>
            <p:cNvSpPr txBox="1"/>
            <p:nvPr/>
          </p:nvSpPr>
          <p:spPr>
            <a:xfrm>
              <a:off x="686534" y="1634642"/>
              <a:ext cx="10779495" cy="5042089"/>
            </a:xfrm>
            <a:prstGeom prst="rect">
              <a:avLst/>
            </a:prstGeom>
            <a:noFill/>
          </p:spPr>
          <p:txBody>
            <a:bodyPr wrap="square">
              <a:spAutoFit/>
            </a:bodyPr>
            <a:lstStyle/>
            <a:p>
              <a:pPr algn="just"/>
              <a:endParaRPr lang="es-ES" sz="2200" dirty="0">
                <a:latin typeface="Berlin Sans FB" panose="020E0602020502020306" pitchFamily="34" charset="0"/>
              </a:endParaRPr>
            </a:p>
            <a:p>
              <a:pPr algn="just"/>
              <a:r>
                <a:rPr lang="es-ES" sz="2200" b="0" i="0" dirty="0">
                  <a:solidFill>
                    <a:srgbClr val="000000"/>
                  </a:solidFill>
                  <a:effectLst/>
                  <a:latin typeface="Berlin Sans FB" panose="020E0602020502020306" pitchFamily="34" charset="0"/>
                </a:rPr>
                <a:t>Es importante que las autoridades escolares y educativas tengan presente que </a:t>
              </a:r>
              <a:r>
                <a:rPr lang="es-ES" sz="2200" i="0" dirty="0">
                  <a:effectLst/>
                  <a:latin typeface="Berlin Sans FB" panose="020E0602020502020306" pitchFamily="34" charset="0"/>
                </a:rPr>
                <a:t>las</a:t>
              </a:r>
              <a:r>
                <a:rPr lang="es-ES" sz="2200" b="1" i="0" dirty="0">
                  <a:solidFill>
                    <a:srgbClr val="A7804F"/>
                  </a:solidFill>
                  <a:effectLst/>
                  <a:latin typeface="Berlin Sans FB" panose="020E0602020502020306" pitchFamily="34" charset="0"/>
                </a:rPr>
                <a:t> </a:t>
              </a:r>
              <a:r>
                <a:rPr lang="es-ES" sz="2200" b="1" i="0" dirty="0">
                  <a:ln>
                    <a:solidFill>
                      <a:sysClr val="windowText" lastClr="000000"/>
                    </a:solidFill>
                  </a:ln>
                  <a:solidFill>
                    <a:srgbClr val="00B0F0"/>
                  </a:solidFill>
                  <a:effectLst/>
                  <a:latin typeface="Berlin Sans FB" panose="020E0602020502020306" pitchFamily="34" charset="0"/>
                </a:rPr>
                <a:t>actividades y los productos </a:t>
              </a:r>
              <a:r>
                <a:rPr lang="es-ES" sz="2200" i="0" dirty="0">
                  <a:effectLst/>
                  <a:latin typeface="Berlin Sans FB" panose="020E0602020502020306" pitchFamily="34" charset="0"/>
                </a:rPr>
                <a:t>que se proponen en esta Guía están diseñados para </a:t>
              </a:r>
              <a:r>
                <a:rPr lang="es-ES" sz="2200" i="0" dirty="0">
                  <a:effectLst/>
                  <a:highlight>
                    <a:srgbClr val="FFFF00"/>
                  </a:highlight>
                  <a:latin typeface="Berlin Sans FB" panose="020E0602020502020306" pitchFamily="34" charset="0"/>
                </a:rPr>
                <a:t>orientar la reflexión y concretar las propuestas que surgen del diálogo profesional del colectivo </a:t>
              </a:r>
              <a:r>
                <a:rPr lang="es-ES" sz="2200" i="0" dirty="0">
                  <a:effectLst/>
                  <a:latin typeface="Berlin Sans FB" panose="020E0602020502020306" pitchFamily="34" charset="0"/>
                </a:rPr>
                <a:t>y no deben convertirse en instrumentos de control administrativo.</a:t>
              </a:r>
            </a:p>
            <a:p>
              <a:pPr algn="just"/>
              <a:r>
                <a:rPr lang="es-ES" sz="2200" b="1" i="0" dirty="0">
                  <a:solidFill>
                    <a:srgbClr val="A7804F"/>
                  </a:solidFill>
                  <a:effectLst/>
                  <a:latin typeface="Berlin Sans FB" panose="020E0602020502020306" pitchFamily="34" charset="0"/>
                </a:rPr>
                <a:t/>
              </a:r>
              <a:br>
                <a:rPr lang="es-ES" sz="2200" b="1" i="0" dirty="0">
                  <a:solidFill>
                    <a:srgbClr val="A7804F"/>
                  </a:solidFill>
                  <a:effectLst/>
                  <a:latin typeface="Berlin Sans FB" panose="020E0602020502020306" pitchFamily="34" charset="0"/>
                </a:rPr>
              </a:br>
              <a:r>
                <a:rPr lang="es-ES" sz="2200" b="0" i="0" dirty="0">
                  <a:solidFill>
                    <a:srgbClr val="000000"/>
                  </a:solidFill>
                  <a:effectLst/>
                  <a:latin typeface="Berlin Sans FB" panose="020E0602020502020306" pitchFamily="34" charset="0"/>
                </a:rPr>
                <a:t>Maestras y maestros, la Secretaría de Educación Pública reconoce los conocimientos, experiencia, compromiso y vocación que han desplegado para enfrentar los escenarios complejos, cambiantes e inéditos, vividos en los últimos ciclos escolares. Confiamos en que el trabajo de esta sesión oriente las acciones que como escuela implementarán para favorecer el aprendizaje y bienestar de todas las niñas, niños y adolescentes de nuestro país.</a:t>
              </a:r>
              <a:r>
                <a:rPr lang="es-ES" sz="2200" dirty="0">
                  <a:latin typeface="Berlin Sans FB" panose="020E0602020502020306" pitchFamily="34" charset="0"/>
                </a:rPr>
                <a:t> </a:t>
              </a:r>
            </a:p>
            <a:p>
              <a:pPr algn="just"/>
              <a:r>
                <a:rPr lang="es-ES" sz="2000" dirty="0"/>
                <a:t/>
              </a:r>
              <a:br>
                <a:rPr lang="es-ES" sz="2000" dirty="0"/>
              </a:br>
              <a:r>
                <a:rPr lang="es-ES" sz="2000" dirty="0"/>
                <a:t/>
              </a:r>
              <a:br>
                <a:rPr lang="es-ES" sz="2000" dirty="0"/>
              </a:br>
              <a:endParaRPr lang="es-ES" sz="2000" dirty="0"/>
            </a:p>
            <a:p>
              <a:pPr algn="just"/>
              <a:r>
                <a:rPr lang="es-ES" sz="2000" dirty="0"/>
                <a:t/>
              </a:r>
              <a:br>
                <a:rPr lang="es-ES" sz="2000" dirty="0"/>
              </a:br>
              <a:endParaRPr lang="es-ES" sz="2000" b="0" i="0" dirty="0">
                <a:solidFill>
                  <a:srgbClr val="000000"/>
                </a:solidFill>
                <a:effectLst/>
                <a:latin typeface="Berlin Sans FB" panose="020E0602020502020306" pitchFamily="34" charset="0"/>
              </a:endParaRPr>
            </a:p>
          </p:txBody>
        </p:sp>
      </p:grpSp>
      <p:pic>
        <p:nvPicPr>
          <p:cNvPr id="8" name="Imagen 7">
            <a:extLst>
              <a:ext uri="{FF2B5EF4-FFF2-40B4-BE49-F238E27FC236}">
                <a16:creationId xmlns:a16="http://schemas.microsoft.com/office/drawing/2014/main" id="{B62EEAB1-D974-4D52-A1A8-FB8262DB0E8B}"/>
              </a:ext>
            </a:extLst>
          </p:cNvPr>
          <p:cNvPicPr>
            <a:picLocks noChangeAspect="1"/>
          </p:cNvPicPr>
          <p:nvPr/>
        </p:nvPicPr>
        <p:blipFill>
          <a:blip r:embed="rId4">
            <a:alphaModFix amt="85000"/>
            <a:duotone>
              <a:prstClr val="black"/>
              <a:srgbClr val="7030A0">
                <a:tint val="45000"/>
                <a:satMod val="400000"/>
              </a:srgb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215082"/>
            <a:ext cx="12192000" cy="1071110"/>
          </a:xfrm>
          <a:prstGeom prst="rect">
            <a:avLst/>
          </a:prstGeom>
          <a:effectLst>
            <a:outerShdw blurRad="50800" dist="38100" dir="5400000" algn="t" rotWithShape="0">
              <a:prstClr val="black">
                <a:alpha val="40000"/>
              </a:prstClr>
            </a:outerShdw>
          </a:effectLst>
        </p:spPr>
      </p:pic>
      <p:sp>
        <p:nvSpPr>
          <p:cNvPr id="11" name="CuadroTexto 10">
            <a:extLst>
              <a:ext uri="{FF2B5EF4-FFF2-40B4-BE49-F238E27FC236}">
                <a16:creationId xmlns:a16="http://schemas.microsoft.com/office/drawing/2014/main" id="{F0BBCC3D-622D-41CD-AFDE-6ED5CBA5BB8F}"/>
              </a:ext>
            </a:extLst>
          </p:cNvPr>
          <p:cNvSpPr txBox="1"/>
          <p:nvPr/>
        </p:nvSpPr>
        <p:spPr>
          <a:xfrm>
            <a:off x="202103" y="288923"/>
            <a:ext cx="11786697" cy="923330"/>
          </a:xfrm>
          <a:prstGeom prst="rect">
            <a:avLst/>
          </a:prstGeom>
          <a:noFill/>
          <a:effectLst>
            <a:glow rad="127000">
              <a:schemeClr val="bg1"/>
            </a:glow>
          </a:effectLst>
        </p:spPr>
        <p:txBody>
          <a:bodyPr wrap="square">
            <a:spAutoFit/>
          </a:bodyPr>
          <a:lstStyle/>
          <a:p>
            <a:pPr algn="ctr"/>
            <a:r>
              <a:rPr lang="es-ES" sz="5400" b="0" cap="none" spc="0" dirty="0">
                <a:ln w="28575">
                  <a:solidFill>
                    <a:schemeClr val="tx1"/>
                  </a:solidFill>
                </a:ln>
                <a:solidFill>
                  <a:srgbClr val="FF8409"/>
                </a:solidFill>
                <a:effectLst>
                  <a:outerShdw blurRad="38100" dist="19050" dir="2700000" algn="tl" rotWithShape="0">
                    <a:schemeClr val="dk1">
                      <a:alpha val="40000"/>
                    </a:schemeClr>
                  </a:outerShdw>
                </a:effectLst>
                <a:latin typeface="Berlin Sans FB Demi" panose="020E0802020502020306" pitchFamily="34" charset="0"/>
              </a:rPr>
              <a:t>Presentación</a:t>
            </a:r>
            <a:endParaRPr lang="es-MX" sz="5400" dirty="0">
              <a:ln w="28575">
                <a:solidFill>
                  <a:schemeClr val="tx1"/>
                </a:solidFill>
              </a:ln>
              <a:solidFill>
                <a:srgbClr val="FF8409"/>
              </a:solidFill>
              <a:latin typeface="Berlin Sans FB Demi" panose="020E0802020502020306" pitchFamily="34" charset="0"/>
            </a:endParaRPr>
          </a:p>
        </p:txBody>
      </p:sp>
    </p:spTree>
    <p:extLst>
      <p:ext uri="{BB962C8B-B14F-4D97-AF65-F5344CB8AC3E}">
        <p14:creationId xmlns:p14="http://schemas.microsoft.com/office/powerpoint/2010/main" val="855642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89B4803-7FDB-4AE3-9CAD-73FA1DC0C0CD}"/>
              </a:ext>
            </a:extLst>
          </p:cNvPr>
          <p:cNvPicPr>
            <a:picLocks noChangeAspect="1"/>
          </p:cNvPicPr>
          <p:nvPr/>
        </p:nvPicPr>
        <p:blipFill>
          <a:blip r:embed="rId2">
            <a:alphaModFix amt="85000"/>
          </a:blip>
          <a:stretch>
            <a:fillRect/>
          </a:stretch>
        </p:blipFill>
        <p:spPr>
          <a:xfrm>
            <a:off x="0" y="11959"/>
            <a:ext cx="12192000" cy="6834081"/>
          </a:xfrm>
          <a:prstGeom prst="rect">
            <a:avLst/>
          </a:prstGeom>
        </p:spPr>
      </p:pic>
      <p:pic>
        <p:nvPicPr>
          <p:cNvPr id="10" name="Imagen 9">
            <a:extLst>
              <a:ext uri="{FF2B5EF4-FFF2-40B4-BE49-F238E27FC236}">
                <a16:creationId xmlns:a16="http://schemas.microsoft.com/office/drawing/2014/main" id="{CB786DDF-A418-4FFA-B74D-EE2642BFB237}"/>
              </a:ext>
            </a:extLst>
          </p:cNvPr>
          <p:cNvPicPr>
            <a:picLocks noChangeAspect="1"/>
          </p:cNvPicPr>
          <p:nvPr/>
        </p:nvPicPr>
        <p:blipFill rotWithShape="1">
          <a:blip r:embed="rId3"/>
          <a:srcRect l="759" t="3779" r="796" b="4112"/>
          <a:stretch/>
        </p:blipFill>
        <p:spPr>
          <a:xfrm>
            <a:off x="498765" y="418993"/>
            <a:ext cx="9245600" cy="2933807"/>
          </a:xfrm>
          <a:prstGeom prst="rect">
            <a:avLst/>
          </a:prstGeom>
          <a:ln w="76200">
            <a:solidFill>
              <a:schemeClr val="tx1"/>
            </a:solidFill>
          </a:ln>
          <a:effectLst>
            <a:glow rad="127000">
              <a:schemeClr val="bg1"/>
            </a:glow>
          </a:effectLst>
          <a:scene3d>
            <a:camera prst="orthographicFront"/>
            <a:lightRig rig="threePt" dir="t"/>
          </a:scene3d>
          <a:sp3d>
            <a:bevelT/>
          </a:sp3d>
        </p:spPr>
      </p:pic>
      <p:pic>
        <p:nvPicPr>
          <p:cNvPr id="13" name="Imagen 12">
            <a:extLst>
              <a:ext uri="{FF2B5EF4-FFF2-40B4-BE49-F238E27FC236}">
                <a16:creationId xmlns:a16="http://schemas.microsoft.com/office/drawing/2014/main" id="{EEC17653-E2BD-41F6-A00F-BA1E842131CD}"/>
              </a:ext>
            </a:extLst>
          </p:cNvPr>
          <p:cNvPicPr>
            <a:picLocks noChangeAspect="1"/>
          </p:cNvPicPr>
          <p:nvPr/>
        </p:nvPicPr>
        <p:blipFill rotWithShape="1">
          <a:blip r:embed="rId4"/>
          <a:srcRect l="658" t="3385" r="798"/>
          <a:stretch/>
        </p:blipFill>
        <p:spPr>
          <a:xfrm>
            <a:off x="498765" y="3860800"/>
            <a:ext cx="9245600" cy="2578206"/>
          </a:xfrm>
          <a:prstGeom prst="rect">
            <a:avLst/>
          </a:prstGeom>
          <a:ln w="76200">
            <a:solidFill>
              <a:schemeClr val="tx1"/>
            </a:solidFill>
          </a:ln>
          <a:effectLst>
            <a:glow rad="127000">
              <a:schemeClr val="bg1"/>
            </a:glow>
          </a:effectLst>
          <a:scene3d>
            <a:camera prst="orthographicFront"/>
            <a:lightRig rig="threePt" dir="t"/>
          </a:scene3d>
          <a:sp3d>
            <a:bevelT/>
          </a:sp3d>
        </p:spPr>
      </p:pic>
    </p:spTree>
    <p:extLst>
      <p:ext uri="{BB962C8B-B14F-4D97-AF65-F5344CB8AC3E}">
        <p14:creationId xmlns:p14="http://schemas.microsoft.com/office/powerpoint/2010/main" val="77264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dos de pantalla de Halloween - FondosMil">
            <a:extLst>
              <a:ext uri="{FF2B5EF4-FFF2-40B4-BE49-F238E27FC236}">
                <a16:creationId xmlns:a16="http://schemas.microsoft.com/office/drawing/2014/main" id="{378D5E71-8A93-4054-87CA-31374F5FAF43}"/>
              </a:ext>
            </a:extLst>
          </p:cNvPr>
          <p:cNvPicPr>
            <a:picLocks noChangeAspect="1" noChangeArrowheads="1"/>
          </p:cNvPicPr>
          <p:nvPr/>
        </p:nvPicPr>
        <p:blipFill>
          <a:blip r:embed="rId2">
            <a:alphaModFix amt="85000"/>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a:stretch>
            <a:fillRect/>
          </a:stretch>
        </p:blipFill>
        <p:spPr bwMode="auto">
          <a:xfrm>
            <a:off x="-38101" y="0"/>
            <a:ext cx="12192000" cy="68580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36FB18A7-B85D-4120-96F4-84941607F4BB}"/>
              </a:ext>
            </a:extLst>
          </p:cNvPr>
          <p:cNvPicPr>
            <a:picLocks noChangeAspect="1"/>
          </p:cNvPicPr>
          <p:nvPr/>
        </p:nvPicPr>
        <p:blipFill>
          <a:blip r:embed="rId4"/>
          <a:stretch>
            <a:fillRect/>
          </a:stretch>
        </p:blipFill>
        <p:spPr>
          <a:xfrm>
            <a:off x="585627" y="3429000"/>
            <a:ext cx="11106364" cy="3187557"/>
          </a:xfrm>
          <a:prstGeom prst="rect">
            <a:avLst/>
          </a:prstGeom>
          <a:ln w="76200">
            <a:solidFill>
              <a:srgbClr val="FF8409"/>
            </a:solidFill>
          </a:ln>
          <a:effectLst>
            <a:glow rad="127000">
              <a:schemeClr val="bg1"/>
            </a:glow>
          </a:effectLst>
        </p:spPr>
      </p:pic>
      <p:sp>
        <p:nvSpPr>
          <p:cNvPr id="9" name="CuadroTexto 8">
            <a:extLst>
              <a:ext uri="{FF2B5EF4-FFF2-40B4-BE49-F238E27FC236}">
                <a16:creationId xmlns:a16="http://schemas.microsoft.com/office/drawing/2014/main" id="{200135A3-C596-4B92-B0DC-80DD98C0678E}"/>
              </a:ext>
            </a:extLst>
          </p:cNvPr>
          <p:cNvSpPr txBox="1"/>
          <p:nvPr/>
        </p:nvSpPr>
        <p:spPr>
          <a:xfrm>
            <a:off x="2152649" y="393700"/>
            <a:ext cx="7810500" cy="2523768"/>
          </a:xfrm>
          <a:prstGeom prst="rect">
            <a:avLst/>
          </a:prstGeom>
          <a:solidFill>
            <a:srgbClr val="FFEBFF"/>
          </a:solidFill>
          <a:ln w="149225" cmpd="thinThick">
            <a:solidFill>
              <a:srgbClr val="FFC000"/>
            </a:solidFill>
          </a:ln>
        </p:spPr>
        <p:txBody>
          <a:bodyPr wrap="square" rtlCol="0">
            <a:spAutoFit/>
          </a:bodyPr>
          <a:lstStyle/>
          <a:p>
            <a:pPr algn="ctr"/>
            <a:r>
              <a:rPr lang="es-MX" sz="5400" b="1" dirty="0">
                <a:ln w="38100">
                  <a:solidFill>
                    <a:schemeClr val="tx1"/>
                  </a:solidFill>
                </a:ln>
                <a:solidFill>
                  <a:srgbClr val="FF8409"/>
                </a:solidFill>
                <a:latin typeface="Berlin Sans FB" panose="020E0602020502020306" pitchFamily="34" charset="0"/>
              </a:rPr>
              <a:t>MOMENTO III</a:t>
            </a:r>
          </a:p>
          <a:p>
            <a:pPr algn="ctr"/>
            <a:r>
              <a:rPr lang="es-MX" sz="4000" b="1" dirty="0">
                <a:ln w="38100">
                  <a:noFill/>
                </a:ln>
                <a:solidFill>
                  <a:sysClr val="windowText" lastClr="000000"/>
                </a:solidFill>
                <a:latin typeface="Berlin Sans FB" panose="020E0602020502020306" pitchFamily="34" charset="0"/>
              </a:rPr>
              <a:t>Organización de la escuela </a:t>
            </a:r>
          </a:p>
          <a:p>
            <a:pPr algn="ctr"/>
            <a:r>
              <a:rPr lang="es-MX" sz="3200" dirty="0">
                <a:ln w="38100">
                  <a:noFill/>
                </a:ln>
                <a:solidFill>
                  <a:srgbClr val="7030A0"/>
                </a:solidFill>
                <a:latin typeface="Berlin Sans FB" panose="020E0602020502020306" pitchFamily="34" charset="0"/>
              </a:rPr>
              <a:t>Decidamos cómo organizaremos el espacio del CTE destinado a la organización escolar</a:t>
            </a:r>
          </a:p>
        </p:txBody>
      </p:sp>
    </p:spTree>
    <p:extLst>
      <p:ext uri="{BB962C8B-B14F-4D97-AF65-F5344CB8AC3E}">
        <p14:creationId xmlns:p14="http://schemas.microsoft.com/office/powerpoint/2010/main" val="15914884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 magia de Halloween | Imágenes de Miedo y Fotos de Terror">
            <a:extLst>
              <a:ext uri="{FF2B5EF4-FFF2-40B4-BE49-F238E27FC236}">
                <a16:creationId xmlns:a16="http://schemas.microsoft.com/office/drawing/2014/main" id="{8A71B917-2B44-4056-B7C6-2CCB009EE59F}"/>
              </a:ext>
            </a:extLst>
          </p:cNvPr>
          <p:cNvPicPr>
            <a:picLocks noChangeAspect="1" noChangeArrowheads="1"/>
          </p:cNvPicPr>
          <p:nvPr/>
        </p:nvPicPr>
        <p:blipFill>
          <a:blip r:embed="rId2">
            <a:alphaModFix amt="85000"/>
            <a:extLst>
              <a:ext uri="{28A0092B-C50C-407E-A947-70E740481C1C}">
                <a14:useLocalDpi xmlns:a14="http://schemas.microsoft.com/office/drawing/2010/main" val="0"/>
              </a:ext>
            </a:extLst>
          </a:blip>
          <a:srcRect/>
          <a:stretch>
            <a:fillRect/>
          </a:stretch>
        </p:blipFill>
        <p:spPr bwMode="auto">
          <a:xfrm>
            <a:off x="13237" y="13366"/>
            <a:ext cx="12165526" cy="685442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0C1494FF-944F-4D92-B18F-73469A5CBB39}"/>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417911" y="213951"/>
            <a:ext cx="10402793" cy="1174128"/>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41651D93-7595-4FE1-AC8A-35BAD7B8BB58}"/>
              </a:ext>
            </a:extLst>
          </p:cNvPr>
          <p:cNvSpPr txBox="1"/>
          <p:nvPr/>
        </p:nvSpPr>
        <p:spPr>
          <a:xfrm>
            <a:off x="1501212" y="-215710"/>
            <a:ext cx="10167092" cy="1569660"/>
          </a:xfrm>
          <a:prstGeom prst="rect">
            <a:avLst/>
          </a:prstGeom>
          <a:noFill/>
        </p:spPr>
        <p:txBody>
          <a:bodyPr wrap="square">
            <a:spAutoFit/>
          </a:bodyPr>
          <a:lstStyle/>
          <a:p>
            <a:pPr algn="just"/>
            <a:r>
              <a:rPr lang="es-ES" sz="2400" dirty="0">
                <a:solidFill>
                  <a:srgbClr val="00B050"/>
                </a:solidFill>
              </a:rPr>
              <a:t/>
            </a:r>
            <a:br>
              <a:rPr lang="es-ES" sz="2400" dirty="0">
                <a:solidFill>
                  <a:srgbClr val="00B050"/>
                </a:solidFill>
              </a:rPr>
            </a:br>
            <a:r>
              <a:rPr lang="es-ES" sz="2400" b="1" i="0" dirty="0">
                <a:solidFill>
                  <a:srgbClr val="00B050"/>
                </a:solidFill>
                <a:effectLst/>
                <a:latin typeface="Berlin Sans FB" panose="020E0602020502020306" pitchFamily="34" charset="0"/>
              </a:rPr>
              <a:t>Decidan </a:t>
            </a:r>
            <a:r>
              <a:rPr lang="es-ES" sz="2400" b="0" i="0" dirty="0">
                <a:solidFill>
                  <a:srgbClr val="000000"/>
                </a:solidFill>
                <a:effectLst/>
                <a:latin typeface="Berlin Sans FB" panose="020E0602020502020306" pitchFamily="34" charset="0"/>
              </a:rPr>
              <a:t>qué </a:t>
            </a:r>
            <a:r>
              <a:rPr lang="es-ES" sz="2400" b="1" i="0" dirty="0">
                <a:solidFill>
                  <a:srgbClr val="00B0F0"/>
                </a:solidFill>
                <a:effectLst/>
                <a:latin typeface="Berlin Sans FB" panose="020E0602020502020306" pitchFamily="34" charset="0"/>
              </a:rPr>
              <a:t>temas</a:t>
            </a:r>
            <a:r>
              <a:rPr lang="es-ES" sz="2400" b="0" i="0" dirty="0">
                <a:solidFill>
                  <a:srgbClr val="000000"/>
                </a:solidFill>
                <a:effectLst/>
                <a:latin typeface="Berlin Sans FB" panose="020E0602020502020306" pitchFamily="34" charset="0"/>
              </a:rPr>
              <a:t> abordarán en este espacio a lo </a:t>
            </a:r>
            <a:r>
              <a:rPr lang="es-ES" sz="2400" b="1" i="0" dirty="0">
                <a:solidFill>
                  <a:srgbClr val="00B0F0"/>
                </a:solidFill>
                <a:effectLst/>
                <a:latin typeface="Berlin Sans FB" panose="020E0602020502020306" pitchFamily="34" charset="0"/>
              </a:rPr>
              <a:t>largo del ciclo escolar </a:t>
            </a:r>
            <a:r>
              <a:rPr lang="es-ES" sz="2400" b="0" i="0" dirty="0">
                <a:solidFill>
                  <a:srgbClr val="000000"/>
                </a:solidFill>
                <a:effectLst/>
                <a:latin typeface="Berlin Sans FB" panose="020E0602020502020306" pitchFamily="34" charset="0"/>
              </a:rPr>
              <a:t>y </a:t>
            </a:r>
            <a:r>
              <a:rPr lang="es-ES" sz="2400" b="1" i="0" dirty="0">
                <a:solidFill>
                  <a:srgbClr val="00B050"/>
                </a:solidFill>
                <a:effectLst/>
                <a:latin typeface="Berlin Sans FB" panose="020E0602020502020306" pitchFamily="34" charset="0"/>
              </a:rPr>
              <a:t>tomen</a:t>
            </a:r>
            <a:r>
              <a:rPr lang="es-ES" sz="2400" b="0" i="0" dirty="0">
                <a:solidFill>
                  <a:srgbClr val="000000"/>
                </a:solidFill>
                <a:effectLst/>
                <a:latin typeface="Berlin Sans FB" panose="020E0602020502020306" pitchFamily="34" charset="0"/>
              </a:rPr>
              <a:t> los </a:t>
            </a:r>
            <a:r>
              <a:rPr lang="es-ES" sz="2400" b="1" i="0" dirty="0">
                <a:solidFill>
                  <a:srgbClr val="FF66FF"/>
                </a:solidFill>
                <a:effectLst/>
                <a:latin typeface="Berlin Sans FB" panose="020E0602020502020306" pitchFamily="34" charset="0"/>
              </a:rPr>
              <a:t>acuerdos</a:t>
            </a:r>
            <a:r>
              <a:rPr lang="es-ES" sz="2400" b="0" i="0" dirty="0">
                <a:solidFill>
                  <a:srgbClr val="000000"/>
                </a:solidFill>
                <a:effectLst/>
                <a:latin typeface="Berlin Sans FB" panose="020E0602020502020306" pitchFamily="34" charset="0"/>
              </a:rPr>
              <a:t> necesarios para abordarlos en la Segunda Sesión Ordinaria de CTE.</a:t>
            </a:r>
          </a:p>
        </p:txBody>
      </p:sp>
      <p:grpSp>
        <p:nvGrpSpPr>
          <p:cNvPr id="11" name="Grupo 10">
            <a:extLst>
              <a:ext uri="{FF2B5EF4-FFF2-40B4-BE49-F238E27FC236}">
                <a16:creationId xmlns:a16="http://schemas.microsoft.com/office/drawing/2014/main" id="{75F37974-CC27-44B4-ACBD-A0E756A6DD55}"/>
              </a:ext>
            </a:extLst>
          </p:cNvPr>
          <p:cNvGrpSpPr/>
          <p:nvPr/>
        </p:nvGrpSpPr>
        <p:grpSpPr>
          <a:xfrm>
            <a:off x="514515" y="1436813"/>
            <a:ext cx="11306189" cy="5059349"/>
            <a:chOff x="514515" y="1436813"/>
            <a:chExt cx="11306189" cy="5059349"/>
          </a:xfrm>
        </p:grpSpPr>
        <p:sp>
          <p:nvSpPr>
            <p:cNvPr id="12" name="CuadroTexto 11">
              <a:extLst>
                <a:ext uri="{FF2B5EF4-FFF2-40B4-BE49-F238E27FC236}">
                  <a16:creationId xmlns:a16="http://schemas.microsoft.com/office/drawing/2014/main" id="{D1459B88-44B5-4D6A-A198-0C58C2F3802A}"/>
                </a:ext>
              </a:extLst>
            </p:cNvPr>
            <p:cNvSpPr txBox="1"/>
            <p:nvPr/>
          </p:nvSpPr>
          <p:spPr>
            <a:xfrm>
              <a:off x="514515" y="2017602"/>
              <a:ext cx="11306189" cy="4478560"/>
            </a:xfrm>
            <a:prstGeom prst="rect">
              <a:avLst/>
            </a:prstGeom>
            <a:solidFill>
              <a:schemeClr val="accent4">
                <a:lumMod val="20000"/>
                <a:lumOff val="80000"/>
              </a:schemeClr>
            </a:solidFill>
            <a:ln w="57150">
              <a:solidFill>
                <a:srgbClr val="FF8409"/>
              </a:solidFill>
            </a:ln>
            <a:effectLst>
              <a:glow rad="127000">
                <a:schemeClr val="bg1"/>
              </a:glow>
            </a:effectLst>
          </p:spPr>
          <p:txBody>
            <a:bodyPr wrap="square" tIns="324000">
              <a:noAutofit/>
            </a:bodyPr>
            <a:lstStyle/>
            <a:p>
              <a:pPr marL="285750" lvl="0" indent="-285750" algn="just">
                <a:lnSpc>
                  <a:spcPct val="100000"/>
                </a:lnSpc>
                <a:spcBef>
                  <a:spcPts val="0"/>
                </a:spcBef>
                <a:buFont typeface="Wingdings" panose="05000000000000000000" pitchFamily="2" charset="2"/>
                <a:buChar char="Ø"/>
                <a:defRPr/>
              </a:pPr>
              <a:r>
                <a:rPr lang="es-MX" sz="1600" dirty="0">
                  <a:ln w="28575">
                    <a:noFill/>
                  </a:ln>
                  <a:solidFill>
                    <a:prstClr val="black"/>
                  </a:solidFill>
                  <a:latin typeface="Berlin Sans FB Demi" panose="020E0802020502020306" pitchFamily="34" charset="0"/>
                </a:rPr>
                <a:t>Deben en entregar los resultados de sus exámenes de diagnostico, graficas e interpretación de los resultados y la dosificación de los contenidos a coordinación como fecha límite el día 19 de noviembre.</a:t>
              </a:r>
            </a:p>
            <a:p>
              <a:pPr marL="285750" lvl="0" indent="-285750" algn="just">
                <a:lnSpc>
                  <a:spcPct val="100000"/>
                </a:lnSpc>
                <a:spcBef>
                  <a:spcPts val="0"/>
                </a:spcBef>
                <a:buFont typeface="Wingdings" panose="05000000000000000000" pitchFamily="2" charset="2"/>
                <a:buChar char="Ø"/>
                <a:defRPr/>
              </a:pPr>
              <a:endParaRPr lang="es-MX" sz="1600" dirty="0">
                <a:ln w="28575">
                  <a:noFill/>
                </a:ln>
                <a:solidFill>
                  <a:prstClr val="black"/>
                </a:solidFill>
                <a:latin typeface="Berlin Sans FB Demi" panose="020E0802020502020306" pitchFamily="34" charset="0"/>
              </a:endParaRPr>
            </a:p>
            <a:p>
              <a:pPr marL="285750" lvl="0" indent="-285750" algn="just">
                <a:lnSpc>
                  <a:spcPct val="100000"/>
                </a:lnSpc>
                <a:spcBef>
                  <a:spcPts val="0"/>
                </a:spcBef>
                <a:buFont typeface="Wingdings" panose="05000000000000000000" pitchFamily="2" charset="2"/>
                <a:buChar char="Ø"/>
                <a:defRPr/>
              </a:pPr>
              <a:r>
                <a:rPr lang="es-MX" sz="1600" dirty="0">
                  <a:ln w="28575">
                    <a:noFill/>
                  </a:ln>
                  <a:solidFill>
                    <a:prstClr val="black"/>
                  </a:solidFill>
                  <a:latin typeface="Berlin Sans FB Demi" panose="020E0802020502020306" pitchFamily="34" charset="0"/>
                </a:rPr>
                <a:t>Las planeaciones para primer grado se entregaran cada 3 semanas.</a:t>
              </a:r>
            </a:p>
            <a:p>
              <a:pPr marL="285750" lvl="0" indent="-285750" algn="just">
                <a:lnSpc>
                  <a:spcPct val="100000"/>
                </a:lnSpc>
                <a:spcBef>
                  <a:spcPts val="0"/>
                </a:spcBef>
                <a:buFont typeface="Wingdings" panose="05000000000000000000" pitchFamily="2" charset="2"/>
                <a:buChar char="Ø"/>
                <a:defRPr/>
              </a:pPr>
              <a:endParaRPr lang="es-MX" sz="1600" dirty="0">
                <a:ln w="28575">
                  <a:noFill/>
                </a:ln>
                <a:solidFill>
                  <a:prstClr val="black"/>
                </a:solidFill>
                <a:latin typeface="Berlin Sans FB Demi" panose="020E0802020502020306" pitchFamily="34" charset="0"/>
              </a:endParaRPr>
            </a:p>
            <a:p>
              <a:pPr marL="285750" lvl="0" indent="-285750" algn="just">
                <a:lnSpc>
                  <a:spcPct val="100000"/>
                </a:lnSpc>
                <a:spcBef>
                  <a:spcPts val="0"/>
                </a:spcBef>
                <a:buFont typeface="Wingdings" panose="05000000000000000000" pitchFamily="2" charset="2"/>
                <a:buChar char="Ø"/>
                <a:defRPr/>
              </a:pPr>
              <a:r>
                <a:rPr lang="es-MX" sz="1600" dirty="0">
                  <a:ln w="28575">
                    <a:noFill/>
                  </a:ln>
                  <a:solidFill>
                    <a:prstClr val="black"/>
                  </a:solidFill>
                  <a:latin typeface="Berlin Sans FB Demi" panose="020E0802020502020306" pitchFamily="34" charset="0"/>
                </a:rPr>
                <a:t>Las planeaciones de segundo y tercero cada dos semanas.</a:t>
              </a:r>
            </a:p>
            <a:p>
              <a:pPr marL="285750" lvl="0" indent="-285750" algn="just">
                <a:lnSpc>
                  <a:spcPct val="100000"/>
                </a:lnSpc>
                <a:spcBef>
                  <a:spcPts val="0"/>
                </a:spcBef>
                <a:buFont typeface="Wingdings" panose="05000000000000000000" pitchFamily="2" charset="2"/>
                <a:buChar char="Ø"/>
                <a:defRPr/>
              </a:pPr>
              <a:endParaRPr lang="es-MX" sz="1600" dirty="0">
                <a:ln w="28575">
                  <a:noFill/>
                </a:ln>
                <a:solidFill>
                  <a:prstClr val="black"/>
                </a:solidFill>
                <a:latin typeface="Berlin Sans FB Demi" panose="020E0802020502020306" pitchFamily="34" charset="0"/>
              </a:endParaRPr>
            </a:p>
            <a:p>
              <a:pPr marL="285750" lvl="0" indent="-285750" algn="just">
                <a:lnSpc>
                  <a:spcPct val="100000"/>
                </a:lnSpc>
                <a:spcBef>
                  <a:spcPts val="0"/>
                </a:spcBef>
                <a:buFont typeface="Wingdings" panose="05000000000000000000" pitchFamily="2" charset="2"/>
                <a:buChar char="Ø"/>
                <a:defRPr/>
              </a:pPr>
              <a:r>
                <a:rPr lang="es-MX" sz="1600" dirty="0">
                  <a:ln w="28575">
                    <a:noFill/>
                  </a:ln>
                  <a:solidFill>
                    <a:prstClr val="black"/>
                  </a:solidFill>
                  <a:latin typeface="Berlin Sans FB Demi" panose="020E0802020502020306" pitchFamily="34" charset="0"/>
                </a:rPr>
                <a:t>Entregar la memoria y las carpetas de las calificaciones del primer trimestre el día 16 de </a:t>
              </a:r>
              <a:r>
                <a:rPr lang="es-MX" sz="1600" dirty="0" smtClean="0">
                  <a:ln w="28575">
                    <a:noFill/>
                  </a:ln>
                  <a:solidFill>
                    <a:prstClr val="black"/>
                  </a:solidFill>
                  <a:latin typeface="Berlin Sans FB Demi" panose="020E0802020502020306" pitchFamily="34" charset="0"/>
                </a:rPr>
                <a:t>noviembre</a:t>
              </a:r>
            </a:p>
            <a:p>
              <a:pPr marL="285750" lvl="0" indent="-285750" algn="just">
                <a:lnSpc>
                  <a:spcPct val="100000"/>
                </a:lnSpc>
                <a:spcBef>
                  <a:spcPts val="0"/>
                </a:spcBef>
                <a:buFont typeface="Wingdings" panose="05000000000000000000" pitchFamily="2" charset="2"/>
                <a:buChar char="Ø"/>
                <a:defRPr/>
              </a:pPr>
              <a:endParaRPr lang="es-MX" sz="1600" dirty="0" smtClean="0">
                <a:ln w="28575">
                  <a:noFill/>
                </a:ln>
                <a:solidFill>
                  <a:prstClr val="black"/>
                </a:solidFill>
                <a:latin typeface="Berlin Sans FB Demi" panose="020E0802020502020306" pitchFamily="34" charset="0"/>
              </a:endParaRPr>
            </a:p>
            <a:p>
              <a:pPr marL="285750" lvl="0" indent="-285750" algn="just">
                <a:lnSpc>
                  <a:spcPct val="100000"/>
                </a:lnSpc>
                <a:spcBef>
                  <a:spcPts val="0"/>
                </a:spcBef>
                <a:buFont typeface="Wingdings" panose="05000000000000000000" pitchFamily="2" charset="2"/>
                <a:buChar char="Ø"/>
                <a:defRPr/>
              </a:pPr>
              <a:r>
                <a:rPr lang="es-MX" sz="1600" dirty="0" smtClean="0">
                  <a:ln w="28575">
                    <a:noFill/>
                  </a:ln>
                  <a:solidFill>
                    <a:prstClr val="black"/>
                  </a:solidFill>
                  <a:latin typeface="Berlin Sans FB Demi" panose="020E0802020502020306" pitchFamily="34" charset="0"/>
                </a:rPr>
                <a:t>Organización de trabajo por los grupos los primeros en tres subgrupos y los segundos y terceros en dos subgrupos</a:t>
              </a:r>
            </a:p>
            <a:p>
              <a:pPr marL="285750" lvl="0" indent="-285750" algn="just">
                <a:lnSpc>
                  <a:spcPct val="100000"/>
                </a:lnSpc>
                <a:spcBef>
                  <a:spcPts val="0"/>
                </a:spcBef>
                <a:buFont typeface="Wingdings" panose="05000000000000000000" pitchFamily="2" charset="2"/>
                <a:buChar char="Ø"/>
                <a:defRPr/>
              </a:pPr>
              <a:endParaRPr lang="es-MX" sz="1600" dirty="0" smtClean="0">
                <a:ln w="28575">
                  <a:noFill/>
                </a:ln>
                <a:solidFill>
                  <a:prstClr val="black"/>
                </a:solidFill>
                <a:latin typeface="Berlin Sans FB Demi" panose="020E0802020502020306" pitchFamily="34" charset="0"/>
              </a:endParaRPr>
            </a:p>
            <a:p>
              <a:pPr marL="285750" lvl="0" indent="-285750" algn="just">
                <a:lnSpc>
                  <a:spcPct val="100000"/>
                </a:lnSpc>
                <a:spcBef>
                  <a:spcPts val="0"/>
                </a:spcBef>
                <a:buFont typeface="Wingdings" panose="05000000000000000000" pitchFamily="2" charset="2"/>
                <a:buChar char="Ø"/>
                <a:defRPr/>
              </a:pPr>
              <a:endParaRPr lang="es-MX" sz="1400" dirty="0">
                <a:ln w="28575">
                  <a:noFill/>
                </a:ln>
                <a:solidFill>
                  <a:prstClr val="black"/>
                </a:solidFill>
                <a:latin typeface="Berlin Sans FB Demi" panose="020E0802020502020306" pitchFamily="34" charset="0"/>
              </a:endParaRPr>
            </a:p>
            <a:p>
              <a:pPr algn="just"/>
              <a:endParaRPr lang="es-MX" sz="1400" dirty="0">
                <a:ln w="28575">
                  <a:noFill/>
                </a:ln>
                <a:latin typeface="Berlin Sans FB Demi" panose="020E0802020502020306" pitchFamily="34" charset="0"/>
              </a:endParaRPr>
            </a:p>
          </p:txBody>
        </p:sp>
        <p:pic>
          <p:nvPicPr>
            <p:cNvPr id="13" name="Imagen 12">
              <a:extLst>
                <a:ext uri="{FF2B5EF4-FFF2-40B4-BE49-F238E27FC236}">
                  <a16:creationId xmlns:a16="http://schemas.microsoft.com/office/drawing/2014/main" id="{F8785E0A-2A68-4D9E-8B6A-CA6BD3CFF4FE}"/>
                </a:ext>
              </a:extLst>
            </p:cNvPr>
            <p:cNvPicPr>
              <a:picLocks noChangeAspect="1"/>
            </p:cNvPicPr>
            <p:nvPr/>
          </p:nvPicPr>
          <p:blipFill>
            <a:blip r:embed="rId5"/>
            <a:stretch>
              <a:fillRect/>
            </a:stretch>
          </p:blipFill>
          <p:spPr>
            <a:xfrm>
              <a:off x="4390646" y="1436813"/>
              <a:ext cx="3553926" cy="1009986"/>
            </a:xfrm>
            <a:prstGeom prst="rect">
              <a:avLst/>
            </a:prstGeom>
          </p:spPr>
        </p:pic>
      </p:grpSp>
      <p:sp>
        <p:nvSpPr>
          <p:cNvPr id="20" name="Diagrama de flujo: conector fuera de página 19">
            <a:extLst>
              <a:ext uri="{FF2B5EF4-FFF2-40B4-BE49-F238E27FC236}">
                <a16:creationId xmlns:a16="http://schemas.microsoft.com/office/drawing/2014/main" id="{D16114B3-0FDA-4F16-B1DD-548751D36467}"/>
              </a:ext>
            </a:extLst>
          </p:cNvPr>
          <p:cNvSpPr/>
          <p:nvPr/>
        </p:nvSpPr>
        <p:spPr>
          <a:xfrm>
            <a:off x="110836" y="13366"/>
            <a:ext cx="1302328" cy="2134923"/>
          </a:xfrm>
          <a:prstGeom prst="flowChartOffpageConnector">
            <a:avLst/>
          </a:prstGeom>
          <a:solidFill>
            <a:srgbClr val="7030A0"/>
          </a:solidFill>
          <a:effectLst>
            <a:glow rad="63500">
              <a:schemeClr val="bg1"/>
            </a:glow>
            <a:outerShdw blurRad="50800" dist="38100" dir="2700000" algn="tl" rotWithShape="0">
              <a:prstClr val="black">
                <a:alpha val="40000"/>
              </a:prstClr>
            </a:outerShd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1" name="CuadroTexto 20">
            <a:extLst>
              <a:ext uri="{FF2B5EF4-FFF2-40B4-BE49-F238E27FC236}">
                <a16:creationId xmlns:a16="http://schemas.microsoft.com/office/drawing/2014/main" id="{D17BEC3F-AD2D-43C0-AFF0-BF8BDEEB101D}"/>
              </a:ext>
            </a:extLst>
          </p:cNvPr>
          <p:cNvSpPr txBox="1"/>
          <p:nvPr/>
        </p:nvSpPr>
        <p:spPr>
          <a:xfrm>
            <a:off x="13237" y="458316"/>
            <a:ext cx="15061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0" i="0" u="none" strike="noStrike" kern="1200" cap="none" spc="0" normalizeH="0" baseline="0" noProof="0" dirty="0">
                <a:ln w="38100">
                  <a:noFill/>
                </a:ln>
                <a:solidFill>
                  <a:schemeClr val="bg1"/>
                </a:solidFill>
                <a:effectLst>
                  <a:outerShdw blurRad="38100" dist="38100" dir="2700000" algn="tl">
                    <a:srgbClr val="000000">
                      <a:alpha val="43137"/>
                    </a:srgbClr>
                  </a:outerShdw>
                </a:effectLst>
                <a:uLnTx/>
                <a:uFillTx/>
                <a:latin typeface="Modern Love" panose="04090805081005020601" pitchFamily="82" charset="0"/>
                <a:ea typeface="+mn-ea"/>
                <a:cs typeface="+mn-cs"/>
              </a:rPr>
              <a:t>15</a:t>
            </a:r>
          </a:p>
        </p:txBody>
      </p:sp>
    </p:spTree>
    <p:extLst>
      <p:ext uri="{BB962C8B-B14F-4D97-AF65-F5344CB8AC3E}">
        <p14:creationId xmlns:p14="http://schemas.microsoft.com/office/powerpoint/2010/main" val="2441395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lloween Vectores, Iconos, Gráficos y Fondos para Descargar Gratis">
            <a:extLst>
              <a:ext uri="{FF2B5EF4-FFF2-40B4-BE49-F238E27FC236}">
                <a16:creationId xmlns:a16="http://schemas.microsoft.com/office/drawing/2014/main" id="{A1F3FA16-481C-46F4-B131-616F5529619A}"/>
              </a:ext>
            </a:extLst>
          </p:cNvPr>
          <p:cNvPicPr>
            <a:picLocks noChangeAspect="1" noChangeArrowheads="1"/>
          </p:cNvPicPr>
          <p:nvPr/>
        </p:nvPicPr>
        <p:blipFill>
          <a:blip r:embed="rId2">
            <a:alphaModFix amt="85000"/>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514BD8CB-8970-46A8-82AA-397239449E25}"/>
              </a:ext>
            </a:extLst>
          </p:cNvPr>
          <p:cNvSpPr/>
          <p:nvPr/>
        </p:nvSpPr>
        <p:spPr>
          <a:xfrm>
            <a:off x="254000" y="1574800"/>
            <a:ext cx="11671300" cy="4978400"/>
          </a:xfrm>
          <a:prstGeom prst="rect">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aphicFrame>
        <p:nvGraphicFramePr>
          <p:cNvPr id="3" name="Tabla 2">
            <a:extLst>
              <a:ext uri="{FF2B5EF4-FFF2-40B4-BE49-F238E27FC236}">
                <a16:creationId xmlns:a16="http://schemas.microsoft.com/office/drawing/2014/main" id="{AEC08A6A-9529-40CD-B099-1271DA4F7F5B}"/>
              </a:ext>
            </a:extLst>
          </p:cNvPr>
          <p:cNvGraphicFramePr>
            <a:graphicFrameLocks noGrp="1"/>
          </p:cNvGraphicFramePr>
          <p:nvPr>
            <p:extLst>
              <p:ext uri="{D42A27DB-BD31-4B8C-83A1-F6EECF244321}">
                <p14:modId xmlns:p14="http://schemas.microsoft.com/office/powerpoint/2010/main" val="3040460652"/>
              </p:ext>
            </p:extLst>
          </p:nvPr>
        </p:nvGraphicFramePr>
        <p:xfrm>
          <a:off x="425453" y="1693608"/>
          <a:ext cx="11353794" cy="4736175"/>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3432461">
                  <a:extLst>
                    <a:ext uri="{9D8B030D-6E8A-4147-A177-3AD203B41FA5}">
                      <a16:colId xmlns:a16="http://schemas.microsoft.com/office/drawing/2014/main" val="2658109320"/>
                    </a:ext>
                  </a:extLst>
                </a:gridCol>
                <a:gridCol w="5876636">
                  <a:extLst>
                    <a:ext uri="{9D8B030D-6E8A-4147-A177-3AD203B41FA5}">
                      <a16:colId xmlns:a16="http://schemas.microsoft.com/office/drawing/2014/main" val="2735509915"/>
                    </a:ext>
                  </a:extLst>
                </a:gridCol>
                <a:gridCol w="2044697">
                  <a:extLst>
                    <a:ext uri="{9D8B030D-6E8A-4147-A177-3AD203B41FA5}">
                      <a16:colId xmlns:a16="http://schemas.microsoft.com/office/drawing/2014/main" val="1378423108"/>
                    </a:ext>
                  </a:extLst>
                </a:gridCol>
              </a:tblGrid>
              <a:tr h="874078">
                <a:tc>
                  <a:txBody>
                    <a:bodyPr/>
                    <a:lstStyle/>
                    <a:p>
                      <a:pPr algn="ctr" fontAlgn="ctr">
                        <a:lnSpc>
                          <a:spcPct val="107000"/>
                        </a:lnSpc>
                        <a:spcBef>
                          <a:spcPts val="0"/>
                        </a:spcBef>
                        <a:spcAft>
                          <a:spcPts val="0"/>
                        </a:spcAft>
                      </a:pPr>
                      <a:r>
                        <a:rPr lang="es-MX" sz="2800" b="0" i="0" u="none" strike="noStrike" dirty="0">
                          <a:solidFill>
                            <a:schemeClr val="bg1"/>
                          </a:solidFill>
                          <a:effectLst/>
                          <a:latin typeface="Berlin Sans FB" panose="020E0602020502020306" pitchFamily="34" charset="0"/>
                          <a:ea typeface="Calibri" panose="020F0502020204030204" pitchFamily="34" charset="0"/>
                          <a:cs typeface="Times New Roman" panose="02020603050405020304" pitchFamily="18" charset="0"/>
                        </a:rPr>
                        <a:t>Temas</a:t>
                      </a:r>
                      <a:endParaRPr lang="es-MX" sz="2800" b="0" i="0" u="none" strike="noStrike" dirty="0">
                        <a:solidFill>
                          <a:schemeClr val="bg1"/>
                        </a:solidFill>
                        <a:effectLst/>
                        <a:latin typeface="Berlin Sans FB" panose="020E0602020502020306" pitchFamily="34" charset="0"/>
                      </a:endParaRPr>
                    </a:p>
                  </a:txBody>
                  <a:tcPr marL="81081" marR="81081" marT="11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a:txBody>
                    <a:bodyPr/>
                    <a:lstStyle/>
                    <a:p>
                      <a:pPr algn="ctr" fontAlgn="ctr">
                        <a:lnSpc>
                          <a:spcPct val="107000"/>
                        </a:lnSpc>
                        <a:spcBef>
                          <a:spcPts val="0"/>
                        </a:spcBef>
                        <a:spcAft>
                          <a:spcPts val="0"/>
                        </a:spcAft>
                      </a:pPr>
                      <a:r>
                        <a:rPr lang="es-MX" sz="2800" b="0" i="0" u="none" strike="noStrike" dirty="0">
                          <a:solidFill>
                            <a:srgbClr val="FFFFFF"/>
                          </a:solidFill>
                          <a:effectLst/>
                          <a:latin typeface="Berlin Sans FB" panose="020E0602020502020306" pitchFamily="34" charset="0"/>
                          <a:ea typeface="Calibri" panose="020F0502020204030204" pitchFamily="34" charset="0"/>
                          <a:cs typeface="Times New Roman" panose="02020603050405020304" pitchFamily="18" charset="0"/>
                        </a:rPr>
                        <a:t>Actividad</a:t>
                      </a:r>
                      <a:endParaRPr lang="es-MX" sz="2800" b="0" i="0" u="none" strike="noStrike" dirty="0">
                        <a:effectLst/>
                        <a:latin typeface="Berlin Sans FB" panose="020E0602020502020306" pitchFamily="34" charset="0"/>
                      </a:endParaRPr>
                    </a:p>
                  </a:txBody>
                  <a:tcPr marL="81081" marR="81081" marT="11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66"/>
                    </a:solidFill>
                  </a:tcPr>
                </a:tc>
                <a:tc>
                  <a:txBody>
                    <a:bodyPr/>
                    <a:lstStyle/>
                    <a:p>
                      <a:pPr algn="ctr" fontAlgn="ctr">
                        <a:lnSpc>
                          <a:spcPct val="107000"/>
                        </a:lnSpc>
                        <a:spcBef>
                          <a:spcPts val="0"/>
                        </a:spcBef>
                        <a:spcAft>
                          <a:spcPts val="0"/>
                        </a:spcAft>
                      </a:pPr>
                      <a:r>
                        <a:rPr lang="es-MX" sz="2400" b="0" i="0" u="none" strike="noStrike" dirty="0">
                          <a:solidFill>
                            <a:schemeClr val="tx1"/>
                          </a:solidFill>
                          <a:effectLst/>
                          <a:latin typeface="Berlin Sans FB" panose="020E0602020502020306" pitchFamily="34" charset="0"/>
                          <a:ea typeface="Calibri" panose="020F0502020204030204" pitchFamily="34" charset="0"/>
                          <a:cs typeface="Times New Roman" panose="02020603050405020304" pitchFamily="18" charset="0"/>
                        </a:rPr>
                        <a:t>Tiempo estimado</a:t>
                      </a:r>
                      <a:endParaRPr lang="es-MX" sz="2400" b="0" i="0" u="none" strike="noStrike" dirty="0">
                        <a:solidFill>
                          <a:schemeClr val="tx1"/>
                        </a:solidFill>
                        <a:effectLst/>
                        <a:latin typeface="Berlin Sans FB" panose="020E0602020502020306" pitchFamily="34" charset="0"/>
                      </a:endParaRPr>
                    </a:p>
                  </a:txBody>
                  <a:tcPr marL="81081" marR="81081" marT="11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887605755"/>
                  </a:ext>
                </a:extLst>
              </a:tr>
              <a:tr h="1006670">
                <a:tc>
                  <a:txBody>
                    <a:bodyPr/>
                    <a:lstStyle/>
                    <a:p>
                      <a:pPr marL="177800" marR="0" lvl="0" indent="0" algn="just" defTabSz="914400" rtl="0" eaLnBrk="1" fontAlgn="auto" latinLnBrk="0" hangingPunct="1">
                        <a:lnSpc>
                          <a:spcPct val="100000"/>
                        </a:lnSpc>
                        <a:spcBef>
                          <a:spcPts val="0"/>
                        </a:spcBef>
                        <a:spcAft>
                          <a:spcPts val="0"/>
                        </a:spcAft>
                        <a:buClrTx/>
                        <a:buSzTx/>
                        <a:buFontTx/>
                        <a:buNone/>
                        <a:tabLst/>
                        <a:defRPr/>
                      </a:pPr>
                      <a:r>
                        <a:rPr lang="es-ES" sz="1800" b="1" i="0" dirty="0">
                          <a:solidFill>
                            <a:srgbClr val="006666"/>
                          </a:solidFill>
                          <a:effectLst/>
                          <a:latin typeface="Berlin Sans FB Demi" panose="020E0802020502020306" pitchFamily="34" charset="0"/>
                          <a:cs typeface="Arial" panose="020B0604020202020204" pitchFamily="34" charset="0"/>
                        </a:rPr>
                        <a:t>Encuadre de la sesión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171450" indent="-171450">
                        <a:buFont typeface="Wingdings" panose="05000000000000000000" pitchFamily="2" charset="2"/>
                        <a:buChar char="§"/>
                      </a:pPr>
                      <a:r>
                        <a:rPr lang="es-ES" sz="1800" b="0" i="0" dirty="0">
                          <a:solidFill>
                            <a:srgbClr val="000000"/>
                          </a:solidFill>
                          <a:effectLst/>
                          <a:latin typeface="Berlin Sans FB" panose="020E0602020502020306" pitchFamily="34" charset="0"/>
                        </a:rPr>
                        <a:t>Presentación de los propósitos, materiales y productos</a:t>
                      </a:r>
                    </a:p>
                    <a:p>
                      <a:pPr marL="171450" indent="-171450">
                        <a:buFont typeface="Wingdings" panose="05000000000000000000" pitchFamily="2" charset="2"/>
                        <a:buChar char="§"/>
                      </a:pPr>
                      <a:r>
                        <a:rPr lang="es-ES" sz="1800" b="0" i="0" dirty="0">
                          <a:solidFill>
                            <a:srgbClr val="000000"/>
                          </a:solidFill>
                          <a:effectLst/>
                          <a:latin typeface="Berlin Sans FB" panose="020E0602020502020306" pitchFamily="34" charset="0"/>
                        </a:rPr>
                        <a:t>Comentarios al video con el mensaje de la C. Secretaria de Educación Pública</a:t>
                      </a:r>
                      <a:endParaRPr lang="es-ES" sz="1800" b="0" dirty="0">
                        <a:effectLst/>
                        <a:latin typeface="Berlin Sans FB" panose="020E0602020502020306"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lnSpc>
                          <a:spcPct val="107000"/>
                        </a:lnSpc>
                        <a:spcBef>
                          <a:spcPts val="0"/>
                        </a:spcBef>
                        <a:spcAft>
                          <a:spcPts val="0"/>
                        </a:spcAft>
                      </a:pPr>
                      <a:r>
                        <a:rPr lang="es-MX" sz="1800" b="1" i="0" u="none" strike="noStrike" dirty="0">
                          <a:effectLst/>
                          <a:latin typeface="Arial" panose="020B0604020202020204" pitchFamily="34" charset="0"/>
                          <a:cs typeface="Arial" panose="020B0604020202020204" pitchFamily="34" charset="0"/>
                        </a:rPr>
                        <a:t>10%</a:t>
                      </a:r>
                      <a:endParaRPr lang="es-MX" sz="1800" b="1" dirty="0">
                        <a:latin typeface="Arial" panose="020B0604020202020204" pitchFamily="34" charset="0"/>
                        <a:cs typeface="Arial" panose="020B0604020202020204" pitchFamily="34" charset="0"/>
                      </a:endParaRPr>
                    </a:p>
                  </a:txBody>
                  <a:tcPr marL="81081" marR="81081" marT="11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42964048"/>
                  </a:ext>
                </a:extLst>
              </a:tr>
              <a:tr h="532522">
                <a:tc>
                  <a:txBody>
                    <a:bodyPr/>
                    <a:lstStyle/>
                    <a:p>
                      <a:pPr marL="177800" indent="0" algn="l"/>
                      <a:r>
                        <a:rPr lang="es-ES" sz="1800" b="1" i="0" dirty="0">
                          <a:solidFill>
                            <a:srgbClr val="006666"/>
                          </a:solidFill>
                          <a:effectLst/>
                          <a:latin typeface="Berlin Sans FB Demi" panose="020E0802020502020306" pitchFamily="34" charset="0"/>
                          <a:cs typeface="Arial" panose="020B0604020202020204" pitchFamily="34" charset="0"/>
                        </a:rPr>
                        <a:t>I. Empiezo por mí</a:t>
                      </a:r>
                      <a:endParaRPr lang="es-MX" sz="1800" dirty="0">
                        <a:solidFill>
                          <a:srgbClr val="006666"/>
                        </a:solidFill>
                        <a:latin typeface="Berlin Sans FB Demi" panose="020E0802020502020306"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285750" indent="-285750" algn="just">
                        <a:buFont typeface="Arial" panose="020B0604020202020204" pitchFamily="34" charset="0"/>
                        <a:buChar char="•"/>
                      </a:pPr>
                      <a:r>
                        <a:rPr lang="es-MX" sz="1800" b="0" dirty="0">
                          <a:latin typeface="Berlin Sans FB" panose="020E0602020502020306" pitchFamily="34" charset="0"/>
                          <a:cs typeface="Arial" panose="020B0604020202020204" pitchFamily="34" charset="0"/>
                        </a:rPr>
                        <a:t>Me reconozco en mis fortalezas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s-MX" sz="1800" b="1" dirty="0"/>
                        <a:t>15%</a:t>
                      </a:r>
                    </a:p>
                  </a:txBody>
                  <a:tcPr marL="81081" marR="81081" marT="11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86926153"/>
                  </a:ext>
                </a:extLst>
              </a:tr>
              <a:tr h="1610671">
                <a:tc>
                  <a:txBody>
                    <a:bodyPr/>
                    <a:lstStyle/>
                    <a:p>
                      <a:pPr marL="449263" indent="-271463" algn="l"/>
                      <a:r>
                        <a:rPr lang="es-ES" sz="1800" b="1" i="0" dirty="0">
                          <a:solidFill>
                            <a:srgbClr val="006666"/>
                          </a:solidFill>
                          <a:effectLst/>
                          <a:latin typeface="Berlin Sans FB Demi" panose="020E0802020502020306" pitchFamily="34" charset="0"/>
                          <a:cs typeface="Arial" panose="020B0604020202020204" pitchFamily="34" charset="0"/>
                        </a:rPr>
                        <a:t>II. Valoremos los aprendizajes alcanzados y concluyamos nuestro Programa Escolar de Mejora Continua</a:t>
                      </a:r>
                      <a:endParaRPr lang="es-ES" sz="1800" dirty="0">
                        <a:solidFill>
                          <a:srgbClr val="006666"/>
                        </a:solidFill>
                        <a:effectLst/>
                        <a:latin typeface="Berlin Sans FB Demi" panose="020E0802020502020306"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171450" indent="-171450">
                        <a:buFont typeface="Symbol" panose="05050102010706020507" pitchFamily="18" charset="2"/>
                        <a:buChar char="·"/>
                      </a:pPr>
                      <a:r>
                        <a:rPr lang="es-ES" sz="1800" b="0" i="0" dirty="0">
                          <a:solidFill>
                            <a:srgbClr val="000000"/>
                          </a:solidFill>
                          <a:effectLst/>
                          <a:latin typeface="Berlin Sans FB" panose="020E0602020502020306" pitchFamily="34" charset="0"/>
                        </a:rPr>
                        <a:t>Lograr que ninguna niña, niño o adolescente se quede atrás o fuera de las oportunidades de aprendizaje </a:t>
                      </a:r>
                    </a:p>
                    <a:p>
                      <a:pPr marL="171450" indent="-171450">
                        <a:buFont typeface="Symbol" panose="05050102010706020507" pitchFamily="18" charset="2"/>
                        <a:buChar char="·"/>
                      </a:pPr>
                      <a:r>
                        <a:rPr lang="es-ES" sz="1800" b="0" i="0" dirty="0">
                          <a:solidFill>
                            <a:srgbClr val="000000"/>
                          </a:solidFill>
                          <a:effectLst/>
                          <a:latin typeface="Berlin Sans FB" panose="020E0602020502020306" pitchFamily="34" charset="0"/>
                        </a:rPr>
                        <a:t>¿En qué situación se encuentran los aprendizajes de nuestras alumnas y alumnos?</a:t>
                      </a:r>
                    </a:p>
                    <a:p>
                      <a:pPr marL="171450" indent="-171450">
                        <a:buFont typeface="Symbol" panose="05050102010706020507" pitchFamily="18" charset="2"/>
                        <a:buChar char="·"/>
                      </a:pPr>
                      <a:r>
                        <a:rPr lang="es-ES" sz="1800" b="0" i="0" dirty="0">
                          <a:solidFill>
                            <a:srgbClr val="000000"/>
                          </a:solidFill>
                          <a:effectLst/>
                          <a:latin typeface="Berlin Sans FB" panose="020E0602020502020306" pitchFamily="34" charset="0"/>
                        </a:rPr>
                        <a:t>¿Qué ajustes necesitamos realizar al PEMC?</a:t>
                      </a:r>
                      <a:endParaRPr lang="es-ES" sz="1800" b="0" dirty="0">
                        <a:effectLst/>
                        <a:latin typeface="Berlin Sans FB" panose="020E0602020502020306"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ctr" latinLnBrk="0" hangingPunct="1">
                        <a:lnSpc>
                          <a:spcPct val="107000"/>
                        </a:lnSpc>
                        <a:spcBef>
                          <a:spcPts val="0"/>
                        </a:spcBef>
                        <a:spcAft>
                          <a:spcPts val="0"/>
                        </a:spcAft>
                        <a:buClrTx/>
                        <a:buSzTx/>
                        <a:buFontTx/>
                        <a:buNone/>
                        <a:tabLst/>
                        <a:defRPr/>
                      </a:pPr>
                      <a:r>
                        <a:rPr lang="es-MX" sz="1800" b="1" i="0" u="none" strike="noStrike" dirty="0">
                          <a:effectLst/>
                          <a:latin typeface="Arial" panose="020B0604020202020204" pitchFamily="34" charset="0"/>
                          <a:cs typeface="Arial" panose="020B0604020202020204" pitchFamily="34" charset="0"/>
                        </a:rPr>
                        <a:t>50%</a:t>
                      </a:r>
                    </a:p>
                  </a:txBody>
                  <a:tcPr marL="81081" marR="81081" marT="11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43770625"/>
                  </a:ext>
                </a:extLst>
              </a:tr>
              <a:tr h="712234">
                <a:tc>
                  <a:txBody>
                    <a:bodyPr/>
                    <a:lstStyle/>
                    <a:p>
                      <a:pPr marL="177800" indent="0" algn="just"/>
                      <a:r>
                        <a:rPr lang="es-ES" sz="1800" b="1" i="0" dirty="0">
                          <a:solidFill>
                            <a:srgbClr val="006666"/>
                          </a:solidFill>
                          <a:effectLst/>
                          <a:latin typeface="Berlin Sans FB Demi" panose="020E0802020502020306" pitchFamily="34" charset="0"/>
                          <a:cs typeface="Arial" panose="020B0604020202020204" pitchFamily="34" charset="0"/>
                        </a:rPr>
                        <a:t>III. Organización escolar</a:t>
                      </a:r>
                      <a:endParaRPr lang="es-ES" sz="1800" dirty="0">
                        <a:solidFill>
                          <a:srgbClr val="006666"/>
                        </a:solidFill>
                        <a:effectLst/>
                        <a:latin typeface="Berlin Sans FB Demi" panose="020E0802020502020306" pitchFamily="34" charset="0"/>
                        <a:cs typeface="Arial" panose="020B0604020202020204"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s-ES" sz="1800" b="0" i="0" dirty="0">
                          <a:solidFill>
                            <a:srgbClr val="000000"/>
                          </a:solidFill>
                          <a:effectLst/>
                          <a:latin typeface="Berlin Sans FB" panose="020E0602020502020306" pitchFamily="34" charset="0"/>
                        </a:rPr>
                        <a:t>Decidamos cómo utilizaremos el espacio del CTE destinado a la organización de la escuela</a:t>
                      </a:r>
                      <a:endParaRPr lang="es-ES" sz="1800" b="0" dirty="0">
                        <a:effectLst/>
                        <a:latin typeface="Berlin Sans FB" panose="020E0602020502020306" pitchFamily="34"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r>
                        <a:rPr lang="es-MX" sz="1800" b="1" dirty="0"/>
                        <a:t>25%</a:t>
                      </a:r>
                    </a:p>
                  </a:txBody>
                  <a:tcPr marL="81081" marR="81081" marT="112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37418360"/>
                  </a:ext>
                </a:extLst>
              </a:tr>
            </a:tbl>
          </a:graphicData>
        </a:graphic>
      </p:graphicFrame>
      <p:pic>
        <p:nvPicPr>
          <p:cNvPr id="7" name="Imagen 6">
            <a:extLst>
              <a:ext uri="{FF2B5EF4-FFF2-40B4-BE49-F238E27FC236}">
                <a16:creationId xmlns:a16="http://schemas.microsoft.com/office/drawing/2014/main" id="{7A4DC8DB-25E5-49D6-BD36-7EF8BBDDA559}"/>
              </a:ext>
            </a:extLst>
          </p:cNvPr>
          <p:cNvPicPr>
            <a:picLocks noChangeAspect="1"/>
          </p:cNvPicPr>
          <p:nvPr/>
        </p:nvPicPr>
        <p:blipFill>
          <a:blip r:embed="rId4">
            <a:alphaModFix amt="85000"/>
            <a:duotone>
              <a:prstClr val="black"/>
              <a:srgbClr val="7030A0">
                <a:tint val="45000"/>
                <a:satMod val="400000"/>
              </a:srgbClr>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215082"/>
            <a:ext cx="12192000" cy="1071110"/>
          </a:xfrm>
          <a:prstGeom prst="rect">
            <a:avLst/>
          </a:prstGeom>
          <a:effectLst>
            <a:outerShdw blurRad="50800" dist="38100" dir="5400000" algn="t" rotWithShape="0">
              <a:prstClr val="black">
                <a:alpha val="40000"/>
              </a:prstClr>
            </a:outerShdw>
          </a:effectLst>
        </p:spPr>
      </p:pic>
      <p:pic>
        <p:nvPicPr>
          <p:cNvPr id="2" name="Imagen 1">
            <a:extLst>
              <a:ext uri="{FF2B5EF4-FFF2-40B4-BE49-F238E27FC236}">
                <a16:creationId xmlns:a16="http://schemas.microsoft.com/office/drawing/2014/main" id="{6DA1E11B-1BF0-476B-B9D4-F0F9E62EFC2D}"/>
              </a:ext>
            </a:extLst>
          </p:cNvPr>
          <p:cNvPicPr>
            <a:picLocks noChangeAspect="1"/>
          </p:cNvPicPr>
          <p:nvPr/>
        </p:nvPicPr>
        <p:blipFill rotWithShape="1">
          <a:blip r:embed="rId6"/>
          <a:srcRect l="34824" r="35614"/>
          <a:stretch/>
        </p:blipFill>
        <p:spPr>
          <a:xfrm>
            <a:off x="3886200" y="70874"/>
            <a:ext cx="4279900" cy="13595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4599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06F674F-E735-4390-8CE6-010588CB0978}"/>
              </a:ext>
            </a:extLst>
          </p:cNvPr>
          <p:cNvPicPr>
            <a:picLocks noChangeAspect="1"/>
          </p:cNvPicPr>
          <p:nvPr/>
        </p:nvPicPr>
        <p:blipFill>
          <a:blip r:embed="rId2"/>
          <a:stretch>
            <a:fillRect/>
          </a:stretch>
        </p:blipFill>
        <p:spPr>
          <a:xfrm>
            <a:off x="0" y="0"/>
            <a:ext cx="12192000" cy="6858000"/>
          </a:xfrm>
          <a:prstGeom prst="rect">
            <a:avLst/>
          </a:prstGeom>
          <a:scene3d>
            <a:camera prst="orthographicFront"/>
            <a:lightRig rig="threePt" dir="t"/>
          </a:scene3d>
          <a:sp3d>
            <a:bevelT/>
          </a:sp3d>
        </p:spPr>
      </p:pic>
      <p:sp>
        <p:nvSpPr>
          <p:cNvPr id="4" name="CuadroTexto 3">
            <a:extLst>
              <a:ext uri="{FF2B5EF4-FFF2-40B4-BE49-F238E27FC236}">
                <a16:creationId xmlns:a16="http://schemas.microsoft.com/office/drawing/2014/main" id="{280803C3-84B1-4BBE-A0D7-E066AD148A53}"/>
              </a:ext>
            </a:extLst>
          </p:cNvPr>
          <p:cNvSpPr txBox="1"/>
          <p:nvPr/>
        </p:nvSpPr>
        <p:spPr>
          <a:xfrm>
            <a:off x="295564" y="346383"/>
            <a:ext cx="7222837" cy="1163735"/>
          </a:xfrm>
          <a:prstGeom prst="rect">
            <a:avLst/>
          </a:prstGeom>
          <a:solidFill>
            <a:schemeClr val="accent4">
              <a:lumMod val="60000"/>
              <a:lumOff val="40000"/>
            </a:schemeClr>
          </a:solidFill>
          <a:ln w="57150">
            <a:solidFill>
              <a:schemeClr val="tx1"/>
            </a:solidFill>
          </a:ln>
        </p:spPr>
        <p:txBody>
          <a:bodyPr wrap="square" tIns="180000" bIns="180000" rtlCol="0">
            <a:spAutoFit/>
          </a:bodyPr>
          <a:lstStyle/>
          <a:p>
            <a:pPr algn="ctr"/>
            <a:r>
              <a:rPr lang="es-MX" sz="3200" b="1" dirty="0">
                <a:effectLst>
                  <a:outerShdw blurRad="38100" dist="38100" dir="2700000" algn="tl">
                    <a:srgbClr val="000000">
                      <a:alpha val="43137"/>
                    </a:srgbClr>
                  </a:outerShdw>
                </a:effectLst>
                <a:latin typeface="Modern Love Caps" panose="04070805081001020A01" pitchFamily="82" charset="0"/>
              </a:rPr>
              <a:t>Medidas de prevención y cuidado de la salud</a:t>
            </a:r>
          </a:p>
          <a:p>
            <a:pPr algn="ctr"/>
            <a:r>
              <a:rPr lang="es-MX" sz="2000" b="1" dirty="0">
                <a:latin typeface="Modern Love Caps" panose="04070805081001020A01" pitchFamily="82" charset="0"/>
              </a:rPr>
              <a:t>para el desarrollo de la sesiones de manera presencial</a:t>
            </a:r>
          </a:p>
        </p:txBody>
      </p:sp>
      <p:pic>
        <p:nvPicPr>
          <p:cNvPr id="12" name="Imagen 11" descr="Icono&#10;&#10;Descripción generada automáticamente">
            <a:extLst>
              <a:ext uri="{FF2B5EF4-FFF2-40B4-BE49-F238E27FC236}">
                <a16:creationId xmlns:a16="http://schemas.microsoft.com/office/drawing/2014/main" id="{FD782876-3208-4601-B904-35FAC2E2256D}"/>
              </a:ext>
            </a:extLst>
          </p:cNvPr>
          <p:cNvPicPr>
            <a:picLocks noChangeAspect="1"/>
          </p:cNvPicPr>
          <p:nvPr/>
        </p:nvPicPr>
        <p:blipFill>
          <a:blip r:embed="rId3"/>
          <a:stretch>
            <a:fillRect/>
          </a:stretch>
        </p:blipFill>
        <p:spPr>
          <a:xfrm>
            <a:off x="513297" y="1905586"/>
            <a:ext cx="1481757" cy="1423958"/>
          </a:xfrm>
          <a:prstGeom prst="rect">
            <a:avLst/>
          </a:prstGeom>
          <a:effectLst>
            <a:glow rad="127000">
              <a:schemeClr val="bg1"/>
            </a:glow>
          </a:effectLst>
        </p:spPr>
      </p:pic>
      <p:sp>
        <p:nvSpPr>
          <p:cNvPr id="15" name="CuadroTexto 14">
            <a:extLst>
              <a:ext uri="{FF2B5EF4-FFF2-40B4-BE49-F238E27FC236}">
                <a16:creationId xmlns:a16="http://schemas.microsoft.com/office/drawing/2014/main" id="{CBE660B7-2A66-44F0-A8BC-095236973567}"/>
              </a:ext>
            </a:extLst>
          </p:cNvPr>
          <p:cNvSpPr txBox="1"/>
          <p:nvPr/>
        </p:nvSpPr>
        <p:spPr>
          <a:xfrm>
            <a:off x="2206116" y="2170272"/>
            <a:ext cx="9103015" cy="1068736"/>
          </a:xfrm>
          <a:prstGeom prst="rect">
            <a:avLst/>
          </a:prstGeom>
          <a:solidFill>
            <a:schemeClr val="accent4">
              <a:lumMod val="20000"/>
              <a:lumOff val="80000"/>
            </a:schemeClr>
          </a:solidFill>
          <a:effectLst>
            <a:glow rad="127000">
              <a:schemeClr val="bg1"/>
            </a:glow>
          </a:effectLst>
        </p:spPr>
        <p:txBody>
          <a:bodyPr wrap="square" lIns="144000" tIns="72000" rIns="144000" bIns="72000">
            <a:spAutoFit/>
          </a:bodyPr>
          <a:lstStyle/>
          <a:p>
            <a:pPr algn="just"/>
            <a:r>
              <a:rPr lang="es-ES" sz="2000" b="0" i="0" dirty="0">
                <a:solidFill>
                  <a:srgbClr val="000000"/>
                </a:solidFill>
                <a:effectLst/>
                <a:latin typeface="Berlin Sans FB" panose="020E0602020502020306" pitchFamily="34" charset="0"/>
              </a:rPr>
              <a:t>Si un miembro del colectivo docente o del personal de la escuela, presenta cualquier síntoma o signo de enfermedad respiratoria debe quedarse en casa y seguir las indicaciones del personal </a:t>
            </a:r>
            <a:r>
              <a:rPr lang="es-ES" sz="2000" b="0" i="0" dirty="0" smtClean="0">
                <a:solidFill>
                  <a:srgbClr val="000000"/>
                </a:solidFill>
                <a:effectLst/>
                <a:latin typeface="Berlin Sans FB" panose="020E0602020502020306" pitchFamily="34" charset="0"/>
              </a:rPr>
              <a:t>médico. Pase de ingreso al plantel.</a:t>
            </a:r>
            <a:endParaRPr lang="es-MX" sz="2000" dirty="0">
              <a:latin typeface="Berlin Sans FB" panose="020E0602020502020306" pitchFamily="34" charset="0"/>
            </a:endParaRPr>
          </a:p>
        </p:txBody>
      </p:sp>
      <p:sp>
        <p:nvSpPr>
          <p:cNvPr id="16" name="CuadroTexto 15">
            <a:extLst>
              <a:ext uri="{FF2B5EF4-FFF2-40B4-BE49-F238E27FC236}">
                <a16:creationId xmlns:a16="http://schemas.microsoft.com/office/drawing/2014/main" id="{5C93B196-7756-4A45-9586-3A4CF9A4D854}"/>
              </a:ext>
            </a:extLst>
          </p:cNvPr>
          <p:cNvSpPr txBox="1"/>
          <p:nvPr/>
        </p:nvSpPr>
        <p:spPr>
          <a:xfrm>
            <a:off x="513297" y="3918246"/>
            <a:ext cx="9103015" cy="1068736"/>
          </a:xfrm>
          <a:prstGeom prst="rect">
            <a:avLst/>
          </a:prstGeom>
          <a:solidFill>
            <a:schemeClr val="accent4">
              <a:lumMod val="20000"/>
              <a:lumOff val="80000"/>
            </a:schemeClr>
          </a:solidFill>
          <a:effectLst>
            <a:glow rad="127000">
              <a:schemeClr val="bg1"/>
            </a:glow>
          </a:effectLst>
        </p:spPr>
        <p:txBody>
          <a:bodyPr wrap="square" lIns="144000" tIns="72000" rIns="144000" bIns="72000">
            <a:spAutoFit/>
          </a:bodyPr>
          <a:lstStyle/>
          <a:p>
            <a:pPr algn="just"/>
            <a:r>
              <a:rPr lang="es-ES" sz="2000" b="0" i="0" dirty="0">
                <a:solidFill>
                  <a:srgbClr val="000000"/>
                </a:solidFill>
                <a:effectLst/>
                <a:latin typeface="Berlin Sans FB" panose="020E0602020502020306" pitchFamily="34" charset="0"/>
              </a:rPr>
              <a:t>Al ingresar a la escuela, realizar la toma </a:t>
            </a:r>
            <a:r>
              <a:rPr lang="es-ES" sz="2000" b="0" i="0" dirty="0" smtClean="0">
                <a:solidFill>
                  <a:srgbClr val="000000"/>
                </a:solidFill>
                <a:effectLst/>
                <a:latin typeface="Berlin Sans FB" panose="020E0602020502020306" pitchFamily="34" charset="0"/>
              </a:rPr>
              <a:t>y registro de temperatura, de todos los miemb</a:t>
            </a:r>
            <a:r>
              <a:rPr lang="es-ES" sz="2000" dirty="0" smtClean="0">
                <a:solidFill>
                  <a:srgbClr val="000000"/>
                </a:solidFill>
                <a:latin typeface="Berlin Sans FB" panose="020E0602020502020306" pitchFamily="34" charset="0"/>
              </a:rPr>
              <a:t>ros de la comunidad educativa,</a:t>
            </a:r>
            <a:r>
              <a:rPr lang="es-ES" sz="2000" b="0" i="0" dirty="0" smtClean="0">
                <a:solidFill>
                  <a:srgbClr val="000000"/>
                </a:solidFill>
                <a:effectLst/>
                <a:latin typeface="Berlin Sans FB" panose="020E0602020502020306" pitchFamily="34" charset="0"/>
              </a:rPr>
              <a:t> Se usan termómetros </a:t>
            </a:r>
            <a:r>
              <a:rPr lang="es-ES" sz="2000" b="0" i="0" dirty="0">
                <a:solidFill>
                  <a:srgbClr val="000000"/>
                </a:solidFill>
                <a:effectLst/>
                <a:latin typeface="Berlin Sans FB" panose="020E0602020502020306" pitchFamily="34" charset="0"/>
              </a:rPr>
              <a:t>no requieran del contacto físico, </a:t>
            </a:r>
            <a:r>
              <a:rPr lang="es-ES" sz="2000" b="0" i="0" dirty="0" smtClean="0">
                <a:solidFill>
                  <a:srgbClr val="000000"/>
                </a:solidFill>
                <a:effectLst/>
                <a:latin typeface="Berlin Sans FB" panose="020E0602020502020306" pitchFamily="34" charset="0"/>
              </a:rPr>
              <a:t>los </a:t>
            </a:r>
            <a:r>
              <a:rPr lang="es-ES" sz="2000" b="0" i="0" dirty="0">
                <a:solidFill>
                  <a:srgbClr val="000000"/>
                </a:solidFill>
                <a:effectLst/>
                <a:latin typeface="Berlin Sans FB" panose="020E0602020502020306" pitchFamily="34" charset="0"/>
              </a:rPr>
              <a:t>infrarrojos.</a:t>
            </a:r>
          </a:p>
        </p:txBody>
      </p:sp>
      <p:sp>
        <p:nvSpPr>
          <p:cNvPr id="17" name="CuadroTexto 16">
            <a:extLst>
              <a:ext uri="{FF2B5EF4-FFF2-40B4-BE49-F238E27FC236}">
                <a16:creationId xmlns:a16="http://schemas.microsoft.com/office/drawing/2014/main" id="{DE69071B-9CE4-4242-93E0-EA969CD22AF8}"/>
              </a:ext>
            </a:extLst>
          </p:cNvPr>
          <p:cNvSpPr txBox="1"/>
          <p:nvPr/>
        </p:nvSpPr>
        <p:spPr>
          <a:xfrm>
            <a:off x="2206117" y="5665560"/>
            <a:ext cx="9103014" cy="760959"/>
          </a:xfrm>
          <a:prstGeom prst="rect">
            <a:avLst/>
          </a:prstGeom>
          <a:solidFill>
            <a:schemeClr val="accent4">
              <a:lumMod val="20000"/>
              <a:lumOff val="80000"/>
            </a:schemeClr>
          </a:solidFill>
          <a:effectLst>
            <a:glow rad="127000">
              <a:schemeClr val="bg1"/>
            </a:glow>
          </a:effectLst>
        </p:spPr>
        <p:txBody>
          <a:bodyPr wrap="square" lIns="144000" tIns="72000" rIns="144000" bIns="72000">
            <a:spAutoFit/>
          </a:bodyPr>
          <a:lstStyle/>
          <a:p>
            <a:pPr algn="just"/>
            <a:r>
              <a:rPr lang="es-ES" sz="2000" b="0" i="0" dirty="0">
                <a:solidFill>
                  <a:srgbClr val="000000"/>
                </a:solidFill>
                <a:effectLst/>
                <a:latin typeface="Berlin Sans FB" panose="020E0602020502020306" pitchFamily="34" charset="0"/>
              </a:rPr>
              <a:t>Realizar el lavado de manos al ingresar al </a:t>
            </a:r>
            <a:r>
              <a:rPr lang="es-ES" sz="2000" b="0" i="0" dirty="0" smtClean="0">
                <a:solidFill>
                  <a:srgbClr val="000000"/>
                </a:solidFill>
                <a:effectLst/>
                <a:latin typeface="Berlin Sans FB" panose="020E0602020502020306" pitchFamily="34" charset="0"/>
              </a:rPr>
              <a:t>centro y a mitad de la jornada</a:t>
            </a:r>
            <a:r>
              <a:rPr lang="es-ES" sz="2000" dirty="0">
                <a:solidFill>
                  <a:srgbClr val="000000"/>
                </a:solidFill>
                <a:latin typeface="Berlin Sans FB" panose="020E0602020502020306" pitchFamily="34" charset="0"/>
              </a:rPr>
              <a:t>.</a:t>
            </a:r>
            <a:r>
              <a:rPr lang="es-ES" sz="2000" b="0" i="0" dirty="0" smtClean="0">
                <a:solidFill>
                  <a:srgbClr val="000000"/>
                </a:solidFill>
                <a:effectLst/>
                <a:latin typeface="Berlin Sans FB" panose="020E0602020502020306" pitchFamily="34" charset="0"/>
              </a:rPr>
              <a:t> </a:t>
            </a:r>
            <a:r>
              <a:rPr lang="es-ES" sz="2000" b="0" i="0" dirty="0">
                <a:solidFill>
                  <a:srgbClr val="000000"/>
                </a:solidFill>
                <a:effectLst/>
                <a:latin typeface="Berlin Sans FB" panose="020E0602020502020306" pitchFamily="34" charset="0"/>
              </a:rPr>
              <a:t>Asimismo, </a:t>
            </a:r>
            <a:r>
              <a:rPr lang="es-ES" sz="2000" b="0" i="0" dirty="0" smtClean="0">
                <a:solidFill>
                  <a:srgbClr val="000000"/>
                </a:solidFill>
                <a:effectLst/>
                <a:latin typeface="Berlin Sans FB" panose="020E0602020502020306" pitchFamily="34" charset="0"/>
              </a:rPr>
              <a:t>utilizar </a:t>
            </a:r>
            <a:r>
              <a:rPr lang="es-ES" sz="2000" b="0" i="0" dirty="0">
                <a:solidFill>
                  <a:srgbClr val="000000"/>
                </a:solidFill>
                <a:effectLst/>
                <a:latin typeface="Berlin Sans FB" panose="020E0602020502020306" pitchFamily="34" charset="0"/>
              </a:rPr>
              <a:t>alcohol en gel al 70% para su desinfección </a:t>
            </a:r>
            <a:r>
              <a:rPr lang="es-ES" sz="2000" b="0" i="0" dirty="0" smtClean="0">
                <a:solidFill>
                  <a:srgbClr val="000000"/>
                </a:solidFill>
                <a:effectLst/>
                <a:latin typeface="Berlin Sans FB" panose="020E0602020502020306" pitchFamily="34" charset="0"/>
              </a:rPr>
              <a:t>constante.</a:t>
            </a:r>
            <a:endParaRPr lang="es-ES" sz="2000" b="0" i="0" dirty="0">
              <a:solidFill>
                <a:srgbClr val="000000"/>
              </a:solidFill>
              <a:effectLst/>
              <a:latin typeface="Berlin Sans FB" panose="020E0602020502020306" pitchFamily="34" charset="0"/>
            </a:endParaRPr>
          </a:p>
        </p:txBody>
      </p:sp>
      <p:pic>
        <p:nvPicPr>
          <p:cNvPr id="1030" name="Picture 6" descr="Termómetro - Iconos gratis de clima">
            <a:extLst>
              <a:ext uri="{FF2B5EF4-FFF2-40B4-BE49-F238E27FC236}">
                <a16:creationId xmlns:a16="http://schemas.microsoft.com/office/drawing/2014/main" id="{5C5D0695-2E10-457C-B7AB-C5C90E5EC3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11" b="97778" l="9778" r="89778">
                        <a14:foregroundMark x1="47556" y1="12444" x2="30667" y2="28000"/>
                        <a14:foregroundMark x1="52444" y1="97778" x2="52444" y2="97778"/>
                        <a14:foregroundMark x1="28444" y1="16444" x2="43556" y2="8889"/>
                        <a14:foregroundMark x1="62222" y1="24889" x2="63111" y2="19556"/>
                        <a14:foregroundMark x1="44889" y1="6667" x2="39556" y2="6667"/>
                        <a14:foregroundMark x1="58667" y1="3111" x2="58667" y2="3111"/>
                        <a14:foregroundMark x1="72000" y1="9333" x2="72000" y2="9333"/>
                        <a14:foregroundMark x1="76889" y1="24000" x2="76889" y2="24000"/>
                        <a14:foregroundMark x1="66667" y1="24000" x2="66667" y2="24000"/>
                        <a14:foregroundMark x1="71556" y1="38222" x2="71556" y2="38222"/>
                        <a14:foregroundMark x1="46667" y1="5333" x2="33333" y2="4444"/>
                        <a14:foregroundMark x1="33778" y1="96000" x2="47111" y2="96889"/>
                      </a14:backgroundRemoval>
                    </a14:imgEffect>
                  </a14:imgLayer>
                </a14:imgProps>
              </a:ext>
              <a:ext uri="{28A0092B-C50C-407E-A947-70E740481C1C}">
                <a14:useLocalDpi xmlns:a14="http://schemas.microsoft.com/office/drawing/2010/main" val="0"/>
              </a:ext>
            </a:extLst>
          </a:blip>
          <a:srcRect/>
          <a:stretch>
            <a:fillRect/>
          </a:stretch>
        </p:blipFill>
        <p:spPr bwMode="auto">
          <a:xfrm>
            <a:off x="9938964" y="3490959"/>
            <a:ext cx="1918321" cy="1918321"/>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pic>
        <p:nvPicPr>
          <p:cNvPr id="1032" name="Picture 8" descr="Lavarse las manos - Iconos gratis de manos y gestos">
            <a:extLst>
              <a:ext uri="{FF2B5EF4-FFF2-40B4-BE49-F238E27FC236}">
                <a16:creationId xmlns:a16="http://schemas.microsoft.com/office/drawing/2014/main" id="{EE00EA0D-B39D-4ECD-8C82-A846DDAA9B07}"/>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13297" y="5215675"/>
            <a:ext cx="1358105" cy="1358105"/>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D6D69029-2FA9-4ED6-856E-A311AE42BDE4}"/>
              </a:ext>
            </a:extLst>
          </p:cNvPr>
          <p:cNvSpPr txBox="1"/>
          <p:nvPr/>
        </p:nvSpPr>
        <p:spPr>
          <a:xfrm>
            <a:off x="7693891" y="294725"/>
            <a:ext cx="4341091" cy="1323439"/>
          </a:xfrm>
          <a:prstGeom prst="rect">
            <a:avLst/>
          </a:prstGeom>
          <a:noFill/>
        </p:spPr>
        <p:txBody>
          <a:bodyPr wrap="square">
            <a:spAutoFit/>
          </a:bodyPr>
          <a:lstStyle/>
          <a:p>
            <a:pPr algn="just"/>
            <a:r>
              <a:rPr lang="es-ES" sz="1600" i="0" dirty="0">
                <a:solidFill>
                  <a:srgbClr val="000000"/>
                </a:solidFill>
                <a:effectLst/>
                <a:latin typeface="Berlin Sans FB" panose="020E0602020502020306" pitchFamily="34" charset="0"/>
              </a:rPr>
              <a:t>En el desarrollo de las actividades que se sugieren en esta Guía, es necesario que los colectivos docentes implementen en todo momento las medidas de prevención del contagio y cuidado de la salud, que se mencionan a continuación:</a:t>
            </a:r>
          </a:p>
        </p:txBody>
      </p:sp>
    </p:spTree>
    <p:extLst>
      <p:ext uri="{BB962C8B-B14F-4D97-AF65-F5344CB8AC3E}">
        <p14:creationId xmlns:p14="http://schemas.microsoft.com/office/powerpoint/2010/main" val="1415417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06F674F-E735-4390-8CE6-010588CB0978}"/>
              </a:ext>
            </a:extLst>
          </p:cNvPr>
          <p:cNvPicPr>
            <a:picLocks noChangeAspect="1"/>
          </p:cNvPicPr>
          <p:nvPr/>
        </p:nvPicPr>
        <p:blipFill>
          <a:blip r:embed="rId2">
            <a:alphaModFix amt="85000"/>
          </a:blip>
          <a:stretch>
            <a:fillRect/>
          </a:stretch>
        </p:blipFill>
        <p:spPr>
          <a:xfrm>
            <a:off x="0" y="0"/>
            <a:ext cx="12192000" cy="6858000"/>
          </a:xfrm>
          <a:prstGeom prst="rect">
            <a:avLst/>
          </a:prstGeom>
          <a:scene3d>
            <a:camera prst="orthographicFront"/>
            <a:lightRig rig="threePt" dir="t"/>
          </a:scene3d>
          <a:sp3d>
            <a:bevelT/>
          </a:sp3d>
        </p:spPr>
      </p:pic>
      <p:sp>
        <p:nvSpPr>
          <p:cNvPr id="4" name="CuadroTexto 3">
            <a:extLst>
              <a:ext uri="{FF2B5EF4-FFF2-40B4-BE49-F238E27FC236}">
                <a16:creationId xmlns:a16="http://schemas.microsoft.com/office/drawing/2014/main" id="{280803C3-84B1-4BBE-A0D7-E066AD148A53}"/>
              </a:ext>
            </a:extLst>
          </p:cNvPr>
          <p:cNvSpPr txBox="1"/>
          <p:nvPr/>
        </p:nvSpPr>
        <p:spPr>
          <a:xfrm>
            <a:off x="2484581" y="287640"/>
            <a:ext cx="7222837" cy="1163735"/>
          </a:xfrm>
          <a:prstGeom prst="rect">
            <a:avLst/>
          </a:prstGeom>
          <a:solidFill>
            <a:schemeClr val="accent4">
              <a:lumMod val="60000"/>
              <a:lumOff val="40000"/>
            </a:schemeClr>
          </a:solidFill>
          <a:ln w="57150">
            <a:solidFill>
              <a:schemeClr val="tx1"/>
            </a:solidFill>
          </a:ln>
        </p:spPr>
        <p:txBody>
          <a:bodyPr wrap="square" tIns="18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dern Love Caps" panose="04070805081001020A01" pitchFamily="82" charset="0"/>
                <a:ea typeface="+mn-ea"/>
                <a:cs typeface="+mn-cs"/>
              </a:rPr>
              <a:t>Medidas de prevención y cuidado de la salud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Modern Love Caps" panose="04070805081001020A01" pitchFamily="82" charset="0"/>
                <a:ea typeface="+mn-ea"/>
                <a:cs typeface="+mn-cs"/>
              </a:rPr>
              <a:t>para el desarrollo de la sesiones de manera presencial</a:t>
            </a:r>
            <a:endParaRPr lang="es-MX" sz="2400" b="1" dirty="0">
              <a:latin typeface="Modern Love Caps" panose="04070805081001020A01" pitchFamily="82" charset="0"/>
            </a:endParaRPr>
          </a:p>
        </p:txBody>
      </p:sp>
      <p:sp>
        <p:nvSpPr>
          <p:cNvPr id="7" name="CuadroTexto 6">
            <a:extLst>
              <a:ext uri="{FF2B5EF4-FFF2-40B4-BE49-F238E27FC236}">
                <a16:creationId xmlns:a16="http://schemas.microsoft.com/office/drawing/2014/main" id="{F6C09B03-9DED-4CCE-8E3E-59CA40F48B1F}"/>
              </a:ext>
            </a:extLst>
          </p:cNvPr>
          <p:cNvSpPr txBox="1"/>
          <p:nvPr/>
        </p:nvSpPr>
        <p:spPr>
          <a:xfrm>
            <a:off x="371910" y="2608453"/>
            <a:ext cx="2193430" cy="1068736"/>
          </a:xfrm>
          <a:prstGeom prst="rect">
            <a:avLst/>
          </a:prstGeom>
          <a:solidFill>
            <a:schemeClr val="accent4">
              <a:lumMod val="20000"/>
              <a:lumOff val="80000"/>
            </a:schemeClr>
          </a:solidFill>
          <a:effectLst>
            <a:glow rad="127000">
              <a:schemeClr val="bg1"/>
            </a:glow>
          </a:effectLst>
        </p:spPr>
        <p:txBody>
          <a:bodyPr wrap="square" lIns="144000" tIns="72000" rIns="144000" bIns="72000">
            <a:spAutoFit/>
          </a:bodyPr>
          <a:lstStyle/>
          <a:p>
            <a:pPr algn="ctr"/>
            <a:r>
              <a:rPr lang="es-ES" sz="2000" b="0" i="0" dirty="0">
                <a:solidFill>
                  <a:srgbClr val="000000"/>
                </a:solidFill>
                <a:effectLst/>
                <a:latin typeface="Berlin Sans FB" panose="020E0602020502020306" pitchFamily="34" charset="0"/>
              </a:rPr>
              <a:t>Usar cubrebocas durante toda la jornada.</a:t>
            </a:r>
          </a:p>
        </p:txBody>
      </p:sp>
      <p:sp>
        <p:nvSpPr>
          <p:cNvPr id="9" name="CuadroTexto 8">
            <a:extLst>
              <a:ext uri="{FF2B5EF4-FFF2-40B4-BE49-F238E27FC236}">
                <a16:creationId xmlns:a16="http://schemas.microsoft.com/office/drawing/2014/main" id="{4DDBD980-F322-40C7-AFE8-ABB2D9B885D6}"/>
              </a:ext>
            </a:extLst>
          </p:cNvPr>
          <p:cNvSpPr txBox="1"/>
          <p:nvPr/>
        </p:nvSpPr>
        <p:spPr>
          <a:xfrm>
            <a:off x="3344608" y="4444875"/>
            <a:ext cx="2492883" cy="1684289"/>
          </a:xfrm>
          <a:prstGeom prst="rect">
            <a:avLst/>
          </a:prstGeom>
          <a:solidFill>
            <a:schemeClr val="accent4">
              <a:lumMod val="20000"/>
              <a:lumOff val="80000"/>
            </a:schemeClr>
          </a:solidFill>
          <a:effectLst>
            <a:glow rad="127000">
              <a:schemeClr val="bg1"/>
            </a:glow>
          </a:effectLst>
        </p:spPr>
        <p:txBody>
          <a:bodyPr wrap="square" lIns="144000" tIns="72000" rIns="144000" bIns="72000">
            <a:spAutoFit/>
          </a:bodyPr>
          <a:lstStyle/>
          <a:p>
            <a:pPr algn="ctr"/>
            <a:r>
              <a:rPr lang="es-ES" sz="2000" b="0" i="0" dirty="0">
                <a:solidFill>
                  <a:srgbClr val="000000"/>
                </a:solidFill>
                <a:effectLst/>
                <a:latin typeface="Berlin Sans FB" panose="020E0602020502020306" pitchFamily="34" charset="0"/>
              </a:rPr>
              <a:t>Mantener una distancia de por lo menos 1.5 metros entre los participantes.</a:t>
            </a:r>
          </a:p>
        </p:txBody>
      </p:sp>
      <p:sp>
        <p:nvSpPr>
          <p:cNvPr id="11" name="CuadroTexto 10">
            <a:extLst>
              <a:ext uri="{FF2B5EF4-FFF2-40B4-BE49-F238E27FC236}">
                <a16:creationId xmlns:a16="http://schemas.microsoft.com/office/drawing/2014/main" id="{D8C25BB7-5C4F-4AB9-8F57-D20470CDC732}"/>
              </a:ext>
            </a:extLst>
          </p:cNvPr>
          <p:cNvSpPr txBox="1"/>
          <p:nvPr/>
        </p:nvSpPr>
        <p:spPr>
          <a:xfrm>
            <a:off x="6567519" y="1954322"/>
            <a:ext cx="2492883" cy="1992066"/>
          </a:xfrm>
          <a:prstGeom prst="rect">
            <a:avLst/>
          </a:prstGeom>
          <a:solidFill>
            <a:schemeClr val="accent4">
              <a:lumMod val="20000"/>
              <a:lumOff val="80000"/>
            </a:schemeClr>
          </a:solidFill>
          <a:effectLst>
            <a:glow rad="127000">
              <a:schemeClr val="bg1"/>
            </a:glow>
          </a:effectLst>
        </p:spPr>
        <p:txBody>
          <a:bodyPr wrap="square" lIns="144000" tIns="72000" rIns="144000" bIns="72000">
            <a:spAutoFit/>
          </a:bodyPr>
          <a:lstStyle/>
          <a:p>
            <a:pPr algn="ctr"/>
            <a:r>
              <a:rPr lang="es-ES" sz="2000" b="0" i="0" dirty="0">
                <a:solidFill>
                  <a:srgbClr val="000000"/>
                </a:solidFill>
                <a:effectLst/>
                <a:latin typeface="Berlin Sans FB" panose="020E0602020502020306" pitchFamily="34" charset="0"/>
              </a:rPr>
              <a:t>Evitar compartir o intercambiar materiales. Es importante que cada docente use su propio material.</a:t>
            </a:r>
          </a:p>
        </p:txBody>
      </p:sp>
      <p:sp>
        <p:nvSpPr>
          <p:cNvPr id="12" name="CuadroTexto 11">
            <a:extLst>
              <a:ext uri="{FF2B5EF4-FFF2-40B4-BE49-F238E27FC236}">
                <a16:creationId xmlns:a16="http://schemas.microsoft.com/office/drawing/2014/main" id="{E77BC3B8-5F4E-4966-8AA0-B1E4EFD26471}"/>
              </a:ext>
            </a:extLst>
          </p:cNvPr>
          <p:cNvSpPr txBox="1"/>
          <p:nvPr/>
        </p:nvSpPr>
        <p:spPr>
          <a:xfrm>
            <a:off x="9327483" y="4752652"/>
            <a:ext cx="2492883" cy="1068736"/>
          </a:xfrm>
          <a:prstGeom prst="rect">
            <a:avLst/>
          </a:prstGeom>
          <a:solidFill>
            <a:schemeClr val="accent4">
              <a:lumMod val="20000"/>
              <a:lumOff val="80000"/>
            </a:schemeClr>
          </a:solidFill>
          <a:effectLst>
            <a:glow rad="127000">
              <a:schemeClr val="bg1"/>
            </a:glow>
          </a:effectLst>
        </p:spPr>
        <p:txBody>
          <a:bodyPr wrap="square" lIns="144000" tIns="72000" rIns="144000" bIns="72000">
            <a:spAutoFit/>
          </a:bodyPr>
          <a:lstStyle/>
          <a:p>
            <a:pPr algn="ctr"/>
            <a:r>
              <a:rPr lang="es-ES" sz="2000" dirty="0">
                <a:solidFill>
                  <a:srgbClr val="000000"/>
                </a:solidFill>
                <a:latin typeface="Berlin Sans FB" panose="020E0602020502020306" pitchFamily="34" charset="0"/>
              </a:rPr>
              <a:t>Ventilar el espacio en donde se realizan las sesiones</a:t>
            </a:r>
            <a:endParaRPr lang="es-ES" sz="2000" b="0" i="0" dirty="0">
              <a:solidFill>
                <a:srgbClr val="000000"/>
              </a:solidFill>
              <a:effectLst/>
              <a:latin typeface="Berlin Sans FB" panose="020E0602020502020306" pitchFamily="34" charset="0"/>
            </a:endParaRPr>
          </a:p>
        </p:txBody>
      </p:sp>
      <p:pic>
        <p:nvPicPr>
          <p:cNvPr id="2050" name="Picture 2" descr="covid19">
            <a:extLst>
              <a:ext uri="{FF2B5EF4-FFF2-40B4-BE49-F238E27FC236}">
                <a16:creationId xmlns:a16="http://schemas.microsoft.com/office/drawing/2014/main" id="{65132A06-289F-4BB3-B9D6-AAFB14893E0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16" b="89873" l="9916" r="90084">
                        <a14:foregroundMark x1="55907" y1="18565" x2="28692" y2="19620"/>
                        <a14:foregroundMark x1="33333" y1="19831" x2="55696" y2="17300"/>
                        <a14:foregroundMark x1="55696" y1="17089" x2="41772" y2="16667"/>
                        <a14:foregroundMark x1="22152" y1="27004" x2="15190" y2="35865"/>
                        <a14:foregroundMark x1="14979" y1="31013" x2="21097" y2="29536"/>
                        <a14:foregroundMark x1="10549" y1="56962" x2="11392" y2="59283"/>
                        <a14:foregroundMark x1="10338" y1="57384" x2="12658" y2="55063"/>
                        <a14:foregroundMark x1="90084" y1="56751" x2="89873" y2="53376"/>
                      </a14:backgroundRemoval>
                    </a14:imgEffect>
                  </a14:imgLayer>
                </a14:imgProps>
              </a:ext>
              <a:ext uri="{28A0092B-C50C-407E-A947-70E740481C1C}">
                <a14:useLocalDpi xmlns:a14="http://schemas.microsoft.com/office/drawing/2010/main" val="0"/>
              </a:ext>
            </a:extLst>
          </a:blip>
          <a:srcRect/>
          <a:stretch>
            <a:fillRect/>
          </a:stretch>
        </p:blipFill>
        <p:spPr bwMode="auto">
          <a:xfrm>
            <a:off x="454470" y="3677189"/>
            <a:ext cx="2058676" cy="2058676"/>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8B59A4E7-DEE9-423C-92AE-3206BC18AE5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978" b="90025" l="9044" r="93282">
                        <a14:foregroundMark x1="9561" y1="79800" x2="17571" y2="90025"/>
                        <a14:foregroundMark x1="17571" y1="90025" x2="20413" y2="89776"/>
                        <a14:foregroundMark x1="84496" y1="88529" x2="88630" y2="80549"/>
                        <a14:foregroundMark x1="93540" y1="82544" x2="90439" y2="80299"/>
                        <a14:foregroundMark x1="10594" y1="19701" x2="9302" y2="69077"/>
                        <a14:foregroundMark x1="9302" y1="69077" x2="9819" y2="70574"/>
                        <a14:foregroundMark x1="71576" y1="10224" x2="85271" y2="9227"/>
                        <a14:foregroundMark x1="85271" y1="9227" x2="85271" y2="9227"/>
                        <a14:foregroundMark x1="94057" y1="20200" x2="93540" y2="33416"/>
                        <a14:foregroundMark x1="93540" y1="33416" x2="93540" y2="33416"/>
                        <a14:foregroundMark x1="87597" y1="20698" x2="58656" y2="33666"/>
                        <a14:foregroundMark x1="58656" y1="33666" x2="56589" y2="35162"/>
                        <a14:foregroundMark x1="10853" y1="81047" x2="23256" y2="87531"/>
                        <a14:foregroundMark x1="75711" y1="58105" x2="51163" y2="40150"/>
                        <a14:foregroundMark x1="51163" y1="40150" x2="49612" y2="37157"/>
                        <a14:foregroundMark x1="19638" y1="10224" x2="19638" y2="9476"/>
                        <a14:foregroundMark x1="20155" y1="9476" x2="20155" y2="9476"/>
                        <a14:foregroundMark x1="28424" y1="8978" x2="27907" y2="14214"/>
                      </a14:backgroundRemoval>
                    </a14:imgEffect>
                  </a14:imgLayer>
                </a14:imgProps>
              </a:ext>
            </a:extLst>
          </a:blip>
          <a:stretch>
            <a:fillRect/>
          </a:stretch>
        </p:blipFill>
        <p:spPr>
          <a:xfrm>
            <a:off x="6992684" y="4119415"/>
            <a:ext cx="1642552" cy="1701973"/>
          </a:xfrm>
          <a:prstGeom prst="rect">
            <a:avLst/>
          </a:prstGeom>
          <a:effectLst>
            <a:glow rad="127000">
              <a:schemeClr val="bg1"/>
            </a:glow>
          </a:effectLst>
        </p:spPr>
      </p:pic>
      <p:pic>
        <p:nvPicPr>
          <p:cNvPr id="13" name="Imagen 12" descr="Interfaz de usuario gráfica, Aplicación&#10;&#10;Descripción generada automáticamente">
            <a:extLst>
              <a:ext uri="{FF2B5EF4-FFF2-40B4-BE49-F238E27FC236}">
                <a16:creationId xmlns:a16="http://schemas.microsoft.com/office/drawing/2014/main" id="{48C98E4D-2B8C-449F-AE30-0A9DEC625F23}"/>
              </a:ext>
            </a:extLst>
          </p:cNvPr>
          <p:cNvPicPr>
            <a:picLocks noChangeAspect="1"/>
          </p:cNvPicPr>
          <p:nvPr/>
        </p:nvPicPr>
        <p:blipFill>
          <a:blip r:embed="rId7"/>
          <a:stretch>
            <a:fillRect/>
          </a:stretch>
        </p:blipFill>
        <p:spPr>
          <a:xfrm>
            <a:off x="9397474" y="1855106"/>
            <a:ext cx="2457453" cy="1842091"/>
          </a:xfrm>
          <a:prstGeom prst="rect">
            <a:avLst/>
          </a:prstGeom>
          <a:effectLst>
            <a:glow rad="127000">
              <a:schemeClr val="bg1"/>
            </a:glow>
          </a:effectLst>
        </p:spPr>
      </p:pic>
      <p:pic>
        <p:nvPicPr>
          <p:cNvPr id="16" name="Imagen 15">
            <a:extLst>
              <a:ext uri="{FF2B5EF4-FFF2-40B4-BE49-F238E27FC236}">
                <a16:creationId xmlns:a16="http://schemas.microsoft.com/office/drawing/2014/main" id="{A90ED203-4D93-435A-A052-DA545530E588}"/>
              </a:ext>
            </a:extLst>
          </p:cNvPr>
          <p:cNvPicPr>
            <a:picLocks noChangeAspect="1"/>
          </p:cNvPicPr>
          <p:nvPr/>
        </p:nvPicPr>
        <p:blipFill>
          <a:blip r:embed="rId8">
            <a:extLst>
              <a:ext uri="{BEBA8EAE-BF5A-486C-A8C5-ECC9F3942E4B}">
                <a14:imgProps xmlns:a14="http://schemas.microsoft.com/office/drawing/2010/main">
                  <a14:imgLayer r:embed="rId9">
                    <a14:imgEffect>
                      <a14:artisticPaintStrokes/>
                    </a14:imgEffect>
                  </a14:imgLayer>
                </a14:imgProps>
              </a:ext>
            </a:extLst>
          </a:blip>
          <a:stretch>
            <a:fillRect/>
          </a:stretch>
        </p:blipFill>
        <p:spPr>
          <a:xfrm>
            <a:off x="2937250" y="2388894"/>
            <a:ext cx="1322903" cy="1388036"/>
          </a:xfrm>
          <a:prstGeom prst="rect">
            <a:avLst/>
          </a:prstGeom>
          <a:effectLst>
            <a:glow rad="127000">
              <a:schemeClr val="bg1"/>
            </a:glow>
          </a:effectLst>
        </p:spPr>
      </p:pic>
      <p:pic>
        <p:nvPicPr>
          <p:cNvPr id="17" name="Imagen 16">
            <a:extLst>
              <a:ext uri="{FF2B5EF4-FFF2-40B4-BE49-F238E27FC236}">
                <a16:creationId xmlns:a16="http://schemas.microsoft.com/office/drawing/2014/main" id="{26F2CE0B-91F1-43FF-9C50-9FFD9EA3AB5D}"/>
              </a:ext>
            </a:extLst>
          </p:cNvPr>
          <p:cNvPicPr>
            <a:picLocks noChangeAspect="1"/>
          </p:cNvPicPr>
          <p:nvPr/>
        </p:nvPicPr>
        <p:blipFill>
          <a:blip r:embed="rId8">
            <a:extLst>
              <a:ext uri="{BEBA8EAE-BF5A-486C-A8C5-ECC9F3942E4B}">
                <a14:imgProps xmlns:a14="http://schemas.microsoft.com/office/drawing/2010/main">
                  <a14:imgLayer r:embed="rId9">
                    <a14:imgEffect>
                      <a14:artisticPaintStrokes/>
                    </a14:imgEffect>
                  </a14:imgLayer>
                </a14:imgProps>
              </a:ext>
            </a:extLst>
          </a:blip>
          <a:stretch>
            <a:fillRect/>
          </a:stretch>
        </p:blipFill>
        <p:spPr>
          <a:xfrm rot="10800000">
            <a:off x="4940021" y="2388894"/>
            <a:ext cx="1322903" cy="1388036"/>
          </a:xfrm>
          <a:prstGeom prst="rect">
            <a:avLst/>
          </a:prstGeom>
          <a:effectLst>
            <a:glow rad="127000">
              <a:schemeClr val="bg1"/>
            </a:glow>
          </a:effectLst>
        </p:spPr>
      </p:pic>
      <p:cxnSp>
        <p:nvCxnSpPr>
          <p:cNvPr id="5" name="Conector recto de flecha 4">
            <a:extLst>
              <a:ext uri="{FF2B5EF4-FFF2-40B4-BE49-F238E27FC236}">
                <a16:creationId xmlns:a16="http://schemas.microsoft.com/office/drawing/2014/main" id="{FC4AD4B1-9A27-48BD-80F7-A4BD90A41625}"/>
              </a:ext>
            </a:extLst>
          </p:cNvPr>
          <p:cNvCxnSpPr>
            <a:cxnSpLocks/>
          </p:cNvCxnSpPr>
          <p:nvPr/>
        </p:nvCxnSpPr>
        <p:spPr>
          <a:xfrm>
            <a:off x="4127500" y="3082912"/>
            <a:ext cx="927100" cy="0"/>
          </a:xfrm>
          <a:prstGeom prst="straightConnector1">
            <a:avLst/>
          </a:prstGeom>
          <a:ln w="57150">
            <a:solidFill>
              <a:schemeClr val="tx1"/>
            </a:solidFill>
            <a:headEnd type="triangle"/>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473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AA38119-9C17-4437-BB52-48785F19073F}"/>
              </a:ext>
            </a:extLst>
          </p:cNvPr>
          <p:cNvPicPr>
            <a:picLocks noChangeAspect="1"/>
          </p:cNvPicPr>
          <p:nvPr/>
        </p:nvPicPr>
        <p:blipFill>
          <a:blip r:embed="rId2">
            <a:alphaModFix amt="85000"/>
          </a:blip>
          <a:stretch>
            <a:fillRect/>
          </a:stretch>
        </p:blipFill>
        <p:spPr>
          <a:xfrm>
            <a:off x="-27295" y="-144463"/>
            <a:ext cx="12192000" cy="6858000"/>
          </a:xfrm>
          <a:prstGeom prst="rect">
            <a:avLst/>
          </a:prstGeom>
          <a:scene3d>
            <a:camera prst="orthographicFront"/>
            <a:lightRig rig="threePt" dir="t"/>
          </a:scene3d>
          <a:sp3d>
            <a:bevelT/>
          </a:sp3d>
        </p:spPr>
      </p:pic>
      <p:cxnSp>
        <p:nvCxnSpPr>
          <p:cNvPr id="23" name="Conector recto 22">
            <a:extLst>
              <a:ext uri="{FF2B5EF4-FFF2-40B4-BE49-F238E27FC236}">
                <a16:creationId xmlns:a16="http://schemas.microsoft.com/office/drawing/2014/main" id="{307E999F-DD0F-4C65-BF01-C33D7103AB11}"/>
              </a:ext>
            </a:extLst>
          </p:cNvPr>
          <p:cNvCxnSpPr>
            <a:cxnSpLocks/>
          </p:cNvCxnSpPr>
          <p:nvPr/>
        </p:nvCxnSpPr>
        <p:spPr>
          <a:xfrm>
            <a:off x="-2" y="3463161"/>
            <a:ext cx="12192000" cy="0"/>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ED91B693-76A4-4623-8F7A-7BE4776FA9D3}"/>
              </a:ext>
            </a:extLst>
          </p:cNvPr>
          <p:cNvCxnSpPr>
            <a:cxnSpLocks/>
          </p:cNvCxnSpPr>
          <p:nvPr/>
        </p:nvCxnSpPr>
        <p:spPr>
          <a:xfrm>
            <a:off x="-1" y="3094195"/>
            <a:ext cx="12192000" cy="0"/>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EBCA9C88-74E9-4B49-9E9D-31AE99EDC4A3}"/>
              </a:ext>
            </a:extLst>
          </p:cNvPr>
          <p:cNvSpPr txBox="1"/>
          <p:nvPr/>
        </p:nvSpPr>
        <p:spPr>
          <a:xfrm>
            <a:off x="2484581" y="287640"/>
            <a:ext cx="7222837" cy="1163735"/>
          </a:xfrm>
          <a:prstGeom prst="rect">
            <a:avLst/>
          </a:prstGeom>
          <a:solidFill>
            <a:schemeClr val="accent4">
              <a:lumMod val="60000"/>
              <a:lumOff val="40000"/>
            </a:schemeClr>
          </a:solidFill>
          <a:ln w="57150">
            <a:solidFill>
              <a:schemeClr val="tx1"/>
            </a:solidFill>
          </a:ln>
        </p:spPr>
        <p:txBody>
          <a:bodyPr wrap="square" tIns="180000" bIns="180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odern Love Caps" panose="04070805081001020A01" pitchFamily="82" charset="0"/>
                <a:ea typeface="+mn-ea"/>
                <a:cs typeface="+mn-cs"/>
              </a:rPr>
              <a:t>Medidas de prevención y cuidado de la salud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black"/>
                </a:solidFill>
                <a:effectLst/>
                <a:uLnTx/>
                <a:uFillTx/>
                <a:latin typeface="Modern Love Caps" panose="04070805081001020A01" pitchFamily="82" charset="0"/>
                <a:ea typeface="+mn-ea"/>
                <a:cs typeface="+mn-cs"/>
              </a:rPr>
              <a:t>para el desarrollo de la sesiones de manera presencial</a:t>
            </a:r>
            <a:endParaRPr lang="es-MX" sz="2400" b="1" dirty="0">
              <a:latin typeface="Modern Love Caps" panose="04070805081001020A01" pitchFamily="82" charset="0"/>
            </a:endParaRPr>
          </a:p>
        </p:txBody>
      </p:sp>
      <p:sp>
        <p:nvSpPr>
          <p:cNvPr id="19" name="CuadroTexto 18">
            <a:extLst>
              <a:ext uri="{FF2B5EF4-FFF2-40B4-BE49-F238E27FC236}">
                <a16:creationId xmlns:a16="http://schemas.microsoft.com/office/drawing/2014/main" id="{A799D9D5-E2E0-41C6-9633-AA9FCE26FBA8}"/>
              </a:ext>
            </a:extLst>
          </p:cNvPr>
          <p:cNvSpPr txBox="1"/>
          <p:nvPr/>
        </p:nvSpPr>
        <p:spPr>
          <a:xfrm>
            <a:off x="4052246" y="1883478"/>
            <a:ext cx="4032918" cy="1684289"/>
          </a:xfrm>
          <a:prstGeom prst="rect">
            <a:avLst/>
          </a:prstGeom>
          <a:solidFill>
            <a:schemeClr val="accent4">
              <a:lumMod val="20000"/>
              <a:lumOff val="80000"/>
            </a:schemeClr>
          </a:solidFill>
          <a:effectLst>
            <a:glow rad="127000">
              <a:schemeClr val="bg1"/>
            </a:glow>
          </a:effectLst>
        </p:spPr>
        <p:txBody>
          <a:bodyPr wrap="square" lIns="144000" tIns="72000" rIns="144000" bIns="72000">
            <a:spAutoFit/>
          </a:bodyPr>
          <a:lstStyle/>
          <a:p>
            <a:pPr algn="ctr"/>
            <a:r>
              <a:rPr lang="es-ES" sz="2000" dirty="0">
                <a:solidFill>
                  <a:srgbClr val="000000"/>
                </a:solidFill>
                <a:latin typeface="Berlin Sans FB" panose="020E0602020502020306" pitchFamily="34" charset="0"/>
              </a:rPr>
              <a:t>Limpiar y desinfectar </a:t>
            </a:r>
            <a:r>
              <a:rPr lang="es-ES" sz="2000" dirty="0" smtClean="0">
                <a:solidFill>
                  <a:srgbClr val="000000"/>
                </a:solidFill>
                <a:latin typeface="Berlin Sans FB" panose="020E0602020502020306" pitchFamily="34" charset="0"/>
              </a:rPr>
              <a:t> con </a:t>
            </a:r>
            <a:r>
              <a:rPr lang="es-ES" sz="2000" dirty="0" err="1" smtClean="0">
                <a:solidFill>
                  <a:srgbClr val="000000"/>
                </a:solidFill>
                <a:latin typeface="Berlin Sans FB" panose="020E0602020502020306" pitchFamily="34" charset="0"/>
              </a:rPr>
              <a:t>termonebulizador</a:t>
            </a:r>
            <a:r>
              <a:rPr lang="es-ES" sz="2000" dirty="0" smtClean="0">
                <a:solidFill>
                  <a:srgbClr val="000000"/>
                </a:solidFill>
                <a:latin typeface="Berlin Sans FB" panose="020E0602020502020306" pitchFamily="34" charset="0"/>
              </a:rPr>
              <a:t> el </a:t>
            </a:r>
            <a:r>
              <a:rPr lang="es-ES" sz="2000" dirty="0">
                <a:solidFill>
                  <a:srgbClr val="000000"/>
                </a:solidFill>
                <a:latin typeface="Berlin Sans FB" panose="020E0602020502020306" pitchFamily="34" charset="0"/>
              </a:rPr>
              <a:t>mobiliario y espacio utilizado para el desarrollo de la sesión al inicio y al término de la </a:t>
            </a:r>
            <a:r>
              <a:rPr lang="es-ES" sz="2000" dirty="0" smtClean="0">
                <a:solidFill>
                  <a:srgbClr val="000000"/>
                </a:solidFill>
                <a:latin typeface="Berlin Sans FB" panose="020E0602020502020306" pitchFamily="34" charset="0"/>
              </a:rPr>
              <a:t>jornada.</a:t>
            </a:r>
          </a:p>
        </p:txBody>
      </p:sp>
      <p:pic>
        <p:nvPicPr>
          <p:cNvPr id="4" name="Imagen 3">
            <a:extLst>
              <a:ext uri="{FF2B5EF4-FFF2-40B4-BE49-F238E27FC236}">
                <a16:creationId xmlns:a16="http://schemas.microsoft.com/office/drawing/2014/main" id="{1B459BD1-F864-4C74-8EC7-08A5276F8286}"/>
              </a:ext>
            </a:extLst>
          </p:cNvPr>
          <p:cNvPicPr>
            <a:picLocks noChangeAspect="1"/>
          </p:cNvPicPr>
          <p:nvPr/>
        </p:nvPicPr>
        <p:blipFill rotWithShape="1">
          <a:blip r:embed="rId3"/>
          <a:srcRect t="6052" b="6969"/>
          <a:stretch/>
        </p:blipFill>
        <p:spPr>
          <a:xfrm>
            <a:off x="331712" y="4595713"/>
            <a:ext cx="11530088" cy="1659443"/>
          </a:xfrm>
          <a:prstGeom prst="rect">
            <a:avLst/>
          </a:prstGeom>
          <a:ln w="76200">
            <a:solidFill>
              <a:schemeClr val="accent4">
                <a:lumMod val="75000"/>
              </a:schemeClr>
            </a:solidFill>
          </a:ln>
        </p:spPr>
      </p:pic>
      <p:pic>
        <p:nvPicPr>
          <p:cNvPr id="6" name="Imagen 5">
            <a:extLst>
              <a:ext uri="{FF2B5EF4-FFF2-40B4-BE49-F238E27FC236}">
                <a16:creationId xmlns:a16="http://schemas.microsoft.com/office/drawing/2014/main" id="{52C0C2B4-779F-49C7-829B-B93D18E503CD}"/>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31712" y="1530438"/>
            <a:ext cx="2333775" cy="2498999"/>
          </a:xfrm>
          <a:prstGeom prst="rect">
            <a:avLst/>
          </a:prstGeom>
        </p:spPr>
      </p:pic>
      <p:sp>
        <p:nvSpPr>
          <p:cNvPr id="2" name="AutoShape 2" descr="Maquina desinfectante sanitizante PRO1500 ORIGINAL Biox Sanifog 1500W |  Ideal para desinfectar espacios grandes, restaurantes, oficinas, hoteles,  gimnasios, vehículos, escuelas, bodegas y comercios en general. :  Amazon.com.mx: Hogar y Coci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 name="Imagen 2"/>
          <p:cNvPicPr>
            <a:picLocks noChangeAspect="1"/>
          </p:cNvPicPr>
          <p:nvPr/>
        </p:nvPicPr>
        <p:blipFill>
          <a:blip r:embed="rId6"/>
          <a:stretch>
            <a:fillRect/>
          </a:stretch>
        </p:blipFill>
        <p:spPr>
          <a:xfrm>
            <a:off x="9473833" y="1592678"/>
            <a:ext cx="2333625" cy="1962150"/>
          </a:xfrm>
          <a:prstGeom prst="rect">
            <a:avLst/>
          </a:prstGeom>
        </p:spPr>
      </p:pic>
    </p:spTree>
    <p:extLst>
      <p:ext uri="{BB962C8B-B14F-4D97-AF65-F5344CB8AC3E}">
        <p14:creationId xmlns:p14="http://schemas.microsoft.com/office/powerpoint/2010/main" val="2404786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1893</TotalTime>
  <Words>1942</Words>
  <Application>Microsoft Office PowerPoint</Application>
  <PresentationFormat>Panorámica</PresentationFormat>
  <Paragraphs>546</Paragraphs>
  <Slides>52</Slides>
  <Notes>0</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52</vt:i4>
      </vt:variant>
    </vt:vector>
  </HeadingPairs>
  <TitlesOfParts>
    <vt:vector size="69" baseType="lpstr">
      <vt:lpstr>Arial</vt:lpstr>
      <vt:lpstr>Berlin Sans FB</vt:lpstr>
      <vt:lpstr>Berlin Sans FB Demi</vt:lpstr>
      <vt:lpstr>Calibri</vt:lpstr>
      <vt:lpstr>Calibri Light</vt:lpstr>
      <vt:lpstr>Comic Sans MS</vt:lpstr>
      <vt:lpstr>inherit</vt:lpstr>
      <vt:lpstr>Modern Love</vt:lpstr>
      <vt:lpstr>Modern Love Caps</vt:lpstr>
      <vt:lpstr>Montserrat</vt:lpstr>
      <vt:lpstr>Raleway</vt:lpstr>
      <vt:lpstr>Scream Zombie</vt:lpstr>
      <vt:lpstr>Sniglet</vt:lpstr>
      <vt:lpstr>Symbol</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Débora Torres García</dc:creator>
  <cp:lastModifiedBy>MEEM Sonia Gabriela Díaz Camacho</cp:lastModifiedBy>
  <cp:revision>101</cp:revision>
  <dcterms:created xsi:type="dcterms:W3CDTF">2021-10-20T18:45:27Z</dcterms:created>
  <dcterms:modified xsi:type="dcterms:W3CDTF">2021-11-12T19:58:11Z</dcterms:modified>
</cp:coreProperties>
</file>