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custDataLst>
    <p:tags r:id="rId8"/>
  </p:custDataLst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3DEA-A26E-4769-829F-C4062AAD3BDA}" type="datetimeFigureOut">
              <a:rPr lang="es-MX" smtClean="0"/>
              <a:t>20/02/2021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92D9-C8AE-4825-AA96-1E0E7B5906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1967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3DEA-A26E-4769-829F-C4062AAD3BDA}" type="datetimeFigureOut">
              <a:rPr lang="es-MX" smtClean="0"/>
              <a:t>20/02/2021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92D9-C8AE-4825-AA96-1E0E7B5906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5113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3DEA-A26E-4769-829F-C4062AAD3BDA}" type="datetimeFigureOut">
              <a:rPr lang="es-MX" smtClean="0"/>
              <a:t>20/02/2021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92D9-C8AE-4825-AA96-1E0E7B590666}" type="slidenum">
              <a:rPr lang="es-MX" smtClean="0"/>
              <a:t>‹Nº›</a:t>
            </a:fld>
            <a:endParaRPr lang="es-MX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344152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3DEA-A26E-4769-829F-C4062AAD3BDA}" type="datetimeFigureOut">
              <a:rPr lang="es-MX" smtClean="0"/>
              <a:t>20/02/2021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92D9-C8AE-4825-AA96-1E0E7B5906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36824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3DEA-A26E-4769-829F-C4062AAD3BDA}" type="datetimeFigureOut">
              <a:rPr lang="es-MX" smtClean="0"/>
              <a:t>20/02/2021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92D9-C8AE-4825-AA96-1E0E7B590666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905423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3DEA-A26E-4769-829F-C4062AAD3BDA}" type="datetimeFigureOut">
              <a:rPr lang="es-MX" smtClean="0"/>
              <a:t>20/02/2021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92D9-C8AE-4825-AA96-1E0E7B5906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8846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3DEA-A26E-4769-829F-C4062AAD3BDA}" type="datetimeFigureOut">
              <a:rPr lang="es-MX" smtClean="0"/>
              <a:t>20/02/2021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92D9-C8AE-4825-AA96-1E0E7B5906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55636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3DEA-A26E-4769-829F-C4062AAD3BDA}" type="datetimeFigureOut">
              <a:rPr lang="es-MX" smtClean="0"/>
              <a:t>20/02/2021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92D9-C8AE-4825-AA96-1E0E7B5906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8856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3DEA-A26E-4769-829F-C4062AAD3BDA}" type="datetimeFigureOut">
              <a:rPr lang="es-MX" smtClean="0"/>
              <a:t>20/02/2021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92D9-C8AE-4825-AA96-1E0E7B5906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1204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3DEA-A26E-4769-829F-C4062AAD3BDA}" type="datetimeFigureOut">
              <a:rPr lang="es-MX" smtClean="0"/>
              <a:t>20/02/2021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92D9-C8AE-4825-AA96-1E0E7B5906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2740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3DEA-A26E-4769-829F-C4062AAD3BDA}" type="datetimeFigureOut">
              <a:rPr lang="es-MX" smtClean="0"/>
              <a:t>20/02/2021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92D9-C8AE-4825-AA96-1E0E7B5906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4801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3DEA-A26E-4769-829F-C4062AAD3BDA}" type="datetimeFigureOut">
              <a:rPr lang="es-MX" smtClean="0"/>
              <a:t>20/02/2021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92D9-C8AE-4825-AA96-1E0E7B5906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925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3DEA-A26E-4769-829F-C4062AAD3BDA}" type="datetimeFigureOut">
              <a:rPr lang="es-MX" smtClean="0"/>
              <a:t>20/02/2021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92D9-C8AE-4825-AA96-1E0E7B5906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0888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3DEA-A26E-4769-829F-C4062AAD3BDA}" type="datetimeFigureOut">
              <a:rPr lang="es-MX" smtClean="0"/>
              <a:t>20/02/2021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92D9-C8AE-4825-AA96-1E0E7B5906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0575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3DEA-A26E-4769-829F-C4062AAD3BDA}" type="datetimeFigureOut">
              <a:rPr lang="es-MX" smtClean="0"/>
              <a:t>20/02/2021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92D9-C8AE-4825-AA96-1E0E7B5906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3246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3DEA-A26E-4769-829F-C4062AAD3BDA}" type="datetimeFigureOut">
              <a:rPr lang="es-MX" smtClean="0"/>
              <a:t>20/02/2021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92D9-C8AE-4825-AA96-1E0E7B5906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8822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53DEA-A26E-4769-829F-C4062AAD3BDA}" type="datetimeFigureOut">
              <a:rPr lang="es-MX" smtClean="0"/>
              <a:t>20/02/2021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EF492D9-C8AE-4825-AA96-1E0E7B5906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3636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u="none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69480" y="2581479"/>
            <a:ext cx="7766936" cy="1555972"/>
          </a:xfrm>
          <a:solidFill>
            <a:srgbClr val="00B0F0"/>
          </a:solidFill>
        </p:spPr>
        <p:txBody>
          <a:bodyPr/>
          <a:lstStyle/>
          <a:p>
            <a:pPr algn="ctr"/>
            <a:r>
              <a:rPr lang="es-MX" sz="2400" dirty="0" smtClean="0">
                <a:solidFill>
                  <a:schemeClr val="tx1"/>
                </a:solidFill>
              </a:rPr>
              <a:t>Escuela Primaria : “Niños Héroes” T.V. 10DPR1490P</a:t>
            </a:r>
            <a:br>
              <a:rPr lang="es-MX" sz="2400" dirty="0" smtClean="0">
                <a:solidFill>
                  <a:schemeClr val="tx1"/>
                </a:solidFill>
              </a:rPr>
            </a:br>
            <a:r>
              <a:rPr lang="es-MX" sz="2400" dirty="0" smtClean="0">
                <a:solidFill>
                  <a:schemeClr val="tx1"/>
                </a:solidFill>
              </a:rPr>
              <a:t>Zona Escolar  077  Sector Educativo  No. 12</a:t>
            </a:r>
            <a:br>
              <a:rPr lang="es-MX" sz="2400" dirty="0" smtClean="0">
                <a:solidFill>
                  <a:schemeClr val="tx1"/>
                </a:solidFill>
              </a:rPr>
            </a:br>
            <a:r>
              <a:rPr lang="es-MX" sz="2400" dirty="0" smtClean="0">
                <a:solidFill>
                  <a:schemeClr val="tx1"/>
                </a:solidFill>
              </a:rPr>
              <a:t>Gómez Palaci</a:t>
            </a:r>
            <a:r>
              <a:rPr lang="es-MX" sz="2400" dirty="0">
                <a:solidFill>
                  <a:schemeClr val="tx1"/>
                </a:solidFill>
              </a:rPr>
              <a:t>o</a:t>
            </a:r>
            <a:r>
              <a:rPr lang="es-MX" sz="2400" dirty="0" smtClean="0">
                <a:solidFill>
                  <a:schemeClr val="tx1"/>
                </a:solidFill>
              </a:rPr>
              <a:t>, </a:t>
            </a:r>
            <a:r>
              <a:rPr lang="es-MX" sz="2400" dirty="0" err="1" smtClean="0">
                <a:solidFill>
                  <a:schemeClr val="tx1"/>
                </a:solidFill>
              </a:rPr>
              <a:t>Dgo</a:t>
            </a:r>
            <a:r>
              <a:rPr lang="es-MX" sz="2400" dirty="0" smtClean="0">
                <a:solidFill>
                  <a:schemeClr val="tx1"/>
                </a:solidFill>
              </a:rPr>
              <a:t>.</a:t>
            </a:r>
            <a:r>
              <a:rPr lang="es-MX" sz="2400" dirty="0" smtClean="0">
                <a:solidFill>
                  <a:schemeClr val="tx1"/>
                </a:solidFill>
              </a:rPr>
              <a:t/>
            </a:r>
            <a:br>
              <a:rPr lang="es-MX" sz="2400" dirty="0" smtClean="0">
                <a:solidFill>
                  <a:schemeClr val="tx1"/>
                </a:solidFill>
              </a:rPr>
            </a:br>
            <a:r>
              <a:rPr lang="es-MX" sz="2400" dirty="0" smtClean="0">
                <a:solidFill>
                  <a:schemeClr val="tx1"/>
                </a:solidFill>
              </a:rPr>
              <a:t> </a:t>
            </a:r>
            <a:r>
              <a:rPr lang="es-MX" sz="2400" smtClean="0">
                <a:solidFill>
                  <a:schemeClr val="tx1"/>
                </a:solidFill>
              </a:rPr>
              <a:t>TERCER GRADO</a:t>
            </a:r>
            <a:endParaRPr lang="es-MX" sz="2400" dirty="0">
              <a:solidFill>
                <a:schemeClr val="tx1"/>
              </a:solidFill>
            </a:endParaRPr>
          </a:p>
        </p:txBody>
      </p:sp>
      <p:pic>
        <p:nvPicPr>
          <p:cNvPr id="5" name="Imagen 4" descr="💥&quot;MULTIPLICAR Fácilmente Por 10, 100, 1000...&quot;💥 MÉTODO EFECTIVO 💥  Cálculo #18 - YouTube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055" b="2233"/>
          <a:stretch/>
        </p:blipFill>
        <p:spPr bwMode="auto">
          <a:xfrm>
            <a:off x="7413494" y="5584791"/>
            <a:ext cx="2252547" cy="97885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2196793" y="4307247"/>
            <a:ext cx="651231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MX" dirty="0" smtClean="0"/>
              <a:t>Sean bienvenidos al fascinante mundo de las matemáticas.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1447594" y="4768664"/>
            <a:ext cx="8218447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Los invitamos a ver las siguientes diapositivas para multiplicar de manera rápida por 10-100 y 1000</a:t>
            </a:r>
            <a:endParaRPr lang="es-MX" dirty="0"/>
          </a:p>
        </p:txBody>
      </p:sp>
      <p:pic>
        <p:nvPicPr>
          <p:cNvPr id="4098" name="Picture 2" descr="Fichas para aprender a sumar los niños | Matemáticas infantil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1380" y="46377"/>
            <a:ext cx="5228823" cy="2535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69989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07067" y="1393902"/>
            <a:ext cx="7766936" cy="2656934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Aquí aprenderás como multiplicar números por 10, 100 y 1000: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502474"/>
          </a:xfrm>
        </p:spPr>
        <p:txBody>
          <a:bodyPr/>
          <a:lstStyle/>
          <a:p>
            <a:r>
              <a:rPr lang="es-MX" dirty="0" smtClean="0"/>
              <a:t> </a:t>
            </a:r>
            <a:endParaRPr lang="es-MX" dirty="0"/>
          </a:p>
        </p:txBody>
      </p:sp>
      <p:pic>
        <p:nvPicPr>
          <p:cNvPr id="3074" name="Picture 2" descr="Resultado de imagen para imagenes animadas de matematicas | Fun math  activities, Math games for kids, Math for ki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8615" y="4050833"/>
            <a:ext cx="3902926" cy="1762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Ilustración Stickman De Edad Preescolar Niños Jugando Con Números Y  Símbolos Matemáticos Fotos, Retratos, Imágenes Y Fotografía De Archivo  Libres De Derecho. Image 67092948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277" y="3374559"/>
            <a:ext cx="1876425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4055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307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3" y="609599"/>
            <a:ext cx="9782511" cy="2456985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just"/>
            <a:r>
              <a:rPr lang="es-MX" dirty="0">
                <a:solidFill>
                  <a:schemeClr val="tx1"/>
                </a:solidFill>
              </a:rPr>
              <a:t>S</a:t>
            </a:r>
            <a:r>
              <a:rPr lang="es-MX" dirty="0" smtClean="0">
                <a:solidFill>
                  <a:schemeClr val="tx1"/>
                </a:solidFill>
              </a:rPr>
              <a:t>i </a:t>
            </a:r>
            <a:r>
              <a:rPr lang="es-MX" dirty="0">
                <a:solidFill>
                  <a:schemeClr val="tx1"/>
                </a:solidFill>
              </a:rPr>
              <a:t>multiplicamos por </a:t>
            </a:r>
            <a:r>
              <a:rPr lang="es-MX" dirty="0" smtClean="0">
                <a:solidFill>
                  <a:schemeClr val="tx1"/>
                </a:solidFill>
              </a:rPr>
              <a:t>10, después de multiplicar por la unidad   </a:t>
            </a:r>
            <a:r>
              <a:rPr lang="es-MX" dirty="0">
                <a:solidFill>
                  <a:schemeClr val="tx1"/>
                </a:solidFill>
              </a:rPr>
              <a:t>únicamente tenemos que añadir un cero a la derecha del </a:t>
            </a:r>
            <a:r>
              <a:rPr lang="es-MX" dirty="0" smtClean="0">
                <a:solidFill>
                  <a:schemeClr val="tx1"/>
                </a:solidFill>
              </a:rPr>
              <a:t>número </a:t>
            </a:r>
            <a:r>
              <a:rPr lang="es-MX" dirty="0">
                <a:solidFill>
                  <a:schemeClr val="tx1"/>
                </a:solidFill>
              </a:rPr>
              <a:t>que estamos multiplicando, observa el ejemplo: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3443030"/>
            <a:ext cx="9782510" cy="3214248"/>
          </a:xfrm>
          <a:solidFill>
            <a:srgbClr val="00B0F0"/>
          </a:solidFill>
        </p:spPr>
        <p:txBody>
          <a:bodyPr>
            <a:normAutofit lnSpcReduction="10000"/>
          </a:bodyPr>
          <a:lstStyle/>
          <a:p>
            <a:endParaRPr lang="es-MX" sz="4800" dirty="0" smtClean="0"/>
          </a:p>
          <a:p>
            <a:r>
              <a:rPr lang="es-MX" sz="4800" dirty="0" smtClean="0"/>
              <a:t>5 X 10  =  5            5 </a:t>
            </a:r>
            <a:r>
              <a:rPr lang="es-MX" sz="4800" dirty="0"/>
              <a:t>X 10  =  50</a:t>
            </a:r>
          </a:p>
          <a:p>
            <a:r>
              <a:rPr lang="es-MX" sz="4000" dirty="0" smtClean="0"/>
              <a:t>                   </a:t>
            </a:r>
          </a:p>
          <a:p>
            <a:r>
              <a:rPr lang="es-MX" sz="4000" dirty="0"/>
              <a:t> </a:t>
            </a:r>
            <a:r>
              <a:rPr lang="es-MX" sz="4000" dirty="0" smtClean="0"/>
              <a:t>               </a:t>
            </a:r>
            <a:r>
              <a:rPr lang="es-MX" sz="4800" b="1" dirty="0" smtClean="0"/>
              <a:t>5 X 10 = 50</a:t>
            </a:r>
            <a:endParaRPr lang="es-MX" sz="4800" b="1" dirty="0"/>
          </a:p>
        </p:txBody>
      </p:sp>
      <p:sp>
        <p:nvSpPr>
          <p:cNvPr id="9" name="Flecha curvada hacia la derecha 8"/>
          <p:cNvSpPr/>
          <p:nvPr/>
        </p:nvSpPr>
        <p:spPr>
          <a:xfrm rot="16200000">
            <a:off x="1552755" y="4608129"/>
            <a:ext cx="652457" cy="1193182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0" name="Flecha curvada hacia la derecha 9"/>
          <p:cNvSpPr/>
          <p:nvPr/>
        </p:nvSpPr>
        <p:spPr>
          <a:xfrm rot="16200000" flipH="1">
            <a:off x="8542764" y="3110600"/>
            <a:ext cx="611796" cy="1906526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" name="Flecha curvada hacia la derecha 10"/>
          <p:cNvSpPr/>
          <p:nvPr/>
        </p:nvSpPr>
        <p:spPr>
          <a:xfrm rot="16200000" flipH="1">
            <a:off x="2934884" y="3064482"/>
            <a:ext cx="742911" cy="1862246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81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5689" y="155181"/>
            <a:ext cx="10292576" cy="2958791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just"/>
            <a:r>
              <a:rPr lang="es-MX" dirty="0">
                <a:solidFill>
                  <a:schemeClr val="tx1"/>
                </a:solidFill>
              </a:rPr>
              <a:t>Si multiplicamos por </a:t>
            </a:r>
            <a:r>
              <a:rPr lang="es-MX" dirty="0" smtClean="0">
                <a:solidFill>
                  <a:schemeClr val="tx1"/>
                </a:solidFill>
              </a:rPr>
              <a:t>100, </a:t>
            </a:r>
            <a:r>
              <a:rPr lang="es-MX" dirty="0">
                <a:solidFill>
                  <a:schemeClr val="tx1"/>
                </a:solidFill>
              </a:rPr>
              <a:t>después de multiplicar por la unidad   únicamente tenemos que añadir </a:t>
            </a:r>
            <a:r>
              <a:rPr lang="es-MX" dirty="0" smtClean="0">
                <a:solidFill>
                  <a:schemeClr val="tx1"/>
                </a:solidFill>
              </a:rPr>
              <a:t>dos ceros </a:t>
            </a:r>
            <a:r>
              <a:rPr lang="es-MX" dirty="0">
                <a:solidFill>
                  <a:schemeClr val="tx1"/>
                </a:solidFill>
              </a:rPr>
              <a:t>a la derecha del número que estamos multiplicando, observa el ejemplo: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45689" y="3479486"/>
            <a:ext cx="10292575" cy="2877015"/>
          </a:xfrm>
          <a:solidFill>
            <a:srgbClr val="00B0F0"/>
          </a:solidFill>
        </p:spPr>
        <p:txBody>
          <a:bodyPr>
            <a:normAutofit lnSpcReduction="10000"/>
          </a:bodyPr>
          <a:lstStyle/>
          <a:p>
            <a:endParaRPr lang="es-MX" sz="2400" dirty="0"/>
          </a:p>
          <a:p>
            <a:r>
              <a:rPr lang="es-MX" sz="4800" dirty="0"/>
              <a:t>5 X </a:t>
            </a:r>
            <a:r>
              <a:rPr lang="es-MX" sz="4800" dirty="0" smtClean="0"/>
              <a:t>100  </a:t>
            </a:r>
            <a:r>
              <a:rPr lang="es-MX" sz="4800" dirty="0"/>
              <a:t>= </a:t>
            </a:r>
            <a:r>
              <a:rPr lang="es-MX" sz="4800" dirty="0" smtClean="0"/>
              <a:t> 5        5 </a:t>
            </a:r>
            <a:r>
              <a:rPr lang="es-MX" sz="4800" dirty="0"/>
              <a:t>X </a:t>
            </a:r>
            <a:r>
              <a:rPr lang="es-MX" sz="4800" dirty="0" smtClean="0"/>
              <a:t>100  </a:t>
            </a:r>
            <a:r>
              <a:rPr lang="es-MX" sz="4800" dirty="0"/>
              <a:t>= </a:t>
            </a:r>
            <a:r>
              <a:rPr lang="es-MX" sz="4800" dirty="0" smtClean="0"/>
              <a:t>500</a:t>
            </a:r>
            <a:endParaRPr lang="es-MX" sz="4800" dirty="0"/>
          </a:p>
          <a:p>
            <a:r>
              <a:rPr lang="es-MX" sz="4800" dirty="0"/>
              <a:t>              </a:t>
            </a:r>
            <a:r>
              <a:rPr lang="es-MX" sz="4800" dirty="0" smtClean="0"/>
              <a:t>     </a:t>
            </a:r>
            <a:endParaRPr lang="es-MX" sz="4800" dirty="0"/>
          </a:p>
          <a:p>
            <a:r>
              <a:rPr lang="es-MX" sz="4800" dirty="0"/>
              <a:t>           </a:t>
            </a:r>
            <a:r>
              <a:rPr lang="es-MX" sz="4800" b="1" dirty="0" smtClean="0"/>
              <a:t>5 </a:t>
            </a:r>
            <a:r>
              <a:rPr lang="es-MX" sz="4800" b="1" dirty="0"/>
              <a:t>X </a:t>
            </a:r>
            <a:r>
              <a:rPr lang="es-MX" sz="4800" b="1" dirty="0" smtClean="0"/>
              <a:t>100 </a:t>
            </a:r>
            <a:r>
              <a:rPr lang="es-MX" sz="4800" b="1" dirty="0"/>
              <a:t>= </a:t>
            </a:r>
            <a:r>
              <a:rPr lang="es-MX" sz="4800" b="1" dirty="0" smtClean="0"/>
              <a:t>500</a:t>
            </a:r>
            <a:endParaRPr lang="es-MX" sz="4800" b="1" dirty="0"/>
          </a:p>
          <a:p>
            <a:endParaRPr lang="es-MX" dirty="0"/>
          </a:p>
        </p:txBody>
      </p:sp>
      <p:sp>
        <p:nvSpPr>
          <p:cNvPr id="4" name="Flecha curvada hacia la derecha 3"/>
          <p:cNvSpPr/>
          <p:nvPr/>
        </p:nvSpPr>
        <p:spPr>
          <a:xfrm rot="16200000">
            <a:off x="1282394" y="4125949"/>
            <a:ext cx="585442" cy="1354876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5" name="Flecha curvada hacia la derecha 4"/>
          <p:cNvSpPr/>
          <p:nvPr/>
        </p:nvSpPr>
        <p:spPr>
          <a:xfrm rot="16200000" flipH="1">
            <a:off x="2752961" y="2515689"/>
            <a:ext cx="761070" cy="2230237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6" name="Flecha curvada hacia la derecha 5"/>
          <p:cNvSpPr/>
          <p:nvPr/>
        </p:nvSpPr>
        <p:spPr>
          <a:xfrm rot="16200000" flipH="1">
            <a:off x="7961904" y="2654065"/>
            <a:ext cx="724969" cy="2107581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504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99274" y="643799"/>
            <a:ext cx="9726755" cy="2668859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just"/>
            <a:r>
              <a:rPr lang="es-MX" dirty="0">
                <a:solidFill>
                  <a:schemeClr val="tx1"/>
                </a:solidFill>
              </a:rPr>
              <a:t>Si multiplicamos por </a:t>
            </a:r>
            <a:r>
              <a:rPr lang="es-MX" dirty="0" smtClean="0">
                <a:solidFill>
                  <a:schemeClr val="tx1"/>
                </a:solidFill>
              </a:rPr>
              <a:t>1000, </a:t>
            </a:r>
            <a:r>
              <a:rPr lang="es-MX" dirty="0">
                <a:solidFill>
                  <a:schemeClr val="tx1"/>
                </a:solidFill>
              </a:rPr>
              <a:t>después de multiplicar por la unidad   únicamente tenemos que añadir </a:t>
            </a:r>
            <a:r>
              <a:rPr lang="es-MX" dirty="0" smtClean="0">
                <a:solidFill>
                  <a:schemeClr val="tx1"/>
                </a:solidFill>
              </a:rPr>
              <a:t>tres </a:t>
            </a:r>
            <a:r>
              <a:rPr lang="es-MX" dirty="0">
                <a:solidFill>
                  <a:schemeClr val="tx1"/>
                </a:solidFill>
              </a:rPr>
              <a:t>ceros a la derecha del número que estamos multiplicando, observa el ejemplo: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3" y="3579541"/>
            <a:ext cx="9648695" cy="2461821"/>
          </a:xfrm>
          <a:solidFill>
            <a:srgbClr val="00B0F0"/>
          </a:solidFill>
        </p:spPr>
        <p:txBody>
          <a:bodyPr>
            <a:normAutofit fontScale="92500"/>
          </a:bodyPr>
          <a:lstStyle/>
          <a:p>
            <a:r>
              <a:rPr lang="es-MX" sz="4800" dirty="0"/>
              <a:t>5 X </a:t>
            </a:r>
            <a:r>
              <a:rPr lang="es-MX" sz="4800" dirty="0" smtClean="0"/>
              <a:t>1000  </a:t>
            </a:r>
            <a:r>
              <a:rPr lang="es-MX" sz="4800" dirty="0"/>
              <a:t>=  5     </a:t>
            </a:r>
            <a:r>
              <a:rPr lang="es-MX" sz="4800" dirty="0" smtClean="0"/>
              <a:t>  5 </a:t>
            </a:r>
            <a:r>
              <a:rPr lang="es-MX" sz="4800" dirty="0"/>
              <a:t>X </a:t>
            </a:r>
            <a:r>
              <a:rPr lang="es-MX" sz="4800" dirty="0" smtClean="0"/>
              <a:t>1000  </a:t>
            </a:r>
            <a:r>
              <a:rPr lang="es-MX" sz="4800" dirty="0"/>
              <a:t>= </a:t>
            </a:r>
            <a:r>
              <a:rPr lang="es-MX" sz="4800" dirty="0" smtClean="0"/>
              <a:t>5000</a:t>
            </a:r>
            <a:endParaRPr lang="es-MX" sz="4800" dirty="0"/>
          </a:p>
          <a:p>
            <a:r>
              <a:rPr lang="es-MX" sz="4800" dirty="0"/>
              <a:t>                   </a:t>
            </a:r>
          </a:p>
          <a:p>
            <a:r>
              <a:rPr lang="es-MX" sz="4800" dirty="0"/>
              <a:t>          </a:t>
            </a:r>
            <a:r>
              <a:rPr lang="es-MX" sz="4800" dirty="0" smtClean="0"/>
              <a:t>  </a:t>
            </a:r>
            <a:r>
              <a:rPr lang="es-MX" sz="4800" b="1" dirty="0"/>
              <a:t>5 X </a:t>
            </a:r>
            <a:r>
              <a:rPr lang="es-MX" sz="4800" b="1" dirty="0" smtClean="0"/>
              <a:t>1000 </a:t>
            </a:r>
            <a:r>
              <a:rPr lang="es-MX" sz="4800" b="1" dirty="0"/>
              <a:t>= </a:t>
            </a:r>
            <a:r>
              <a:rPr lang="es-MX" sz="4800" b="1" dirty="0" smtClean="0"/>
              <a:t>5000</a:t>
            </a:r>
            <a:endParaRPr lang="es-MX" sz="4800" b="1" dirty="0"/>
          </a:p>
          <a:p>
            <a:endParaRPr lang="es-MX" dirty="0"/>
          </a:p>
        </p:txBody>
      </p:sp>
      <p:sp>
        <p:nvSpPr>
          <p:cNvPr id="4" name="Flecha curvada hacia la derecha 3"/>
          <p:cNvSpPr/>
          <p:nvPr/>
        </p:nvSpPr>
        <p:spPr>
          <a:xfrm rot="16200000">
            <a:off x="1505414" y="3912778"/>
            <a:ext cx="602166" cy="1193180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5" name="Flecha curvada hacia la derecha 4"/>
          <p:cNvSpPr/>
          <p:nvPr/>
        </p:nvSpPr>
        <p:spPr>
          <a:xfrm rot="16200000" flipH="1">
            <a:off x="3058226" y="2127097"/>
            <a:ext cx="708102" cy="2430967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6" name="Flecha curvada hacia la derecha 5"/>
          <p:cNvSpPr/>
          <p:nvPr/>
        </p:nvSpPr>
        <p:spPr>
          <a:xfrm rot="16200000" flipH="1">
            <a:off x="8067909" y="2205156"/>
            <a:ext cx="791736" cy="2274849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418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9035378" cy="1550990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Espero esto te sirva para futuros eventos;</a:t>
            </a:r>
            <a:br>
              <a:rPr lang="es-MX" dirty="0" smtClean="0">
                <a:solidFill>
                  <a:schemeClr val="tx1"/>
                </a:solidFill>
              </a:rPr>
            </a:br>
            <a:r>
              <a:rPr lang="es-MX" dirty="0">
                <a:solidFill>
                  <a:schemeClr val="tx1"/>
                </a:solidFill>
              </a:rPr>
              <a:t/>
            </a:r>
            <a:br>
              <a:rPr lang="es-MX" dirty="0">
                <a:solidFill>
                  <a:schemeClr val="tx1"/>
                </a:solidFill>
              </a:rPr>
            </a:br>
            <a:r>
              <a:rPr lang="es-MX" dirty="0" smtClean="0">
                <a:solidFill>
                  <a:schemeClr val="tx1"/>
                </a:solidFill>
              </a:rPr>
              <a:t>En resumen:</a:t>
            </a:r>
            <a:br>
              <a:rPr lang="es-MX" dirty="0" smtClean="0">
                <a:solidFill>
                  <a:schemeClr val="tx1"/>
                </a:solidFill>
              </a:rPr>
            </a:b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2180145"/>
            <a:ext cx="7716645" cy="3506978"/>
          </a:xfrm>
          <a:solidFill>
            <a:srgbClr val="FFFF00"/>
          </a:solidFill>
        </p:spPr>
        <p:txBody>
          <a:bodyPr>
            <a:normAutofit/>
          </a:bodyPr>
          <a:lstStyle/>
          <a:p>
            <a:endParaRPr lang="es-MX" dirty="0"/>
          </a:p>
          <a:p>
            <a:r>
              <a:rPr lang="es-MX" sz="2800" b="1" dirty="0" smtClean="0"/>
              <a:t>3 </a:t>
            </a:r>
            <a:r>
              <a:rPr lang="es-MX" sz="2800" b="1" dirty="0"/>
              <a:t>X 10  = </a:t>
            </a:r>
            <a:r>
              <a:rPr lang="es-MX" sz="2800" b="1" u="sng" dirty="0" smtClean="0"/>
              <a:t>30</a:t>
            </a:r>
            <a:r>
              <a:rPr lang="es-MX" sz="2800" b="1" dirty="0" smtClean="0"/>
              <a:t>                             4 X 10  = </a:t>
            </a:r>
            <a:r>
              <a:rPr lang="es-MX" sz="2800" b="1" u="sng" dirty="0" smtClean="0"/>
              <a:t>40</a:t>
            </a:r>
            <a:endParaRPr lang="es-MX" sz="2800" b="1" u="sng" dirty="0"/>
          </a:p>
          <a:p>
            <a:r>
              <a:rPr lang="es-MX" sz="1400" dirty="0"/>
              <a:t>                   </a:t>
            </a:r>
          </a:p>
          <a:p>
            <a:r>
              <a:rPr lang="es-MX" sz="1400" dirty="0"/>
              <a:t>                </a:t>
            </a:r>
            <a:endParaRPr lang="es-MX" b="1" dirty="0"/>
          </a:p>
          <a:p>
            <a:r>
              <a:rPr lang="es-MX" sz="2800" b="1" dirty="0"/>
              <a:t> </a:t>
            </a:r>
            <a:r>
              <a:rPr lang="es-MX" sz="2800" b="1" dirty="0" smtClean="0"/>
              <a:t>      </a:t>
            </a:r>
            <a:r>
              <a:rPr lang="es-MX" sz="2800" b="1" dirty="0"/>
              <a:t>3 X </a:t>
            </a:r>
            <a:r>
              <a:rPr lang="es-MX" sz="2800" b="1" dirty="0" smtClean="0"/>
              <a:t>100  </a:t>
            </a:r>
            <a:r>
              <a:rPr lang="es-MX" sz="2800" b="1" dirty="0"/>
              <a:t>=  </a:t>
            </a:r>
            <a:r>
              <a:rPr lang="es-MX" sz="2800" b="1" u="sng" dirty="0" smtClean="0"/>
              <a:t>300 </a:t>
            </a:r>
            <a:r>
              <a:rPr lang="es-MX" sz="2800" b="1" dirty="0" smtClean="0"/>
              <a:t>       </a:t>
            </a:r>
            <a:r>
              <a:rPr lang="es-MX" sz="2800" b="1" dirty="0"/>
              <a:t>4 X </a:t>
            </a:r>
            <a:r>
              <a:rPr lang="es-MX" sz="2800" b="1" dirty="0" smtClean="0"/>
              <a:t>100  </a:t>
            </a:r>
            <a:r>
              <a:rPr lang="es-MX" sz="2800" b="1" dirty="0"/>
              <a:t>=  </a:t>
            </a:r>
            <a:r>
              <a:rPr lang="es-MX" sz="2800" b="1" u="sng" dirty="0" smtClean="0"/>
              <a:t>400</a:t>
            </a:r>
            <a:endParaRPr lang="es-MX" sz="2800" b="1" u="sng" dirty="0"/>
          </a:p>
          <a:p>
            <a:endParaRPr lang="es-MX" sz="2800" dirty="0" smtClean="0"/>
          </a:p>
          <a:p>
            <a:r>
              <a:rPr lang="es-MX" sz="2800" b="1" dirty="0"/>
              <a:t>3 X </a:t>
            </a:r>
            <a:r>
              <a:rPr lang="es-MX" sz="2800" b="1" dirty="0" smtClean="0"/>
              <a:t>1000  </a:t>
            </a:r>
            <a:r>
              <a:rPr lang="es-MX" sz="2800" b="1" dirty="0"/>
              <a:t>=  </a:t>
            </a:r>
            <a:r>
              <a:rPr lang="es-MX" sz="2800" b="1" u="sng" dirty="0" smtClean="0"/>
              <a:t>3000 </a:t>
            </a:r>
            <a:r>
              <a:rPr lang="es-MX" sz="2800" b="1" dirty="0" smtClean="0"/>
              <a:t>          4 </a:t>
            </a:r>
            <a:r>
              <a:rPr lang="es-MX" sz="2800" b="1" dirty="0"/>
              <a:t>X </a:t>
            </a:r>
            <a:r>
              <a:rPr lang="es-MX" sz="2800" b="1" dirty="0" smtClean="0"/>
              <a:t>1000  </a:t>
            </a:r>
            <a:r>
              <a:rPr lang="es-MX" sz="2800" b="1" dirty="0"/>
              <a:t>=  </a:t>
            </a:r>
            <a:r>
              <a:rPr lang="es-MX" sz="2800" b="1" u="sng" dirty="0" smtClean="0"/>
              <a:t>4000</a:t>
            </a:r>
            <a:endParaRPr lang="es-MX" sz="2800" b="1" u="sng" dirty="0"/>
          </a:p>
          <a:p>
            <a:endParaRPr lang="es-MX" sz="2800" dirty="0"/>
          </a:p>
        </p:txBody>
      </p:sp>
      <p:pic>
        <p:nvPicPr>
          <p:cNvPr id="5" name="Imagen 4" descr="5 Estrategias para Hacer la Tarea con Niños con Problemas de Aprendizaj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3979" y="3289610"/>
            <a:ext cx="3426314" cy="340890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uadroTexto 3"/>
          <p:cNvSpPr txBox="1"/>
          <p:nvPr/>
        </p:nvSpPr>
        <p:spPr>
          <a:xfrm>
            <a:off x="6487120" y="5910146"/>
            <a:ext cx="1906859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s-MX" dirty="0" smtClean="0"/>
              <a:t>Muchas gracias.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41126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Diapositiva 1 - &amp;quot;Escuela Primaria : “Niños Héroes” T.V. 10DPR1490P Zona Escolar  077  Sector Educativo  No. 12 Gómez Palacio, &quot;/&gt;&lt;property id=&quot;20307&quot; value=&quot;256&quot;/&gt;&lt;/object&gt;&lt;object type=&quot;3&quot; unique_id=&quot;10005&quot;&gt;&lt;property id=&quot;20148&quot; value=&quot;5&quot;/&gt;&lt;property id=&quot;20300&quot; value=&quot;Diapositiva 2 - &amp;quot;Aquí aprenderás como multiplicar números por 10, 100 y 1000:&amp;quot;&quot;/&gt;&lt;property id=&quot;20307&quot; value=&quot;257&quot;/&gt;&lt;/object&gt;&lt;object type=&quot;3&quot; unique_id=&quot;10030&quot;&gt;&lt;property id=&quot;20148&quot; value=&quot;5&quot;/&gt;&lt;property id=&quot;20300&quot; value=&quot;Diapositiva 3 - &amp;quot;Si multiplicamos por 10, después de multiplicar por la unidad   únicamente tenemos que añadir un cero a la de&quot;/&gt;&lt;property id=&quot;20307&quot; value=&quot;258&quot;/&gt;&lt;/object&gt;&lt;object type=&quot;3&quot; unique_id=&quot;10031&quot;&gt;&lt;property id=&quot;20148&quot; value=&quot;5&quot;/&gt;&lt;property id=&quot;20300&quot; value=&quot;Diapositiva 4 - &amp;quot;Si multiplicamos por 100, después de multiplicar por la unidad   únicamente tenemos que añadir dos ceros a la&quot;/&gt;&lt;property id=&quot;20307&quot; value=&quot;259&quot;/&gt;&lt;/object&gt;&lt;object type=&quot;3&quot; unique_id=&quot;10032&quot;&gt;&lt;property id=&quot;20148&quot; value=&quot;5&quot;/&gt;&lt;property id=&quot;20300&quot; value=&quot;Diapositiva 5 - &amp;quot;Si multiplicamos por 1000, después de multiplicar por la unidad   únicamente tenemos que añadir tres ceros a &quot;/&gt;&lt;property id=&quot;20307&quot; value=&quot;260&quot;/&gt;&lt;/object&gt;&lt;object type=&quot;3&quot; unique_id=&quot;10033&quot;&gt;&lt;property id=&quot;20148&quot; value=&quot;5&quot;/&gt;&lt;property id=&quot;20300&quot; value=&quot;Diapositiva 6 - &amp;quot;Espero esto te sirva para futuros eventos;  En resumen: &amp;quot;&quot;/&gt;&lt;property id=&quot;20307&quot; value=&quot;26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273</TotalTime>
  <Words>233</Words>
  <Application>Microsoft Office PowerPoint</Application>
  <PresentationFormat>Panorámica</PresentationFormat>
  <Paragraphs>28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Faceta</vt:lpstr>
      <vt:lpstr>Escuela Primaria : “Niños Héroes” T.V. 10DPR1490P Zona Escolar  077  Sector Educativo  No. 12 Gómez Palacio, Dgo.  TERCER GRADO</vt:lpstr>
      <vt:lpstr>Aquí aprenderás como multiplicar números por 10, 100 y 1000:</vt:lpstr>
      <vt:lpstr>Si multiplicamos por 10, después de multiplicar por la unidad   únicamente tenemos que añadir un cero a la derecha del número que estamos multiplicando, observa el ejemplo: </vt:lpstr>
      <vt:lpstr>Si multiplicamos por 100, después de multiplicar por la unidad   únicamente tenemos que añadir dos ceros a la derecha del número que estamos multiplicando, observa el ejemplo: </vt:lpstr>
      <vt:lpstr>Si multiplicamos por 1000, después de multiplicar por la unidad   únicamente tenemos que añadir tres ceros a la derecha del número que estamos multiplicando, observa el ejemplo:</vt:lpstr>
      <vt:lpstr>Espero esto te sirva para futuros eventos;  En resumen: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Alumnas y alumnos de tercer año sección “B”</dc:title>
  <dc:creator>Usuario</dc:creator>
  <cp:lastModifiedBy>Usuario</cp:lastModifiedBy>
  <cp:revision>16</cp:revision>
  <dcterms:created xsi:type="dcterms:W3CDTF">2021-01-11T21:04:48Z</dcterms:created>
  <dcterms:modified xsi:type="dcterms:W3CDTF">2021-02-21T04:00:35Z</dcterms:modified>
</cp:coreProperties>
</file>