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AA2A1D7D-B710-443E-9C04-8454B9331CB0}">
          <p14:sldIdLst>
            <p14:sldId id="257"/>
            <p14:sldId id="258"/>
          </p14:sldIdLst>
        </p14:section>
        <p14:section name="Sección sin título" id="{95050BFC-AD7F-436C-80E8-B15F22B14A36}">
          <p14:sldIdLst>
            <p14:sldId id="259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9EF0"/>
    <a:srgbClr val="A5CDFD"/>
    <a:srgbClr val="FABCBC"/>
    <a:srgbClr val="FFCC99"/>
    <a:srgbClr val="9999FF"/>
    <a:srgbClr val="FDF8CF"/>
    <a:srgbClr val="F1F4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561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59AAC31-A18E-4835-A598-EE2C7FE84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0050128-121D-46DE-8946-30936F0591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8EF5AFB-EA4D-4A37-91CB-D377EE07A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EC91-2DCB-4F54-83C9-26272E88A1EE}" type="datetimeFigureOut">
              <a:rPr lang="es-MX" smtClean="0"/>
              <a:t>23/01/2021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1613FD7-6B61-4562-AF9A-4C76884FD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C196393-2AE8-4D7D-994A-958DA558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D2FF-98C9-4B61-AAD3-056AEC9C0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3624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DF2905C-E483-488A-918C-C9135A0F6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CE21C52C-DEB4-4684-B230-6B26FBDFB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A0F4533-ADB9-487F-9229-87CDBFF15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EC91-2DCB-4F54-83C9-26272E88A1EE}" type="datetimeFigureOut">
              <a:rPr lang="es-MX" smtClean="0"/>
              <a:t>23/01/2021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6B85FDE-E2E7-47DB-8C1F-7C91C2D3B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135E40C-34A1-4885-8DF6-CB938B219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D2FF-98C9-4B61-AAD3-056AEC9C0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4746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2F6A9794-86F4-486D-BCEA-3EC1D416DE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D1920A17-517A-4061-B387-FD759C0C5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FAFA99F-2953-41BD-B36F-49B845F94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EC91-2DCB-4F54-83C9-26272E88A1EE}" type="datetimeFigureOut">
              <a:rPr lang="es-MX" smtClean="0"/>
              <a:t>23/01/2021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2095184-D656-41F3-B820-58C695DA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3E4A864-E02A-4C00-B2F9-09F4FCE33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D2FF-98C9-4B61-AAD3-056AEC9C0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0397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47EA5C-7198-44EA-A047-0199C89E8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5B72322-0A54-4EE4-9627-0EBBB57A4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D83A8C8-8698-4590-B7B2-62D7F9449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EC91-2DCB-4F54-83C9-26272E88A1EE}" type="datetimeFigureOut">
              <a:rPr lang="es-MX" smtClean="0"/>
              <a:t>23/01/2021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0114447-C416-4D38-B63D-E78E1384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821C14C-3A57-4031-BD6E-3BDB03D4D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D2FF-98C9-4B61-AAD3-056AEC9C0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895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9C29E92-2129-46E7-8DB0-1E8295093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54BF3B1-5B0D-4A01-A5E0-42C9BC008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D4AB6BF-EC8B-4E1C-A711-D3A94F5E6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EC91-2DCB-4F54-83C9-26272E88A1EE}" type="datetimeFigureOut">
              <a:rPr lang="es-MX" smtClean="0"/>
              <a:t>23/01/2021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0A155B7-46D9-4050-A984-3DD951FC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2C0BFE6-809C-4E3A-8E81-CADDBA973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D2FF-98C9-4B61-AAD3-056AEC9C0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6460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288C8F6-02F6-4ED7-85A6-25ABB1790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4F47246-EFBE-41C9-9C63-F494B33C5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44DC9D5-0C3C-4207-B2B4-C437F1538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4A2C4E7-C6FB-4E4F-9F04-9D1FAD045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EC91-2DCB-4F54-83C9-26272E88A1EE}" type="datetimeFigureOut">
              <a:rPr lang="es-MX" smtClean="0"/>
              <a:t>23/01/2021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39FFB6E-CDBC-45F3-B991-CED7EBAEB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701C8DE-445E-4A24-968D-B7AC5A84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D2FF-98C9-4B61-AAD3-056AEC9C0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825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1BE1A60-54D7-4A23-90D1-EC401F7B1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D5D4D81-873D-40C5-8B2B-C5B1F8CF4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51AAAC4-88B4-45FE-B91D-5A80FA130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3268CE4C-AB69-4DE5-AE31-B76DC012AF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7BA8CB66-84B4-4AD5-BE35-3281673586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A4214F91-EE3C-4896-B370-FF65D266E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EC91-2DCB-4F54-83C9-26272E88A1EE}" type="datetimeFigureOut">
              <a:rPr lang="es-MX" smtClean="0"/>
              <a:t>23/01/2021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5BE30445-14A6-4116-81B6-80406E66B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42BA88C1-1FC9-4CAE-AE9A-CA74B6416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D2FF-98C9-4B61-AAD3-056AEC9C0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561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190C238-A441-43B0-9951-B9AA9BC55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3F31D886-1C09-4181-934C-AB52120D1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EC91-2DCB-4F54-83C9-26272E88A1EE}" type="datetimeFigureOut">
              <a:rPr lang="es-MX" smtClean="0"/>
              <a:t>23/01/2021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3FFE6791-836A-4A16-B794-80A6B680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53659CCA-7D93-483C-9FFE-7616467DF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D2FF-98C9-4B61-AAD3-056AEC9C0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632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488430C1-3A6B-4254-B372-A9FDE3016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EC91-2DCB-4F54-83C9-26272E88A1EE}" type="datetimeFigureOut">
              <a:rPr lang="es-MX" smtClean="0"/>
              <a:t>23/01/2021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E4210657-89EB-49B0-9BAF-5C68A12DF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903E3B4-097C-4F74-80E7-C4C5D993F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D2FF-98C9-4B61-AAD3-056AEC9C0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3685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5E4B51C-4E77-4948-A91C-56D72A7DF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28829D4-0061-4469-899B-546811D24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BBF8C6A-2B11-43CF-A0AA-690C339A9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F3D2C8C-DA15-40B0-848A-CF150CC4C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EC91-2DCB-4F54-83C9-26272E88A1EE}" type="datetimeFigureOut">
              <a:rPr lang="es-MX" smtClean="0"/>
              <a:t>23/01/2021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60BD22A-A826-4EB2-9437-385937B78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12D37E0-65CF-417E-9F71-CE86342CA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D2FF-98C9-4B61-AAD3-056AEC9C0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5939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5FFA717-878A-4893-8264-F0CB4B85A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19E6C4F5-F72B-44DF-B473-E6068830C6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50E0952-46B5-42AB-AC90-054C3355C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00F2899-E37C-4119-9DB9-73A2E5245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EC91-2DCB-4F54-83C9-26272E88A1EE}" type="datetimeFigureOut">
              <a:rPr lang="es-MX" smtClean="0"/>
              <a:t>23/01/2021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65CD789-FBDD-4A3C-9DDC-EB1C0256D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FFFB5AC-7007-43B4-AD54-69FD5A65E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D2FF-98C9-4B61-AAD3-056AEC9C0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782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8F00E3F6-BBD8-46E4-B1BD-0DDD56D46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11E5F4B-C6F9-4093-A429-DFA5A85E2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3068598-4F22-4B67-81DC-330BC5315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6EC91-2DCB-4F54-83C9-26272E88A1EE}" type="datetimeFigureOut">
              <a:rPr lang="es-MX" smtClean="0"/>
              <a:t>23/01/2021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46F5B6B-20E0-454C-9E7C-50E5766E4B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E347318-6170-4F7F-80D1-AF6A6797A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4D2FF-98C9-4B61-AAD3-056AEC9C0F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373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89DB655A-5D08-42A4-BCE7-508869190329}"/>
              </a:ext>
            </a:extLst>
          </p:cNvPr>
          <p:cNvSpPr txBox="1"/>
          <p:nvPr/>
        </p:nvSpPr>
        <p:spPr>
          <a:xfrm>
            <a:off x="1262062" y="4011861"/>
            <a:ext cx="7010399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3200" dirty="0"/>
              <a:t>Reporte semanal de actividades</a:t>
            </a:r>
          </a:p>
          <a:p>
            <a:r>
              <a:rPr lang="es-MX" sz="3200" dirty="0"/>
              <a:t>2B</a:t>
            </a:r>
          </a:p>
          <a:p>
            <a:r>
              <a:rPr lang="es-MX" sz="3200" dirty="0"/>
              <a:t>Jardín de niños Sor Juana Inés de la Cruz</a:t>
            </a:r>
          </a:p>
          <a:p>
            <a:r>
              <a:rPr lang="es-MX" sz="3200" dirty="0"/>
              <a:t>Ciclo escolar 2020-2021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D691F2E3-5906-495F-BF68-C351E8E9D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40" y="379481"/>
            <a:ext cx="3081702" cy="48398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591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18">
            <a:extLst>
              <a:ext uri="{FF2B5EF4-FFF2-40B4-BE49-F238E27FC236}">
                <a16:creationId xmlns:a16="http://schemas.microsoft.com/office/drawing/2014/main" xmlns="" id="{B9494233-11FD-4B44-A16D-4027D7B497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539008"/>
              </p:ext>
            </p:extLst>
          </p:nvPr>
        </p:nvGraphicFramePr>
        <p:xfrm>
          <a:off x="3757614" y="335783"/>
          <a:ext cx="7385359" cy="62425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67557">
                  <a:extLst>
                    <a:ext uri="{9D8B030D-6E8A-4147-A177-3AD203B41FA5}">
                      <a16:colId xmlns:a16="http://schemas.microsoft.com/office/drawing/2014/main" xmlns="" val="135237125"/>
                    </a:ext>
                  </a:extLst>
                </a:gridCol>
                <a:gridCol w="590330">
                  <a:extLst>
                    <a:ext uri="{9D8B030D-6E8A-4147-A177-3AD203B41FA5}">
                      <a16:colId xmlns:a16="http://schemas.microsoft.com/office/drawing/2014/main" xmlns="" val="1561485667"/>
                    </a:ext>
                  </a:extLst>
                </a:gridCol>
                <a:gridCol w="762357">
                  <a:extLst>
                    <a:ext uri="{9D8B030D-6E8A-4147-A177-3AD203B41FA5}">
                      <a16:colId xmlns:a16="http://schemas.microsoft.com/office/drawing/2014/main" xmlns="" val="3923255427"/>
                    </a:ext>
                  </a:extLst>
                </a:gridCol>
                <a:gridCol w="664121">
                  <a:extLst>
                    <a:ext uri="{9D8B030D-6E8A-4147-A177-3AD203B41FA5}">
                      <a16:colId xmlns:a16="http://schemas.microsoft.com/office/drawing/2014/main" xmlns="" val="1076821789"/>
                    </a:ext>
                  </a:extLst>
                </a:gridCol>
                <a:gridCol w="5903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10664">
                  <a:extLst>
                    <a:ext uri="{9D8B030D-6E8A-4147-A177-3AD203B41FA5}">
                      <a16:colId xmlns:a16="http://schemas.microsoft.com/office/drawing/2014/main" xmlns="" val="1856868369"/>
                    </a:ext>
                  </a:extLst>
                </a:gridCol>
              </a:tblGrid>
              <a:tr h="238529">
                <a:tc rowSpan="2">
                  <a:txBody>
                    <a:bodyPr/>
                    <a:lstStyle/>
                    <a:p>
                      <a:pPr algn="ctr"/>
                      <a:r>
                        <a:rPr lang="es-MX" sz="2000" b="0" dirty="0">
                          <a:latin typeface="Book Antiqua" panose="02040602050305030304" pitchFamily="18" charset="0"/>
                          <a:ea typeface="HelloMeatballs Medium" panose="02000603000000000000" pitchFamily="2" charset="0"/>
                        </a:rPr>
                        <a:t>Nombre de los alumnos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000" b="1" kern="1200" dirty="0">
                          <a:solidFill>
                            <a:schemeClr val="tx1"/>
                          </a:solidFill>
                          <a:latin typeface="+mn-lt"/>
                          <a:ea typeface="HelloMeatballs Medium" panose="02000603000000000000" pitchFamily="2" charset="0"/>
                          <a:cs typeface="+mn-cs"/>
                        </a:rPr>
                        <a:t>SEMANA  DEL 18 AL 22 ENERO  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sz="900" b="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b="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sz="900" b="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743341"/>
                  </a:ext>
                </a:extLst>
              </a:tr>
              <a:tr h="26834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Calibri" panose="020F0502020204030204" pitchFamily="34" charset="0"/>
                          <a:ea typeface="HelloMeatballs Medium" panose="02000603000000000000" pitchFamily="2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Calibri" panose="020F0502020204030204" pitchFamily="34" charset="0"/>
                          <a:ea typeface="HelloMeatballs Medium" panose="02000603000000000000" pitchFamily="2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Calibri" panose="020F0502020204030204" pitchFamily="34" charset="0"/>
                          <a:ea typeface="HelloMeatballs Medium" panose="02000603000000000000" pitchFamily="2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Calibri" panose="020F0502020204030204" pitchFamily="34" charset="0"/>
                          <a:ea typeface="HelloMeatballs Medium" panose="02000603000000000000" pitchFamily="2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Calibri" panose="020F0502020204030204" pitchFamily="34" charset="0"/>
                          <a:ea typeface="HelloMeatballs Medium" panose="02000603000000000000" pitchFamily="2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3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Arámbula Martínez Ashley Desirée 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kern="1200" dirty="0">
                        <a:solidFill>
                          <a:schemeClr val="tx1"/>
                        </a:solidFill>
                        <a:latin typeface="HelloMeatballs Medium" panose="02000603000000000000" pitchFamily="2" charset="0"/>
                        <a:ea typeface="HelloMeatballs Medium" panose="02000603000000000000" pitchFamily="2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kern="1200" dirty="0">
                        <a:solidFill>
                          <a:schemeClr val="tx1"/>
                        </a:solidFill>
                        <a:latin typeface="HelloMeatballs Medium" panose="02000603000000000000" pitchFamily="2" charset="0"/>
                        <a:ea typeface="HelloMeatballs Medium" panose="02000603000000000000" pitchFamily="2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3242457"/>
                  </a:ext>
                </a:extLst>
              </a:tr>
              <a:tr h="2236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Álvarez Soto Aylin Yareth </a:t>
                      </a:r>
                      <a:endParaRPr lang="es-MX" sz="1400" dirty="0">
                        <a:effectLst/>
                        <a:latin typeface="Adobe Devanagari" panose="02040503050201020203" pitchFamily="18" charset="0"/>
                        <a:ea typeface="Calibri"/>
                        <a:cs typeface="Adobe Devanagari" panose="02040503050201020203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kern="1200" dirty="0">
                        <a:solidFill>
                          <a:schemeClr val="tx1"/>
                        </a:solidFill>
                        <a:latin typeface="HelloMeatballs Medium" panose="02000603000000000000" pitchFamily="2" charset="0"/>
                        <a:ea typeface="HelloMeatballs Medium" panose="02000603000000000000" pitchFamily="2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kern="1200" dirty="0">
                        <a:solidFill>
                          <a:schemeClr val="tx1"/>
                        </a:solidFill>
                        <a:latin typeface="HelloMeatballs Medium" panose="02000603000000000000" pitchFamily="2" charset="0"/>
                        <a:ea typeface="HelloMeatballs Medium" panose="02000603000000000000" pitchFamily="2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6908438"/>
                  </a:ext>
                </a:extLst>
              </a:tr>
              <a:tr h="2236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Alemán Rochin Adriel</a:t>
                      </a:r>
                      <a:endParaRPr lang="es-MX" sz="1400" dirty="0">
                        <a:effectLst/>
                        <a:latin typeface="Adobe Devanagari" panose="02040503050201020203" pitchFamily="18" charset="0"/>
                        <a:ea typeface="Calibri"/>
                        <a:cs typeface="Adobe Devanagari" panose="02040503050201020203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kern="1200" dirty="0">
                        <a:solidFill>
                          <a:schemeClr val="tx1"/>
                        </a:solidFill>
                        <a:latin typeface="HelloMeatballs Medium" panose="02000603000000000000" pitchFamily="2" charset="0"/>
                        <a:ea typeface="HelloMeatballs Medium" panose="02000603000000000000" pitchFamily="2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kern="1200" dirty="0">
                        <a:solidFill>
                          <a:schemeClr val="tx1"/>
                        </a:solidFill>
                        <a:latin typeface="HelloMeatballs Medium" panose="02000603000000000000" pitchFamily="2" charset="0"/>
                        <a:ea typeface="HelloMeatballs Medium" panose="02000603000000000000" pitchFamily="2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14592911"/>
                  </a:ext>
                </a:extLst>
              </a:tr>
              <a:tr h="2236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Arroyo Galván Genesis Adriana </a:t>
                      </a:r>
                      <a:endParaRPr lang="es-MX" sz="1400" dirty="0">
                        <a:effectLst/>
                        <a:latin typeface="Adobe Devanagari" panose="02040503050201020203" pitchFamily="18" charset="0"/>
                        <a:ea typeface="Calibri"/>
                        <a:cs typeface="Adobe Devanagari" panose="02040503050201020203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8447788"/>
                  </a:ext>
                </a:extLst>
              </a:tr>
              <a:tr h="2236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Briseño Solís Valentina </a:t>
                      </a:r>
                      <a:endParaRPr lang="es-MX" sz="1400" dirty="0">
                        <a:effectLst/>
                        <a:latin typeface="Adobe Devanagari" panose="02040503050201020203" pitchFamily="18" charset="0"/>
                        <a:ea typeface="Calibri"/>
                        <a:cs typeface="Adobe Devanagari" panose="02040503050201020203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3462787"/>
                  </a:ext>
                </a:extLst>
              </a:tr>
              <a:tr h="223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Casas Hernández Melanie Estefanía 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9315065"/>
                  </a:ext>
                </a:extLst>
              </a:tr>
              <a:tr h="223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Fernández Montiel </a:t>
                      </a:r>
                      <a:r>
                        <a:rPr lang="es-MX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Alexby</a:t>
                      </a: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Didier  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44082135"/>
                  </a:ext>
                </a:extLst>
              </a:tr>
              <a:tr h="223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García Galindo </a:t>
                      </a:r>
                      <a:r>
                        <a:rPr lang="es-MX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Keyden</a:t>
                      </a: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Yoel 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3589125"/>
                  </a:ext>
                </a:extLst>
              </a:tr>
              <a:tr h="223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González Ramos Slohan Samael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8112398"/>
                  </a:ext>
                </a:extLst>
              </a:tr>
              <a:tr h="223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González Rentería Axel Tadeo 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294013"/>
                  </a:ext>
                </a:extLst>
              </a:tr>
              <a:tr h="223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Martínez Morales Ian Misael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6595090"/>
                  </a:ext>
                </a:extLst>
              </a:tr>
              <a:tr h="223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Moreno Rodríguez Emiliano Alberto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5166838"/>
                  </a:ext>
                </a:extLst>
              </a:tr>
              <a:tr h="223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Ocón Téllez Janeth Alejandra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59893382"/>
                  </a:ext>
                </a:extLst>
              </a:tr>
              <a:tr h="223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Quiñones Rodríguez Edrian Eduardo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1787042"/>
                  </a:ext>
                </a:extLst>
              </a:tr>
              <a:tr h="223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Reyes Meléndez Aryana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0272917"/>
                  </a:ext>
                </a:extLst>
              </a:tr>
              <a:tr h="223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Reyes Martínez Victoria Yoseline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1769081"/>
                  </a:ext>
                </a:extLst>
              </a:tr>
              <a:tr h="223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Salas Barrientos  Erin Regina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056884"/>
                  </a:ext>
                </a:extLst>
              </a:tr>
              <a:tr h="223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Sánchez Chamorro Rosa Isabel 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54291689"/>
                  </a:ext>
                </a:extLst>
              </a:tr>
              <a:tr h="2459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Soto castro Zedrik Emanuel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0317998"/>
                  </a:ext>
                </a:extLst>
              </a:tr>
              <a:tr h="223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Torres Ramos Alexis Leonel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8659192"/>
                  </a:ext>
                </a:extLst>
              </a:tr>
              <a:tr h="223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Valdelamar Madera Santiago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56869427"/>
                  </a:ext>
                </a:extLst>
              </a:tr>
              <a:tr h="2459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Villareal Rodríguez Emma Sofia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3753053"/>
                  </a:ext>
                </a:extLst>
              </a:tr>
              <a:tr h="24599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baseline="0" dirty="0">
                        <a:solidFill>
                          <a:schemeClr val="tx1"/>
                        </a:solidFill>
                        <a:latin typeface="Adobe Devanagari" panose="02040503050201020203" pitchFamily="18" charset="0"/>
                        <a:ea typeface="HelloHappyDays" panose="02000603000000000000" pitchFamily="2" charset="0"/>
                        <a:cs typeface="Adobe Devanagari" panose="02040503050201020203" pitchFamily="18" charset="0"/>
                      </a:endParaRPr>
                    </a:p>
                  </a:txBody>
                  <a:tcPr marL="121916" marR="121916" marT="34295" marB="342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9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691109"/>
                  </a:ext>
                </a:extLst>
              </a:tr>
              <a:tr h="341863">
                <a:tc>
                  <a:txBody>
                    <a:bodyPr/>
                    <a:lstStyle/>
                    <a:p>
                      <a:r>
                        <a:rPr lang="es-MX" sz="1200" b="1" dirty="0">
                          <a:latin typeface="HelloMeatballs Medium" panose="02000603000000000000" pitchFamily="2" charset="0"/>
                          <a:ea typeface="HelloMeatballs Medium" panose="02000603000000000000" pitchFamily="2" charset="0"/>
                        </a:rPr>
                        <a:t>Total de alumnos:  22</a:t>
                      </a:r>
                      <a:endParaRPr lang="es-MX" sz="1200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00" b="1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00" b="1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00" b="1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00" b="1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000" b="1" dirty="0"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9588671"/>
                  </a:ext>
                </a:extLst>
              </a:tr>
            </a:tbl>
          </a:graphicData>
        </a:graphic>
      </p:graphicFrame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xmlns="" id="{65EAE1AB-9C3E-4C0C-97E8-E435412A8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539673"/>
              </p:ext>
            </p:extLst>
          </p:nvPr>
        </p:nvGraphicFramePr>
        <p:xfrm>
          <a:off x="599370" y="1458368"/>
          <a:ext cx="301010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134">
                  <a:extLst>
                    <a:ext uri="{9D8B030D-6E8A-4147-A177-3AD203B41FA5}">
                      <a16:colId xmlns:a16="http://schemas.microsoft.com/office/drawing/2014/main" xmlns="" val="796531124"/>
                    </a:ext>
                  </a:extLst>
                </a:gridCol>
                <a:gridCol w="2236969">
                  <a:extLst>
                    <a:ext uri="{9D8B030D-6E8A-4147-A177-3AD203B41FA5}">
                      <a16:colId xmlns:a16="http://schemas.microsoft.com/office/drawing/2014/main" xmlns="" val="21858607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A5C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latin typeface="HelloMeatballs Medium" panose="02000603000000000000" pitchFamily="2" charset="0"/>
                          <a:ea typeface="HelloMeatballs Medium" panose="02000603000000000000" pitchFamily="2" charset="0"/>
                        </a:rPr>
                        <a:t>Ven</a:t>
                      </a:r>
                      <a:r>
                        <a:rPr lang="es-MX" sz="1200" baseline="0" dirty="0">
                          <a:solidFill>
                            <a:schemeClr val="tx1"/>
                          </a:solidFill>
                          <a:latin typeface="HelloMeatballs Medium" panose="02000603000000000000" pitchFamily="2" charset="0"/>
                          <a:ea typeface="HelloMeatballs Medium" panose="02000603000000000000" pitchFamily="2" charset="0"/>
                        </a:rPr>
                        <a:t> programa en Televisión por la mañana</a:t>
                      </a:r>
                      <a:endParaRPr lang="es-MX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3430669"/>
                  </a:ext>
                </a:extLst>
              </a:tr>
            </a:tbl>
          </a:graphicData>
        </a:graphic>
      </p:graphicFrame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xmlns="" id="{C0539554-0388-4FB5-BDCD-56F2C2D90C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990019"/>
              </p:ext>
            </p:extLst>
          </p:nvPr>
        </p:nvGraphicFramePr>
        <p:xfrm>
          <a:off x="596827" y="1868122"/>
          <a:ext cx="301010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710">
                  <a:extLst>
                    <a:ext uri="{9D8B030D-6E8A-4147-A177-3AD203B41FA5}">
                      <a16:colId xmlns:a16="http://schemas.microsoft.com/office/drawing/2014/main" xmlns="" val="2793526486"/>
                    </a:ext>
                  </a:extLst>
                </a:gridCol>
                <a:gridCol w="2259393">
                  <a:extLst>
                    <a:ext uri="{9D8B030D-6E8A-4147-A177-3AD203B41FA5}">
                      <a16:colId xmlns:a16="http://schemas.microsoft.com/office/drawing/2014/main" xmlns="" val="1095676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latin typeface="HelloMeatballs Medium" panose="02000603000000000000" pitchFamily="2" charset="0"/>
                          <a:ea typeface="HelloMeatballs Medium" panose="02000603000000000000" pitchFamily="2" charset="0"/>
                        </a:rPr>
                        <a:t>Ven</a:t>
                      </a:r>
                      <a:r>
                        <a:rPr lang="es-MX" sz="1200" baseline="0" dirty="0">
                          <a:solidFill>
                            <a:schemeClr val="tx1"/>
                          </a:solidFill>
                          <a:latin typeface="HelloMeatballs Medium" panose="02000603000000000000" pitchFamily="2" charset="0"/>
                          <a:ea typeface="HelloMeatballs Medium" panose="02000603000000000000" pitchFamily="2" charset="0"/>
                        </a:rPr>
                        <a:t> Programa en Internet</a:t>
                      </a:r>
                      <a:endParaRPr lang="es-MX" sz="1200" dirty="0">
                        <a:solidFill>
                          <a:schemeClr val="tx1"/>
                        </a:solidFill>
                        <a:latin typeface="HelloMeatballs Medium" panose="02000603000000000000" pitchFamily="2" charset="0"/>
                        <a:ea typeface="HelloMeatballs Medium" panose="02000603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5917466"/>
                  </a:ext>
                </a:extLst>
              </a:tr>
            </a:tbl>
          </a:graphicData>
        </a:graphic>
      </p:graphicFrame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xmlns="" id="{6B9CD335-F2A9-4CD4-8783-48EAFBDD7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256951"/>
              </p:ext>
            </p:extLst>
          </p:nvPr>
        </p:nvGraphicFramePr>
        <p:xfrm>
          <a:off x="596827" y="2277876"/>
          <a:ext cx="30101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4773">
                  <a:extLst>
                    <a:ext uri="{9D8B030D-6E8A-4147-A177-3AD203B41FA5}">
                      <a16:colId xmlns:a16="http://schemas.microsoft.com/office/drawing/2014/main" xmlns="" val="3196612614"/>
                    </a:ext>
                  </a:extLst>
                </a:gridCol>
                <a:gridCol w="2235331">
                  <a:extLst>
                    <a:ext uri="{9D8B030D-6E8A-4147-A177-3AD203B41FA5}">
                      <a16:colId xmlns:a16="http://schemas.microsoft.com/office/drawing/2014/main" xmlns="" val="4284459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D99E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latin typeface="HelloMeatballs Medium" panose="02000603000000000000" pitchFamily="2" charset="0"/>
                          <a:ea typeface="HelloMeatballs Medium" panose="02000603000000000000" pitchFamily="2" charset="0"/>
                        </a:rPr>
                        <a:t>Usan Cuadernillo</a:t>
                      </a:r>
                      <a:endParaRPr lang="es-MX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8613308"/>
                  </a:ext>
                </a:extLst>
              </a:tr>
            </a:tbl>
          </a:graphicData>
        </a:graphic>
      </p:graphicFrame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xmlns="" id="{99FC9BEA-37C3-4144-AD7E-83D94B783F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972708"/>
              </p:ext>
            </p:extLst>
          </p:nvPr>
        </p:nvGraphicFramePr>
        <p:xfrm>
          <a:off x="596827" y="2687630"/>
          <a:ext cx="30101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741">
                  <a:extLst>
                    <a:ext uri="{9D8B030D-6E8A-4147-A177-3AD203B41FA5}">
                      <a16:colId xmlns:a16="http://schemas.microsoft.com/office/drawing/2014/main" xmlns="" val="2622427183"/>
                    </a:ext>
                  </a:extLst>
                </a:gridCol>
                <a:gridCol w="2247363">
                  <a:extLst>
                    <a:ext uri="{9D8B030D-6E8A-4147-A177-3AD203B41FA5}">
                      <a16:colId xmlns:a16="http://schemas.microsoft.com/office/drawing/2014/main" xmlns="" val="34177829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latin typeface="HelloMeatballs Medium" panose="02000603000000000000" pitchFamily="2" charset="0"/>
                          <a:ea typeface="HelloMeatballs Medium" panose="02000603000000000000" pitchFamily="2" charset="0"/>
                        </a:rPr>
                        <a:t>Ven</a:t>
                      </a:r>
                      <a:r>
                        <a:rPr lang="es-MX" sz="1200" baseline="0" dirty="0">
                          <a:solidFill>
                            <a:schemeClr val="tx1"/>
                          </a:solidFill>
                          <a:latin typeface="HelloMeatballs Medium" panose="02000603000000000000" pitchFamily="2" charset="0"/>
                          <a:ea typeface="HelloMeatballs Medium" panose="02000603000000000000" pitchFamily="2" charset="0"/>
                        </a:rPr>
                        <a:t> programa TV en repetición</a:t>
                      </a:r>
                      <a:endParaRPr lang="es-MX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6425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7153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CuadroTexto">
            <a:extLst>
              <a:ext uri="{FF2B5EF4-FFF2-40B4-BE49-F238E27FC236}">
                <a16:creationId xmlns:a16="http://schemas.microsoft.com/office/drawing/2014/main" xmlns="" id="{6261D3D4-6290-497F-916D-B1619DC56594}"/>
              </a:ext>
            </a:extLst>
          </p:cNvPr>
          <p:cNvSpPr txBox="1"/>
          <p:nvPr/>
        </p:nvSpPr>
        <p:spPr>
          <a:xfrm>
            <a:off x="3113196" y="323754"/>
            <a:ext cx="6158112" cy="646331"/>
          </a:xfrm>
          <a:prstGeom prst="rect">
            <a:avLst/>
          </a:prstGeom>
          <a:solidFill>
            <a:srgbClr val="FDF8C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prstClr val="black"/>
                </a:solidFill>
                <a:latin typeface="Century Gothic" panose="020B0502020202020204" pitchFamily="34" charset="0"/>
              </a:rPr>
              <a:t>Informe  sobre  la   semana diecinueve  de  trabajo</a:t>
            </a:r>
          </a:p>
          <a:p>
            <a:pPr algn="ctr"/>
            <a:r>
              <a:rPr lang="es-MX" dirty="0">
                <a:solidFill>
                  <a:prstClr val="black"/>
                </a:solidFill>
                <a:latin typeface="Century Gothic" panose="020B0502020202020204" pitchFamily="34" charset="0"/>
              </a:rPr>
              <a:t>  E</a:t>
            </a:r>
            <a:r>
              <a:rPr lang="es-MX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nseñanza a  Distancia.</a:t>
            </a:r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xmlns="" id="{89FADDA0-6031-405A-A35D-3567AA3A80AB}"/>
              </a:ext>
            </a:extLst>
          </p:cNvPr>
          <p:cNvSpPr txBox="1"/>
          <p:nvPr/>
        </p:nvSpPr>
        <p:spPr>
          <a:xfrm>
            <a:off x="3113196" y="1328158"/>
            <a:ext cx="6158112" cy="6463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prstClr val="black"/>
                </a:solidFill>
                <a:latin typeface="Adobe Devanagari" panose="02040503050201020203"/>
              </a:rPr>
              <a:t>Actividades  Desarrolladas  durante el Periodo del:18 AL 22 ENERO 2021 </a:t>
            </a:r>
          </a:p>
        </p:txBody>
      </p:sp>
      <p:sp>
        <p:nvSpPr>
          <p:cNvPr id="7" name="5 CuadroTexto">
            <a:extLst>
              <a:ext uri="{FF2B5EF4-FFF2-40B4-BE49-F238E27FC236}">
                <a16:creationId xmlns:a16="http://schemas.microsoft.com/office/drawing/2014/main" xmlns="" id="{85A891A6-E75C-43D5-A14A-935D36A18C24}"/>
              </a:ext>
            </a:extLst>
          </p:cNvPr>
          <p:cNvSpPr txBox="1"/>
          <p:nvPr/>
        </p:nvSpPr>
        <p:spPr>
          <a:xfrm>
            <a:off x="1729527" y="2207491"/>
            <a:ext cx="892545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s-MX" sz="1200" dirty="0">
                <a:solidFill>
                  <a:prstClr val="black"/>
                </a:solidFill>
              </a:rPr>
              <a:t>Durante esta semana se continuo con la comunicación diaria con todas las familias para saber de que forma están realizando las actividades y despejar algunas dudas que surgieron en el caso de Axel y valentina que se les dio orientación personalizada sobre la forma de realizarlas.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s-MX" sz="1200" dirty="0">
                <a:solidFill>
                  <a:prstClr val="black"/>
                </a:solidFill>
              </a:rPr>
              <a:t>Una de las actividades que les gusto mucho fue la de educación física ya que esta semana eran de yoga por lo que esta variante los motivo mucho.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s-MX" sz="1200" dirty="0">
                <a:solidFill>
                  <a:prstClr val="black"/>
                </a:solidFill>
              </a:rPr>
              <a:t>Cada día las madres de familia se comprometen más en apoyar a sus niños y niñas en las actividades que se realizan para el logro de los aprendizajes.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s-MX" sz="1200" dirty="0">
                <a:solidFill>
                  <a:prstClr val="black"/>
                </a:solidFill>
              </a:rPr>
              <a:t>A los padres de familia se les entrego el libro de la familia.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es-MX" sz="1200" dirty="0">
                <a:solidFill>
                  <a:prstClr val="black"/>
                </a:solidFill>
              </a:rPr>
              <a:t>Continuo en constante comunicación con mi directora y compañeras para compartir estrategias y materiales para el apoyo de las actividades que se le envían a los niños y niñas. </a:t>
            </a:r>
          </a:p>
        </p:txBody>
      </p:sp>
    </p:spTree>
    <p:extLst>
      <p:ext uri="{BB962C8B-B14F-4D97-AF65-F5344CB8AC3E}">
        <p14:creationId xmlns:p14="http://schemas.microsoft.com/office/powerpoint/2010/main" val="1943090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CuadroTexto">
            <a:extLst>
              <a:ext uri="{FF2B5EF4-FFF2-40B4-BE49-F238E27FC236}">
                <a16:creationId xmlns:a16="http://schemas.microsoft.com/office/drawing/2014/main" xmlns="" id="{1444781B-427E-4787-89E1-1634146EF2C2}"/>
              </a:ext>
            </a:extLst>
          </p:cNvPr>
          <p:cNvSpPr txBox="1"/>
          <p:nvPr/>
        </p:nvSpPr>
        <p:spPr>
          <a:xfrm>
            <a:off x="3113196" y="323754"/>
            <a:ext cx="6158112" cy="646331"/>
          </a:xfrm>
          <a:prstGeom prst="rect">
            <a:avLst/>
          </a:prstGeom>
          <a:solidFill>
            <a:srgbClr val="FDF8C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prstClr val="black"/>
                </a:solidFill>
                <a:latin typeface="Century Gothic" panose="020B0502020202020204" pitchFamily="34" charset="0"/>
              </a:rPr>
              <a:t>Informe  sobre  la semana diecinueve de  trabajo</a:t>
            </a:r>
          </a:p>
          <a:p>
            <a:pPr algn="ctr"/>
            <a:r>
              <a:rPr lang="es-MX" dirty="0">
                <a:solidFill>
                  <a:prstClr val="black"/>
                </a:solidFill>
                <a:latin typeface="Century Gothic" panose="020B0502020202020204" pitchFamily="34" charset="0"/>
              </a:rPr>
              <a:t>  E</a:t>
            </a:r>
            <a:r>
              <a:rPr lang="es-MX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nseñanza a  Distancia.</a:t>
            </a:r>
          </a:p>
        </p:txBody>
      </p:sp>
      <p:sp>
        <p:nvSpPr>
          <p:cNvPr id="9" name="4 CuadroTexto">
            <a:extLst>
              <a:ext uri="{FF2B5EF4-FFF2-40B4-BE49-F238E27FC236}">
                <a16:creationId xmlns:a16="http://schemas.microsoft.com/office/drawing/2014/main" xmlns="" id="{41EDE41E-C37B-41F9-B9AF-803E1104AEB3}"/>
              </a:ext>
            </a:extLst>
          </p:cNvPr>
          <p:cNvSpPr txBox="1"/>
          <p:nvPr/>
        </p:nvSpPr>
        <p:spPr>
          <a:xfrm>
            <a:off x="3113196" y="1328158"/>
            <a:ext cx="6158112" cy="6463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prstClr val="black"/>
                </a:solidFill>
                <a:latin typeface="Adobe Devanagari" panose="02040503050201020203"/>
              </a:rPr>
              <a:t>Actividades  Desarrolladas  durante el Periodo del: 18 AL 22 ENERO 2021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09790277-0D0A-44FC-BECA-E23EE67E27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xmlns="" id="{1C7BC1F2-F1E4-460E-B4E1-26060CEB82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5622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256A561-2338-4763-A1CB-9B472709B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328" y="1974489"/>
            <a:ext cx="1786188" cy="238158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40BC849-94A1-4F9E-AF50-D3C25F7BC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974489"/>
            <a:ext cx="1786189" cy="23815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24E96F0-6B3E-4BCA-95C5-7B7A2DB77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76806">
            <a:off x="5497003" y="4268435"/>
            <a:ext cx="1575288" cy="3276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F0EA937-5E98-4CC4-8FF7-883CD3EE2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6098" y="1993873"/>
            <a:ext cx="1786188" cy="238158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4604D88-658B-4DF1-858A-9A77725F5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566" y="4801179"/>
            <a:ext cx="2647950" cy="198596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6BA3F71-1534-45B9-8147-B052BDC0A7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044" y="5024955"/>
            <a:ext cx="2322200" cy="17416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983D2B39-250F-4AD5-9882-9671A2CA3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3929" y="93640"/>
            <a:ext cx="1138071" cy="246903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7DA6E38-22A5-4268-99A3-24CF73F834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6972" y="4434055"/>
            <a:ext cx="1800491" cy="240065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320E78C9-6A12-4FC3-BC5A-D125730975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05" y="90309"/>
            <a:ext cx="1489472" cy="198596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630723D8-D933-4E08-9E27-E61DA939B7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97054" y="90309"/>
            <a:ext cx="1928813" cy="342900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C3461602-CFC1-45E8-BFED-0F0DCEAD9E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933" y="2299252"/>
            <a:ext cx="1407334" cy="250192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8489594E-7C77-49DC-A222-A2501A39FB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5997195">
            <a:off x="5937901" y="3589064"/>
            <a:ext cx="1201169" cy="213357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BF894D8B-DB76-4CA4-B02F-3330B191E3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45057" y="1993873"/>
            <a:ext cx="1407334" cy="249977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691E758D-3E95-4A6A-8CD1-6EBBFB8C19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08119" y="3173042"/>
            <a:ext cx="2235496" cy="298066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356CEC6A-1F5F-47FD-852E-F798E431B2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77111" y="45187"/>
            <a:ext cx="1557154" cy="207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334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335</Words>
  <Application>Microsoft Office PowerPoint</Application>
  <PresentationFormat>Panorámica</PresentationFormat>
  <Paragraphs>49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15" baseType="lpstr">
      <vt:lpstr>Adobe Devanagari</vt:lpstr>
      <vt:lpstr>Arial</vt:lpstr>
      <vt:lpstr>Book Antiqua</vt:lpstr>
      <vt:lpstr>Calibri</vt:lpstr>
      <vt:lpstr>Calibri Light</vt:lpstr>
      <vt:lpstr>Century Gothic</vt:lpstr>
      <vt:lpstr>HelloHappyDays</vt:lpstr>
      <vt:lpstr>HelloMeatballs Medium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Ma. del Rosario</dc:creator>
  <cp:lastModifiedBy>acer</cp:lastModifiedBy>
  <cp:revision>70</cp:revision>
  <dcterms:created xsi:type="dcterms:W3CDTF">2020-08-26T18:46:52Z</dcterms:created>
  <dcterms:modified xsi:type="dcterms:W3CDTF">2021-01-24T00:59:12Z</dcterms:modified>
</cp:coreProperties>
</file>