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D6A73A3-C4D0-47B7-B145-0FE4DEE96E69}" type="datetimeFigureOut">
              <a:rPr lang="es-MX" smtClean="0"/>
              <a:t>29/06/2021</a:t>
            </a:fld>
            <a:endParaRPr lang="es-MX"/>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MX"/>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2FBFE73-385E-4303-89DB-CB1FF5DD00F1}" type="slidenum">
              <a:rPr lang="es-MX" smtClean="0"/>
              <a:t>‹Nº›</a:t>
            </a:fld>
            <a:endParaRPr lang="es-MX"/>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8284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D6A73A3-C4D0-47B7-B145-0FE4DEE96E69}" type="datetimeFigureOut">
              <a:rPr lang="es-MX" smtClean="0"/>
              <a:t>29/06/2021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2121437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D6A73A3-C4D0-47B7-B145-0FE4DEE96E69}" type="datetimeFigureOut">
              <a:rPr lang="es-MX" smtClean="0"/>
              <a:t>29/06/2021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88617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D6A73A3-C4D0-47B7-B145-0FE4DEE96E69}" type="datetimeFigureOut">
              <a:rPr lang="es-MX" smtClean="0"/>
              <a:t>29/06/2021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2042939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D6A73A3-C4D0-47B7-B145-0FE4DEE96E69}" type="datetimeFigureOut">
              <a:rPr lang="es-MX" smtClean="0"/>
              <a:t>29/06/2021</a:t>
            </a:fld>
            <a:endParaRPr lang="es-MX"/>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2FBFE73-385E-4303-89DB-CB1FF5DD00F1}" type="slidenum">
              <a:rPr lang="es-MX" smtClean="0"/>
              <a:t>‹Nº›</a:t>
            </a:fld>
            <a:endParaRPr lang="es-MX"/>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1204107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D6A73A3-C4D0-47B7-B145-0FE4DEE96E69}" type="datetimeFigureOut">
              <a:rPr lang="es-MX" smtClean="0"/>
              <a:t>29/06/2021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344543484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D6A73A3-C4D0-47B7-B145-0FE4DEE96E69}" type="datetimeFigureOut">
              <a:rPr lang="es-MX" smtClean="0"/>
              <a:t>29/06/2021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211512308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D6A73A3-C4D0-47B7-B145-0FE4DEE96E69}" type="datetimeFigureOut">
              <a:rPr lang="es-MX" smtClean="0"/>
              <a:t>29/06/2021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307807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A73A3-C4D0-47B7-B145-0FE4DEE96E69}" type="datetimeFigureOut">
              <a:rPr lang="es-MX" smtClean="0"/>
              <a:t>29/06/2021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160994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65051" y="6375679"/>
            <a:ext cx="1233355" cy="348462"/>
          </a:xfrm>
        </p:spPr>
        <p:txBody>
          <a:bodyPr/>
          <a:lstStyle/>
          <a:p>
            <a:fld id="{7D6A73A3-C4D0-47B7-B145-0FE4DEE96E69}" type="datetimeFigureOut">
              <a:rPr lang="es-MX" smtClean="0"/>
              <a:t>29/06/2021</a:t>
            </a:fld>
            <a:endParaRPr lang="es-MX"/>
          </a:p>
        </p:txBody>
      </p:sp>
      <p:sp>
        <p:nvSpPr>
          <p:cNvPr id="6" name="Footer Placeholder 5"/>
          <p:cNvSpPr>
            <a:spLocks noGrp="1"/>
          </p:cNvSpPr>
          <p:nvPr>
            <p:ph type="ftr" sz="quarter" idx="11"/>
          </p:nvPr>
        </p:nvSpPr>
        <p:spPr>
          <a:xfrm>
            <a:off x="2103620" y="6375679"/>
            <a:ext cx="3482179" cy="345796"/>
          </a:xfrm>
        </p:spPr>
        <p:txBody>
          <a:bodyPr/>
          <a:lstStyle/>
          <a:p>
            <a:endParaRPr lang="es-MX"/>
          </a:p>
        </p:txBody>
      </p:sp>
      <p:sp>
        <p:nvSpPr>
          <p:cNvPr id="7" name="Slide Number Placeholder 6"/>
          <p:cNvSpPr>
            <a:spLocks noGrp="1"/>
          </p:cNvSpPr>
          <p:nvPr>
            <p:ph type="sldNum" sz="quarter" idx="12"/>
          </p:nvPr>
        </p:nvSpPr>
        <p:spPr>
          <a:xfrm>
            <a:off x="5691014" y="6375679"/>
            <a:ext cx="1232456" cy="345796"/>
          </a:xfrm>
        </p:spPr>
        <p:txBody>
          <a:bodyPr/>
          <a:lstStyle/>
          <a:p>
            <a:fld id="{02FBFE73-385E-4303-89DB-CB1FF5DD00F1}" type="slidenum">
              <a:rPr lang="es-MX" smtClean="0"/>
              <a:t>‹Nº›</a:t>
            </a:fld>
            <a:endParaRPr lang="es-MX"/>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657072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65950" y="6375679"/>
            <a:ext cx="1232456" cy="348462"/>
          </a:xfrm>
        </p:spPr>
        <p:txBody>
          <a:bodyPr/>
          <a:lstStyle/>
          <a:p>
            <a:fld id="{7D6A73A3-C4D0-47B7-B145-0FE4DEE96E69}" type="datetimeFigureOut">
              <a:rPr lang="es-MX" smtClean="0"/>
              <a:t>29/06/2021</a:t>
            </a:fld>
            <a:endParaRPr lang="es-MX"/>
          </a:p>
        </p:txBody>
      </p:sp>
      <p:sp>
        <p:nvSpPr>
          <p:cNvPr id="6" name="Footer Placeholder 5"/>
          <p:cNvSpPr>
            <a:spLocks noGrp="1"/>
          </p:cNvSpPr>
          <p:nvPr>
            <p:ph type="ftr" sz="quarter" idx="11"/>
          </p:nvPr>
        </p:nvSpPr>
        <p:spPr>
          <a:xfrm>
            <a:off x="2103621" y="6375679"/>
            <a:ext cx="3482178" cy="345796"/>
          </a:xfrm>
        </p:spPr>
        <p:txBody>
          <a:bodyPr/>
          <a:lstStyle/>
          <a:p>
            <a:endParaRPr lang="es-MX"/>
          </a:p>
        </p:txBody>
      </p:sp>
      <p:sp>
        <p:nvSpPr>
          <p:cNvPr id="7" name="Slide Number Placeholder 6"/>
          <p:cNvSpPr>
            <a:spLocks noGrp="1"/>
          </p:cNvSpPr>
          <p:nvPr>
            <p:ph type="sldNum" sz="quarter" idx="12"/>
          </p:nvPr>
        </p:nvSpPr>
        <p:spPr>
          <a:xfrm>
            <a:off x="5687568" y="6375679"/>
            <a:ext cx="1234440" cy="345796"/>
          </a:xfrm>
        </p:spPr>
        <p:txBody>
          <a:bodyPr/>
          <a:lstStyle/>
          <a:p>
            <a:fld id="{02FBFE73-385E-4303-89DB-CB1FF5DD00F1}" type="slidenum">
              <a:rPr lang="es-MX" smtClean="0"/>
              <a:t>‹Nº›</a:t>
            </a:fld>
            <a:endParaRPr lang="es-MX"/>
          </a:p>
        </p:txBody>
      </p:sp>
    </p:spTree>
    <p:extLst>
      <p:ext uri="{BB962C8B-B14F-4D97-AF65-F5344CB8AC3E}">
        <p14:creationId xmlns:p14="http://schemas.microsoft.com/office/powerpoint/2010/main" val="2601352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D6A73A3-C4D0-47B7-B145-0FE4DEE96E69}" type="datetimeFigureOut">
              <a:rPr lang="es-MX" smtClean="0"/>
              <a:t>29/06/2021</a:t>
            </a:fld>
            <a:endParaRPr lang="es-MX"/>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MX"/>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2FBFE73-385E-4303-89DB-CB1FF5DD00F1}" type="slidenum">
              <a:rPr lang="es-MX" smtClean="0"/>
              <a:t>‹Nº›</a:t>
            </a:fld>
            <a:endParaRPr lang="es-MX"/>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24694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84855" y="1584101"/>
            <a:ext cx="10058400" cy="963726"/>
          </a:xfrm>
        </p:spPr>
        <p:txBody>
          <a:bodyPr>
            <a:normAutofit fontScale="90000"/>
          </a:bodyPr>
          <a:lstStyle/>
          <a:p>
            <a:pPr algn="ctr"/>
            <a:r>
              <a:rPr lang="es-MX" sz="6000" b="1" dirty="0" smtClean="0">
                <a:solidFill>
                  <a:schemeClr val="accent2"/>
                </a:solidFill>
              </a:rPr>
              <a:t>“Recetas ricas y divertidas”</a:t>
            </a:r>
            <a:endParaRPr lang="es-MX" sz="6000" b="1" dirty="0">
              <a:solidFill>
                <a:schemeClr val="accent2"/>
              </a:solidFill>
            </a:endParaRPr>
          </a:p>
        </p:txBody>
      </p:sp>
      <p:sp>
        <p:nvSpPr>
          <p:cNvPr id="3" name="Subtítulo 2"/>
          <p:cNvSpPr>
            <a:spLocks noGrp="1"/>
          </p:cNvSpPr>
          <p:nvPr>
            <p:ph type="subTitle" idx="1"/>
          </p:nvPr>
        </p:nvSpPr>
        <p:spPr>
          <a:xfrm>
            <a:off x="682579" y="3400023"/>
            <a:ext cx="10560676" cy="3039414"/>
          </a:xfrm>
        </p:spPr>
        <p:txBody>
          <a:bodyPr>
            <a:noAutofit/>
          </a:bodyPr>
          <a:lstStyle/>
          <a:p>
            <a:pPr algn="ctr"/>
            <a:r>
              <a:rPr lang="es-MX" sz="3000" b="1" dirty="0" smtClean="0">
                <a:solidFill>
                  <a:schemeClr val="tx1"/>
                </a:solidFill>
              </a:rPr>
              <a:t>LENGUAJE Y COMUNICACIÓN</a:t>
            </a:r>
          </a:p>
          <a:p>
            <a:endParaRPr lang="es-MX" sz="1800" b="1" cap="none" dirty="0" smtClean="0">
              <a:solidFill>
                <a:schemeClr val="tx1"/>
              </a:solidFill>
              <a:effectLst/>
              <a:latin typeface="+mn-lt"/>
              <a:ea typeface="Calibri" panose="020F0502020204030204" pitchFamily="34" charset="0"/>
              <a:cs typeface="Times New Roman" panose="02020603050405020304" pitchFamily="18" charset="0"/>
            </a:endParaRPr>
          </a:p>
          <a:p>
            <a:r>
              <a:rPr lang="es-MX" sz="1800" b="1" cap="none" dirty="0">
                <a:solidFill>
                  <a:schemeClr val="tx1"/>
                </a:solidFill>
                <a:latin typeface="+mn-lt"/>
                <a:ea typeface="Calibri" panose="020F0502020204030204" pitchFamily="34" charset="0"/>
                <a:cs typeface="Times New Roman" panose="02020603050405020304" pitchFamily="18" charset="0"/>
              </a:rPr>
              <a:t>O</a:t>
            </a:r>
            <a:r>
              <a:rPr lang="es-MX" sz="1800" b="1" cap="none" dirty="0" smtClean="0">
                <a:solidFill>
                  <a:schemeClr val="tx1"/>
                </a:solidFill>
                <a:effectLst/>
                <a:latin typeface="+mn-lt"/>
                <a:ea typeface="Calibri" panose="020F0502020204030204" pitchFamily="34" charset="0"/>
                <a:cs typeface="Times New Roman" panose="02020603050405020304" pitchFamily="18" charset="0"/>
              </a:rPr>
              <a:t>rganizador </a:t>
            </a:r>
            <a:r>
              <a:rPr lang="es-MX" sz="1800" b="1" cap="none" dirty="0">
                <a:solidFill>
                  <a:schemeClr val="tx1"/>
                </a:solidFill>
                <a:latin typeface="+mn-lt"/>
                <a:ea typeface="Calibri" panose="020F0502020204030204" pitchFamily="34" charset="0"/>
                <a:cs typeface="Times New Roman" panose="02020603050405020304" pitchFamily="18" charset="0"/>
              </a:rPr>
              <a:t>C</a:t>
            </a:r>
            <a:r>
              <a:rPr lang="es-MX" sz="1800" b="1" cap="none" dirty="0" smtClean="0">
                <a:solidFill>
                  <a:schemeClr val="tx1"/>
                </a:solidFill>
                <a:effectLst/>
                <a:latin typeface="+mn-lt"/>
                <a:ea typeface="Calibri" panose="020F0502020204030204" pitchFamily="34" charset="0"/>
                <a:cs typeface="Times New Roman" panose="02020603050405020304" pitchFamily="18" charset="0"/>
              </a:rPr>
              <a:t>urricular 1:</a:t>
            </a:r>
            <a:r>
              <a:rPr lang="es-MX" sz="1800" cap="none" dirty="0" smtClean="0">
                <a:solidFill>
                  <a:schemeClr val="tx1"/>
                </a:solidFill>
                <a:effectLst/>
                <a:latin typeface="+mn-lt"/>
                <a:ea typeface="Calibri" panose="020F0502020204030204" pitchFamily="34" charset="0"/>
                <a:cs typeface="Times New Roman" panose="02020603050405020304" pitchFamily="18" charset="0"/>
              </a:rPr>
              <a:t> Participación Social</a:t>
            </a:r>
          </a:p>
          <a:p>
            <a:r>
              <a:rPr lang="es-MX" sz="1800" b="1" cap="none" dirty="0" smtClean="0">
                <a:solidFill>
                  <a:schemeClr val="tx1"/>
                </a:solidFill>
                <a:latin typeface="+mn-lt"/>
                <a:ea typeface="Calibri" panose="020F0502020204030204" pitchFamily="34" charset="0"/>
                <a:cs typeface="Times New Roman" panose="02020603050405020304" pitchFamily="18" charset="0"/>
              </a:rPr>
              <a:t>O</a:t>
            </a:r>
            <a:r>
              <a:rPr lang="es-MX" sz="1800" b="1" cap="none" dirty="0" smtClean="0">
                <a:solidFill>
                  <a:schemeClr val="tx1"/>
                </a:solidFill>
                <a:effectLst/>
                <a:latin typeface="+mn-lt"/>
                <a:ea typeface="Calibri" panose="020F0502020204030204" pitchFamily="34" charset="0"/>
                <a:cs typeface="Times New Roman" panose="02020603050405020304" pitchFamily="18" charset="0"/>
              </a:rPr>
              <a:t>rganizador </a:t>
            </a:r>
            <a:r>
              <a:rPr lang="es-MX" sz="1800" b="1" cap="none" dirty="0" smtClean="0">
                <a:solidFill>
                  <a:schemeClr val="tx1"/>
                </a:solidFill>
                <a:latin typeface="+mn-lt"/>
                <a:ea typeface="Calibri" panose="020F0502020204030204" pitchFamily="34" charset="0"/>
                <a:cs typeface="Times New Roman" panose="02020603050405020304" pitchFamily="18" charset="0"/>
              </a:rPr>
              <a:t>C</a:t>
            </a:r>
            <a:r>
              <a:rPr lang="es-MX" sz="1800" b="1" cap="none" dirty="0" smtClean="0">
                <a:solidFill>
                  <a:schemeClr val="tx1"/>
                </a:solidFill>
                <a:effectLst/>
                <a:latin typeface="+mn-lt"/>
                <a:ea typeface="Calibri" panose="020F0502020204030204" pitchFamily="34" charset="0"/>
                <a:cs typeface="Times New Roman" panose="02020603050405020304" pitchFamily="18" charset="0"/>
              </a:rPr>
              <a:t>urricular 2:</a:t>
            </a:r>
            <a:r>
              <a:rPr lang="es-MX" sz="1800" cap="none" dirty="0" smtClean="0">
                <a:solidFill>
                  <a:schemeClr val="tx1"/>
                </a:solidFill>
                <a:effectLst/>
                <a:latin typeface="+mn-lt"/>
                <a:ea typeface="Calibri" panose="020F0502020204030204" pitchFamily="34" charset="0"/>
                <a:cs typeface="Times New Roman" panose="02020603050405020304" pitchFamily="18" charset="0"/>
              </a:rPr>
              <a:t> Producción</a:t>
            </a:r>
            <a:r>
              <a:rPr lang="es-MX" sz="1800" cap="none" dirty="0">
                <a:solidFill>
                  <a:schemeClr val="tx1"/>
                </a:solidFill>
                <a:latin typeface="+mn-lt"/>
                <a:ea typeface="Calibri" panose="020F0502020204030204" pitchFamily="34" charset="0"/>
                <a:cs typeface="Times New Roman" panose="02020603050405020304" pitchFamily="18" charset="0"/>
              </a:rPr>
              <a:t> </a:t>
            </a:r>
            <a:r>
              <a:rPr lang="es-MX" sz="1800" cap="none" dirty="0" smtClean="0">
                <a:solidFill>
                  <a:schemeClr val="tx1"/>
                </a:solidFill>
                <a:latin typeface="+mn-lt"/>
                <a:ea typeface="Calibri" panose="020F0502020204030204" pitchFamily="34" charset="0"/>
                <a:cs typeface="Times New Roman" panose="02020603050405020304" pitchFamily="18" charset="0"/>
              </a:rPr>
              <a:t>e interpretación de una diversidad de textos cotidianos.</a:t>
            </a:r>
            <a:endParaRPr lang="es-MX" sz="1800" cap="none" dirty="0" smtClean="0">
              <a:solidFill>
                <a:schemeClr val="tx1"/>
              </a:solidFill>
              <a:effectLst/>
              <a:latin typeface="+mn-lt"/>
              <a:ea typeface="Calibri" panose="020F0502020204030204" pitchFamily="34" charset="0"/>
              <a:cs typeface="Times New Roman" panose="02020603050405020304" pitchFamily="18" charset="0"/>
            </a:endParaRPr>
          </a:p>
          <a:p>
            <a:r>
              <a:rPr lang="es-MX" sz="1800" b="1" cap="none" dirty="0">
                <a:solidFill>
                  <a:schemeClr val="tx1"/>
                </a:solidFill>
                <a:latin typeface="+mn-lt"/>
              </a:rPr>
              <a:t>A</a:t>
            </a:r>
            <a:r>
              <a:rPr lang="es-MX" sz="1800" b="1" cap="none" dirty="0" smtClean="0">
                <a:solidFill>
                  <a:schemeClr val="tx1"/>
                </a:solidFill>
                <a:latin typeface="+mn-lt"/>
              </a:rPr>
              <a:t>prendizaje </a:t>
            </a:r>
            <a:r>
              <a:rPr lang="es-MX" sz="1800" b="1" cap="none" dirty="0">
                <a:solidFill>
                  <a:schemeClr val="tx1"/>
                </a:solidFill>
                <a:latin typeface="+mn-lt"/>
              </a:rPr>
              <a:t>E</a:t>
            </a:r>
            <a:r>
              <a:rPr lang="es-MX" sz="1800" b="1" cap="none" dirty="0" smtClean="0">
                <a:solidFill>
                  <a:schemeClr val="tx1"/>
                </a:solidFill>
                <a:latin typeface="+mn-lt"/>
              </a:rPr>
              <a:t>sperado: </a:t>
            </a:r>
            <a:r>
              <a:rPr lang="es-ES_tradnl" sz="1800" cap="none" dirty="0">
                <a:solidFill>
                  <a:schemeClr val="tx1"/>
                </a:solidFill>
                <a:latin typeface="+mn-lt"/>
                <a:ea typeface="Calibri" panose="020F0502020204030204" pitchFamily="34" charset="0"/>
                <a:cs typeface="Times New Roman" panose="02020603050405020304" pitchFamily="18" charset="0"/>
              </a:rPr>
              <a:t>Interpreta instructivos, cartas, recados y señalamientos</a:t>
            </a:r>
            <a:r>
              <a:rPr lang="es-MX" sz="1800" cap="none" dirty="0" smtClean="0">
                <a:solidFill>
                  <a:schemeClr val="tx1"/>
                </a:solidFill>
                <a:latin typeface="+mn-lt"/>
                <a:ea typeface="Calibri" panose="020F0502020204030204" pitchFamily="34" charset="0"/>
                <a:cs typeface="Times New Roman" panose="02020603050405020304" pitchFamily="18" charset="0"/>
              </a:rPr>
              <a:t>.</a:t>
            </a:r>
          </a:p>
          <a:p>
            <a:r>
              <a:rPr lang="es-MX" sz="1800" b="1" cap="none" dirty="0" smtClean="0">
                <a:solidFill>
                  <a:schemeClr val="tx1"/>
                </a:solidFill>
                <a:latin typeface="+mn-lt"/>
                <a:ea typeface="Calibri" panose="020F0502020204030204" pitchFamily="34" charset="0"/>
                <a:cs typeface="Times New Roman" panose="02020603050405020304" pitchFamily="18" charset="0"/>
              </a:rPr>
              <a:t>Énfasis: </a:t>
            </a:r>
            <a:r>
              <a:rPr lang="es-MX" sz="1800" cap="none" dirty="0" smtClean="0">
                <a:solidFill>
                  <a:schemeClr val="tx1"/>
                </a:solidFill>
                <a:latin typeface="+mn-lt"/>
                <a:ea typeface="Calibri" panose="020F0502020204030204" pitchFamily="34" charset="0"/>
                <a:cs typeface="Times New Roman" panose="02020603050405020304" pitchFamily="18" charset="0"/>
              </a:rPr>
              <a:t>Uso de instructivos.</a:t>
            </a:r>
            <a:endParaRPr lang="es-MX" sz="1800" cap="none" dirty="0">
              <a:solidFill>
                <a:schemeClr val="tx1"/>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56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1316864" y="463640"/>
            <a:ext cx="5444544" cy="5628068"/>
          </a:xfrm>
        </p:spPr>
        <p:txBody>
          <a:bodyPr>
            <a:normAutofit/>
          </a:bodyPr>
          <a:lstStyle/>
          <a:p>
            <a:pPr marL="0" indent="0" algn="ctr">
              <a:buNone/>
            </a:pPr>
            <a:r>
              <a:rPr lang="es-MX" sz="2800" b="1" dirty="0" smtClean="0">
                <a:solidFill>
                  <a:schemeClr val="accent1"/>
                </a:solidFill>
              </a:rPr>
              <a:t>MATERIALES</a:t>
            </a:r>
          </a:p>
          <a:p>
            <a:pPr marL="0" indent="0" algn="ctr">
              <a:buNone/>
            </a:pPr>
            <a:endParaRPr lang="es-MX" sz="2800" b="1" dirty="0">
              <a:solidFill>
                <a:schemeClr val="accent2"/>
              </a:solidFill>
            </a:endParaRPr>
          </a:p>
          <a:p>
            <a:pPr marL="0" indent="0">
              <a:lnSpc>
                <a:spcPct val="107000"/>
              </a:lnSpc>
              <a:spcAft>
                <a:spcPts val="800"/>
              </a:spcAft>
              <a:buNone/>
            </a:pPr>
            <a:r>
              <a:rPr lang="es-MX" sz="2200" dirty="0" smtClean="0">
                <a:solidFill>
                  <a:schemeClr val="tx1"/>
                </a:solidFill>
                <a:ea typeface="Calibri" panose="020F0502020204030204" pitchFamily="34" charset="0"/>
                <a:cs typeface="Times New Roman" panose="02020603050405020304" pitchFamily="18" charset="0"/>
              </a:rPr>
              <a:t>  </a:t>
            </a:r>
            <a:r>
              <a:rPr lang="es-MX" dirty="0" smtClean="0">
                <a:solidFill>
                  <a:schemeClr val="tx1"/>
                </a:solidFill>
                <a:ea typeface="Calibri" panose="020F0502020204030204" pitchFamily="34" charset="0"/>
                <a:cs typeface="Times New Roman" panose="02020603050405020304" pitchFamily="18" charset="0"/>
              </a:rPr>
              <a:t>- Audio enviado a los alumnos explicándoles la actividad</a:t>
            </a:r>
            <a:endParaRPr lang="es-MX" dirty="0">
              <a:solidFill>
                <a:schemeClr val="tx1"/>
              </a:solidFill>
              <a:ea typeface="Calibri" panose="020F0502020204030204" pitchFamily="34" charset="0"/>
              <a:cs typeface="Times New Roman" panose="02020603050405020304" pitchFamily="18" charset="0"/>
            </a:endParaRPr>
          </a:p>
          <a:p>
            <a:pPr marL="0" indent="0">
              <a:buNone/>
            </a:pPr>
            <a:r>
              <a:rPr lang="es-MX" dirty="0" smtClean="0">
                <a:solidFill>
                  <a:schemeClr val="tx1"/>
                </a:solidFill>
                <a:ea typeface="Calibri" panose="020F0502020204030204" pitchFamily="34" charset="0"/>
                <a:cs typeface="Times New Roman" panose="02020603050405020304" pitchFamily="18" charset="0"/>
              </a:rPr>
              <a:t>  -Hoja de trabajo con el instructivo incluido</a:t>
            </a:r>
          </a:p>
          <a:p>
            <a:pPr marL="0" indent="0">
              <a:buNone/>
            </a:pPr>
            <a:endParaRPr lang="es-MX" dirty="0">
              <a:solidFill>
                <a:schemeClr val="tx1"/>
              </a:solidFill>
              <a:ea typeface="Calibri" panose="020F0502020204030204" pitchFamily="34" charset="0"/>
              <a:cs typeface="Times New Roman" panose="02020603050405020304" pitchFamily="18" charset="0"/>
            </a:endParaRPr>
          </a:p>
          <a:p>
            <a:pPr marL="0" indent="0">
              <a:buNone/>
            </a:pPr>
            <a:r>
              <a:rPr lang="es-MX" dirty="0" smtClean="0">
                <a:solidFill>
                  <a:schemeClr val="tx1"/>
                </a:solidFill>
                <a:ea typeface="Calibri" panose="020F0502020204030204" pitchFamily="34" charset="0"/>
                <a:cs typeface="Times New Roman" panose="02020603050405020304" pitchFamily="18" charset="0"/>
              </a:rPr>
              <a:t>Cada alumno en casa utilizo:</a:t>
            </a:r>
          </a:p>
          <a:p>
            <a:pPr>
              <a:buFontTx/>
              <a:buChar char="-"/>
            </a:pPr>
            <a:r>
              <a:rPr lang="es-MX" dirty="0" smtClean="0">
                <a:solidFill>
                  <a:schemeClr val="tx1"/>
                </a:solidFill>
                <a:ea typeface="Calibri" panose="020F0502020204030204" pitchFamily="34" charset="0"/>
                <a:cs typeface="Times New Roman" panose="02020603050405020304" pitchFamily="18" charset="0"/>
              </a:rPr>
              <a:t>1 plátano</a:t>
            </a:r>
          </a:p>
          <a:p>
            <a:pPr>
              <a:buFontTx/>
              <a:buChar char="-"/>
            </a:pPr>
            <a:r>
              <a:rPr lang="es-MX" dirty="0" smtClean="0">
                <a:solidFill>
                  <a:schemeClr val="tx1"/>
                </a:solidFill>
                <a:ea typeface="Calibri" panose="020F0502020204030204" pitchFamily="34" charset="0"/>
                <a:cs typeface="Times New Roman" panose="02020603050405020304" pitchFamily="18" charset="0"/>
              </a:rPr>
              <a:t>Licuadora</a:t>
            </a:r>
          </a:p>
          <a:p>
            <a:pPr>
              <a:buFontTx/>
              <a:buChar char="-"/>
            </a:pPr>
            <a:r>
              <a:rPr lang="es-MX" dirty="0" smtClean="0">
                <a:solidFill>
                  <a:schemeClr val="tx1"/>
                </a:solidFill>
                <a:ea typeface="Calibri" panose="020F0502020204030204" pitchFamily="34" charset="0"/>
                <a:cs typeface="Times New Roman" panose="02020603050405020304" pitchFamily="18" charset="0"/>
              </a:rPr>
              <a:t>leche</a:t>
            </a:r>
          </a:p>
          <a:p>
            <a:pPr>
              <a:buFontTx/>
              <a:buChar char="-"/>
            </a:pPr>
            <a:r>
              <a:rPr lang="es-MX" dirty="0" smtClean="0">
                <a:solidFill>
                  <a:schemeClr val="tx1"/>
                </a:solidFill>
                <a:ea typeface="Calibri" panose="020F0502020204030204" pitchFamily="34" charset="0"/>
                <a:cs typeface="Times New Roman" panose="02020603050405020304" pitchFamily="18" charset="0"/>
              </a:rPr>
              <a:t>Cuchara</a:t>
            </a:r>
          </a:p>
          <a:p>
            <a:pPr>
              <a:buFontTx/>
              <a:buChar char="-"/>
            </a:pPr>
            <a:r>
              <a:rPr lang="es-MX" dirty="0" smtClean="0">
                <a:solidFill>
                  <a:schemeClr val="tx1"/>
                </a:solidFill>
                <a:ea typeface="Calibri" panose="020F0502020204030204" pitchFamily="34" charset="0"/>
                <a:cs typeface="Times New Roman" panose="02020603050405020304" pitchFamily="18" charset="0"/>
              </a:rPr>
              <a:t>Azúcar</a:t>
            </a:r>
          </a:p>
          <a:p>
            <a:pPr marL="0" indent="0">
              <a:buNone/>
            </a:pPr>
            <a:endParaRPr lang="es-MX" dirty="0" smtClean="0">
              <a:solidFill>
                <a:schemeClr val="tx1"/>
              </a:solidFill>
              <a:ea typeface="Calibri" panose="020F0502020204030204" pitchFamily="34" charset="0"/>
              <a:cs typeface="Times New Roman" panose="02020603050405020304" pitchFamily="18" charset="0"/>
            </a:endParaRPr>
          </a:p>
          <a:p>
            <a:endParaRPr lang="es-MX" b="1" dirty="0">
              <a:solidFill>
                <a:schemeClr val="tx1"/>
              </a:solidFill>
            </a:endParaRPr>
          </a:p>
        </p:txBody>
      </p:sp>
      <p:pic>
        <p:nvPicPr>
          <p:cNvPr id="1026" name="Picture 2" descr="Puede ser una ilustración de texto que dice &quot;OFA Lenguaje Comunicación Observa Particpación Socinl Recetas ricas y Divertidas interpreta los pasos. Reúne sigulentes materiales para hacer icuado con ayuda un adulto. Titulo: Licuado 0C2 Producción Interpretación Interpreta Instructivos, cartas, recados sefalemientos. Nombre: diversided textos cotidenos Anexo Jueves 19 de marzo de 2021 Materiales Agrega el plátano Procedimiento la licuadora la mitad. Licuadora Plátano Echale una taza de leche. Leche Vainila Ponle una cucharada de vainilla y poquita azúcar Azúcar Si tienes en casa avena, puedes agregarle.&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1408" y="463640"/>
            <a:ext cx="4910934" cy="3657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958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65159" y="1712890"/>
            <a:ext cx="10264462" cy="3915178"/>
          </a:xfrm>
        </p:spPr>
        <p:txBody>
          <a:bodyPr>
            <a:normAutofit lnSpcReduction="10000"/>
          </a:bodyPr>
          <a:lstStyle/>
          <a:p>
            <a:pPr algn="just">
              <a:buFontTx/>
              <a:buChar char="-"/>
            </a:pPr>
            <a:r>
              <a:rPr lang="es-MX" sz="2400" dirty="0" smtClean="0">
                <a:solidFill>
                  <a:schemeClr val="tx1"/>
                </a:solidFill>
              </a:rPr>
              <a:t>Se envió, mediante </a:t>
            </a:r>
            <a:r>
              <a:rPr lang="es-MX" sz="2400" dirty="0" err="1">
                <a:solidFill>
                  <a:schemeClr val="tx1"/>
                </a:solidFill>
              </a:rPr>
              <a:t>W</a:t>
            </a:r>
            <a:r>
              <a:rPr lang="es-MX" sz="2400" dirty="0" err="1" smtClean="0">
                <a:solidFill>
                  <a:schemeClr val="tx1"/>
                </a:solidFill>
              </a:rPr>
              <a:t>hatsapp</a:t>
            </a:r>
            <a:r>
              <a:rPr lang="es-MX" sz="2400" dirty="0" smtClean="0">
                <a:solidFill>
                  <a:schemeClr val="tx1"/>
                </a:solidFill>
              </a:rPr>
              <a:t> el audio con la explicación de la actividad a los alumnos, preguntándoles, si observaron el programa de Aprende en Casa 3 del día, si recordaban qué es un instructivo y para que se utiliza. </a:t>
            </a:r>
          </a:p>
          <a:p>
            <a:pPr marL="0" indent="0" algn="just">
              <a:buNone/>
            </a:pPr>
            <a:endParaRPr lang="es-MX" sz="2400" dirty="0">
              <a:solidFill>
                <a:schemeClr val="tx1"/>
              </a:solidFill>
            </a:endParaRPr>
          </a:p>
          <a:p>
            <a:pPr algn="just">
              <a:buFontTx/>
              <a:buChar char="-"/>
            </a:pPr>
            <a:r>
              <a:rPr lang="es-MX" sz="2400" dirty="0" smtClean="0">
                <a:solidFill>
                  <a:schemeClr val="tx1"/>
                </a:solidFill>
              </a:rPr>
              <a:t>Les mencione que para la actividad de hoy utilizaríamos un instructivo que les enviaría y que ellos tenían que interpretar para saber para que nos iba a servir ese instructivo.</a:t>
            </a:r>
          </a:p>
          <a:p>
            <a:pPr algn="just">
              <a:buFontTx/>
              <a:buChar char="-"/>
            </a:pPr>
            <a:r>
              <a:rPr lang="es-MX" sz="2400" dirty="0" smtClean="0">
                <a:solidFill>
                  <a:schemeClr val="tx1"/>
                </a:solidFill>
              </a:rPr>
              <a:t>Les pedí observaran el instructivo detenidamente, reunieran los materiales que ahí observaban y siguieran los pasos marcados.</a:t>
            </a:r>
          </a:p>
          <a:p>
            <a:pPr marL="0" indent="0">
              <a:buNone/>
            </a:pPr>
            <a:endParaRPr lang="es-MX" dirty="0"/>
          </a:p>
        </p:txBody>
      </p:sp>
      <p:sp>
        <p:nvSpPr>
          <p:cNvPr id="4" name="Título 1"/>
          <p:cNvSpPr txBox="1">
            <a:spLocks/>
          </p:cNvSpPr>
          <p:nvPr/>
        </p:nvSpPr>
        <p:spPr>
          <a:xfrm>
            <a:off x="1365159" y="463639"/>
            <a:ext cx="10058400" cy="96372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ctr"/>
            <a:r>
              <a:rPr lang="es-MX" sz="6000" b="1" dirty="0" smtClean="0">
                <a:solidFill>
                  <a:schemeClr val="accent1"/>
                </a:solidFill>
              </a:rPr>
              <a:t>actividades</a:t>
            </a:r>
            <a:endParaRPr lang="es-MX" sz="6000" b="1" dirty="0">
              <a:solidFill>
                <a:schemeClr val="accent1"/>
              </a:solidFill>
            </a:endParaRPr>
          </a:p>
        </p:txBody>
      </p:sp>
    </p:spTree>
    <p:extLst>
      <p:ext uri="{BB962C8B-B14F-4D97-AF65-F5344CB8AC3E}">
        <p14:creationId xmlns:p14="http://schemas.microsoft.com/office/powerpoint/2010/main" val="454402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045765" y="296214"/>
            <a:ext cx="10058400" cy="668414"/>
          </a:xfrm>
          <a:prstGeom prst="rect">
            <a:avLst/>
          </a:prstGeom>
        </p:spPr>
        <p:txBody>
          <a:bodyP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MX" sz="4000" b="1" dirty="0" smtClean="0">
                <a:solidFill>
                  <a:schemeClr val="accent1"/>
                </a:solidFill>
              </a:rPr>
              <a:t>EVIDENCIAS</a:t>
            </a:r>
            <a:endParaRPr lang="es-MX" sz="4000" b="1" dirty="0">
              <a:solidFill>
                <a:schemeClr val="accent1"/>
              </a:solidFill>
            </a:endParaRPr>
          </a:p>
        </p:txBody>
      </p:sp>
      <p:sp>
        <p:nvSpPr>
          <p:cNvPr id="3" name="CuadroTexto 2"/>
          <p:cNvSpPr txBox="1"/>
          <p:nvPr/>
        </p:nvSpPr>
        <p:spPr>
          <a:xfrm>
            <a:off x="1045765" y="1056069"/>
            <a:ext cx="10480828" cy="1938992"/>
          </a:xfrm>
          <a:prstGeom prst="rect">
            <a:avLst/>
          </a:prstGeom>
          <a:noFill/>
        </p:spPr>
        <p:txBody>
          <a:bodyPr wrap="square" rtlCol="0">
            <a:spAutoFit/>
          </a:bodyPr>
          <a:lstStyle/>
          <a:p>
            <a:pPr algn="just"/>
            <a:r>
              <a:rPr lang="es-MX" sz="2000" dirty="0" smtClean="0"/>
              <a:t>Se obtuvieron buenos resultados, ya que se logró el propósito marcado en el énfasis de la actividad, que era que los alumnos usaran instructivos, además de que lograron interpretarlo para realizar lo que les pedía, que fue realizar un licuado.</a:t>
            </a:r>
          </a:p>
          <a:p>
            <a:pPr algn="just"/>
            <a:endParaRPr lang="es-MX" sz="2000" dirty="0"/>
          </a:p>
          <a:p>
            <a:pPr algn="just"/>
            <a:r>
              <a:rPr lang="es-MX" sz="2000" dirty="0" smtClean="0"/>
              <a:t>Se evidencio también en los videos de la actividad, la alegría de los alumnos por poder realizar ellos su propio licuado, aunque claro, con la supervisión y apoyo de mamá.</a:t>
            </a:r>
            <a:endParaRPr lang="es-MX" sz="2000" dirty="0"/>
          </a:p>
        </p:txBody>
      </p:sp>
    </p:spTree>
    <p:extLst>
      <p:ext uri="{BB962C8B-B14F-4D97-AF65-F5344CB8AC3E}">
        <p14:creationId xmlns:p14="http://schemas.microsoft.com/office/powerpoint/2010/main" val="3480601813"/>
      </p:ext>
    </p:extLst>
  </p:cSld>
  <p:clrMapOvr>
    <a:masterClrMapping/>
  </p:clrMapOvr>
</p:sld>
</file>

<file path=ppt/theme/theme1.xml><?xml version="1.0" encoding="utf-8"?>
<a:theme xmlns:a="http://schemas.openxmlformats.org/drawingml/2006/main" name="Badge">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TM10001106[[fn=Distintivo]]</Template>
  <TotalTime>110</TotalTime>
  <Words>253</Words>
  <Application>Microsoft Office PowerPoint</Application>
  <PresentationFormat>Panorámica</PresentationFormat>
  <Paragraphs>27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Gill Sans MT</vt:lpstr>
      <vt:lpstr>Impact</vt:lpstr>
      <vt:lpstr>Times New Roman</vt:lpstr>
      <vt:lpstr>Badge</vt:lpstr>
      <vt:lpstr>“Recetas ricas y divertidas”</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Jugamos con cuentos clásicos</dc:title>
  <dc:creator>janeth romero</dc:creator>
  <cp:lastModifiedBy>HP</cp:lastModifiedBy>
  <cp:revision>14</cp:revision>
  <dcterms:created xsi:type="dcterms:W3CDTF">2021-03-03T21:02:48Z</dcterms:created>
  <dcterms:modified xsi:type="dcterms:W3CDTF">2021-06-29T14:13:27Z</dcterms:modified>
</cp:coreProperties>
</file>