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9" autoAdjust="0"/>
    <p:restoredTop sz="94660"/>
  </p:normalViewPr>
  <p:slideViewPr>
    <p:cSldViewPr snapToGrid="0">
      <p:cViewPr>
        <p:scale>
          <a:sx n="51" d="100"/>
          <a:sy n="51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3 "A" MTRA: ANEL NUÑEZ</a:t>
            </a:r>
            <a:r>
              <a:rPr lang="en-US" sz="2800" baseline="0" dirty="0"/>
              <a:t> HOLGUÍN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Hoja1!$C$7</c:f>
              <c:strCache>
                <c:ptCount val="1"/>
                <c:pt idx="0">
                  <c:v>COMUNICACIÓN SOSTENIDA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Hoja1!$D$3:$H$5</c:f>
              <c:strCache>
                <c:ptCount val="3"/>
                <c:pt idx="2">
                  <c:v>TOTAL DE ALUMNOS: 17</c:v>
                </c:pt>
              </c:strCache>
            </c:strRef>
          </c:cat>
          <c:val>
            <c:numRef>
              <c:f>Hoja1!$D$7:$H$7</c:f>
              <c:numCache>
                <c:formatCode>General</c:formatCode>
                <c:ptCount val="5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Hoja1!$C$8</c:f>
              <c:strCache>
                <c:ptCount val="1"/>
                <c:pt idx="0">
                  <c:v>COMUNICACIÓN INTERMITENTE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Hoja1!$D$3:$H$5</c:f>
              <c:strCache>
                <c:ptCount val="3"/>
                <c:pt idx="2">
                  <c:v>TOTAL DE ALUMNOS: 17</c:v>
                </c:pt>
              </c:strCache>
            </c:strRef>
          </c:cat>
          <c:val>
            <c:numRef>
              <c:f>Hoja1!$D$8:$H$8</c:f>
              <c:numCache>
                <c:formatCode>General</c:formatCode>
                <c:ptCount val="5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123360"/>
        <c:axId val="3866669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Hoja1!$D$3:$H$5</c15:sqref>
                        </c15:formulaRef>
                      </c:ext>
                    </c:extLst>
                    <c:strCache>
                      <c:ptCount val="3"/>
                      <c:pt idx="2">
                        <c:v>TOTAL DE ALUMNOS: 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Hoja1!$D$6:$H$6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38612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6666904"/>
        <c:crosses val="autoZero"/>
        <c:auto val="1"/>
        <c:lblAlgn val="ctr"/>
        <c:lblOffset val="100"/>
        <c:noMultiLvlLbl val="0"/>
      </c:catAx>
      <c:valAx>
        <c:axId val="38666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612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/>
              <a:t>2 "A" MTRA: AIDE MENDOZA LOMBERA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Hoja1!$D$5</c:f>
              <c:strCache>
                <c:ptCount val="1"/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Hoja1!$C$6:$C$9</c:f>
              <c:strCache>
                <c:ptCount val="3"/>
                <c:pt idx="1">
                  <c:v>COMUNICACIÓN SOSTENIDA</c:v>
                </c:pt>
                <c:pt idx="2">
                  <c:v>COMUNICACIÓN INTERMITENTE </c:v>
                </c:pt>
              </c:strCache>
            </c:strRef>
          </c:cat>
          <c:val>
            <c:numRef>
              <c:f>Hoja1!$D$6:$D$9</c:f>
              <c:numCache>
                <c:formatCode>General</c:formatCode>
                <c:ptCount val="4"/>
                <c:pt idx="1">
                  <c:v>15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Hoja1!$F$5</c:f>
              <c:strCache>
                <c:ptCount val="1"/>
                <c:pt idx="0">
                  <c:v>TOTAL DE ALUMNOS: 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Hoja1!$C$6:$C$9</c:f>
              <c:strCache>
                <c:ptCount val="3"/>
                <c:pt idx="1">
                  <c:v>COMUNICACIÓN SOSTENIDA</c:v>
                </c:pt>
                <c:pt idx="2">
                  <c:v>COMUNICACIÓN INTERMITENTE </c:v>
                </c:pt>
              </c:strCache>
            </c:strRef>
          </c:cat>
          <c:val>
            <c:numRef>
              <c:f>Hoja1!$F$6:$F$9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668472"/>
        <c:axId val="3866688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Hoja1!$E$5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Hoja1!$C$6:$C$9</c15:sqref>
                        </c15:formulaRef>
                      </c:ext>
                    </c:extLst>
                    <c:strCache>
                      <c:ptCount val="3"/>
                      <c:pt idx="1">
                        <c:v>COMUNICACIÓN SOSTENIDA</c:v>
                      </c:pt>
                      <c:pt idx="2">
                        <c:v>COMUNICACIÓN INTERMITENTE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Hoja1!$E$6:$E$9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Hoja1!$C$6:$C$9</c15:sqref>
                        </c15:formulaRef>
                      </c:ext>
                    </c:extLst>
                    <c:strCache>
                      <c:ptCount val="3"/>
                      <c:pt idx="1">
                        <c:v>COMUNICACIÓN SOSTENIDA</c:v>
                      </c:pt>
                      <c:pt idx="2">
                        <c:v>COMUNICACIÓN INTERMITENTE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Hoja1!$G$6:$G$9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Hoja1!$C$6:$C$9</c15:sqref>
                        </c15:formulaRef>
                      </c:ext>
                    </c:extLst>
                    <c:strCache>
                      <c:ptCount val="3"/>
                      <c:pt idx="1">
                        <c:v>COMUNICACIÓN SOSTENIDA</c:v>
                      </c:pt>
                      <c:pt idx="2">
                        <c:v>COMUNICACIÓN INTERMITENTE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Hoja1!$H$6:$H$9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38666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6668864"/>
        <c:crosses val="autoZero"/>
        <c:auto val="1"/>
        <c:lblAlgn val="ctr"/>
        <c:lblOffset val="100"/>
        <c:noMultiLvlLbl val="0"/>
      </c:catAx>
      <c:valAx>
        <c:axId val="38666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666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GRUPO MIXTO  MTRA KASSANDRA LIZETH GALLEGOS LOZANO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Hoja1!$D$5</c:f>
              <c:strCache>
                <c:ptCount val="1"/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Hoja1!$C$6:$C$9</c:f>
              <c:strCache>
                <c:ptCount val="4"/>
                <c:pt idx="1">
                  <c:v>COMUNICACIÓN SOSTENIDA</c:v>
                </c:pt>
                <c:pt idx="2">
                  <c:v>COMUNICACIÓN INTERMITENTE </c:v>
                </c:pt>
                <c:pt idx="3">
                  <c:v>SIN CMUNICACIÓN</c:v>
                </c:pt>
              </c:strCache>
            </c:strRef>
          </c:cat>
          <c:val>
            <c:numRef>
              <c:f>Hoja1!$D$6:$D$9</c:f>
              <c:numCache>
                <c:formatCode>General</c:formatCode>
                <c:ptCount val="4"/>
                <c:pt idx="1">
                  <c:v>10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Hoja1!$F$5</c:f>
              <c:strCache>
                <c:ptCount val="1"/>
                <c:pt idx="0">
                  <c:v>TOTAL DE ALUMNOS: 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Hoja1!$C$6:$C$9</c:f>
              <c:strCache>
                <c:ptCount val="4"/>
                <c:pt idx="1">
                  <c:v>COMUNICACIÓN SOSTENIDA</c:v>
                </c:pt>
                <c:pt idx="2">
                  <c:v>COMUNICACIÓN INTERMITENTE </c:v>
                </c:pt>
                <c:pt idx="3">
                  <c:v>SIN CMUNICACIÓN</c:v>
                </c:pt>
              </c:strCache>
            </c:strRef>
          </c:cat>
          <c:val>
            <c:numRef>
              <c:f>Hoja1!$F$6:$F$9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537080"/>
        <c:axId val="3905374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Hoja1!$E$5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Hoja1!$C$6:$C$9</c15:sqref>
                        </c15:formulaRef>
                      </c:ext>
                    </c:extLst>
                    <c:strCache>
                      <c:ptCount val="4"/>
                      <c:pt idx="1">
                        <c:v>COMUNICACIÓN SOSTENIDA</c:v>
                      </c:pt>
                      <c:pt idx="2">
                        <c:v>COMUNICACIÓN INTERMITENTE </c:v>
                      </c:pt>
                      <c:pt idx="3">
                        <c:v>SIN CMUNICACIÓN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Hoja1!$E$6:$E$9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Hoja1!$C$6:$C$9</c15:sqref>
                        </c15:formulaRef>
                      </c:ext>
                    </c:extLst>
                    <c:strCache>
                      <c:ptCount val="4"/>
                      <c:pt idx="1">
                        <c:v>COMUNICACIÓN SOSTENIDA</c:v>
                      </c:pt>
                      <c:pt idx="2">
                        <c:v>COMUNICACIÓN INTERMITENTE </c:v>
                      </c:pt>
                      <c:pt idx="3">
                        <c:v>SIN CMUNICACIÓN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Hoja1!$G$6:$G$9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39053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0537472"/>
        <c:crosses val="autoZero"/>
        <c:auto val="1"/>
        <c:lblAlgn val="ctr"/>
        <c:lblOffset val="100"/>
        <c:noMultiLvlLbl val="0"/>
      </c:catAx>
      <c:valAx>
        <c:axId val="39053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053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1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48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2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39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16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33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47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63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9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5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A47C-0B0D-43E3-8487-66CBA736EE54}" type="datetimeFigureOut">
              <a:rPr lang="es-ES" smtClean="0"/>
              <a:t>19/02/2021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05A5-ECEC-4B45-AC62-1570FBF8B2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0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7B37759C-ACFA-4140-8FF6-0D2784425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959622" cy="14255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Imagen 7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xmlns="" id="{CD3FFD30-FCF5-46B8-962B-F1323EB48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75" y="1703221"/>
            <a:ext cx="7158830" cy="488504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194086" y="502892"/>
            <a:ext cx="63796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0"/>
                <a:solidFill>
                  <a:srgbClr val="365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JARDÍN DE NIÑOS</a:t>
            </a:r>
          </a:p>
          <a:p>
            <a:pPr algn="ctr"/>
            <a:r>
              <a:rPr lang="es-ES_tradnl" sz="3600" b="1" cap="none" spc="0" dirty="0" smtClean="0">
                <a:ln w="0"/>
                <a:solidFill>
                  <a:srgbClr val="365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“FERNANDO CALDERÓN”</a:t>
            </a:r>
            <a:endParaRPr lang="es-ES" sz="3600" b="1" cap="none" spc="0" dirty="0">
              <a:ln w="0"/>
              <a:solidFill>
                <a:srgbClr val="3654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35800" y="1703221"/>
            <a:ext cx="2817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C.C.T 10DJN0254P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654182" y="5153184"/>
            <a:ext cx="4256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_tradnl" sz="2800" b="0" cap="none" spc="0" dirty="0" smtClean="0">
              <a:ln w="0"/>
              <a:solidFill>
                <a:srgbClr val="3654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_tradnl" sz="2800" dirty="0" smtClean="0">
                <a:ln w="0"/>
                <a:solidFill>
                  <a:srgbClr val="3654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19-FEBRERO-2021</a:t>
            </a:r>
            <a:endParaRPr lang="es-ES" sz="2800" b="0" cap="none" spc="0" dirty="0">
              <a:ln w="0"/>
              <a:solidFill>
                <a:srgbClr val="3654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268764" y="2483112"/>
            <a:ext cx="48785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“PRODUCTOS”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170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13429" y="299667"/>
            <a:ext cx="11020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13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ES" dirty="0" smtClean="0"/>
              <a:t>Actualice su </a:t>
            </a:r>
            <a:r>
              <a:rPr lang="es-ES" b="1" dirty="0" smtClean="0">
                <a:solidFill>
                  <a:srgbClr val="C00000"/>
                </a:solidFill>
              </a:rPr>
              <a:t>listado de los niveles de comunicación </a:t>
            </a:r>
            <a:r>
              <a:rPr lang="es-ES" dirty="0" smtClean="0"/>
              <a:t>que tiene con cada uno de sus estudiantes. Para aquellos con los que todavía no tiene comunicación, describa si se han agotado </a:t>
            </a:r>
            <a:r>
              <a:rPr lang="es-ES" b="1" dirty="0" smtClean="0">
                <a:solidFill>
                  <a:srgbClr val="C00000"/>
                </a:solidFill>
              </a:rPr>
              <a:t>las posibilidades de contactarlos</a:t>
            </a:r>
            <a:r>
              <a:rPr lang="es-ES" b="1" dirty="0" smtClean="0">
                <a:solidFill>
                  <a:srgbClr val="CC0099"/>
                </a:solidFill>
              </a:rPr>
              <a:t> </a:t>
            </a:r>
            <a:r>
              <a:rPr lang="es-ES" dirty="0" smtClean="0"/>
              <a:t>o todavía considera que puede hacerse algo.</a:t>
            </a:r>
          </a:p>
          <a:p>
            <a:pPr algn="just"/>
            <a:endParaRPr lang="es-ES" dirty="0" smtClean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781363"/>
              </p:ext>
            </p:extLst>
          </p:nvPr>
        </p:nvGraphicFramePr>
        <p:xfrm>
          <a:off x="522514" y="1753898"/>
          <a:ext cx="9311951" cy="335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lipse 5"/>
          <p:cNvSpPr/>
          <p:nvPr/>
        </p:nvSpPr>
        <p:spPr>
          <a:xfrm>
            <a:off x="9808022" y="1240972"/>
            <a:ext cx="1736534" cy="1464391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643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fondo color pas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53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856458"/>
              </p:ext>
            </p:extLst>
          </p:nvPr>
        </p:nvGraphicFramePr>
        <p:xfrm>
          <a:off x="634481" y="1200328"/>
          <a:ext cx="8696131" cy="365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/>
          <p:cNvSpPr/>
          <p:nvPr/>
        </p:nvSpPr>
        <p:spPr>
          <a:xfrm>
            <a:off x="213429" y="0"/>
            <a:ext cx="11020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13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ES" dirty="0" smtClean="0"/>
              <a:t>Actualice su </a:t>
            </a:r>
            <a:r>
              <a:rPr lang="es-ES" b="1" dirty="0" smtClean="0">
                <a:solidFill>
                  <a:srgbClr val="C00000"/>
                </a:solidFill>
              </a:rPr>
              <a:t>listado de los niveles de comunicación </a:t>
            </a:r>
            <a:r>
              <a:rPr lang="es-ES" dirty="0" smtClean="0"/>
              <a:t>que tiene con cada uno de sus estudiantes. Para aquellos con los que todavía no tiene comunicación, describa si se han agotado </a:t>
            </a:r>
            <a:r>
              <a:rPr lang="es-ES" b="1" dirty="0" smtClean="0">
                <a:solidFill>
                  <a:srgbClr val="C00000"/>
                </a:solidFill>
              </a:rPr>
              <a:t>las posibilidades de contactarlos</a:t>
            </a:r>
            <a:r>
              <a:rPr lang="es-ES" b="1" dirty="0" smtClean="0">
                <a:solidFill>
                  <a:srgbClr val="CC0099"/>
                </a:solidFill>
              </a:rPr>
              <a:t> </a:t>
            </a:r>
            <a:r>
              <a:rPr lang="es-ES" dirty="0" smtClean="0"/>
              <a:t>o todavía considera que puede hacerse algo.</a:t>
            </a:r>
          </a:p>
          <a:p>
            <a:pPr algn="just"/>
            <a:endParaRPr lang="es-ES" dirty="0" smtClean="0"/>
          </a:p>
        </p:txBody>
      </p:sp>
      <p:sp>
        <p:nvSpPr>
          <p:cNvPr id="10" name="Elipse 9"/>
          <p:cNvSpPr/>
          <p:nvPr/>
        </p:nvSpPr>
        <p:spPr>
          <a:xfrm>
            <a:off x="9751664" y="896994"/>
            <a:ext cx="1888934" cy="1932603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000" b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573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022230"/>
              </p:ext>
            </p:extLst>
          </p:nvPr>
        </p:nvGraphicFramePr>
        <p:xfrm>
          <a:off x="583516" y="2096069"/>
          <a:ext cx="9927772" cy="388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585686" y="466531"/>
            <a:ext cx="11020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13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C00000"/>
                </a:solidFill>
              </a:rPr>
              <a:t>listado de los niveles de comunicación </a:t>
            </a:r>
            <a:r>
              <a:rPr lang="es-ES" dirty="0" smtClean="0"/>
              <a:t>que tiene con cada uno de sus estudiantes. Para aquellos con los que todavía no tiene comunicación, describa si se han agotado </a:t>
            </a:r>
            <a:r>
              <a:rPr lang="es-ES" b="1" dirty="0" smtClean="0">
                <a:solidFill>
                  <a:srgbClr val="C00000"/>
                </a:solidFill>
              </a:rPr>
              <a:t>las posibilidades de contactarlos</a:t>
            </a:r>
            <a:r>
              <a:rPr lang="es-ES" b="1" dirty="0" smtClean="0">
                <a:solidFill>
                  <a:srgbClr val="CC0099"/>
                </a:solidFill>
              </a:rPr>
              <a:t> </a:t>
            </a:r>
            <a:r>
              <a:rPr lang="es-ES" dirty="0" smtClean="0"/>
              <a:t>o todavía considera que puede hacerse algo.</a:t>
            </a:r>
          </a:p>
          <a:p>
            <a:pPr algn="just"/>
            <a:endParaRPr lang="es-ES" dirty="0" smtClean="0"/>
          </a:p>
        </p:txBody>
      </p:sp>
      <p:sp>
        <p:nvSpPr>
          <p:cNvPr id="6" name="Elipse 5"/>
          <p:cNvSpPr/>
          <p:nvPr/>
        </p:nvSpPr>
        <p:spPr>
          <a:xfrm>
            <a:off x="10509117" y="1119674"/>
            <a:ext cx="1222573" cy="134360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0" b="-5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4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3">
            <a:extLst>
              <a:ext uri="{FF2B5EF4-FFF2-40B4-BE49-F238E27FC236}">
                <a16:creationId xmlns="" xmlns:a16="http://schemas.microsoft.com/office/drawing/2014/main" id="{BD5F83FA-CBD2-45B3-A5AC-B81B55D51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66693"/>
              </p:ext>
            </p:extLst>
          </p:nvPr>
        </p:nvGraphicFramePr>
        <p:xfrm>
          <a:off x="656444" y="1026367"/>
          <a:ext cx="10982585" cy="5611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508">
                  <a:extLst>
                    <a:ext uri="{9D8B030D-6E8A-4147-A177-3AD203B41FA5}">
                      <a16:colId xmlns="" xmlns:a16="http://schemas.microsoft.com/office/drawing/2014/main" val="1722909499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1534889015"/>
                    </a:ext>
                  </a:extLst>
                </a:gridCol>
                <a:gridCol w="2312276">
                  <a:extLst>
                    <a:ext uri="{9D8B030D-6E8A-4147-A177-3AD203B41FA5}">
                      <a16:colId xmlns="" xmlns:a16="http://schemas.microsoft.com/office/drawing/2014/main" val="678040569"/>
                    </a:ext>
                  </a:extLst>
                </a:gridCol>
                <a:gridCol w="1765884">
                  <a:extLst>
                    <a:ext uri="{9D8B030D-6E8A-4147-A177-3AD203B41FA5}">
                      <a16:colId xmlns="" xmlns:a16="http://schemas.microsoft.com/office/drawing/2014/main" val="1250347923"/>
                    </a:ext>
                  </a:extLst>
                </a:gridCol>
                <a:gridCol w="2196517">
                  <a:extLst>
                    <a:ext uri="{9D8B030D-6E8A-4147-A177-3AD203B41FA5}">
                      <a16:colId xmlns="" xmlns:a16="http://schemas.microsoft.com/office/drawing/2014/main" val="3283996566"/>
                    </a:ext>
                  </a:extLst>
                </a:gridCol>
              </a:tblGrid>
              <a:tr h="1571255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¿Qué acciones implementó con las alumnas y los alumnos de su grupo?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bg1"/>
                          </a:solidFill>
                        </a:rPr>
                        <a:t>¿Qué resultados obtuvo?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¿Qué información relevante recopiló sobre sus estudiantes?,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¿Con cuántas alumnas y alumnos pudo establecer algún nivel de comunicación? 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¿Cuáles son los obstáculos que no le han permitido establecer comunicación con sus estudiantes? 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6898702"/>
                  </a:ext>
                </a:extLst>
              </a:tr>
              <a:tr h="2182064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-llamadas telefónicas</a:t>
                      </a:r>
                    </a:p>
                    <a:p>
                      <a:r>
                        <a:rPr lang="es-MX" sz="1400" dirty="0" smtClean="0"/>
                        <a:t>-mensajes de texto</a:t>
                      </a:r>
                    </a:p>
                    <a:p>
                      <a:r>
                        <a:rPr lang="es-MX" sz="1400" dirty="0" smtClean="0"/>
                        <a:t>-audios</a:t>
                      </a:r>
                    </a:p>
                    <a:p>
                      <a:r>
                        <a:rPr lang="es-MX" sz="1400" dirty="0" smtClean="0"/>
                        <a:t>-mensajes</a:t>
                      </a:r>
                      <a:r>
                        <a:rPr lang="es-MX" sz="1400" baseline="0" dirty="0" smtClean="0"/>
                        <a:t> de texto</a:t>
                      </a:r>
                    </a:p>
                    <a:p>
                      <a:r>
                        <a:rPr lang="es-MX" sz="1400" baseline="0" dirty="0" smtClean="0"/>
                        <a:t>-Mensajes vía WhatsApp </a:t>
                      </a:r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-Se ha logrado que el numero de alumnos</a:t>
                      </a:r>
                      <a:r>
                        <a:rPr lang="es-MX" sz="1400" baseline="0" dirty="0" smtClean="0"/>
                        <a:t> con comunicación sea mayor que en los meses anteriores.</a:t>
                      </a:r>
                      <a:endParaRPr lang="es-MX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-Estados</a:t>
                      </a:r>
                      <a:r>
                        <a:rPr lang="es-MX" sz="1400" baseline="0" dirty="0" smtClean="0"/>
                        <a:t> emocionales de los niños</a:t>
                      </a:r>
                    </a:p>
                    <a:p>
                      <a:r>
                        <a:rPr lang="es-MX" sz="1400" baseline="0" dirty="0" smtClean="0"/>
                        <a:t>-problemáticas que obstaculizan el aprendizaje</a:t>
                      </a:r>
                      <a:endParaRPr lang="es-MX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-del total del Jardín</a:t>
                      </a:r>
                      <a:r>
                        <a:rPr lang="es-MX" sz="1400" baseline="0" dirty="0" smtClean="0"/>
                        <a:t> de Niños fueron 40 alumnos</a:t>
                      </a:r>
                      <a:endParaRPr lang="es-MX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-falta de conectividad</a:t>
                      </a:r>
                    </a:p>
                    <a:p>
                      <a:r>
                        <a:rPr lang="es-MX" sz="1400" dirty="0" smtClean="0"/>
                        <a:t>-falta de interés por parte de los padres de familia</a:t>
                      </a:r>
                    </a:p>
                    <a:p>
                      <a:r>
                        <a:rPr lang="es-MX" sz="1400" dirty="0" smtClean="0"/>
                        <a:t>-falta de recursos</a:t>
                      </a:r>
                    </a:p>
                    <a:p>
                      <a:r>
                        <a:rPr lang="es-MX" sz="1400" dirty="0" smtClean="0"/>
                        <a:t>-problemas personales</a:t>
                      </a:r>
                      <a:r>
                        <a:rPr lang="es-MX" sz="1400" baseline="0" dirty="0" smtClean="0"/>
                        <a:t> y de salud de las familias</a:t>
                      </a:r>
                      <a:endParaRPr lang="es-MX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8800494"/>
                  </a:ext>
                </a:extLst>
              </a:tr>
              <a:tr h="1602064"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685368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56443" y="346432"/>
            <a:ext cx="7349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ES" sz="2800" dirty="0" smtClean="0"/>
              <a:t>Retome las </a:t>
            </a:r>
            <a:r>
              <a:rPr lang="es-ES" sz="2800" b="1" dirty="0" smtClean="0">
                <a:solidFill>
                  <a:srgbClr val="C00000"/>
                </a:solidFill>
              </a:rPr>
              <a:t>estrategias de comunicación </a:t>
            </a:r>
            <a:endParaRPr lang="es-E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9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fondos de pantalla emocion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6"/>
          <a:stretch/>
        </p:blipFill>
        <p:spPr bwMode="auto">
          <a:xfrm>
            <a:off x="864702" y="1455575"/>
            <a:ext cx="3429000" cy="41932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885667" y="1772816"/>
            <a:ext cx="653500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Apartado 1:</a:t>
            </a:r>
          </a:p>
          <a:p>
            <a:pPr algn="ctr"/>
            <a:r>
              <a:rPr lang="es-ES_tradnl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Nuestras emociones </a:t>
            </a:r>
          </a:p>
          <a:p>
            <a:pPr algn="ctr"/>
            <a:r>
              <a:rPr lang="es-ES_tradnl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Durante la pandemia</a:t>
            </a:r>
          </a:p>
        </p:txBody>
      </p:sp>
    </p:spTree>
    <p:extLst>
      <p:ext uri="{BB962C8B-B14F-4D97-AF65-F5344CB8AC3E}">
        <p14:creationId xmlns:p14="http://schemas.microsoft.com/office/powerpoint/2010/main" val="397891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BA4319E-7BB6-4890-B188-ED029C1CD9D3}"/>
              </a:ext>
            </a:extLst>
          </p:cNvPr>
          <p:cNvSpPr txBox="1"/>
          <p:nvPr/>
        </p:nvSpPr>
        <p:spPr>
          <a:xfrm>
            <a:off x="515231" y="412347"/>
            <a:ext cx="11078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es-ES" sz="2400" dirty="0"/>
              <a:t>Identifique las </a:t>
            </a:r>
            <a:r>
              <a:rPr lang="es-ES" sz="2400" b="1" dirty="0">
                <a:solidFill>
                  <a:srgbClr val="C00000"/>
                </a:solidFill>
              </a:rPr>
              <a:t>emociones</a:t>
            </a:r>
            <a:r>
              <a:rPr lang="es-ES" sz="2400" dirty="0"/>
              <a:t> que ha experimentado en su rol como </a:t>
            </a:r>
            <a:r>
              <a:rPr lang="es-ES" sz="2400" b="1" dirty="0">
                <a:solidFill>
                  <a:srgbClr val="C00000"/>
                </a:solidFill>
              </a:rPr>
              <a:t>docente</a:t>
            </a:r>
            <a:r>
              <a:rPr lang="es-ES" sz="2400" dirty="0"/>
              <a:t> en esta etapa de </a:t>
            </a:r>
            <a:r>
              <a:rPr lang="es-ES" sz="2400" b="1" dirty="0">
                <a:solidFill>
                  <a:srgbClr val="C00000"/>
                </a:solidFill>
              </a:rPr>
              <a:t>educación a distancia</a:t>
            </a:r>
            <a:r>
              <a:rPr lang="es-ES" sz="2400" dirty="0"/>
              <a:t>. Escriba su experiencia. </a:t>
            </a:r>
            <a:endParaRPr lang="es-MX" sz="2400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27D90CF-7AF4-4638-B9C8-4BF04A569C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19892" y="1480104"/>
            <a:ext cx="8583132" cy="5080594"/>
          </a:xfrm>
          <a:prstGeom prst="rect">
            <a:avLst/>
          </a:prstGeom>
        </p:spPr>
      </p:pic>
      <p:pic>
        <p:nvPicPr>
          <p:cNvPr id="2050" name="Picture 2" descr="Resultado de imagen para emocies del doc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3" y="1894772"/>
            <a:ext cx="3433664" cy="26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86110" y="1655691"/>
            <a:ext cx="5113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-Enojo</a:t>
            </a:r>
          </a:p>
          <a:p>
            <a:r>
              <a:rPr lang="es-ES_tradnl" dirty="0" smtClean="0"/>
              <a:t>-</a:t>
            </a:r>
            <a:r>
              <a:rPr lang="es-ES_tradnl" dirty="0"/>
              <a:t>T</a:t>
            </a:r>
            <a:r>
              <a:rPr lang="es-ES_tradnl" dirty="0" smtClean="0"/>
              <a:t>risteza</a:t>
            </a:r>
          </a:p>
          <a:p>
            <a:r>
              <a:rPr lang="es-ES_tradnl" dirty="0" smtClean="0"/>
              <a:t>-Temor</a:t>
            </a:r>
          </a:p>
          <a:p>
            <a:r>
              <a:rPr lang="es-ES_tradnl" dirty="0" smtClean="0"/>
              <a:t>-Angustia</a:t>
            </a:r>
          </a:p>
          <a:p>
            <a:r>
              <a:rPr lang="es-ES_tradnl" dirty="0" smtClean="0"/>
              <a:t>-Depresión</a:t>
            </a:r>
          </a:p>
          <a:p>
            <a:r>
              <a:rPr lang="es-ES_tradnl" dirty="0" smtClean="0"/>
              <a:t>-Frustración</a:t>
            </a:r>
          </a:p>
          <a:p>
            <a:r>
              <a:rPr lang="es-ES_tradnl" dirty="0" smtClean="0"/>
              <a:t>-Apatía</a:t>
            </a:r>
          </a:p>
          <a:p>
            <a:r>
              <a:rPr lang="es-ES_tradnl" dirty="0" smtClean="0"/>
              <a:t>-Falta de motivación</a:t>
            </a:r>
          </a:p>
          <a:p>
            <a:r>
              <a:rPr lang="es-ES_tradnl" dirty="0" smtClean="0"/>
              <a:t>-Alegría</a:t>
            </a:r>
          </a:p>
          <a:p>
            <a:r>
              <a:rPr lang="es-ES_tradnl" dirty="0" smtClean="0"/>
              <a:t>-Desesperación</a:t>
            </a:r>
          </a:p>
          <a:p>
            <a:r>
              <a:rPr lang="es-ES_tradnl" dirty="0" smtClean="0"/>
              <a:t>-Entusiasmo</a:t>
            </a:r>
          </a:p>
          <a:p>
            <a:r>
              <a:rPr lang="es-ES_tradnl" dirty="0" smtClean="0"/>
              <a:t>-Confusión</a:t>
            </a:r>
          </a:p>
          <a:p>
            <a:r>
              <a:rPr lang="es-ES_tradnl" dirty="0" smtClean="0"/>
              <a:t>-Asombro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788893" y="1894772"/>
            <a:ext cx="39935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Esto es un cumulo de emociones, para todos, maestros, alumnos y padres de familia.</a:t>
            </a:r>
          </a:p>
          <a:p>
            <a:pPr algn="just"/>
            <a:r>
              <a:rPr lang="es-ES" dirty="0" smtClean="0"/>
              <a:t>Nos </a:t>
            </a:r>
            <a:r>
              <a:rPr lang="es-ES" dirty="0"/>
              <a:t>da </a:t>
            </a:r>
            <a:r>
              <a:rPr lang="es-ES" dirty="0" smtClean="0"/>
              <a:t>tristeza ver </a:t>
            </a:r>
            <a:r>
              <a:rPr lang="es-ES" dirty="0"/>
              <a:t>que los alumnos si quieren trabajar pero los que no quieren son los padres de familia, esto a su vez es frustrante para </a:t>
            </a:r>
            <a:r>
              <a:rPr lang="es-ES" dirty="0" smtClean="0"/>
              <a:t>nosotros </a:t>
            </a:r>
            <a:r>
              <a:rPr lang="es-ES" dirty="0"/>
              <a:t>porque ponen pretextos </a:t>
            </a:r>
            <a:r>
              <a:rPr lang="es-ES" dirty="0" smtClean="0"/>
              <a:t> </a:t>
            </a:r>
            <a:r>
              <a:rPr lang="es-ES" dirty="0"/>
              <a:t>para no realizar las actividades.</a:t>
            </a:r>
          </a:p>
          <a:p>
            <a:pPr algn="just"/>
            <a:r>
              <a:rPr lang="es-ES" dirty="0"/>
              <a:t>Siento satisfacción con los  alumnos y padres de familia que han cumplido con sus actividades porqué se ve el avance que han tenido</a:t>
            </a:r>
          </a:p>
        </p:txBody>
      </p:sp>
    </p:spTree>
    <p:extLst>
      <p:ext uri="{BB962C8B-B14F-4D97-AF65-F5344CB8AC3E}">
        <p14:creationId xmlns:p14="http://schemas.microsoft.com/office/powerpoint/2010/main" val="184623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C017F6A-61C0-4543-A6FF-4C6560865465}"/>
              </a:ext>
            </a:extLst>
          </p:cNvPr>
          <p:cNvSpPr txBox="1"/>
          <p:nvPr/>
        </p:nvSpPr>
        <p:spPr>
          <a:xfrm>
            <a:off x="471055" y="395764"/>
            <a:ext cx="1124989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¿Qué </a:t>
            </a:r>
            <a:r>
              <a:rPr lang="es-ES" sz="2000" b="1" dirty="0">
                <a:solidFill>
                  <a:srgbClr val="C00000"/>
                </a:solidFill>
              </a:rPr>
              <a:t>alumnos</a:t>
            </a:r>
            <a:r>
              <a:rPr lang="es-ES" sz="2000" b="1" dirty="0"/>
              <a:t> están enfrentando estados emocionales más adversos </a:t>
            </a:r>
            <a:r>
              <a:rPr lang="es-ES" sz="2000" b="1" dirty="0">
                <a:solidFill>
                  <a:srgbClr val="C00000"/>
                </a:solidFill>
              </a:rPr>
              <a:t>(angustia, tristeza, duelos</a:t>
            </a:r>
            <a:r>
              <a:rPr lang="es-ES" sz="2000" b="1" dirty="0"/>
              <a:t>, </a:t>
            </a:r>
            <a:r>
              <a:rPr lang="es-ES" sz="2000" b="1" dirty="0">
                <a:solidFill>
                  <a:srgbClr val="C00000"/>
                </a:solidFill>
              </a:rPr>
              <a:t>precarización de recursos, entre otras)?</a:t>
            </a:r>
            <a:r>
              <a:rPr lang="es-ES" sz="2000" b="1" dirty="0"/>
              <a:t>, ¿cómo impactan estos estados emocionales en su aprendizaje?</a:t>
            </a:r>
            <a:endParaRPr lang="es-MX" sz="2000" b="1" dirty="0"/>
          </a:p>
        </p:txBody>
      </p:sp>
      <p:graphicFrame>
        <p:nvGraphicFramePr>
          <p:cNvPr id="4" name="Tabla 2">
            <a:extLst>
              <a:ext uri="{FF2B5EF4-FFF2-40B4-BE49-F238E27FC236}">
                <a16:creationId xmlns="" xmlns:a16="http://schemas.microsoft.com/office/drawing/2014/main" id="{5D3ABE34-C6EB-4A64-9174-DEE15E8AE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85700"/>
              </p:ext>
            </p:extLst>
          </p:nvPr>
        </p:nvGraphicFramePr>
        <p:xfrm>
          <a:off x="729464" y="1103650"/>
          <a:ext cx="1073307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5357">
                  <a:extLst>
                    <a:ext uri="{9D8B030D-6E8A-4147-A177-3AD203B41FA5}">
                      <a16:colId xmlns="" xmlns:a16="http://schemas.microsoft.com/office/drawing/2014/main" val="256018008"/>
                    </a:ext>
                  </a:extLst>
                </a:gridCol>
                <a:gridCol w="4387122">
                  <a:extLst>
                    <a:ext uri="{9D8B030D-6E8A-4147-A177-3AD203B41FA5}">
                      <a16:colId xmlns="" xmlns:a16="http://schemas.microsoft.com/office/drawing/2014/main" val="914013920"/>
                    </a:ext>
                  </a:extLst>
                </a:gridCol>
                <a:gridCol w="4182313"/>
                <a:gridCol w="208280"/>
              </a:tblGrid>
              <a:tr h="33564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Grado 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Nombre del alumno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CAUSA</a:t>
                      </a:r>
                      <a:endParaRPr lang="es-MX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6727500"/>
                  </a:ext>
                </a:extLst>
              </a:tr>
              <a:tr h="839106"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Joel Rodríguez López  precarización de recursos</a:t>
                      </a:r>
                      <a:r>
                        <a:rPr lang="es-MX" baseline="0" dirty="0" smtClean="0"/>
                        <a:t> ya que su mamá siento que no quiere realizar las actividades y pone cualquier pretexto para no realizar las actividades.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4589705"/>
                  </a:ext>
                </a:extLst>
              </a:tr>
              <a:tr h="839106"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 smtClean="0"/>
                        <a:t>Aridne</a:t>
                      </a:r>
                      <a:r>
                        <a:rPr lang="es-MX" baseline="0" dirty="0" smtClean="0"/>
                        <a:t> Judith Aguilar Palacio  Fallecimiento de su mama por lo que el rendimiento para el cumplimiento  de sus actividades no es el mismo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1864717"/>
                  </a:ext>
                </a:extLst>
              </a:tr>
              <a:tr h="1090838">
                <a:tc>
                  <a:txBody>
                    <a:bodyPr/>
                    <a:lstStyle/>
                    <a:p>
                      <a:r>
                        <a:rPr lang="es-MX" dirty="0" smtClean="0"/>
                        <a:t>Mixto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Calibri" panose="020F0502020204030204" pitchFamily="34" charset="0"/>
                        </a:rPr>
                        <a:t>Judith del Carmen Ramírez García</a:t>
                      </a:r>
                      <a:r>
                        <a:rPr lang="es-MX" dirty="0" smtClean="0">
                          <a:latin typeface="Calibri" panose="020F0502020204030204" pitchFamily="34" charset="0"/>
                        </a:rPr>
                        <a:t>. La</a:t>
                      </a:r>
                      <a:r>
                        <a:rPr lang="es-MX" baseline="0" dirty="0" smtClean="0">
                          <a:latin typeface="Calibri" panose="020F0502020204030204" pitchFamily="34" charset="0"/>
                        </a:rPr>
                        <a:t> causa por la que opino que la niña ha presentado estos estados emocionales ha sido la causa que están viviendo en su familia y mas con su mama. </a:t>
                      </a:r>
                      <a:endParaRPr lang="en-US" dirty="0" smtClean="0">
                        <a:latin typeface="Calibri" panose="020F0502020204030204" pitchFamily="34" charset="0"/>
                      </a:endParaRPr>
                    </a:p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7730855"/>
                  </a:ext>
                </a:extLst>
              </a:tr>
              <a:tr h="1090838">
                <a:tc>
                  <a:txBody>
                    <a:bodyPr/>
                    <a:lstStyle/>
                    <a:p>
                      <a:r>
                        <a:rPr lang="es-MX" dirty="0" smtClean="0"/>
                        <a:t>Mixto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Calibri" panose="020F0502020204030204" pitchFamily="34" charset="0"/>
                        </a:rPr>
                        <a:t>Sofía Abigail</a:t>
                      </a:r>
                      <a:r>
                        <a:rPr lang="es-MX" baseline="0" dirty="0" smtClean="0">
                          <a:latin typeface="Calibri" panose="020F0502020204030204" pitchFamily="34" charset="0"/>
                        </a:rPr>
                        <a:t> Guerrero García, </a:t>
                      </a:r>
                      <a:r>
                        <a:rPr lang="es-MX" dirty="0" smtClean="0">
                          <a:latin typeface="Calibri" panose="020F0502020204030204" pitchFamily="34" charset="0"/>
                        </a:rPr>
                        <a:t>La causa por la que esta pasando estas emociones ha sido por la situación de que ahorita</a:t>
                      </a:r>
                      <a:r>
                        <a:rPr lang="es-MX" baseline="0" dirty="0" smtClean="0">
                          <a:latin typeface="Calibri" panose="020F0502020204030204" pitchFamily="34" charset="0"/>
                        </a:rPr>
                        <a:t> tienen a su bisabuelita muy enferma.</a:t>
                      </a:r>
                      <a:endParaRPr lang="en-US" dirty="0" smtClean="0"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Calibri" panose="020F0502020204030204" pitchFamily="34" charset="0"/>
                      </a:endParaRPr>
                    </a:p>
                    <a:p>
                      <a:endParaRPr lang="es-MX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0408727"/>
                  </a:ext>
                </a:extLst>
              </a:tr>
              <a:tr h="33564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367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45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A343DB6-8D58-4048-B974-45F2D72CB44B}"/>
              </a:ext>
            </a:extLst>
          </p:cNvPr>
          <p:cNvSpPr txBox="1"/>
          <p:nvPr/>
        </p:nvSpPr>
        <p:spPr>
          <a:xfrm>
            <a:off x="589661" y="1245167"/>
            <a:ext cx="107514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9.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/>
              <a:t>Diseñen, a partir de lo que saben sobre los retos que enfrentan sus alumnos, una </a:t>
            </a:r>
            <a:r>
              <a:rPr lang="es-ES" sz="2400" b="1" dirty="0">
                <a:solidFill>
                  <a:srgbClr val="C00000"/>
                </a:solidFill>
              </a:rPr>
              <a:t>estrategia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  <a:r>
              <a:rPr lang="es-ES" sz="2400" dirty="0"/>
              <a:t>que incorpore acciones para: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41333" y="167949"/>
            <a:ext cx="87121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ESTRATEGIAS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PARA FAVORECER LA GESTIÓN </a:t>
            </a:r>
            <a:r>
              <a:rPr lang="es-E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LAS</a:t>
            </a:r>
          </a:p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EMOCIONES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 LA COMUNIDAD ESCOLAR  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D1397AD-F2B8-484E-88FA-CA390C49144E}"/>
              </a:ext>
            </a:extLst>
          </p:cNvPr>
          <p:cNvSpPr txBox="1"/>
          <p:nvPr/>
        </p:nvSpPr>
        <p:spPr>
          <a:xfrm>
            <a:off x="813596" y="2322201"/>
            <a:ext cx="60187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8038" indent="-457200" algn="just">
              <a:buAutoNum type="alphaLcPeriod"/>
            </a:pPr>
            <a:r>
              <a:rPr lang="es-ES" sz="2400" dirty="0"/>
              <a:t>Favorecer la </a:t>
            </a:r>
            <a:r>
              <a:rPr lang="es-ES" sz="2400" b="1" dirty="0">
                <a:solidFill>
                  <a:srgbClr val="0070C0"/>
                </a:solidFill>
              </a:rPr>
              <a:t>gestión de emociones </a:t>
            </a:r>
            <a:r>
              <a:rPr lang="es-ES" sz="2400" dirty="0"/>
              <a:t>en los integrantes de la comunidad escolar. </a:t>
            </a:r>
          </a:p>
          <a:p>
            <a:pPr marL="808038" indent="-457200" algn="just">
              <a:buAutoNum type="alphaLcPeriod"/>
            </a:pPr>
            <a:endParaRPr lang="es-ES" sz="2400" dirty="0"/>
          </a:p>
          <a:p>
            <a:pPr marL="808038" indent="-457200" algn="just">
              <a:buAutoNum type="alphaLcPeriod"/>
            </a:pPr>
            <a:r>
              <a:rPr lang="es-ES" sz="2400" dirty="0"/>
              <a:t>Fortalecer la </a:t>
            </a:r>
            <a:r>
              <a:rPr lang="es-ES" sz="2400" b="1" dirty="0">
                <a:solidFill>
                  <a:srgbClr val="009999"/>
                </a:solidFill>
              </a:rPr>
              <a:t>empatía con los alumnos y sus familias,</a:t>
            </a:r>
            <a:r>
              <a:rPr lang="es-ES" sz="2400" dirty="0"/>
              <a:t> entre los estudiantes entre sí, entre los miembros del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colectivo y de las familias hacia los docentes</a:t>
            </a:r>
            <a:r>
              <a:rPr lang="es-ES" sz="2400" dirty="0"/>
              <a:t>. </a:t>
            </a:r>
          </a:p>
          <a:p>
            <a:pPr marL="808038" indent="-457200" algn="just">
              <a:buAutoNum type="alphaLcPeriod"/>
            </a:pPr>
            <a:endParaRPr lang="es-ES" sz="2400" dirty="0"/>
          </a:p>
          <a:p>
            <a:pPr marL="808038" indent="-457200" algn="just">
              <a:buAutoNum type="alphaLcPeriod"/>
            </a:pPr>
            <a:r>
              <a:rPr lang="es-ES" sz="2400" dirty="0"/>
              <a:t>Orientar a las familias sobre cómo para favorecer 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</a:rPr>
              <a:t>ambientes socioemocionales </a:t>
            </a:r>
            <a:r>
              <a:rPr lang="es-ES" sz="2400" dirty="0"/>
              <a:t>propicios para el aprendizaje.</a:t>
            </a:r>
            <a:endParaRPr lang="es-MX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501671" y="1774056"/>
            <a:ext cx="42983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NOTA: Tomar en cuenta  para el diseño de su estrategia, considerar los recursos  disponibles.</a:t>
            </a:r>
          </a:p>
          <a:p>
            <a:r>
              <a:rPr lang="es-ES_tradnl" dirty="0" smtClean="0"/>
              <a:t>-recursos elaborados por ustedes mismas</a:t>
            </a:r>
          </a:p>
          <a:p>
            <a:r>
              <a:rPr lang="es-ES_tradnl" dirty="0" smtClean="0"/>
              <a:t>-programas de Aprende en casa</a:t>
            </a:r>
          </a:p>
          <a:p>
            <a:r>
              <a:rPr lang="es-ES_tradnl" dirty="0" smtClean="0"/>
              <a:t>-El fichero promover la cultura de paz en y desde el aula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632" y="3805381"/>
            <a:ext cx="4144341" cy="27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7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3C824E2-33FA-4DB3-9AE0-35EFE8274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84" y="1055304"/>
            <a:ext cx="10961558" cy="53222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5684" y="342986"/>
            <a:ext cx="10261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algn="just"/>
            <a:r>
              <a:rPr lang="es-ES" sz="2000" b="1" dirty="0" smtClean="0"/>
              <a:t>a.-Favorecer la </a:t>
            </a:r>
            <a:r>
              <a:rPr lang="es-ES" sz="2000" b="1" dirty="0" smtClean="0">
                <a:solidFill>
                  <a:srgbClr val="C00000"/>
                </a:solidFill>
              </a:rPr>
              <a:t>gestión de emociones </a:t>
            </a:r>
            <a:r>
              <a:rPr lang="es-ES" sz="2000" b="1" dirty="0" smtClean="0"/>
              <a:t>en los integrantes de la comunidad escolar</a:t>
            </a:r>
            <a:r>
              <a:rPr lang="es-ES" dirty="0" smtClean="0"/>
              <a:t>. </a:t>
            </a:r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32EA60BA-2502-4764-BD9E-03190B6F2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53073"/>
              </p:ext>
            </p:extLst>
          </p:nvPr>
        </p:nvGraphicFramePr>
        <p:xfrm>
          <a:off x="1620984" y="2096975"/>
          <a:ext cx="8465127" cy="4074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52">
                  <a:extLst>
                    <a:ext uri="{9D8B030D-6E8A-4147-A177-3AD203B41FA5}">
                      <a16:colId xmlns:a16="http://schemas.microsoft.com/office/drawing/2014/main" xmlns="" val="2349704795"/>
                    </a:ext>
                  </a:extLst>
                </a:gridCol>
                <a:gridCol w="2864744">
                  <a:extLst>
                    <a:ext uri="{9D8B030D-6E8A-4147-A177-3AD203B41FA5}">
                      <a16:colId xmlns:a16="http://schemas.microsoft.com/office/drawing/2014/main" xmlns="" val="231865977"/>
                    </a:ext>
                  </a:extLst>
                </a:gridCol>
                <a:gridCol w="2255179">
                  <a:extLst>
                    <a:ext uri="{9D8B030D-6E8A-4147-A177-3AD203B41FA5}">
                      <a16:colId xmlns:a16="http://schemas.microsoft.com/office/drawing/2014/main" xmlns="" val="601112856"/>
                    </a:ext>
                  </a:extLst>
                </a:gridCol>
                <a:gridCol w="1371049">
                  <a:extLst>
                    <a:ext uri="{9D8B030D-6E8A-4147-A177-3AD203B41FA5}">
                      <a16:colId xmlns:a16="http://schemas.microsoft.com/office/drawing/2014/main" xmlns="" val="368387934"/>
                    </a:ext>
                  </a:extLst>
                </a:gridCol>
                <a:gridCol w="1037897">
                  <a:extLst>
                    <a:ext uri="{9D8B030D-6E8A-4147-A177-3AD203B41FA5}">
                      <a16:colId xmlns:a16="http://schemas.microsoft.com/office/drawing/2014/main" xmlns="" val="3778681740"/>
                    </a:ext>
                  </a:extLst>
                </a:gridCol>
                <a:gridCol w="858506"/>
              </a:tblGrid>
              <a:tr h="55469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Tiempo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extLst>
                  <a:ext uri="{0D108BD9-81ED-4DB2-BD59-A6C34878D82A}">
                    <a16:rowId xmlns:a16="http://schemas.microsoft.com/office/drawing/2014/main" xmlns="" val="239182158"/>
                  </a:ext>
                </a:extLst>
              </a:tr>
              <a:tr h="554698">
                <a:tc rowSpan="5">
                  <a:txBody>
                    <a:bodyPr/>
                    <a:lstStyle/>
                    <a:p>
                      <a:endParaRPr lang="es-ES" dirty="0"/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Identificación de las emociones por medio de un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test,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Cuento: Monstruo de colores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Test de emociones predominantes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Comunidad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educativa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MES DE MARZO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Registro de resultados del test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extLst>
                  <a:ext uri="{0D108BD9-81ED-4DB2-BD59-A6C34878D82A}">
                    <a16:rowId xmlns:a16="http://schemas.microsoft.com/office/drawing/2014/main" xmlns="" val="3926652964"/>
                  </a:ext>
                </a:extLst>
              </a:tr>
              <a:tr h="5546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Ruleta de las emociones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6336" marR="16336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Cartulinas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Clases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línea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  de resultados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 Comunidad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educativa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MES DE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MARZO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solidFill>
                            <a:schemeClr val="tx1"/>
                          </a:solidFill>
                        </a:rPr>
                        <a:t>Bitácora 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6336" marR="16336" marT="0" marB="0"/>
                </a:tc>
                <a:extLst>
                  <a:ext uri="{0D108BD9-81ED-4DB2-BD59-A6C34878D82A}">
                    <a16:rowId xmlns:a16="http://schemas.microsoft.com/office/drawing/2014/main" xmlns="" val="2459314866"/>
                  </a:ext>
                </a:extLst>
              </a:tr>
              <a:tr h="7423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Memorama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 de las emociones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Cartulina de colores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Imágenes de emociones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Comunidad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educativa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MES DE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MARZO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solidFill>
                            <a:schemeClr val="tx1"/>
                          </a:solidFill>
                        </a:rPr>
                        <a:t>entrevistas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6336" marR="16336" marT="0" marB="0"/>
                </a:tc>
                <a:extLst>
                  <a:ext uri="{0D108BD9-81ED-4DB2-BD59-A6C34878D82A}">
                    <a16:rowId xmlns:a16="http://schemas.microsoft.com/office/drawing/2014/main" xmlns="" val="3940614579"/>
                  </a:ext>
                </a:extLst>
              </a:tr>
              <a:tr h="2123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6336" marR="16336" marT="0" marB="0"/>
                </a:tc>
                <a:extLst>
                  <a:ext uri="{0D108BD9-81ED-4DB2-BD59-A6C34878D82A}">
                    <a16:rowId xmlns:a16="http://schemas.microsoft.com/office/drawing/2014/main" xmlns="" val="2725457535"/>
                  </a:ext>
                </a:extLst>
              </a:tr>
              <a:tr h="7423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Rompecabezas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emociones para la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Autorregulación 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de las emociones durante juegos interactivos en pequeños grupos que implique el respeto de turnos 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Rompecabezas de emociones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Comunidad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educativa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MES DE MARZO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6336" marR="16336" marT="0" marB="0"/>
                </a:tc>
                <a:extLst>
                  <a:ext uri="{0D108BD9-81ED-4DB2-BD59-A6C34878D82A}">
                    <a16:rowId xmlns:a16="http://schemas.microsoft.com/office/drawing/2014/main" xmlns="" val="310749898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Autorregulación de la conducta por medio del establecimiento de reglas y limites en casa</a:t>
                      </a: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MX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Tips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a padres para establecimiento de límites en casa</a:t>
                      </a: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 Comunidad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educativa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MES DE MAYO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6336" marR="16336" marT="0" marB="0"/>
                </a:tc>
                <a:extLst>
                  <a:ext uri="{0D108BD9-81ED-4DB2-BD59-A6C34878D82A}">
                    <a16:rowId xmlns:a16="http://schemas.microsoft.com/office/drawing/2014/main" xmlns="" val="4105314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79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3C824E2-33FA-4DB3-9AE0-35EFE8274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84" y="1055304"/>
            <a:ext cx="10961558" cy="532226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55683" y="197603"/>
            <a:ext cx="10447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algn="just"/>
            <a:r>
              <a:rPr lang="es-ES" dirty="0" smtClean="0"/>
              <a:t>b.  Fortalecer la </a:t>
            </a:r>
            <a:r>
              <a:rPr lang="es-ES" b="1" dirty="0" smtClean="0">
                <a:solidFill>
                  <a:srgbClr val="C00000"/>
                </a:solidFill>
              </a:rPr>
              <a:t>empatía con los alumnos y sus familias</a:t>
            </a:r>
            <a:r>
              <a:rPr lang="es-ES" b="1" dirty="0" smtClean="0">
                <a:solidFill>
                  <a:srgbClr val="009999"/>
                </a:solidFill>
              </a:rPr>
              <a:t>,</a:t>
            </a:r>
            <a:r>
              <a:rPr lang="es-ES" dirty="0" smtClean="0"/>
              <a:t> entre los estudiantes entre sí, entre los miembros del </a:t>
            </a:r>
            <a:r>
              <a:rPr lang="es-ES" b="1" dirty="0" smtClean="0">
                <a:solidFill>
                  <a:srgbClr val="C00000"/>
                </a:solidFill>
              </a:rPr>
              <a:t>colectivo y de las familias hacia los docentes</a:t>
            </a:r>
            <a:r>
              <a:rPr lang="es-ES" dirty="0" smtClean="0">
                <a:solidFill>
                  <a:srgbClr val="C00000"/>
                </a:solidFill>
              </a:rPr>
              <a:t>.</a:t>
            </a: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F751CC1D-9C0B-485E-A3C3-B1B23173C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39603"/>
              </p:ext>
            </p:extLst>
          </p:nvPr>
        </p:nvGraphicFramePr>
        <p:xfrm>
          <a:off x="1298712" y="2054086"/>
          <a:ext cx="8258646" cy="3432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6981">
                  <a:extLst>
                    <a:ext uri="{9D8B030D-6E8A-4147-A177-3AD203B41FA5}">
                      <a16:colId xmlns:a16="http://schemas.microsoft.com/office/drawing/2014/main" xmlns="" val="2308174994"/>
                    </a:ext>
                  </a:extLst>
                </a:gridCol>
                <a:gridCol w="1851243">
                  <a:extLst>
                    <a:ext uri="{9D8B030D-6E8A-4147-A177-3AD203B41FA5}">
                      <a16:colId xmlns:a16="http://schemas.microsoft.com/office/drawing/2014/main" xmlns="" val="4262051898"/>
                    </a:ext>
                  </a:extLst>
                </a:gridCol>
                <a:gridCol w="1532920">
                  <a:extLst>
                    <a:ext uri="{9D8B030D-6E8A-4147-A177-3AD203B41FA5}">
                      <a16:colId xmlns:a16="http://schemas.microsoft.com/office/drawing/2014/main" xmlns="" val="304305794"/>
                    </a:ext>
                  </a:extLst>
                </a:gridCol>
                <a:gridCol w="1078751">
                  <a:extLst>
                    <a:ext uri="{9D8B030D-6E8A-4147-A177-3AD203B41FA5}">
                      <a16:colId xmlns:a16="http://schemas.microsoft.com/office/drawing/2014/main" xmlns="" val="468623837"/>
                    </a:ext>
                  </a:extLst>
                </a:gridCol>
                <a:gridCol w="1078751"/>
              </a:tblGrid>
              <a:tr h="818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MX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endParaRPr lang="es-MX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MX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chemeClr val="tx1"/>
                          </a:solidFill>
                          <a:effectLst/>
                        </a:rPr>
                        <a:t>Tiempo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</a:t>
                      </a:r>
                      <a:endParaRPr lang="es-MX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extLst>
                  <a:ext uri="{0D108BD9-81ED-4DB2-BD59-A6C34878D82A}">
                    <a16:rowId xmlns:a16="http://schemas.microsoft.com/office/drawing/2014/main" xmlns="" val="1946042765"/>
                  </a:ext>
                </a:extLst>
              </a:tr>
              <a:tr h="13353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Diario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las emociones,  en familia elaborara antes de acostarse un escrito donde digan cuales fueron sus sentimientos durante el día, que sintieron al realizar cada una de las actividades que realizaron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Diario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 libreta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Padres de familia y docente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</a:rPr>
                        <a:t>durante el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ciclo escolar</a:t>
                      </a:r>
                      <a:endParaRPr lang="es-MX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</a:rPr>
                        <a:t>Registro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evidencias.</a:t>
                      </a:r>
                      <a:endParaRPr lang="es-MX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144" marR="21144" marT="0" marB="0"/>
                </a:tc>
                <a:extLst>
                  <a:ext uri="{0D108BD9-81ED-4DB2-BD59-A6C34878D82A}">
                    <a16:rowId xmlns:a16="http://schemas.microsoft.com/office/drawing/2014/main" xmlns="" val="3338538885"/>
                  </a:ext>
                </a:extLst>
              </a:tr>
              <a:tr h="722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familia narrar sucesos e identificar las diferentes emociones que han sentido y compartir experiencias, pueden apoyarse con fotografías 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Fotografías familiares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Padres de familia 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</a:rPr>
                        <a:t>Durante el ciclo escolar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Registro de evidencias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extLst>
                  <a:ext uri="{0D108BD9-81ED-4DB2-BD59-A6C34878D82A}">
                    <a16:rowId xmlns:a16="http://schemas.microsoft.com/office/drawing/2014/main" xmlns="" val="4071022582"/>
                  </a:ext>
                </a:extLst>
              </a:tr>
              <a:tr h="556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44" marR="21144" marT="0" marB="0"/>
                </a:tc>
                <a:extLst>
                  <a:ext uri="{0D108BD9-81ED-4DB2-BD59-A6C34878D82A}">
                    <a16:rowId xmlns:a16="http://schemas.microsoft.com/office/drawing/2014/main" xmlns="" val="256609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5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3C824E2-33FA-4DB3-9AE0-35EFE8274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84" y="1055304"/>
            <a:ext cx="10961558" cy="53222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5684" y="131974"/>
            <a:ext cx="1050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algn="just"/>
            <a:r>
              <a:rPr lang="es-ES" dirty="0" smtClean="0"/>
              <a:t>c.  Orientar a las familias sobre cómo para favorecer </a:t>
            </a:r>
            <a:r>
              <a:rPr lang="es-ES" b="1" dirty="0" smtClean="0">
                <a:solidFill>
                  <a:srgbClr val="C00000"/>
                </a:solidFill>
              </a:rPr>
              <a:t>ambientes socioemocionales </a:t>
            </a:r>
            <a:r>
              <a:rPr lang="es-ES" dirty="0" smtClean="0"/>
              <a:t>propicios para el aprendizaje. ( incluir una acción, la fecha ,responsable, la manera de evaluar y cual será la evidencia)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</a:p>
          <a:p>
            <a:pPr marL="350838" algn="just"/>
            <a:endParaRPr lang="es-MX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5F8DD1A2-5C2A-44B8-9F59-50E0F4FEC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5898"/>
              </p:ext>
            </p:extLst>
          </p:nvPr>
        </p:nvGraphicFramePr>
        <p:xfrm>
          <a:off x="1245704" y="2110608"/>
          <a:ext cx="8073661" cy="318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121">
                  <a:extLst>
                    <a:ext uri="{9D8B030D-6E8A-4147-A177-3AD203B41FA5}">
                      <a16:colId xmlns:a16="http://schemas.microsoft.com/office/drawing/2014/main" xmlns="" val="4061062984"/>
                    </a:ext>
                  </a:extLst>
                </a:gridCol>
                <a:gridCol w="1809776">
                  <a:extLst>
                    <a:ext uri="{9D8B030D-6E8A-4147-A177-3AD203B41FA5}">
                      <a16:colId xmlns:a16="http://schemas.microsoft.com/office/drawing/2014/main" xmlns="" val="2531467442"/>
                    </a:ext>
                  </a:extLst>
                </a:gridCol>
                <a:gridCol w="1498584">
                  <a:extLst>
                    <a:ext uri="{9D8B030D-6E8A-4147-A177-3AD203B41FA5}">
                      <a16:colId xmlns:a16="http://schemas.microsoft.com/office/drawing/2014/main" xmlns="" val="1832109465"/>
                    </a:ext>
                  </a:extLst>
                </a:gridCol>
                <a:gridCol w="1054590">
                  <a:extLst>
                    <a:ext uri="{9D8B030D-6E8A-4147-A177-3AD203B41FA5}">
                      <a16:colId xmlns:a16="http://schemas.microsoft.com/office/drawing/2014/main" xmlns="" val="624662660"/>
                    </a:ext>
                  </a:extLst>
                </a:gridCol>
                <a:gridCol w="1054590"/>
              </a:tblGrid>
              <a:tr h="850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Tiempo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extLst>
                  <a:ext uri="{0D108BD9-81ED-4DB2-BD59-A6C34878D82A}">
                    <a16:rowId xmlns:a16="http://schemas.microsoft.com/office/drawing/2014/main" xmlns="" val="654917414"/>
                  </a:ext>
                </a:extLst>
              </a:tr>
              <a:tr h="1134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</a:rPr>
                        <a:t>Videos de reflexiones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que se compartir a través de los grupos de WhatsApp con contenido para los padres de familia ,los alumnos y colectivo docente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docentes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semana durante el ciclo escolar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Registro de evidencias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extLst>
                  <a:ext uri="{0D108BD9-81ED-4DB2-BD59-A6C34878D82A}">
                    <a16:rowId xmlns:a16="http://schemas.microsoft.com/office/drawing/2014/main" xmlns="" val="3565752602"/>
                  </a:ext>
                </a:extLst>
              </a:tr>
              <a:tr h="1197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Elaboración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carteles motivacionales y de orientación para padres de Familia, alumnos y docentes.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Carteles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Colectivo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docente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Cada semana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durante el ciclo </a:t>
                      </a:r>
                      <a:r>
                        <a:rPr lang="es-MX" sz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escoalr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Registro de evidencias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6" marR="23806" marT="0" marB="0"/>
                </a:tc>
                <a:extLst>
                  <a:ext uri="{0D108BD9-81ED-4DB2-BD59-A6C34878D82A}">
                    <a16:rowId xmlns:a16="http://schemas.microsoft.com/office/drawing/2014/main" xmlns="" val="240201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27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de pantalla disc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B08BA6DB-2ECD-4DEE-970C-2E15876C23FE}"/>
              </a:ext>
            </a:extLst>
          </p:cNvPr>
          <p:cNvSpPr txBox="1">
            <a:spLocks/>
          </p:cNvSpPr>
          <p:nvPr/>
        </p:nvSpPr>
        <p:spPr>
          <a:xfrm>
            <a:off x="391387" y="209927"/>
            <a:ext cx="11409225" cy="6438145"/>
          </a:xfrm>
          <a:prstGeom prst="rect">
            <a:avLst/>
          </a:prstGeom>
          <a:solidFill>
            <a:srgbClr val="FFE1FF"/>
          </a:solidFill>
          <a:ln w="762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600" dirty="0" smtClean="0">
                <a:solidFill>
                  <a:srgbClr val="CC0066"/>
                </a:solidFill>
                <a:latin typeface="Berlin Sans FB Demi" panose="020E0802020502020306" pitchFamily="34" charset="0"/>
              </a:rPr>
              <a:t>Apartado 2.</a:t>
            </a:r>
            <a:r>
              <a:rPr lang="es-MX" sz="6600" dirty="0" smtClean="0">
                <a:latin typeface="Berlin Sans FB Demi" panose="020E0802020502020306" pitchFamily="34" charset="0"/>
              </a:rPr>
              <a:t/>
            </a:r>
            <a:br>
              <a:rPr lang="es-MX" sz="6600" dirty="0" smtClean="0">
                <a:latin typeface="Berlin Sans FB Demi" panose="020E0802020502020306" pitchFamily="34" charset="0"/>
              </a:rPr>
            </a:br>
            <a:r>
              <a:rPr lang="es-MX" sz="6600" dirty="0" smtClean="0">
                <a:latin typeface="Berlin Sans FB Demi" panose="020E0802020502020306" pitchFamily="34" charset="0"/>
              </a:rPr>
              <a:t>Fortalezcamos nuestras estrategias de comunicación </a:t>
            </a:r>
            <a:br>
              <a:rPr lang="es-MX" sz="6600" dirty="0" smtClean="0">
                <a:latin typeface="Berlin Sans FB Demi" panose="020E0802020502020306" pitchFamily="34" charset="0"/>
              </a:rPr>
            </a:br>
            <a:r>
              <a:rPr lang="es-MX" sz="6600" dirty="0" smtClean="0">
                <a:latin typeface="Berlin Sans FB Demi" panose="020E0802020502020306" pitchFamily="34" charset="0"/>
              </a:rPr>
              <a:t>y evaluación </a:t>
            </a:r>
            <a:br>
              <a:rPr lang="es-MX" sz="6600" dirty="0" smtClean="0">
                <a:latin typeface="Berlin Sans FB Demi" panose="020E0802020502020306" pitchFamily="34" charset="0"/>
              </a:rPr>
            </a:br>
            <a:r>
              <a:rPr lang="es-MX" sz="6600" dirty="0" smtClean="0">
                <a:latin typeface="Berlin Sans FB Demi" panose="020E0802020502020306" pitchFamily="34" charset="0"/>
              </a:rPr>
              <a:t>de los aprendizajes</a:t>
            </a:r>
            <a:endParaRPr lang="es-MX" sz="6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03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1051</Words>
  <Application>Microsoft Office PowerPoint</Application>
  <PresentationFormat>Panorámica</PresentationFormat>
  <Paragraphs>180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Berlin Sans FB Demi</vt:lpstr>
      <vt:lpstr>Bradley Hand ITC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27</cp:revision>
  <dcterms:created xsi:type="dcterms:W3CDTF">2021-02-18T21:01:07Z</dcterms:created>
  <dcterms:modified xsi:type="dcterms:W3CDTF">2021-02-20T19:08:11Z</dcterms:modified>
</cp:coreProperties>
</file>