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2" r:id="rId4"/>
    <p:sldId id="264" r:id="rId5"/>
    <p:sldId id="258" r:id="rId6"/>
    <p:sldId id="259" r:id="rId7"/>
    <p:sldId id="263" r:id="rId8"/>
    <p:sldId id="257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CC00CC"/>
    <a:srgbClr val="FFCCFF"/>
    <a:srgbClr val="FFFF99"/>
    <a:srgbClr val="99CCFF"/>
    <a:srgbClr val="99FF66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479BB-DBE5-4BB4-88FB-91AA0D1EB31A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47AE6-724E-4941-8ABA-E76632598E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728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19D29-0DFE-44B8-9CF7-F4E3CB44A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14D2BA-90EB-4E24-A3CF-3B0309A7E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1554D6-50F2-4A7E-8C26-2129986D9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C495AD-573E-40A0-A693-8B0233BEF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0D5A5C-5381-45A3-A3A9-06A7778A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236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3F5E0-3DE1-46B2-A4E0-D8EE6C4E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9E63B9-489F-414D-8EA7-908367E8C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BCD38C-90D4-4EF4-B77E-5B6C94D7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9A81F7-357D-4808-A923-D46B20BD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80D-BA00-4C43-92CE-9B652E5E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215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E70FD7-EB4E-41DD-9108-92D8911E0F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966EB89-C1FA-45E5-8F00-70E62E533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654CB6-E718-4C53-A734-E39DE037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CF7FD5-27C6-463E-9345-5DB770BC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D6C63C-A1BA-4A40-A995-8AFD27C4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43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696C2-E955-4FC3-8CE4-283283CC6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DB02E9-7AE5-4FF9-8519-CDAB610C9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37630A-8120-465C-8B69-9D949DD2C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6EDEC1-BE27-4D00-8998-DA215EB5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8E9254-F0F0-458E-B030-F831D7DA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476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5FA8B-0110-447C-8A1B-25D800C7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C845A7-DF5F-4A87-A4B8-11FA97105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0F10EB-F365-4943-AFE0-4F97ECEF7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5A6FD-ED4A-48FF-A2C2-D865CE978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1BB9E7-1E0D-442F-B483-B204526C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433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AEE4E3-E354-49F7-8ECD-A8260F4E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C0E0F7-BAE0-4B4E-8C20-AC679E3F8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91A535-4E9C-41B0-B76A-052A81788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B20EAD-2018-4E4A-80EA-FEACCA94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E6016A-F6DB-4615-A2D5-9CBCCFF21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73BDF-5853-49D1-B212-C7677504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527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57AC2-9029-4493-A81A-8CC45403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7C8C3F-ACC7-4A39-B31F-AE2816175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D68259-5470-42B7-82A8-1885D21B8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9D9A21B-E9C0-40F5-9CEC-15A894403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F7D9E9-1A00-4107-9226-2E3BC714C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6F2B38A-A1AB-4567-94AF-FA92D1ED8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F4C9E5-9329-42D6-B910-FE5F6912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E407F1-2666-48F5-8E41-BF4EFCDF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000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F5B852-3A02-42ED-9005-395A649C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8AA2CE-B8C4-4B44-87DF-47DAA5073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7FFAE6-B095-47DF-B854-CE62DDC8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80F4B1-2074-4A9D-BB62-D31075BD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613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11C3E39-834B-4EB3-B28C-61C2C360B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D7C85E-A6BF-45FD-BEE7-6B63705C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085F1E-2879-4F0B-B672-B0D41CBC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912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368AC-E26E-49F1-8B0E-5DD90DB59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0A363-5500-423F-9BEC-8A69CE0A8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A92076-CEED-47C5-A17D-DEEABC4D5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25C3E4-1BE1-4456-A3B0-60080812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353A11-FCB9-4566-A951-15B5CAE65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F1DD03-FD09-488E-9FCF-8A4967AE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812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DD601-AD3F-40DD-9459-1D5B62B4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B95BBD-A7A9-4593-BE39-7BBF1FD87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5EF5ED-C4BA-4B2F-BCA4-82CD8296C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63A0EA-17D7-40F7-875A-87515D911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519CC3-8784-47DF-9E32-8F3C0A43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09A71F-B43F-40BF-B8E9-01FFDFA4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925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tx2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2571D22-B415-4D1F-B592-BED0B8CA3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817309-16AF-4989-B53E-2BD4ED128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95B2E4-1B62-43E5-B870-296381711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34385-0579-4CF3-9439-0C2116716458}" type="datetimeFigureOut">
              <a:rPr lang="es-MX" smtClean="0"/>
              <a:t>26/06/2021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FBDF3C-CC4C-4F5D-AC78-F52CDB1A9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F9A671-C7C3-4D52-8DF0-4F905C994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7B91C-EBDC-4F74-8035-746EC78C94D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915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E942AFEC-EC31-4333-92B3-EBA004964C05}"/>
              </a:ext>
            </a:extLst>
          </p:cNvPr>
          <p:cNvSpPr txBox="1"/>
          <p:nvPr/>
        </p:nvSpPr>
        <p:spPr>
          <a:xfrm>
            <a:off x="2968283" y="430260"/>
            <a:ext cx="82014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rgbClr val="CC00CC"/>
                </a:solidFill>
                <a:latin typeface="Modern Love" panose="04090805081005020601" pitchFamily="82" charset="0"/>
              </a:rPr>
              <a:t>RESULTADOS DE LAS ESTRATEGIAS PARA LA GESTION DE LAS EMOCIONES </a:t>
            </a:r>
            <a:endParaRPr lang="es-MX" sz="6000" dirty="0">
              <a:solidFill>
                <a:srgbClr val="CC00CC"/>
              </a:solidFill>
              <a:latin typeface="Modern Love" panose="04090805081005020601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C57BF1-499B-4B7D-BCC6-CA8F219064B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2" b="94118" l="4049" r="95547">
                        <a14:foregroundMark x1="14980" y1="59314" x2="14980" y2="18137"/>
                        <a14:foregroundMark x1="14980" y1="18137" x2="41700" y2="22059"/>
                        <a14:foregroundMark x1="41700" y1="22059" x2="44939" y2="44608"/>
                        <a14:foregroundMark x1="10931" y1="52941" x2="10931" y2="18627"/>
                        <a14:foregroundMark x1="10931" y1="18627" x2="21053" y2="15686"/>
                        <a14:foregroundMark x1="9717" y1="18137" x2="5668" y2="47059"/>
                        <a14:foregroundMark x1="5668" y1="47059" x2="10121" y2="52941"/>
                        <a14:foregroundMark x1="19838" y1="5882" x2="39676" y2="5882"/>
                        <a14:foregroundMark x1="24696" y1="48529" x2="37652" y2="46078"/>
                        <a14:foregroundMark x1="21862" y1="43627" x2="31984" y2="51961"/>
                        <a14:foregroundMark x1="17814" y1="24020" x2="17814" y2="14706"/>
                        <a14:foregroundMark x1="25911" y1="62745" x2="32389" y2="93137"/>
                        <a14:foregroundMark x1="32389" y1="93137" x2="40891" y2="93137"/>
                        <a14:foregroundMark x1="45749" y1="93137" x2="44130" y2="83333"/>
                        <a14:foregroundMark x1="72470" y1="50490" x2="83806" y2="49510"/>
                        <a14:foregroundMark x1="74899" y1="54412" x2="79757" y2="53431"/>
                        <a14:foregroundMark x1="85830" y1="27941" x2="93522" y2="9804"/>
                        <a14:foregroundMark x1="86640" y1="58824" x2="95547" y2="28922"/>
                        <a14:foregroundMark x1="95547" y1="28922" x2="95547" y2="28922"/>
                        <a14:foregroundMark x1="74899" y1="65196" x2="75709" y2="75000"/>
                        <a14:foregroundMark x1="55870" y1="95098" x2="84211" y2="94118"/>
                        <a14:foregroundMark x1="84211" y1="94118" x2="86640" y2="94118"/>
                        <a14:foregroundMark x1="67611" y1="90686" x2="70040" y2="88235"/>
                        <a14:foregroundMark x1="64777" y1="87745" x2="64777" y2="81863"/>
                        <a14:foregroundMark x1="74899" y1="75000" x2="73684" y2="66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98" y="4215912"/>
            <a:ext cx="3731970" cy="23537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71B37B5-7368-4006-B707-EFDB38644DF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24" y1="79388" x2="26327" y2="73673"/>
                        <a14:foregroundMark x1="77347" y1="72653" x2="67653" y2="87041"/>
                        <a14:foregroundMark x1="67653" y1="87041" x2="55306" y2="80510"/>
                        <a14:foregroundMark x1="55306" y1="80510" x2="49592" y2="73367"/>
                        <a14:foregroundMark x1="49592" y1="73367" x2="49592" y2="73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0609" y="2777637"/>
            <a:ext cx="1438275" cy="14382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936624-DDC4-40C0-9BF2-F46D90979402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24" y1="79388" x2="26327" y2="73673"/>
                        <a14:foregroundMark x1="77347" y1="72653" x2="67653" y2="87041"/>
                        <a14:foregroundMark x1="67653" y1="87041" x2="55306" y2="80510"/>
                        <a14:foregroundMark x1="55306" y1="80510" x2="49592" y2="73367"/>
                        <a14:foregroundMark x1="49592" y1="73367" x2="49592" y2="73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2571" y="-249938"/>
            <a:ext cx="1438275" cy="14382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782A68C-E09F-4AF6-8A34-47589BD10C82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24" y1="79388" x2="26327" y2="73673"/>
                        <a14:foregroundMark x1="77347" y1="72653" x2="67653" y2="87041"/>
                        <a14:foregroundMark x1="67653" y1="87041" x2="55306" y2="80510"/>
                        <a14:foregroundMark x1="55306" y1="80510" x2="49592" y2="73367"/>
                        <a14:foregroundMark x1="49592" y1="73367" x2="49592" y2="73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3119" y="4673624"/>
            <a:ext cx="1438275" cy="14382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2ED6240-380C-4B68-AE55-DB27BBDB861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24" y1="79388" x2="26327" y2="73673"/>
                        <a14:foregroundMark x1="77347" y1="72653" x2="67653" y2="87041"/>
                        <a14:foregroundMark x1="67653" y1="87041" x2="55306" y2="80510"/>
                        <a14:foregroundMark x1="55306" y1="80510" x2="49592" y2="73367"/>
                        <a14:foregroundMark x1="49592" y1="73367" x2="49592" y2="73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8764" y="0"/>
            <a:ext cx="1438275" cy="14382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260AB10-3B0A-42BE-95F1-5AE2800CB7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24" y1="79388" x2="26327" y2="73673"/>
                        <a14:foregroundMark x1="77347" y1="72653" x2="67653" y2="87041"/>
                        <a14:foregroundMark x1="67653" y1="87041" x2="55306" y2="80510"/>
                        <a14:foregroundMark x1="55306" y1="80510" x2="49592" y2="73367"/>
                        <a14:foregroundMark x1="49592" y1="73367" x2="49592" y2="73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2053" y="1603948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23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FA32F4-AED1-49AF-9873-6AE688F45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7" y="266257"/>
            <a:ext cx="5134692" cy="5276412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F457E34-5A82-477B-A864-5502C347F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12" y="266258"/>
            <a:ext cx="5163271" cy="5276411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9186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01088F34-8B9A-4579-9100-F96AD060307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24" y1="79388" x2="26327" y2="73673"/>
                        <a14:foregroundMark x1="77347" y1="72653" x2="67653" y2="87041"/>
                        <a14:foregroundMark x1="67653" y1="87041" x2="55306" y2="80510"/>
                        <a14:foregroundMark x1="55306" y1="80510" x2="49592" y2="73367"/>
                        <a14:foregroundMark x1="49592" y1="73367" x2="49592" y2="73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2571" y="-249938"/>
            <a:ext cx="1438275" cy="1438275"/>
          </a:xfrm>
          <a:prstGeom prst="rect">
            <a:avLst/>
          </a:prstGeom>
        </p:spPr>
      </p:pic>
      <p:graphicFrame>
        <p:nvGraphicFramePr>
          <p:cNvPr id="20" name="Tabla 20">
            <a:extLst>
              <a:ext uri="{FF2B5EF4-FFF2-40B4-BE49-F238E27FC236}">
                <a16:creationId xmlns:a16="http://schemas.microsoft.com/office/drawing/2014/main" id="{0DF42FEA-3410-42C5-A9D6-14AA276E51D4}"/>
              </a:ext>
            </a:extLst>
          </p:cNvPr>
          <p:cNvGraphicFramePr>
            <a:graphicFrameLocks noGrp="1"/>
          </p:cNvGraphicFramePr>
          <p:nvPr/>
        </p:nvGraphicFramePr>
        <p:xfrm>
          <a:off x="742122" y="828959"/>
          <a:ext cx="8616395" cy="5760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89651">
                  <a:extLst>
                    <a:ext uri="{9D8B030D-6E8A-4147-A177-3AD203B41FA5}">
                      <a16:colId xmlns:a16="http://schemas.microsoft.com/office/drawing/2014/main" val="1970445844"/>
                    </a:ext>
                  </a:extLst>
                </a:gridCol>
                <a:gridCol w="1706686">
                  <a:extLst>
                    <a:ext uri="{9D8B030D-6E8A-4147-A177-3AD203B41FA5}">
                      <a16:colId xmlns:a16="http://schemas.microsoft.com/office/drawing/2014/main" val="1156513734"/>
                    </a:ext>
                  </a:extLst>
                </a:gridCol>
                <a:gridCol w="1706686">
                  <a:extLst>
                    <a:ext uri="{9D8B030D-6E8A-4147-A177-3AD203B41FA5}">
                      <a16:colId xmlns:a16="http://schemas.microsoft.com/office/drawing/2014/main" val="1551247582"/>
                    </a:ext>
                  </a:extLst>
                </a:gridCol>
                <a:gridCol w="1706686">
                  <a:extLst>
                    <a:ext uri="{9D8B030D-6E8A-4147-A177-3AD203B41FA5}">
                      <a16:colId xmlns:a16="http://schemas.microsoft.com/office/drawing/2014/main" val="2081720371"/>
                    </a:ext>
                  </a:extLst>
                </a:gridCol>
                <a:gridCol w="1706686">
                  <a:extLst>
                    <a:ext uri="{9D8B030D-6E8A-4147-A177-3AD203B41FA5}">
                      <a16:colId xmlns:a16="http://schemas.microsoft.com/office/drawing/2014/main" val="1705309203"/>
                    </a:ext>
                  </a:extLst>
                </a:gridCol>
              </a:tblGrid>
              <a:tr h="327033"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chemeClr val="tx1"/>
                          </a:solidFill>
                          <a:latin typeface="Modern Love" panose="04090805081005020601" pitchFamily="82" charset="0"/>
                        </a:rPr>
                        <a:t>Ámbito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800" b="1" kern="1200" dirty="0">
                          <a:solidFill>
                            <a:schemeClr val="tx1"/>
                          </a:solidFill>
                          <a:latin typeface="Modern Love" panose="04090805081005020601" pitchFamily="82" charset="0"/>
                          <a:ea typeface="+mn-ea"/>
                          <a:cs typeface="+mn-cs"/>
                        </a:rPr>
                        <a:t>Acciones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400" b="1" kern="1200" dirty="0">
                          <a:solidFill>
                            <a:schemeClr val="tx1"/>
                          </a:solidFill>
                          <a:latin typeface="Modern Love" panose="04090805081005020601" pitchFamily="82" charset="0"/>
                          <a:ea typeface="+mn-ea"/>
                          <a:cs typeface="+mn-cs"/>
                        </a:rPr>
                        <a:t>Responsable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1800" b="1" kern="1200" dirty="0">
                          <a:solidFill>
                            <a:schemeClr val="tx1"/>
                          </a:solidFill>
                          <a:latin typeface="Modern Love" panose="04090805081005020601" pitchFamily="82" charset="0"/>
                          <a:ea typeface="+mn-ea"/>
                          <a:cs typeface="+mn-cs"/>
                        </a:rPr>
                        <a:t>Recursos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800" b="1" kern="1200" dirty="0">
                          <a:solidFill>
                            <a:schemeClr val="tx1"/>
                          </a:solidFill>
                          <a:latin typeface="Modern Love" panose="04090805081005020601" pitchFamily="82" charset="0"/>
                          <a:ea typeface="+mn-ea"/>
                          <a:cs typeface="+mn-cs"/>
                        </a:rPr>
                        <a:t>Tiempo</a:t>
                      </a:r>
                      <a:endParaRPr lang="es-MX" sz="1800" b="1" kern="1200" dirty="0">
                        <a:solidFill>
                          <a:schemeClr val="tx1"/>
                        </a:solidFill>
                        <a:latin typeface="Modern Love" panose="04090805081005020601" pitchFamily="8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74327"/>
                  </a:ext>
                </a:extLst>
              </a:tr>
              <a:tr h="1236452">
                <a:tc rowSpan="3">
                  <a:txBody>
                    <a:bodyPr/>
                    <a:lstStyle/>
                    <a:p>
                      <a:pPr algn="ctr"/>
                      <a:endParaRPr lang="es-MX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s-MX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s-MX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s-MX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s-MX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s-MX" sz="20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MX" sz="2400" dirty="0">
                          <a:latin typeface="Comic Sans MS" panose="030F0702030302020204" pitchFamily="66" charset="0"/>
                        </a:rPr>
                        <a:t>Regulación de emociones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3200" kern="1200" dirty="0">
                          <a:solidFill>
                            <a:schemeClr val="dk1"/>
                          </a:solidFill>
                          <a:latin typeface="Fat Inlove - Personal Use" pitchFamily="50" charset="0"/>
                          <a:ea typeface="+mn-ea"/>
                          <a:cs typeface="+mn-cs"/>
                        </a:rPr>
                        <a:t>Docentes: </a:t>
                      </a:r>
                    </a:p>
                    <a:p>
                      <a:r>
                        <a:rPr lang="es-MX" dirty="0"/>
                        <a:t>Musicoterapia</a:t>
                      </a:r>
                    </a:p>
                    <a:p>
                      <a:endParaRPr lang="es-MX" dirty="0"/>
                    </a:p>
                    <a:p>
                      <a:endParaRPr lang="es-MX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omic Sans MS" panose="030F0702030302020204" pitchFamily="66" charset="0"/>
                        </a:rPr>
                        <a:t>Maestra Nancy</a:t>
                      </a:r>
                    </a:p>
                    <a:p>
                      <a:r>
                        <a:rPr lang="es-ES" dirty="0">
                          <a:latin typeface="Comic Sans MS" panose="030F0702030302020204" pitchFamily="66" charset="0"/>
                        </a:rPr>
                        <a:t>Maestra Carmen</a:t>
                      </a:r>
                      <a:endParaRPr lang="es-MX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>
                          <a:latin typeface="Comic Sans MS" panose="030F0702030302020204" pitchFamily="66" charset="0"/>
                        </a:rPr>
                        <a:t>Música instrumental</a:t>
                      </a:r>
                    </a:p>
                    <a:p>
                      <a:r>
                        <a:rPr lang="es-MX" dirty="0">
                          <a:latin typeface="Comic Sans MS" panose="030F0702030302020204" pitchFamily="66" charset="0"/>
                        </a:rPr>
                        <a:t>Hojas de máquina</a:t>
                      </a:r>
                    </a:p>
                    <a:p>
                      <a:r>
                        <a:rPr lang="es-MX" dirty="0">
                          <a:latin typeface="Comic Sans MS" panose="030F0702030302020204" pitchFamily="66" charset="0"/>
                        </a:rPr>
                        <a:t>crayones</a:t>
                      </a:r>
                    </a:p>
                  </a:txBody>
                  <a:tcPr>
                    <a:solidFill>
                      <a:srgbClr val="D8ED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omic Sans MS" panose="030F0702030302020204" pitchFamily="66" charset="0"/>
                        </a:rPr>
                        <a:t>28 DE MAYO</a:t>
                      </a:r>
                      <a:endParaRPr lang="es-MX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77CF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361052"/>
                  </a:ext>
                </a:extLst>
              </a:tr>
              <a:tr h="172028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3200" kern="1200" dirty="0">
                          <a:solidFill>
                            <a:schemeClr val="dk1"/>
                          </a:solidFill>
                          <a:latin typeface="Fat Inlove - Personal Use" pitchFamily="50" charset="0"/>
                          <a:ea typeface="+mn-ea"/>
                          <a:cs typeface="+mn-cs"/>
                        </a:rPr>
                        <a:t>Alumnos:</a:t>
                      </a:r>
                    </a:p>
                    <a:p>
                      <a:pPr marL="0" algn="l" defTabSz="914400" rtl="0" eaLnBrk="1" latinLnBrk="0" hangingPunct="1"/>
                      <a:r>
                        <a:rPr lang="es-MX" sz="2000" dirty="0"/>
                        <a:t>Aprendemos sobre emociones aflictivas. </a:t>
                      </a:r>
                      <a:endParaRPr lang="es-MX" sz="2000" kern="1200" dirty="0">
                        <a:solidFill>
                          <a:schemeClr val="dk1"/>
                        </a:solidFill>
                        <a:latin typeface="Fat Inlove - Personal Use" pitchFamily="50" charset="0"/>
                        <a:ea typeface="+mn-ea"/>
                        <a:cs typeface="+mn-cs"/>
                      </a:endParaRPr>
                    </a:p>
                    <a:p>
                      <a:endParaRPr lang="es-MX" sz="1200" dirty="0"/>
                    </a:p>
                    <a:p>
                      <a:endParaRPr lang="es-MX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>
                          <a:latin typeface="Comic Sans MS" panose="030F0702030302020204" pitchFamily="66" charset="0"/>
                        </a:rPr>
                        <a:t>Alumnos, padres y educadora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>
                          <a:latin typeface="Comic Sans MS" panose="030F0702030302020204" pitchFamily="66" charset="0"/>
                        </a:rPr>
                        <a:t>Hojas</a:t>
                      </a:r>
                    </a:p>
                    <a:p>
                      <a:r>
                        <a:rPr lang="es-MX" dirty="0">
                          <a:latin typeface="Comic Sans MS" panose="030F0702030302020204" pitchFamily="66" charset="0"/>
                        </a:rPr>
                        <a:t> Fotos de emociones Estrategias emocionales</a:t>
                      </a:r>
                    </a:p>
                  </a:txBody>
                  <a:tcPr>
                    <a:solidFill>
                      <a:srgbClr val="ECF8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omic Sans MS" panose="030F0702030302020204" pitchFamily="66" charset="0"/>
                        </a:rPr>
                        <a:t>4 DE JUNIO</a:t>
                      </a:r>
                      <a:endParaRPr lang="es-MX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D9AB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48774"/>
                  </a:ext>
                </a:extLst>
              </a:tr>
              <a:tr h="14783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MX" sz="3200" kern="1200" dirty="0">
                          <a:solidFill>
                            <a:schemeClr val="dk1"/>
                          </a:solidFill>
                          <a:latin typeface="Fat Inlove - Personal Use" pitchFamily="50" charset="0"/>
                          <a:ea typeface="+mn-ea"/>
                          <a:cs typeface="+mn-cs"/>
                        </a:rPr>
                        <a:t>Familias:</a:t>
                      </a:r>
                    </a:p>
                    <a:p>
                      <a:r>
                        <a:rPr lang="es-MX" dirty="0"/>
                        <a:t>Regulamos nuestras emociones</a:t>
                      </a:r>
                    </a:p>
                    <a:p>
                      <a:endParaRPr lang="es-MX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>
                          <a:latin typeface="Comic Sans MS" panose="030F0702030302020204" pitchFamily="66" charset="0"/>
                        </a:rPr>
                        <a:t>Padres de familia, educadora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omic Sans MS" panose="030F0702030302020204" pitchFamily="66" charset="0"/>
                        </a:rPr>
                        <a:t>Opciones de estrategias de solución Hoja Material para decorar </a:t>
                      </a:r>
                      <a:endParaRPr lang="es-MX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omic Sans MS" panose="030F0702030302020204" pitchFamily="66" charset="0"/>
                        </a:rPr>
                        <a:t>11 DE JUNIO</a:t>
                      </a:r>
                      <a:endParaRPr lang="es-MX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D1C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738463"/>
                  </a:ext>
                </a:extLst>
              </a:tr>
            </a:tbl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9F0F044A-8B09-4E08-B1DE-C2EFCF44FC79}"/>
              </a:ext>
            </a:extLst>
          </p:cNvPr>
          <p:cNvSpPr txBox="1"/>
          <p:nvPr/>
        </p:nvSpPr>
        <p:spPr>
          <a:xfrm>
            <a:off x="1245704" y="137272"/>
            <a:ext cx="9289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atin typeface="Comic Sans MS" panose="030F0702030302020204" pitchFamily="66" charset="0"/>
              </a:rPr>
              <a:t>Estrategia para la regulación de emociones</a:t>
            </a:r>
            <a:endParaRPr lang="es-MX" sz="3200" dirty="0">
              <a:latin typeface="Comic Sans MS" panose="030F0702030302020204" pitchFamily="66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150C4F-C5C1-45C3-A03A-28FFCC1C3778}"/>
              </a:ext>
            </a:extLst>
          </p:cNvPr>
          <p:cNvSpPr/>
          <p:nvPr/>
        </p:nvSpPr>
        <p:spPr>
          <a:xfrm>
            <a:off x="1245704" y="171763"/>
            <a:ext cx="9263269" cy="594875"/>
          </a:xfrm>
          <a:prstGeom prst="rect">
            <a:avLst/>
          </a:prstGeom>
          <a:noFill/>
          <a:ln w="57150">
            <a:solidFill>
              <a:srgbClr val="D9A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CEC06A1-6E53-4BF1-8A97-2C245E24518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02" b="99524" l="3867" r="97067">
                        <a14:foregroundMark x1="67733" y1="10317" x2="76933" y2="7460"/>
                        <a14:foregroundMark x1="86533" y1="53810" x2="90400" y2="70476"/>
                        <a14:foregroundMark x1="94667" y1="64127" x2="97067" y2="62381"/>
                        <a14:foregroundMark x1="71200" y1="70952" x2="74000" y2="99524"/>
                        <a14:foregroundMark x1="3867" y1="93810" x2="6667" y2="834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609" y="5137343"/>
            <a:ext cx="1981200" cy="166433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A508BF3-AA67-466F-A2C7-6360FC71A9B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24" y1="79388" x2="26327" y2="73673"/>
                        <a14:foregroundMark x1="77347" y1="72653" x2="67653" y2="87041"/>
                        <a14:foregroundMark x1="67653" y1="87041" x2="55306" y2="80510"/>
                        <a14:foregroundMark x1="55306" y1="80510" x2="49592" y2="73367"/>
                        <a14:foregroundMark x1="49592" y1="73367" x2="49592" y2="73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6792" y="-178088"/>
            <a:ext cx="1438275" cy="1438275"/>
          </a:xfrm>
          <a:prstGeom prst="rect">
            <a:avLst/>
          </a:prstGeom>
        </p:spPr>
      </p:pic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8C8E492D-39DD-42B5-9569-C9B15FF2A198}"/>
              </a:ext>
            </a:extLst>
          </p:cNvPr>
          <p:cNvGraphicFramePr>
            <a:graphicFrameLocks noGrp="1"/>
          </p:cNvGraphicFramePr>
          <p:nvPr/>
        </p:nvGraphicFramePr>
        <p:xfrm>
          <a:off x="9358517" y="834077"/>
          <a:ext cx="1618559" cy="5852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8559">
                  <a:extLst>
                    <a:ext uri="{9D8B030D-6E8A-4147-A177-3AD203B41FA5}">
                      <a16:colId xmlns:a16="http://schemas.microsoft.com/office/drawing/2014/main" val="1074609918"/>
                    </a:ext>
                  </a:extLst>
                </a:gridCol>
              </a:tblGrid>
              <a:tr h="352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kern="1200" dirty="0">
                          <a:solidFill>
                            <a:schemeClr val="tx1"/>
                          </a:solidFill>
                          <a:latin typeface="Modern Love" panose="04090805081005020601" pitchFamily="82" charset="0"/>
                          <a:ea typeface="+mn-ea"/>
                          <a:cs typeface="+mn-cs"/>
                        </a:rPr>
                        <a:t>Evaluación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752174"/>
                  </a:ext>
                </a:extLst>
              </a:tr>
              <a:tr h="1411559">
                <a:tc>
                  <a:txBody>
                    <a:bodyPr/>
                    <a:lstStyle/>
                    <a:p>
                      <a:r>
                        <a:rPr lang="es-MX" dirty="0">
                          <a:latin typeface="Comic Sans MS" panose="030F0702030302020204" pitchFamily="66" charset="0"/>
                        </a:rPr>
                        <a:t>Registro de la experiencia</a:t>
                      </a:r>
                    </a:p>
                    <a:p>
                      <a:endParaRPr lang="es-MX" dirty="0">
                        <a:latin typeface="Comic Sans MS" panose="030F0702030302020204" pitchFamily="66" charset="0"/>
                      </a:endParaRPr>
                    </a:p>
                    <a:p>
                      <a:endParaRPr lang="es-MX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494615"/>
                  </a:ext>
                </a:extLst>
              </a:tr>
              <a:tr h="2205561">
                <a:tc>
                  <a:txBody>
                    <a:bodyPr/>
                    <a:lstStyle/>
                    <a:p>
                      <a:r>
                        <a:rPr lang="es-ES" dirty="0">
                          <a:latin typeface="Comic Sans MS" panose="030F0702030302020204" pitchFamily="66" charset="0"/>
                        </a:rPr>
                        <a:t>Foto de la actividad</a:t>
                      </a:r>
                    </a:p>
                    <a:p>
                      <a:r>
                        <a:rPr lang="es-ES" dirty="0">
                          <a:latin typeface="Comic Sans MS" panose="030F0702030302020204" pitchFamily="66" charset="0"/>
                        </a:rPr>
                        <a:t> Video de los alumnos explicando estrategias</a:t>
                      </a:r>
                    </a:p>
                    <a:p>
                      <a:endParaRPr lang="es-MX" dirty="0">
                        <a:latin typeface="Comic Sans MS" panose="030F0702030302020204" pitchFamily="66" charset="0"/>
                      </a:endParaRPr>
                    </a:p>
                    <a:p>
                      <a:endParaRPr lang="es-MX" dirty="0"/>
                    </a:p>
                  </a:txBody>
                  <a:tcPr>
                    <a:solidFill>
                      <a:srgbClr val="E39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153446"/>
                  </a:ext>
                </a:extLst>
              </a:tr>
              <a:tr h="1676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latin typeface="Comic Sans MS" panose="030F0702030302020204" pitchFamily="66" charset="0"/>
                        </a:rPr>
                        <a:t>Foto acuerdos familiares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>
                        <a:latin typeface="Comic Sans MS" panose="030F0702030302020204" pitchFamily="66" charset="0"/>
                      </a:endParaRPr>
                    </a:p>
                    <a:p>
                      <a:endParaRPr lang="es-MX" dirty="0"/>
                    </a:p>
                  </a:txBody>
                  <a:tcPr>
                    <a:solidFill>
                      <a:srgbClr val="FCF5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428285"/>
                  </a:ext>
                </a:extLst>
              </a:tr>
            </a:tbl>
          </a:graphicData>
        </a:graphic>
      </p:graphicFrame>
      <p:pic>
        <p:nvPicPr>
          <p:cNvPr id="28" name="Imagen 27">
            <a:extLst>
              <a:ext uri="{FF2B5EF4-FFF2-40B4-BE49-F238E27FC236}">
                <a16:creationId xmlns:a16="http://schemas.microsoft.com/office/drawing/2014/main" id="{3B87B3EE-0FB0-4066-9F95-5592685CF44B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12" b="90000" l="9362" r="89362">
                        <a14:foregroundMark x1="39149" y1="53824" x2="54468" y2="57941"/>
                        <a14:foregroundMark x1="48936" y1="53529" x2="39574" y2="52353"/>
                        <a14:foregroundMark x1="20851" y1="7353" x2="58298" y2="7647"/>
                        <a14:foregroundMark x1="58298" y1="7647" x2="76596" y2="7059"/>
                        <a14:foregroundMark x1="75745" y1="8235" x2="23830" y2="8529"/>
                        <a14:foregroundMark x1="21702" y1="5000" x2="43404" y2="4412"/>
                        <a14:foregroundMark x1="43404" y1="4412" x2="75745" y2="5588"/>
                        <a14:foregroundMark x1="36596" y1="81765" x2="34894" y2="89706"/>
                        <a14:foregroundMark x1="34894" y1="89706" x2="62553" y2="89118"/>
                        <a14:foregroundMark x1="62553" y1="89118" x2="41702" y2="8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1981" y="5137343"/>
            <a:ext cx="1438275" cy="16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15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6CBA4A-1F40-41D8-85E3-DC0735EAA308}"/>
              </a:ext>
            </a:extLst>
          </p:cNvPr>
          <p:cNvSpPr txBox="1"/>
          <p:nvPr/>
        </p:nvSpPr>
        <p:spPr>
          <a:xfrm>
            <a:off x="1237957" y="647114"/>
            <a:ext cx="7680960" cy="4154984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Durante la aplicación de las diferentes estrategias para la gestión de las emociones  durante el ciclo escolar 2020-2021 a nivel jardín se pude decir que los niños son mas abiertos a expresar sus emociones, manifiestan gustos, expresan que les hace sentir incomodo, cuando sienten miedo o tristeza. 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/>
              <a:t>Los padres de familia reconocen que requieren ser mas pacientes y apoyar mas a sus hijos a regular las emociones. Mas sin embargo se requiere seguir  retomando y modificando las estrategias, para seguir fomentando en los entornos familiares la regulación de emociones.</a:t>
            </a:r>
            <a:endParaRPr lang="es-MX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0DDD88-9ADF-4FE4-95BE-B540F06CB8D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71" b="97240" l="6204" r="94815">
                        <a14:foregroundMark x1="36019" y1="7856" x2="59074" y2="8174"/>
                        <a14:foregroundMark x1="59074" y1="8174" x2="45833" y2="4883"/>
                        <a14:foregroundMark x1="45833" y1="4883" x2="40000" y2="9130"/>
                        <a14:foregroundMark x1="31759" y1="18047" x2="32037" y2="16348"/>
                        <a14:foregroundMark x1="9444" y1="61890" x2="9444" y2="73248"/>
                        <a14:foregroundMark x1="9444" y1="73248" x2="19907" y2="83333"/>
                        <a14:foregroundMark x1="19907" y1="83333" x2="28889" y2="83864"/>
                        <a14:foregroundMark x1="23426" y1="77389" x2="33704" y2="78238"/>
                        <a14:foregroundMark x1="33704" y1="78238" x2="37130" y2="78025"/>
                        <a14:foregroundMark x1="24537" y1="78344" x2="44630" y2="83758"/>
                        <a14:foregroundMark x1="44630" y1="83758" x2="65556" y2="82378"/>
                        <a14:foregroundMark x1="65556" y1="82378" x2="73704" y2="78344"/>
                        <a14:foregroundMark x1="73704" y1="78344" x2="65741" y2="73885"/>
                        <a14:foregroundMark x1="65741" y1="73885" x2="65741" y2="73779"/>
                        <a14:foregroundMark x1="29167" y1="78344" x2="30000" y2="67941"/>
                        <a14:foregroundMark x1="30000" y1="67941" x2="31481" y2="63907"/>
                        <a14:foregroundMark x1="69444" y1="71444" x2="71481" y2="79618"/>
                        <a14:foregroundMark x1="74907" y1="78981" x2="68611" y2="72718"/>
                        <a14:foregroundMark x1="29444" y1="85563" x2="46759" y2="87473"/>
                        <a14:foregroundMark x1="46759" y1="87473" x2="75833" y2="84076"/>
                        <a14:foregroundMark x1="75833" y1="84076" x2="82407" y2="75053"/>
                        <a14:foregroundMark x1="82407" y1="75053" x2="67130" y2="68790"/>
                        <a14:foregroundMark x1="69444" y1="68153" x2="82593" y2="75584"/>
                        <a14:foregroundMark x1="82593" y1="75584" x2="80278" y2="83546"/>
                        <a14:foregroundMark x1="70926" y1="66242" x2="96204" y2="74310"/>
                        <a14:foregroundMark x1="96204" y1="74310" x2="91296" y2="85563"/>
                        <a14:foregroundMark x1="91296" y1="85563" x2="80648" y2="89066"/>
                        <a14:foregroundMark x1="80648" y1="89066" x2="70370" y2="89172"/>
                        <a14:foregroundMark x1="70370" y1="89172" x2="69167" y2="86837"/>
                        <a14:foregroundMark x1="86852" y1="84501" x2="92870" y2="76008"/>
                        <a14:foregroundMark x1="92870" y1="76008" x2="94907" y2="83546"/>
                        <a14:foregroundMark x1="77500" y1="92038" x2="56574" y2="92994"/>
                        <a14:foregroundMark x1="56574" y1="92994" x2="52870" y2="88854"/>
                        <a14:foregroundMark x1="54907" y1="92781" x2="23519" y2="88429"/>
                        <a14:foregroundMark x1="23519" y1="88429" x2="22315" y2="85563"/>
                        <a14:foregroundMark x1="23981" y1="86518" x2="33519" y2="95329"/>
                        <a14:foregroundMark x1="33519" y1="95329" x2="46296" y2="97240"/>
                        <a14:foregroundMark x1="46296" y1="97240" x2="58333" y2="95011"/>
                        <a14:foregroundMark x1="5185" y1="86518" x2="6204" y2="71125"/>
                        <a14:foregroundMark x1="6204" y1="71125" x2="9444" y2="71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8772" y="3319975"/>
            <a:ext cx="4433228" cy="35380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70E16C8-E3E5-48C3-9A9D-083F0F0F408E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24" y1="79388" x2="26327" y2="73673"/>
                        <a14:foregroundMark x1="77347" y1="72653" x2="67653" y2="87041"/>
                        <a14:foregroundMark x1="67653" y1="87041" x2="55306" y2="80510"/>
                        <a14:foregroundMark x1="55306" y1="80510" x2="49592" y2="73367"/>
                        <a14:foregroundMark x1="49592" y1="73367" x2="49592" y2="73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775" y="-37238"/>
            <a:ext cx="1438275" cy="14382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5A2A04-B9F1-4124-B055-F349A98A5B06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24" y1="79388" x2="26327" y2="73673"/>
                        <a14:foregroundMark x1="77347" y1="72653" x2="67653" y2="87041"/>
                        <a14:foregroundMark x1="67653" y1="87041" x2="55306" y2="80510"/>
                        <a14:foregroundMark x1="55306" y1="80510" x2="49592" y2="73367"/>
                        <a14:foregroundMark x1="49592" y1="73367" x2="49592" y2="73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906" y="4802098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28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45AD3DD-E357-4311-A33C-F86C616BE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08" b="20410"/>
          <a:stretch/>
        </p:blipFill>
        <p:spPr>
          <a:xfrm>
            <a:off x="590844" y="1477106"/>
            <a:ext cx="5036234" cy="5022167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9DF0A12-20D4-432E-ACC1-1021F9235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64" b="4923"/>
          <a:stretch/>
        </p:blipFill>
        <p:spPr>
          <a:xfrm>
            <a:off x="7437097" y="436099"/>
            <a:ext cx="2991776" cy="3233453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B14186E-AC0D-4736-852A-ED3BC9831A20}"/>
              </a:ext>
            </a:extLst>
          </p:cNvPr>
          <p:cNvSpPr txBox="1"/>
          <p:nvPr/>
        </p:nvSpPr>
        <p:spPr>
          <a:xfrm>
            <a:off x="6963508" y="4290646"/>
            <a:ext cx="3938954" cy="181588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s-ES" sz="2800" dirty="0"/>
              <a:t>Trabajos de los niños donde expresan sus emociones, utilizando deferentes técnicas. 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797186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9A81E95-D3D7-4A51-A3E8-E151CF0A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70223">
            <a:off x="928468" y="1592727"/>
            <a:ext cx="4122086" cy="2859697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BE271A-1C83-493A-9963-FB2DB5678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5097">
            <a:off x="7362092" y="973748"/>
            <a:ext cx="3877994" cy="2908496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D3ACD64-247A-424D-8F60-4D560EE1DCD5}"/>
              </a:ext>
            </a:extLst>
          </p:cNvPr>
          <p:cNvSpPr txBox="1"/>
          <p:nvPr/>
        </p:nvSpPr>
        <p:spPr>
          <a:xfrm>
            <a:off x="4290646" y="4543865"/>
            <a:ext cx="4951828" cy="1384995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r>
              <a:rPr lang="es-ES" sz="2800" dirty="0"/>
              <a:t>Ejemplos de algunos materiales usados para  la regulación de las emociones en casa.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831837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7441E52-1551-4266-991F-60E43D76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14882">
            <a:off x="1618834" y="215105"/>
            <a:ext cx="2796834" cy="37291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FEDE50A-A20C-4ECC-A0FF-E607F9A6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809" y="917916"/>
            <a:ext cx="3568505" cy="2676379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149925B-F56C-419E-B920-4468507F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328168" y="3585755"/>
            <a:ext cx="2412316" cy="32164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7A24E4B-FF79-434D-8213-58C8C0B1F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221" y="3987808"/>
            <a:ext cx="2917321" cy="24123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C988A1C-5CEA-4095-9896-FA88ED081487}"/>
              </a:ext>
            </a:extLst>
          </p:cNvPr>
          <p:cNvSpPr txBox="1"/>
          <p:nvPr/>
        </p:nvSpPr>
        <p:spPr>
          <a:xfrm>
            <a:off x="9537896" y="752621"/>
            <a:ext cx="2287296" cy="353943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Evidencias de las actividades donde se trabajo la resiliencia en familia.</a:t>
            </a:r>
            <a:endParaRPr lang="es-MX" sz="3200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9DBAB173-12D0-4084-9B38-75B79E394B2F}"/>
              </a:ext>
            </a:extLst>
          </p:cNvPr>
          <p:cNvSpPr/>
          <p:nvPr/>
        </p:nvSpPr>
        <p:spPr>
          <a:xfrm>
            <a:off x="5360813" y="5036233"/>
            <a:ext cx="735187" cy="400047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ara sonriente 7">
            <a:extLst>
              <a:ext uri="{FF2B5EF4-FFF2-40B4-BE49-F238E27FC236}">
                <a16:creationId xmlns:a16="http://schemas.microsoft.com/office/drawing/2014/main" id="{D7E55FD4-BD0E-43F0-AA9E-9B7C5FFDC045}"/>
              </a:ext>
            </a:extLst>
          </p:cNvPr>
          <p:cNvSpPr/>
          <p:nvPr/>
        </p:nvSpPr>
        <p:spPr>
          <a:xfrm>
            <a:off x="6222609" y="1041010"/>
            <a:ext cx="914400" cy="914400"/>
          </a:xfrm>
          <a:prstGeom prst="smileyFac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ara sonriente 8">
            <a:extLst>
              <a:ext uri="{FF2B5EF4-FFF2-40B4-BE49-F238E27FC236}">
                <a16:creationId xmlns:a16="http://schemas.microsoft.com/office/drawing/2014/main" id="{ABCB6AF8-245F-4ECB-A4F5-477F43B86505}"/>
              </a:ext>
            </a:extLst>
          </p:cNvPr>
          <p:cNvSpPr/>
          <p:nvPr/>
        </p:nvSpPr>
        <p:spPr>
          <a:xfrm>
            <a:off x="6705600" y="1892106"/>
            <a:ext cx="914400" cy="914400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ara sonriente 9">
            <a:extLst>
              <a:ext uri="{FF2B5EF4-FFF2-40B4-BE49-F238E27FC236}">
                <a16:creationId xmlns:a16="http://schemas.microsoft.com/office/drawing/2014/main" id="{6E1C64E0-0E6D-4097-BF77-0F32E0869025}"/>
              </a:ext>
            </a:extLst>
          </p:cNvPr>
          <p:cNvSpPr/>
          <p:nvPr/>
        </p:nvSpPr>
        <p:spPr>
          <a:xfrm>
            <a:off x="7397261" y="149821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ara sonriente 10">
            <a:extLst>
              <a:ext uri="{FF2B5EF4-FFF2-40B4-BE49-F238E27FC236}">
                <a16:creationId xmlns:a16="http://schemas.microsoft.com/office/drawing/2014/main" id="{3F3B334A-E86F-4D18-B948-765C17F86D4D}"/>
              </a:ext>
            </a:extLst>
          </p:cNvPr>
          <p:cNvSpPr/>
          <p:nvPr/>
        </p:nvSpPr>
        <p:spPr>
          <a:xfrm>
            <a:off x="7534420" y="2314137"/>
            <a:ext cx="914400" cy="914400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299E01C-53EE-4005-8269-0760E957B212}"/>
              </a:ext>
            </a:extLst>
          </p:cNvPr>
          <p:cNvSpPr/>
          <p:nvPr/>
        </p:nvSpPr>
        <p:spPr>
          <a:xfrm rot="20336043">
            <a:off x="2166425" y="1800666"/>
            <a:ext cx="1706879" cy="5486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292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A33320-8B9E-431C-9D33-EE86A8828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21" y="717452"/>
            <a:ext cx="2400300" cy="3200400"/>
          </a:xfrm>
          <a:prstGeom prst="rect">
            <a:avLst/>
          </a:prstGeom>
          <a:ln w="190500" cap="sq">
            <a:solidFill>
              <a:schemeClr val="accent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7A6BF2A-7434-4345-9E59-392F0A63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069" y="140677"/>
            <a:ext cx="3021861" cy="4466492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2704E6-73ED-46E1-BD35-7AC5DE5D8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557" y="256292"/>
            <a:ext cx="1751905" cy="2775295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DF14B3-207A-4C55-8365-5E04112B9F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08" t="22346" r="41154" b="36403"/>
          <a:stretch/>
        </p:blipFill>
        <p:spPr>
          <a:xfrm>
            <a:off x="9150557" y="3774101"/>
            <a:ext cx="2138289" cy="2827607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Cara sonriente 6">
            <a:extLst>
              <a:ext uri="{FF2B5EF4-FFF2-40B4-BE49-F238E27FC236}">
                <a16:creationId xmlns:a16="http://schemas.microsoft.com/office/drawing/2014/main" id="{83608622-F06E-47D6-8385-10B710CE9B86}"/>
              </a:ext>
            </a:extLst>
          </p:cNvPr>
          <p:cNvSpPr/>
          <p:nvPr/>
        </p:nvSpPr>
        <p:spPr>
          <a:xfrm>
            <a:off x="9622303" y="3917852"/>
            <a:ext cx="1153550" cy="131532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4C8992-F447-44E2-8682-A04406B7C196}"/>
              </a:ext>
            </a:extLst>
          </p:cNvPr>
          <p:cNvSpPr txBox="1"/>
          <p:nvPr/>
        </p:nvSpPr>
        <p:spPr>
          <a:xfrm>
            <a:off x="1491175" y="4783015"/>
            <a:ext cx="5655213" cy="181588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ES" sz="2800" dirty="0"/>
              <a:t>Actividades realizadas  para favorecer las emociones  en familia y  acuerdos en familia para la solución de conflictos.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8963454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256</Words>
  <Application>Microsoft Office PowerPoint</Application>
  <PresentationFormat>Panorámica</PresentationFormat>
  <Paragraphs>46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Fat Inlove - Personal Use</vt:lpstr>
      <vt:lpstr>Modern Love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Carmen Diaz</dc:creator>
  <cp:lastModifiedBy>Carmen Diaz</cp:lastModifiedBy>
  <cp:revision>12</cp:revision>
  <dcterms:created xsi:type="dcterms:W3CDTF">2021-06-23T23:22:23Z</dcterms:created>
  <dcterms:modified xsi:type="dcterms:W3CDTF">2021-06-27T00:55:21Z</dcterms:modified>
</cp:coreProperties>
</file>