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3399"/>
    <a:srgbClr val="66FFFF"/>
    <a:srgbClr val="CC66FF"/>
    <a:srgbClr val="FF99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5F0E6-5C0C-42D9-B12D-4F3CFBF1C8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679BB50-709A-437C-A515-1F73599A5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EAFF1BB-0C9B-4DBE-8A79-F61D926B968C}"/>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E9AF9B8A-F7AD-455A-AAD5-7E6A590745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77D863A-7B91-4C23-AA03-E2657A854F67}"/>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282476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47F9F-4B62-457C-B18D-805E6B4E35E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79F312C-074A-4D29-A72E-C30CF70C2C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CC96D54-126F-4D03-A6A3-B5E9F94E7E39}"/>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6A9FBF9A-2B33-4558-B1F5-314550414DD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B348BB-6561-4DDD-9C8A-50B4EB2651E4}"/>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375315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36566C-B44F-4D8A-B9E0-DCB02E489ED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E9B61BD-4ABA-4D17-847B-3439C278530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BCE9600-DA30-4ED2-917F-5286810A8EDD}"/>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E9E4963A-C84B-409A-91F7-66625862AF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40EFB48-E509-4A51-8CCF-CE9E713B5A94}"/>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95918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5D4F8-7884-4A9B-92A7-806A5E92BB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08B79C-6D84-4569-B48D-D1D9E63EE8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56B793E-4A18-47C7-B1D5-2C875CFC315A}"/>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BBA31000-7999-4753-8D2D-77C363BE47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8A426C-5821-4CA5-907D-73DF3BD15BB8}"/>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155993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68B56-555A-4A29-BD2F-846249CD64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DA3594E-BDB3-4482-90A2-86C938247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ACE3FB-FE1C-4319-92AC-38C6530BB2C9}"/>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2315BE69-BBC5-4FD7-AF72-1ED9F5FD85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0EAF7FF-C794-41C9-8FBC-034737ACEB0B}"/>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304717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048F3-1F93-41D0-8F2D-A8F22AF488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747207A-F23E-4987-A5DF-C3A00062E03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9F439BA-97CF-4574-B6B8-E0DEEA65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A52909A-8C61-45B2-82AF-B2AED6FFADBA}"/>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6" name="Marcador de pie de página 5">
            <a:extLst>
              <a:ext uri="{FF2B5EF4-FFF2-40B4-BE49-F238E27FC236}">
                <a16:creationId xmlns:a16="http://schemas.microsoft.com/office/drawing/2014/main" id="{3B113CE7-1246-4D3F-ABDF-A5119878FE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B68D6FA-BDBA-43B5-A958-FC8C0BEAD4C6}"/>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25276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4849E-8D77-46DE-B697-C33CA22B00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1942293-EEDB-4610-B095-7EA9B7AB6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A57F05-1314-44C1-82B9-C9E3B0B26A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110E377-3F29-4C30-AC0A-75F415CCD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E9ADAC9-50ED-4B68-8543-E75D0402173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13631CB-A90E-4821-B367-FE16DD72FDE7}"/>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8" name="Marcador de pie de página 7">
            <a:extLst>
              <a:ext uri="{FF2B5EF4-FFF2-40B4-BE49-F238E27FC236}">
                <a16:creationId xmlns:a16="http://schemas.microsoft.com/office/drawing/2014/main" id="{89C9FE87-53B1-4FAF-94C1-1E14BF13E52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3DF247F-3551-43E9-8AA3-35B942E027C8}"/>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11318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B96EA-1D76-49B0-92D2-5837EEA64FC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61031CC-7E71-4653-87FA-7EED2F4312E8}"/>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4" name="Marcador de pie de página 3">
            <a:extLst>
              <a:ext uri="{FF2B5EF4-FFF2-40B4-BE49-F238E27FC236}">
                <a16:creationId xmlns:a16="http://schemas.microsoft.com/office/drawing/2014/main" id="{FB7BCBBF-4413-4743-95D6-F66CAF53BE2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978451E-ACCA-42E8-A4C6-A3436A69EE45}"/>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62658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B7EF35-02BE-4BF2-A3C7-4736D9A98BE1}"/>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3" name="Marcador de pie de página 2">
            <a:extLst>
              <a:ext uri="{FF2B5EF4-FFF2-40B4-BE49-F238E27FC236}">
                <a16:creationId xmlns:a16="http://schemas.microsoft.com/office/drawing/2014/main" id="{D5AABE70-1C79-4EEA-BD23-C7F4F32B625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FEFBEFD-5B34-4CAF-A1B0-BCEFB7BF0410}"/>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122767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DF93D-2DAC-4EB8-BAC2-9645EE67AB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899A75F-E841-4590-9704-EBF49BD7D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D3B07AF-F6D7-436C-AEA0-695CDDBA3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CCB67E-544D-4879-BAEA-B16EAC5D6AE0}"/>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6" name="Marcador de pie de página 5">
            <a:extLst>
              <a:ext uri="{FF2B5EF4-FFF2-40B4-BE49-F238E27FC236}">
                <a16:creationId xmlns:a16="http://schemas.microsoft.com/office/drawing/2014/main" id="{EB2695C6-6482-42FC-A1D8-E00B44934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8F1A96F-A17D-4D4A-ABAD-9B020798A4FC}"/>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349583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6022B-360F-4B83-9424-97C2911680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6E3CD6E-28B0-47BD-9632-92C24B08A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3CB6F36-C72C-4B81-A528-FD231C490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308EA4-5896-43BD-968C-2C79281C0C4B}"/>
              </a:ext>
            </a:extLst>
          </p:cNvPr>
          <p:cNvSpPr>
            <a:spLocks noGrp="1"/>
          </p:cNvSpPr>
          <p:nvPr>
            <p:ph type="dt" sz="half" idx="10"/>
          </p:nvPr>
        </p:nvSpPr>
        <p:spPr/>
        <p:txBody>
          <a:bodyPr/>
          <a:lstStyle/>
          <a:p>
            <a:fld id="{E278B043-00BD-4852-B147-62A941D900D4}" type="datetimeFigureOut">
              <a:rPr lang="es-MX" smtClean="0"/>
              <a:t>31/05/2021</a:t>
            </a:fld>
            <a:endParaRPr lang="es-MX"/>
          </a:p>
        </p:txBody>
      </p:sp>
      <p:sp>
        <p:nvSpPr>
          <p:cNvPr id="6" name="Marcador de pie de página 5">
            <a:extLst>
              <a:ext uri="{FF2B5EF4-FFF2-40B4-BE49-F238E27FC236}">
                <a16:creationId xmlns:a16="http://schemas.microsoft.com/office/drawing/2014/main" id="{D6F4DCAD-CACC-4FBB-9B2C-03BD128B12C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FF89B00-A33B-4344-954E-6DBDF77B4B04}"/>
              </a:ext>
            </a:extLst>
          </p:cNvPr>
          <p:cNvSpPr>
            <a:spLocks noGrp="1"/>
          </p:cNvSpPr>
          <p:nvPr>
            <p:ph type="sldNum" sz="quarter" idx="12"/>
          </p:nvPr>
        </p:nvSpPr>
        <p:spPr/>
        <p:txBody>
          <a:bodyPr/>
          <a:lstStyle/>
          <a:p>
            <a:fld id="{4801798A-2B17-49FE-9B49-316C32010DBC}" type="slidenum">
              <a:rPr lang="es-MX" smtClean="0"/>
              <a:t>‹Nº›</a:t>
            </a:fld>
            <a:endParaRPr lang="es-MX"/>
          </a:p>
        </p:txBody>
      </p:sp>
    </p:spTree>
    <p:extLst>
      <p:ext uri="{BB962C8B-B14F-4D97-AF65-F5344CB8AC3E}">
        <p14:creationId xmlns:p14="http://schemas.microsoft.com/office/powerpoint/2010/main" val="323815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32323F-BBAB-4A26-A239-12865A8DD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CC9F0F3-1221-4E02-8961-4F0189998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1EA26AD-3B0C-4AAB-8411-1DB7D1C69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8B043-00BD-4852-B147-62A941D900D4}" type="datetimeFigureOut">
              <a:rPr lang="es-MX" smtClean="0"/>
              <a:t>31/05/2021</a:t>
            </a:fld>
            <a:endParaRPr lang="es-MX"/>
          </a:p>
        </p:txBody>
      </p:sp>
      <p:sp>
        <p:nvSpPr>
          <p:cNvPr id="5" name="Marcador de pie de página 4">
            <a:extLst>
              <a:ext uri="{FF2B5EF4-FFF2-40B4-BE49-F238E27FC236}">
                <a16:creationId xmlns:a16="http://schemas.microsoft.com/office/drawing/2014/main" id="{CA36A5B8-5583-4221-B35D-E01521975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D743866-6FCE-4C28-8463-170373F0E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1798A-2B17-49FE-9B49-316C32010DBC}" type="slidenum">
              <a:rPr lang="es-MX" smtClean="0"/>
              <a:t>‹Nº›</a:t>
            </a:fld>
            <a:endParaRPr lang="es-MX"/>
          </a:p>
        </p:txBody>
      </p:sp>
    </p:spTree>
    <p:extLst>
      <p:ext uri="{BB962C8B-B14F-4D97-AF65-F5344CB8AC3E}">
        <p14:creationId xmlns:p14="http://schemas.microsoft.com/office/powerpoint/2010/main" val="17349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71D51E2-EFB2-464C-BBAB-BB7A666B1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6530"/>
          </a:xfrm>
          <a:prstGeom prst="rect">
            <a:avLst/>
          </a:prstGeom>
        </p:spPr>
      </p:pic>
      <p:sp>
        <p:nvSpPr>
          <p:cNvPr id="14" name="CuadroTexto 13">
            <a:extLst>
              <a:ext uri="{FF2B5EF4-FFF2-40B4-BE49-F238E27FC236}">
                <a16:creationId xmlns:a16="http://schemas.microsoft.com/office/drawing/2014/main" id="{E3656EBF-4132-4FEE-85D2-C60707F492C6}"/>
              </a:ext>
            </a:extLst>
          </p:cNvPr>
          <p:cNvSpPr txBox="1"/>
          <p:nvPr/>
        </p:nvSpPr>
        <p:spPr>
          <a:xfrm>
            <a:off x="1795670" y="887895"/>
            <a:ext cx="8388626" cy="5139869"/>
          </a:xfrm>
          <a:prstGeom prst="rect">
            <a:avLst/>
          </a:prstGeom>
          <a:noFill/>
        </p:spPr>
        <p:txBody>
          <a:bodyPr wrap="square" rtlCol="0">
            <a:spAutoFit/>
          </a:bodyPr>
          <a:lstStyle/>
          <a:p>
            <a:pPr algn="ctr"/>
            <a:r>
              <a:rPr lang="es-MX" sz="3200" b="1" dirty="0">
                <a:latin typeface="Century Gothic" panose="020B0502020202020204" pitchFamily="34" charset="0"/>
              </a:rPr>
              <a:t>Mi experiencia exitosa :</a:t>
            </a:r>
          </a:p>
          <a:p>
            <a:pPr algn="ctr"/>
            <a:r>
              <a:rPr lang="es-MX" sz="5400" b="1" dirty="0">
                <a:solidFill>
                  <a:srgbClr val="66FFFF"/>
                </a:solidFill>
                <a:latin typeface="Century Gothic" panose="020B0502020202020204" pitchFamily="34" charset="0"/>
              </a:rPr>
              <a:t>“Hábitats increíbles” </a:t>
            </a:r>
          </a:p>
          <a:p>
            <a:pPr algn="ctr"/>
            <a:endParaRPr lang="es-MX" sz="3200" b="1" dirty="0">
              <a:latin typeface="Century Gothic" panose="020B0502020202020204" pitchFamily="34" charset="0"/>
            </a:endParaRPr>
          </a:p>
          <a:p>
            <a:pPr algn="ctr"/>
            <a:r>
              <a:rPr lang="es-MX" sz="3200" b="1" dirty="0">
                <a:latin typeface="Century Gothic" panose="020B0502020202020204" pitchFamily="34" charset="0"/>
              </a:rPr>
              <a:t>Jardín de Niños “Fanny Anitua”</a:t>
            </a:r>
          </a:p>
          <a:p>
            <a:pPr algn="ctr"/>
            <a:endParaRPr lang="es-MX" sz="3200" b="1" dirty="0">
              <a:latin typeface="Century Gothic" panose="020B0502020202020204" pitchFamily="34" charset="0"/>
            </a:endParaRPr>
          </a:p>
          <a:p>
            <a:pPr algn="ctr"/>
            <a:r>
              <a:rPr lang="es-MX" sz="3200" b="1" dirty="0">
                <a:latin typeface="Century Gothic" panose="020B0502020202020204" pitchFamily="34" charset="0"/>
              </a:rPr>
              <a:t>Grado: 2° y 3° </a:t>
            </a:r>
          </a:p>
          <a:p>
            <a:pPr algn="ctr"/>
            <a:endParaRPr lang="es-MX" sz="3200" b="1" dirty="0">
              <a:latin typeface="Century Gothic" panose="020B0502020202020204" pitchFamily="34" charset="0"/>
            </a:endParaRPr>
          </a:p>
          <a:p>
            <a:pPr algn="ctr"/>
            <a:r>
              <a:rPr lang="es-MX" sz="3200" b="1" dirty="0">
                <a:latin typeface="Century Gothic" panose="020B0502020202020204" pitchFamily="34" charset="0"/>
              </a:rPr>
              <a:t>Educadora: María Alejandra Olvera López </a:t>
            </a:r>
          </a:p>
          <a:p>
            <a:endParaRPr lang="es-MX" dirty="0"/>
          </a:p>
        </p:txBody>
      </p:sp>
    </p:spTree>
    <p:extLst>
      <p:ext uri="{BB962C8B-B14F-4D97-AF65-F5344CB8AC3E}">
        <p14:creationId xmlns:p14="http://schemas.microsoft.com/office/powerpoint/2010/main" val="316934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97C0A41-74EB-492D-BB49-6DC5CD670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9782"/>
          </a:xfrm>
          <a:prstGeom prst="rect">
            <a:avLst/>
          </a:prstGeom>
        </p:spPr>
      </p:pic>
      <p:sp>
        <p:nvSpPr>
          <p:cNvPr id="6" name="CuadroTexto 5">
            <a:extLst>
              <a:ext uri="{FF2B5EF4-FFF2-40B4-BE49-F238E27FC236}">
                <a16:creationId xmlns:a16="http://schemas.microsoft.com/office/drawing/2014/main" id="{3E6DD5C6-9B6B-42B9-BBAB-1D14FC6599A8}"/>
              </a:ext>
            </a:extLst>
          </p:cNvPr>
          <p:cNvSpPr txBox="1"/>
          <p:nvPr/>
        </p:nvSpPr>
        <p:spPr>
          <a:xfrm>
            <a:off x="1523998" y="1152938"/>
            <a:ext cx="9329531" cy="2590389"/>
          </a:xfrm>
          <a:prstGeom prst="rect">
            <a:avLst/>
          </a:prstGeom>
          <a:noFill/>
        </p:spPr>
        <p:txBody>
          <a:bodyPr wrap="square" rtlCol="0">
            <a:spAutoFit/>
          </a:bodyPr>
          <a:lstStyle/>
          <a:p>
            <a:pPr algn="ctr"/>
            <a:r>
              <a:rPr lang="es-MX" sz="2400" b="1" dirty="0">
                <a:solidFill>
                  <a:srgbClr val="92D050"/>
                </a:solidFill>
                <a:latin typeface="Century Gothic" panose="020B0502020202020204" pitchFamily="34" charset="0"/>
              </a:rPr>
              <a:t>Problemática</a:t>
            </a:r>
          </a:p>
          <a:p>
            <a:pPr>
              <a:lnSpc>
                <a:spcPct val="200000"/>
              </a:lnSpc>
            </a:pPr>
            <a:r>
              <a:rPr lang="es-MX" dirty="0">
                <a:latin typeface="Century Gothic" panose="020B0502020202020204" pitchFamily="34" charset="0"/>
              </a:rPr>
              <a:t>En el jardín de niños “Fanny Anitua” la mayoría de los alumnos de 2° muestran gran debilidad en su lenguaje oral, se comprende poco lo que dicen al hablar y como consecuencia, se les dificulta compartir ideas o información que ellos han investigado acerca de un tema con otras personas.</a:t>
            </a:r>
          </a:p>
        </p:txBody>
      </p:sp>
    </p:spTree>
    <p:extLst>
      <p:ext uri="{BB962C8B-B14F-4D97-AF65-F5344CB8AC3E}">
        <p14:creationId xmlns:p14="http://schemas.microsoft.com/office/powerpoint/2010/main" val="52596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61590-9DF4-4637-B53E-9461AF2358A0}"/>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757810C5-19CF-4999-B057-7C7D8883D6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uadroTexto 5">
            <a:extLst>
              <a:ext uri="{FF2B5EF4-FFF2-40B4-BE49-F238E27FC236}">
                <a16:creationId xmlns:a16="http://schemas.microsoft.com/office/drawing/2014/main" id="{1C857419-B8BE-4761-8534-0F0338D0752C}"/>
              </a:ext>
            </a:extLst>
          </p:cNvPr>
          <p:cNvSpPr txBox="1"/>
          <p:nvPr/>
        </p:nvSpPr>
        <p:spPr>
          <a:xfrm>
            <a:off x="1152939" y="622852"/>
            <a:ext cx="10031896" cy="4431983"/>
          </a:xfrm>
          <a:prstGeom prst="rect">
            <a:avLst/>
          </a:prstGeom>
          <a:noFill/>
        </p:spPr>
        <p:txBody>
          <a:bodyPr wrap="square" rtlCol="0">
            <a:spAutoFit/>
          </a:bodyPr>
          <a:lstStyle/>
          <a:p>
            <a:pPr>
              <a:lnSpc>
                <a:spcPct val="200000"/>
              </a:lnSpc>
            </a:pPr>
            <a:r>
              <a:rPr lang="es-MX" sz="2400" b="1" dirty="0">
                <a:solidFill>
                  <a:srgbClr val="7030A0"/>
                </a:solidFill>
                <a:latin typeface="Century Gothic" panose="020B0502020202020204" pitchFamily="34" charset="0"/>
              </a:rPr>
              <a:t>Objetivos de la practica:</a:t>
            </a:r>
          </a:p>
          <a:p>
            <a:pPr>
              <a:lnSpc>
                <a:spcPct val="200000"/>
              </a:lnSpc>
            </a:pPr>
            <a:r>
              <a:rPr lang="es-MX" dirty="0">
                <a:latin typeface="Century Gothic" panose="020B0502020202020204" pitchFamily="34" charset="0"/>
              </a:rPr>
              <a:t>Esta actividad se trabajo con dos campos formativos Lenguaje y comunicación y Exploración y comprensión del mundo natural y social, planteando los siguientes objetivos:</a:t>
            </a:r>
          </a:p>
          <a:p>
            <a:pPr marL="285750" indent="-285750">
              <a:lnSpc>
                <a:spcPct val="200000"/>
              </a:lnSpc>
              <a:buFont typeface="Courier New" panose="02070309020205020404" pitchFamily="49" charset="0"/>
              <a:buChar char="o"/>
            </a:pPr>
            <a:r>
              <a:rPr lang="es-MX" sz="1800" b="1" i="1"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Observa y comenta semejanzas que identifica en el hábitat de algunos animales.</a:t>
            </a:r>
          </a:p>
          <a:p>
            <a:pPr marL="285750" indent="-285750">
              <a:lnSpc>
                <a:spcPct val="200000"/>
              </a:lnSpc>
              <a:buFont typeface="Courier New" panose="02070309020205020404" pitchFamily="49" charset="0"/>
              <a:buChar char="o"/>
            </a:pPr>
            <a:r>
              <a:rPr lang="es-MX" b="1" dirty="0">
                <a:latin typeface="Century Gothic" panose="020B0502020202020204" pitchFamily="34" charset="0"/>
              </a:rPr>
              <a:t>Comparte ideas propias con claridad y mayormente estructuradas acerca de un tema investigado. </a:t>
            </a:r>
          </a:p>
          <a:p>
            <a:endParaRPr lang="es-MX" dirty="0">
              <a:latin typeface="Century Gothic" panose="020B0502020202020204" pitchFamily="34" charset="0"/>
            </a:endParaRPr>
          </a:p>
        </p:txBody>
      </p:sp>
    </p:spTree>
    <p:extLst>
      <p:ext uri="{BB962C8B-B14F-4D97-AF65-F5344CB8AC3E}">
        <p14:creationId xmlns:p14="http://schemas.microsoft.com/office/powerpoint/2010/main" val="214991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389BE959-78CD-4B0F-A10B-3F1BA2858D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uadroTexto 6">
            <a:extLst>
              <a:ext uri="{FF2B5EF4-FFF2-40B4-BE49-F238E27FC236}">
                <a16:creationId xmlns:a16="http://schemas.microsoft.com/office/drawing/2014/main" id="{68CD27AB-D2F4-455E-88BE-F27771475A2C}"/>
              </a:ext>
            </a:extLst>
          </p:cNvPr>
          <p:cNvSpPr txBox="1"/>
          <p:nvPr/>
        </p:nvSpPr>
        <p:spPr>
          <a:xfrm>
            <a:off x="1053548" y="426065"/>
            <a:ext cx="9660834" cy="4067717"/>
          </a:xfrm>
          <a:prstGeom prst="rect">
            <a:avLst/>
          </a:prstGeom>
          <a:noFill/>
        </p:spPr>
        <p:txBody>
          <a:bodyPr wrap="square" rtlCol="0">
            <a:spAutoFit/>
          </a:bodyPr>
          <a:lstStyle/>
          <a:p>
            <a:pPr>
              <a:lnSpc>
                <a:spcPct val="200000"/>
              </a:lnSpc>
            </a:pPr>
            <a:r>
              <a:rPr lang="es-MX" sz="2400" b="1" dirty="0">
                <a:solidFill>
                  <a:schemeClr val="accent2">
                    <a:lumMod val="60000"/>
                    <a:lumOff val="40000"/>
                  </a:schemeClr>
                </a:solidFill>
                <a:latin typeface="Century Gothic" panose="020B0502020202020204" pitchFamily="34" charset="0"/>
              </a:rPr>
              <a:t>¿En que consiste?</a:t>
            </a:r>
          </a:p>
          <a:p>
            <a:pPr>
              <a:lnSpc>
                <a:spcPct val="200000"/>
              </a:lnSpc>
            </a:pPr>
            <a:r>
              <a:rPr lang="es-MX" dirty="0">
                <a:latin typeface="Century Gothic" panose="020B0502020202020204" pitchFamily="34" charset="0"/>
              </a:rPr>
              <a:t>En equipos de 3 y 4 alumnos preparar una exposición acerca de los diferentes hábitats,  investigando acerca de uno de ellos y prepararse para que en equipo compartan con sus compañeros y maestra lo investigado de manera oral, y después realizar comparaciones entre estos y expresar sus ideas acerca de lo escuchado y observado.</a:t>
            </a:r>
          </a:p>
          <a:p>
            <a:pPr>
              <a:lnSpc>
                <a:spcPct val="200000"/>
              </a:lnSpc>
            </a:pPr>
            <a:endParaRPr lang="es-MX" dirty="0">
              <a:latin typeface="Century Gothic" panose="020B0502020202020204" pitchFamily="34" charset="0"/>
            </a:endParaRPr>
          </a:p>
        </p:txBody>
      </p:sp>
    </p:spTree>
    <p:extLst>
      <p:ext uri="{BB962C8B-B14F-4D97-AF65-F5344CB8AC3E}">
        <p14:creationId xmlns:p14="http://schemas.microsoft.com/office/powerpoint/2010/main" val="139207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CCAD418-6AF9-48E4-A8A3-6FC185AFE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uadroTexto 5">
            <a:extLst>
              <a:ext uri="{FF2B5EF4-FFF2-40B4-BE49-F238E27FC236}">
                <a16:creationId xmlns:a16="http://schemas.microsoft.com/office/drawing/2014/main" id="{C7F2494A-AB5E-4ED8-9E22-91815C960D25}"/>
              </a:ext>
            </a:extLst>
          </p:cNvPr>
          <p:cNvSpPr txBox="1"/>
          <p:nvPr/>
        </p:nvSpPr>
        <p:spPr>
          <a:xfrm>
            <a:off x="1199321" y="967409"/>
            <a:ext cx="9793357" cy="5037213"/>
          </a:xfrm>
          <a:prstGeom prst="rect">
            <a:avLst/>
          </a:prstGeom>
          <a:noFill/>
        </p:spPr>
        <p:txBody>
          <a:bodyPr wrap="square" rtlCol="0">
            <a:spAutoFit/>
          </a:bodyPr>
          <a:lstStyle/>
          <a:p>
            <a:pPr>
              <a:lnSpc>
                <a:spcPct val="150000"/>
              </a:lnSpc>
            </a:pPr>
            <a:r>
              <a:rPr lang="es-MX" sz="2400" b="1" dirty="0">
                <a:solidFill>
                  <a:schemeClr val="accent1">
                    <a:lumMod val="60000"/>
                    <a:lumOff val="40000"/>
                  </a:schemeClr>
                </a:solidFill>
                <a:latin typeface="Century Gothic" panose="020B0502020202020204" pitchFamily="34" charset="0"/>
              </a:rPr>
              <a:t>¿Quiénes fueron los protagonistas?</a:t>
            </a:r>
          </a:p>
          <a:p>
            <a:pPr>
              <a:lnSpc>
                <a:spcPct val="150000"/>
              </a:lnSpc>
            </a:pPr>
            <a:r>
              <a:rPr lang="es-MX" dirty="0">
                <a:latin typeface="Century Gothic" panose="020B0502020202020204" pitchFamily="34" charset="0"/>
              </a:rPr>
              <a:t>Los protagonistas de la actividad fueron los alumnos del jardín de niños.</a:t>
            </a:r>
          </a:p>
          <a:p>
            <a:pPr>
              <a:lnSpc>
                <a:spcPct val="200000"/>
              </a:lnSpc>
            </a:pPr>
            <a:r>
              <a:rPr lang="es-MX" sz="2400" b="1" dirty="0">
                <a:solidFill>
                  <a:srgbClr val="99FF33"/>
                </a:solidFill>
                <a:latin typeface="Century Gothic" panose="020B0502020202020204" pitchFamily="34" charset="0"/>
              </a:rPr>
              <a:t>¿Cómo se desarrolla?</a:t>
            </a:r>
            <a:r>
              <a:rPr lang="es-MX" dirty="0">
                <a:latin typeface="Century Gothic" panose="020B0502020202020204" pitchFamily="34" charset="0"/>
              </a:rPr>
              <a:t> </a:t>
            </a:r>
          </a:p>
          <a:p>
            <a:pPr>
              <a:lnSpc>
                <a:spcPct val="200000"/>
              </a:lnSpc>
            </a:pPr>
            <a:r>
              <a:rPr lang="es-MX" dirty="0">
                <a:latin typeface="Century Gothic" panose="020B0502020202020204" pitchFamily="34" charset="0"/>
              </a:rPr>
              <a:t>Los niños con ayuda de sus mamás , prepararon una exposición de diferentes habitas en casa, así como una maqueta como material de apoyo. Después a diferente hora en el aula cada equipo compartió su exposición a la maestra, y se les grabó para posteriormente, compartir las grabaciones con el resto de los niños, y fueron relacionando lo que sus compañeros les compartieron con las maquetas y </a:t>
            </a:r>
            <a:r>
              <a:rPr lang="es-MX" dirty="0" err="1">
                <a:latin typeface="Century Gothic" panose="020B0502020202020204" pitchFamily="34" charset="0"/>
              </a:rPr>
              <a:t>asi</a:t>
            </a:r>
            <a:r>
              <a:rPr lang="es-MX" dirty="0">
                <a:latin typeface="Century Gothic" panose="020B0502020202020204" pitchFamily="34" charset="0"/>
              </a:rPr>
              <a:t> comprendieron las diferencial al momento de comparar los diferentes hábitats. </a:t>
            </a:r>
          </a:p>
        </p:txBody>
      </p:sp>
    </p:spTree>
    <p:extLst>
      <p:ext uri="{BB962C8B-B14F-4D97-AF65-F5344CB8AC3E}">
        <p14:creationId xmlns:p14="http://schemas.microsoft.com/office/powerpoint/2010/main" val="160566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9F248354-EADA-4A43-A499-7A8AFA95E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CuadroTexto 6">
            <a:extLst>
              <a:ext uri="{FF2B5EF4-FFF2-40B4-BE49-F238E27FC236}">
                <a16:creationId xmlns:a16="http://schemas.microsoft.com/office/drawing/2014/main" id="{893613EE-7ECF-4C59-9AD8-C69AD55203C5}"/>
              </a:ext>
            </a:extLst>
          </p:cNvPr>
          <p:cNvSpPr txBox="1"/>
          <p:nvPr/>
        </p:nvSpPr>
        <p:spPr>
          <a:xfrm>
            <a:off x="1311965" y="590584"/>
            <a:ext cx="9568070" cy="3513719"/>
          </a:xfrm>
          <a:prstGeom prst="rect">
            <a:avLst/>
          </a:prstGeom>
          <a:noFill/>
        </p:spPr>
        <p:txBody>
          <a:bodyPr wrap="square" rtlCol="0">
            <a:spAutoFit/>
          </a:bodyPr>
          <a:lstStyle/>
          <a:p>
            <a:pPr>
              <a:lnSpc>
                <a:spcPct val="200000"/>
              </a:lnSpc>
            </a:pPr>
            <a:r>
              <a:rPr lang="es-MX" sz="2400" dirty="0">
                <a:solidFill>
                  <a:schemeClr val="accent4">
                    <a:lumMod val="75000"/>
                  </a:schemeClr>
                </a:solidFill>
                <a:latin typeface="Century Gothic" panose="020B0502020202020204" pitchFamily="34" charset="0"/>
              </a:rPr>
              <a:t>Logros alcanzados:</a:t>
            </a:r>
          </a:p>
          <a:p>
            <a:pPr marL="285750" indent="-285750">
              <a:lnSpc>
                <a:spcPct val="200000"/>
              </a:lnSpc>
              <a:buFont typeface="Wingdings" panose="05000000000000000000" pitchFamily="2" charset="2"/>
              <a:buChar char="ü"/>
            </a:pPr>
            <a:r>
              <a:rPr lang="es-MX" dirty="0">
                <a:latin typeface="Century Gothic" panose="020B0502020202020204" pitchFamily="34" charset="0"/>
              </a:rPr>
              <a:t>Los alumnos se esforzaron por expresar sus ideas con mejor claridad.</a:t>
            </a:r>
          </a:p>
          <a:p>
            <a:pPr marL="285750" indent="-285750">
              <a:lnSpc>
                <a:spcPct val="200000"/>
              </a:lnSpc>
              <a:buFont typeface="Wingdings" panose="05000000000000000000" pitchFamily="2" charset="2"/>
              <a:buChar char="ü"/>
            </a:pPr>
            <a:r>
              <a:rPr lang="es-MX" dirty="0">
                <a:latin typeface="Century Gothic" panose="020B0502020202020204" pitchFamily="34" charset="0"/>
              </a:rPr>
              <a:t>Al observar los videos de sus compañeros, se mostraban mas seguros al realizar su exposición. </a:t>
            </a:r>
          </a:p>
          <a:p>
            <a:pPr marL="285750" indent="-285750">
              <a:lnSpc>
                <a:spcPct val="200000"/>
              </a:lnSpc>
              <a:buFont typeface="Wingdings" panose="05000000000000000000" pitchFamily="2" charset="2"/>
              <a:buChar char="ü"/>
            </a:pPr>
            <a:r>
              <a:rPr lang="es-MX" dirty="0">
                <a:latin typeface="Century Gothic" panose="020B0502020202020204" pitchFamily="34" charset="0"/>
              </a:rPr>
              <a:t>Se apropiaron de conocimiento de los hábitats, características de estos, así como rescataron diferencias que hay entre ellos. </a:t>
            </a:r>
          </a:p>
        </p:txBody>
      </p:sp>
    </p:spTree>
    <p:extLst>
      <p:ext uri="{BB962C8B-B14F-4D97-AF65-F5344CB8AC3E}">
        <p14:creationId xmlns:p14="http://schemas.microsoft.com/office/powerpoint/2010/main" val="90531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F7177E8C-E23E-4F84-AFEF-FFC56A34E1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Marcador de contenido 4">
            <a:extLst>
              <a:ext uri="{FF2B5EF4-FFF2-40B4-BE49-F238E27FC236}">
                <a16:creationId xmlns:a16="http://schemas.microsoft.com/office/drawing/2014/main" id="{50FC331A-660E-4DCB-A573-FA1D44BE36E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a:extLst>
              <a:ext uri="{FF2B5EF4-FFF2-40B4-BE49-F238E27FC236}">
                <a16:creationId xmlns:a16="http://schemas.microsoft.com/office/drawing/2014/main" id="{608301CB-67B9-4BCD-A754-64D0A2C2436C}"/>
              </a:ext>
            </a:extLst>
          </p:cNvPr>
          <p:cNvSpPr txBox="1"/>
          <p:nvPr/>
        </p:nvSpPr>
        <p:spPr>
          <a:xfrm>
            <a:off x="1212574" y="1027906"/>
            <a:ext cx="9766852" cy="3698385"/>
          </a:xfrm>
          <a:prstGeom prst="rect">
            <a:avLst/>
          </a:prstGeom>
          <a:noFill/>
        </p:spPr>
        <p:txBody>
          <a:bodyPr wrap="square" rtlCol="0">
            <a:spAutoFit/>
          </a:bodyPr>
          <a:lstStyle/>
          <a:p>
            <a:r>
              <a:rPr lang="es-MX" sz="2400" b="1" dirty="0">
                <a:solidFill>
                  <a:srgbClr val="0070C0"/>
                </a:solidFill>
                <a:latin typeface="Century Gothic" panose="020B0502020202020204" pitchFamily="34" charset="0"/>
              </a:rPr>
              <a:t>Proceso de evaluación</a:t>
            </a:r>
          </a:p>
          <a:p>
            <a:pPr>
              <a:lnSpc>
                <a:spcPct val="200000"/>
              </a:lnSpc>
            </a:pPr>
            <a:r>
              <a:rPr lang="es-MX" dirty="0">
                <a:latin typeface="Century Gothic" panose="020B0502020202020204" pitchFamily="34" charset="0"/>
              </a:rPr>
              <a:t>Para llevar a cabo la evaluación de esta actividad fui realizando anotaciones relevantes del desenvolvimiento de los niños durante las exposiciones, así como de las observaciones que iban haciendo al comparar los diferentes hábitats.</a:t>
            </a:r>
          </a:p>
          <a:p>
            <a:pPr>
              <a:lnSpc>
                <a:spcPct val="200000"/>
              </a:lnSpc>
            </a:pPr>
            <a:r>
              <a:rPr lang="es-MX" dirty="0">
                <a:latin typeface="Century Gothic" panose="020B0502020202020204" pitchFamily="34" charset="0"/>
              </a:rPr>
              <a:t>También se lleno una rubrica de los niños que les tocaba llevar seguimiento a sus observaciones, como fue el caso de José Antonio, Alexa e Israel.</a:t>
            </a:r>
          </a:p>
          <a:p>
            <a:pPr>
              <a:lnSpc>
                <a:spcPct val="200000"/>
              </a:lnSpc>
            </a:pPr>
            <a:endParaRPr lang="es-MX" dirty="0">
              <a:latin typeface="Century Gothic" panose="020B0502020202020204" pitchFamily="34" charset="0"/>
            </a:endParaRPr>
          </a:p>
        </p:txBody>
      </p:sp>
    </p:spTree>
    <p:extLst>
      <p:ext uri="{BB962C8B-B14F-4D97-AF65-F5344CB8AC3E}">
        <p14:creationId xmlns:p14="http://schemas.microsoft.com/office/powerpoint/2010/main" val="141359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FDAE7FA-7DE3-4712-BA94-DB2D7E6F19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uadroTexto 5">
            <a:extLst>
              <a:ext uri="{FF2B5EF4-FFF2-40B4-BE49-F238E27FC236}">
                <a16:creationId xmlns:a16="http://schemas.microsoft.com/office/drawing/2014/main" id="{BB313619-C9AB-4755-AFE4-5E64C010ED5F}"/>
              </a:ext>
            </a:extLst>
          </p:cNvPr>
          <p:cNvSpPr txBox="1"/>
          <p:nvPr/>
        </p:nvSpPr>
        <p:spPr>
          <a:xfrm>
            <a:off x="1219200" y="689113"/>
            <a:ext cx="9753600" cy="1107996"/>
          </a:xfrm>
          <a:prstGeom prst="rect">
            <a:avLst/>
          </a:prstGeom>
          <a:noFill/>
        </p:spPr>
        <p:txBody>
          <a:bodyPr wrap="square" rtlCol="0">
            <a:spAutoFit/>
          </a:bodyPr>
          <a:lstStyle/>
          <a:p>
            <a:pPr>
              <a:lnSpc>
                <a:spcPct val="200000"/>
              </a:lnSpc>
            </a:pPr>
            <a:r>
              <a:rPr lang="es-MX" sz="2400" b="1" dirty="0">
                <a:solidFill>
                  <a:srgbClr val="FF3399"/>
                </a:solidFill>
                <a:latin typeface="Century Gothic" panose="020B0502020202020204" pitchFamily="34" charset="0"/>
              </a:rPr>
              <a:t>Evidencias:</a:t>
            </a:r>
          </a:p>
          <a:p>
            <a:endParaRPr lang="es-MX" dirty="0">
              <a:latin typeface="Century Gothic" panose="020B0502020202020204" pitchFamily="34" charset="0"/>
            </a:endParaRPr>
          </a:p>
        </p:txBody>
      </p:sp>
      <p:pic>
        <p:nvPicPr>
          <p:cNvPr id="18" name="Imagen 17">
            <a:extLst>
              <a:ext uri="{FF2B5EF4-FFF2-40B4-BE49-F238E27FC236}">
                <a16:creationId xmlns:a16="http://schemas.microsoft.com/office/drawing/2014/main" id="{BDA4520C-F6B7-4886-8364-27D257E12686}"/>
              </a:ext>
            </a:extLst>
          </p:cNvPr>
          <p:cNvPicPr>
            <a:picLocks noChangeAspect="1"/>
          </p:cNvPicPr>
          <p:nvPr/>
        </p:nvPicPr>
        <p:blipFill rotWithShape="1">
          <a:blip r:embed="rId3">
            <a:extLst>
              <a:ext uri="{28A0092B-C50C-407E-A947-70E740481C1C}">
                <a14:useLocalDpi xmlns:a14="http://schemas.microsoft.com/office/drawing/2010/main" val="0"/>
              </a:ext>
            </a:extLst>
          </a:blip>
          <a:srcRect l="7059" r="18265"/>
          <a:stretch/>
        </p:blipFill>
        <p:spPr>
          <a:xfrm>
            <a:off x="1232452" y="1540565"/>
            <a:ext cx="2040835" cy="1537252"/>
          </a:xfrm>
          <a:prstGeom prst="rect">
            <a:avLst/>
          </a:prstGeom>
        </p:spPr>
      </p:pic>
      <p:pic>
        <p:nvPicPr>
          <p:cNvPr id="20" name="Imagen 19">
            <a:extLst>
              <a:ext uri="{FF2B5EF4-FFF2-40B4-BE49-F238E27FC236}">
                <a16:creationId xmlns:a16="http://schemas.microsoft.com/office/drawing/2014/main" id="{E5E522A3-6A6A-4AB6-97EB-8CCA977E0560}"/>
              </a:ext>
            </a:extLst>
          </p:cNvPr>
          <p:cNvPicPr>
            <a:picLocks noChangeAspect="1"/>
          </p:cNvPicPr>
          <p:nvPr/>
        </p:nvPicPr>
        <p:blipFill rotWithShape="1">
          <a:blip r:embed="rId4">
            <a:extLst>
              <a:ext uri="{28A0092B-C50C-407E-A947-70E740481C1C}">
                <a14:useLocalDpi xmlns:a14="http://schemas.microsoft.com/office/drawing/2010/main" val="0"/>
              </a:ext>
            </a:extLst>
          </a:blip>
          <a:srcRect l="9716" r="20142"/>
          <a:stretch/>
        </p:blipFill>
        <p:spPr>
          <a:xfrm>
            <a:off x="4055164" y="424789"/>
            <a:ext cx="2040835" cy="1636643"/>
          </a:xfrm>
          <a:prstGeom prst="rect">
            <a:avLst/>
          </a:prstGeom>
        </p:spPr>
      </p:pic>
      <p:pic>
        <p:nvPicPr>
          <p:cNvPr id="22" name="Imagen 21">
            <a:extLst>
              <a:ext uri="{FF2B5EF4-FFF2-40B4-BE49-F238E27FC236}">
                <a16:creationId xmlns:a16="http://schemas.microsoft.com/office/drawing/2014/main" id="{E770D9C6-3204-47B8-849C-20CCE0D37C06}"/>
              </a:ext>
            </a:extLst>
          </p:cNvPr>
          <p:cNvPicPr>
            <a:picLocks noChangeAspect="1"/>
          </p:cNvPicPr>
          <p:nvPr/>
        </p:nvPicPr>
        <p:blipFill rotWithShape="1">
          <a:blip r:embed="rId5">
            <a:extLst>
              <a:ext uri="{28A0092B-C50C-407E-A947-70E740481C1C}">
                <a14:useLocalDpi xmlns:a14="http://schemas.microsoft.com/office/drawing/2010/main" val="0"/>
              </a:ext>
            </a:extLst>
          </a:blip>
          <a:srcRect l="15373" r="30114"/>
          <a:stretch/>
        </p:blipFill>
        <p:spPr>
          <a:xfrm>
            <a:off x="6535636" y="297428"/>
            <a:ext cx="2227837" cy="2298829"/>
          </a:xfrm>
          <a:prstGeom prst="rect">
            <a:avLst/>
          </a:prstGeom>
        </p:spPr>
      </p:pic>
      <p:pic>
        <p:nvPicPr>
          <p:cNvPr id="24" name="Imagen 23">
            <a:extLst>
              <a:ext uri="{FF2B5EF4-FFF2-40B4-BE49-F238E27FC236}">
                <a16:creationId xmlns:a16="http://schemas.microsoft.com/office/drawing/2014/main" id="{F78A199B-CA9E-4796-8E40-7894D35CFAF2}"/>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8929" r="4511" b="17357"/>
          <a:stretch/>
        </p:blipFill>
        <p:spPr>
          <a:xfrm>
            <a:off x="3607642" y="2226763"/>
            <a:ext cx="2822713" cy="1324722"/>
          </a:xfrm>
          <a:prstGeom prst="rect">
            <a:avLst/>
          </a:prstGeom>
        </p:spPr>
      </p:pic>
      <p:pic>
        <p:nvPicPr>
          <p:cNvPr id="26" name="Imagen 25">
            <a:extLst>
              <a:ext uri="{FF2B5EF4-FFF2-40B4-BE49-F238E27FC236}">
                <a16:creationId xmlns:a16="http://schemas.microsoft.com/office/drawing/2014/main" id="{0F88BB8C-924E-4506-8C08-45BCAF15B5FD}"/>
              </a:ext>
            </a:extLst>
          </p:cNvPr>
          <p:cNvPicPr>
            <a:picLocks noChangeAspect="1"/>
          </p:cNvPicPr>
          <p:nvPr/>
        </p:nvPicPr>
        <p:blipFill rotWithShape="1">
          <a:blip r:embed="rId7">
            <a:extLst>
              <a:ext uri="{28A0092B-C50C-407E-A947-70E740481C1C}">
                <a14:useLocalDpi xmlns:a14="http://schemas.microsoft.com/office/drawing/2010/main" val="0"/>
              </a:ext>
            </a:extLst>
          </a:blip>
          <a:srcRect l="16196" r="12802"/>
          <a:stretch/>
        </p:blipFill>
        <p:spPr>
          <a:xfrm>
            <a:off x="8847393" y="2209801"/>
            <a:ext cx="2343525" cy="1856603"/>
          </a:xfrm>
          <a:prstGeom prst="rect">
            <a:avLst/>
          </a:prstGeom>
        </p:spPr>
      </p:pic>
      <p:pic>
        <p:nvPicPr>
          <p:cNvPr id="28" name="Imagen 27">
            <a:extLst>
              <a:ext uri="{FF2B5EF4-FFF2-40B4-BE49-F238E27FC236}">
                <a16:creationId xmlns:a16="http://schemas.microsoft.com/office/drawing/2014/main" id="{802CDC98-CB65-489A-8167-66398B286C23}"/>
              </a:ext>
            </a:extLst>
          </p:cNvPr>
          <p:cNvPicPr>
            <a:picLocks noChangeAspect="1"/>
          </p:cNvPicPr>
          <p:nvPr/>
        </p:nvPicPr>
        <p:blipFill rotWithShape="1">
          <a:blip r:embed="rId8">
            <a:extLst>
              <a:ext uri="{28A0092B-C50C-407E-A947-70E740481C1C}">
                <a14:useLocalDpi xmlns:a14="http://schemas.microsoft.com/office/drawing/2010/main" val="0"/>
              </a:ext>
            </a:extLst>
          </a:blip>
          <a:srcRect l="8211" r="8211" b="19420"/>
          <a:stretch/>
        </p:blipFill>
        <p:spPr>
          <a:xfrm>
            <a:off x="1122873" y="3858540"/>
            <a:ext cx="3678692" cy="1995030"/>
          </a:xfrm>
          <a:prstGeom prst="rect">
            <a:avLst/>
          </a:prstGeom>
        </p:spPr>
      </p:pic>
      <p:pic>
        <p:nvPicPr>
          <p:cNvPr id="30" name="Imagen 29">
            <a:extLst>
              <a:ext uri="{FF2B5EF4-FFF2-40B4-BE49-F238E27FC236}">
                <a16:creationId xmlns:a16="http://schemas.microsoft.com/office/drawing/2014/main" id="{9AD29294-FEE2-498A-9CA3-DD32D11AEE10}"/>
              </a:ext>
            </a:extLst>
          </p:cNvPr>
          <p:cNvPicPr>
            <a:picLocks noChangeAspect="1"/>
          </p:cNvPicPr>
          <p:nvPr/>
        </p:nvPicPr>
        <p:blipFill rotWithShape="1">
          <a:blip r:embed="rId9">
            <a:extLst>
              <a:ext uri="{28A0092B-C50C-407E-A947-70E740481C1C}">
                <a14:useLocalDpi xmlns:a14="http://schemas.microsoft.com/office/drawing/2010/main" val="0"/>
              </a:ext>
            </a:extLst>
          </a:blip>
          <a:srcRect l="4289" t="4241" r="6987" b="13439"/>
          <a:stretch/>
        </p:blipFill>
        <p:spPr>
          <a:xfrm>
            <a:off x="5477136" y="3939858"/>
            <a:ext cx="3758156" cy="2001218"/>
          </a:xfrm>
          <a:prstGeom prst="rect">
            <a:avLst/>
          </a:prstGeom>
        </p:spPr>
      </p:pic>
    </p:spTree>
    <p:extLst>
      <p:ext uri="{BB962C8B-B14F-4D97-AF65-F5344CB8AC3E}">
        <p14:creationId xmlns:p14="http://schemas.microsoft.com/office/powerpoint/2010/main" val="4204518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436</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Century Gothic</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Acer</cp:lastModifiedBy>
  <cp:revision>18</cp:revision>
  <dcterms:created xsi:type="dcterms:W3CDTF">2021-05-31T11:56:02Z</dcterms:created>
  <dcterms:modified xsi:type="dcterms:W3CDTF">2021-06-02T10:39:04Z</dcterms:modified>
</cp:coreProperties>
</file>