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EAF4"/>
    <a:srgbClr val="FFFFF5"/>
    <a:srgbClr val="45F9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D27102A9-8310-4765-A935-A1911B00CA55}" styleName="Estilo claro 1 - Acento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 varScale="1">
        <p:scale>
          <a:sx n="85" d="100"/>
          <a:sy n="85" d="100"/>
        </p:scale>
        <p:origin x="96" y="2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4CDF5-6123-4F8A-B9FE-1FABE90E8B20}" type="datetimeFigureOut">
              <a:rPr lang="es-MX" smtClean="0"/>
              <a:t>21/05/2021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8316F-51F4-49F8-9D4E-6EDF21E99C5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763100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4CDF5-6123-4F8A-B9FE-1FABE90E8B20}" type="datetimeFigureOut">
              <a:rPr lang="es-MX" smtClean="0"/>
              <a:t>21/05/2021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8316F-51F4-49F8-9D4E-6EDF21E99C5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73483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11785600" y="274641"/>
            <a:ext cx="36576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812800" y="274641"/>
            <a:ext cx="107696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4CDF5-6123-4F8A-B9FE-1FABE90E8B20}" type="datetimeFigureOut">
              <a:rPr lang="es-MX" smtClean="0"/>
              <a:t>21/05/2021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8316F-51F4-49F8-9D4E-6EDF21E99C5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18900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4CDF5-6123-4F8A-B9FE-1FABE90E8B20}" type="datetimeFigureOut">
              <a:rPr lang="es-MX" smtClean="0"/>
              <a:t>21/05/2021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8316F-51F4-49F8-9D4E-6EDF21E99C5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82380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4CDF5-6123-4F8A-B9FE-1FABE90E8B20}" type="datetimeFigureOut">
              <a:rPr lang="es-MX" smtClean="0"/>
              <a:t>21/05/2021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8316F-51F4-49F8-9D4E-6EDF21E99C5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46906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8128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82296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4CDF5-6123-4F8A-B9FE-1FABE90E8B20}" type="datetimeFigureOut">
              <a:rPr lang="es-MX" smtClean="0"/>
              <a:t>21/05/2021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8316F-51F4-49F8-9D4E-6EDF21E99C5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45940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4CDF5-6123-4F8A-B9FE-1FABE90E8B20}" type="datetimeFigureOut">
              <a:rPr lang="es-MX" smtClean="0"/>
              <a:t>21/05/2021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8316F-51F4-49F8-9D4E-6EDF21E99C5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92578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4CDF5-6123-4F8A-B9FE-1FABE90E8B20}" type="datetimeFigureOut">
              <a:rPr lang="es-MX" smtClean="0"/>
              <a:t>21/05/2021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8316F-51F4-49F8-9D4E-6EDF21E99C5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00807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4CDF5-6123-4F8A-B9FE-1FABE90E8B20}" type="datetimeFigureOut">
              <a:rPr lang="es-MX" smtClean="0"/>
              <a:t>21/05/2021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8316F-51F4-49F8-9D4E-6EDF21E99C5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638985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4CDF5-6123-4F8A-B9FE-1FABE90E8B20}" type="datetimeFigureOut">
              <a:rPr lang="es-MX" smtClean="0"/>
              <a:t>21/05/2021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8316F-51F4-49F8-9D4E-6EDF21E99C5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26472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4CDF5-6123-4F8A-B9FE-1FABE90E8B20}" type="datetimeFigureOut">
              <a:rPr lang="es-MX" smtClean="0"/>
              <a:t>21/05/2021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8316F-51F4-49F8-9D4E-6EDF21E99C5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4487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74CDF5-6123-4F8A-B9FE-1FABE90E8B20}" type="datetimeFigureOut">
              <a:rPr lang="es-MX" smtClean="0"/>
              <a:t>21/05/2021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E8316F-51F4-49F8-9D4E-6EDF21E99C5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90074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uidado de niños familia padres educación, fiesta de despedida de dibujos  animados, personaje animado, niño, comida png | Klipart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78586">
            <a:off x="2222053" y="3017407"/>
            <a:ext cx="6749317" cy="2873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543663" y="212846"/>
            <a:ext cx="10598471" cy="276998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20EAF4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Book Antiqua" pitchFamily="18" charset="0"/>
              </a:rPr>
              <a:t>ESTRATEGIA EDUCACION </a:t>
            </a:r>
          </a:p>
          <a:p>
            <a:pPr algn="ctr"/>
            <a:r>
              <a:rPr lang="es-ES" sz="4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20EAF4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Book Antiqua" pitchFamily="18" charset="0"/>
              </a:rPr>
              <a:t>SOCIOEMOCIONAL</a:t>
            </a:r>
          </a:p>
          <a:p>
            <a:pPr algn="ctr"/>
            <a:r>
              <a:rPr lang="es-E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20EAF4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Book Antiqua" pitchFamily="18" charset="0"/>
              </a:rPr>
              <a:t>SEGUNDO GRADO</a:t>
            </a:r>
          </a:p>
          <a:p>
            <a:pPr algn="ctr"/>
            <a:endParaRPr lang="es-E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738555" y="2133600"/>
            <a:ext cx="99643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dirty="0" smtClean="0">
                <a:solidFill>
                  <a:srgbClr val="C00000"/>
                </a:solidFill>
                <a:latin typeface="Bahnschrift SemiLight" panose="020B0502040204020203" pitchFamily="34" charset="0"/>
              </a:rPr>
              <a:t>TEMA:</a:t>
            </a:r>
            <a:r>
              <a:rPr lang="es-MX" sz="3600" dirty="0" smtClean="0"/>
              <a:t>             </a:t>
            </a:r>
            <a:r>
              <a:rPr lang="es-MX" sz="3600" b="1" dirty="0" smtClean="0">
                <a:solidFill>
                  <a:srgbClr val="002060"/>
                </a:solidFill>
                <a:latin typeface="Agency FB" panose="020B0503020202020204" pitchFamily="34" charset="0"/>
              </a:rPr>
              <a:t>DESARROLLO DE LAS HABILIDADES</a:t>
            </a:r>
          </a:p>
          <a:p>
            <a:r>
              <a:rPr lang="es-MX" sz="3600" b="1" dirty="0" smtClean="0">
                <a:solidFill>
                  <a:srgbClr val="002060"/>
                </a:solidFill>
                <a:latin typeface="Agency FB" panose="020B0503020202020204" pitchFamily="34" charset="0"/>
              </a:rPr>
              <a:t>                         SOCIOEMOCIONALES: LA RESILIENCIA</a:t>
            </a:r>
            <a:endParaRPr lang="es-MX" sz="3600" b="1" dirty="0">
              <a:solidFill>
                <a:srgbClr val="002060"/>
              </a:solidFill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9514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1421798"/>
              </p:ext>
            </p:extLst>
          </p:nvPr>
        </p:nvGraphicFramePr>
        <p:xfrm>
          <a:off x="161218" y="10211"/>
          <a:ext cx="11568820" cy="6800777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856273">
                  <a:extLst>
                    <a:ext uri="{9D8B030D-6E8A-4147-A177-3AD203B41FA5}">
                      <a16:colId xmlns:a16="http://schemas.microsoft.com/office/drawing/2014/main" val="4197960312"/>
                    </a:ext>
                  </a:extLst>
                </a:gridCol>
                <a:gridCol w="5569422">
                  <a:extLst>
                    <a:ext uri="{9D8B030D-6E8A-4147-A177-3AD203B41FA5}">
                      <a16:colId xmlns:a16="http://schemas.microsoft.com/office/drawing/2014/main" val="937081844"/>
                    </a:ext>
                  </a:extLst>
                </a:gridCol>
                <a:gridCol w="2143125">
                  <a:extLst>
                    <a:ext uri="{9D8B030D-6E8A-4147-A177-3AD203B41FA5}">
                      <a16:colId xmlns:a16="http://schemas.microsoft.com/office/drawing/2014/main" val="1507046627"/>
                    </a:ext>
                  </a:extLst>
                </a:gridCol>
              </a:tblGrid>
              <a:tr h="674297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solidFill>
                            <a:schemeClr val="tx1"/>
                          </a:solidFill>
                        </a:rPr>
                        <a:t>PROPOSITO</a:t>
                      </a:r>
                      <a:endParaRPr lang="es-MX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45F92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solidFill>
                            <a:schemeClr val="tx1"/>
                          </a:solidFill>
                        </a:rPr>
                        <a:t>ACTIVIDADES</a:t>
                      </a:r>
                    </a:p>
                    <a:p>
                      <a:pPr algn="ctr"/>
                      <a:r>
                        <a:rPr lang="es-MX" sz="1600" dirty="0" smtClean="0">
                          <a:solidFill>
                            <a:schemeClr val="tx1"/>
                          </a:solidFill>
                        </a:rPr>
                        <a:t>Semana del 24 al 28 de Mayo</a:t>
                      </a:r>
                      <a:endParaRPr lang="es-MX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45F92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solidFill>
                            <a:schemeClr val="tx1"/>
                          </a:solidFill>
                        </a:rPr>
                        <a:t>RECURSOS DE</a:t>
                      </a:r>
                      <a:r>
                        <a:rPr lang="es-MX" sz="1600" baseline="0" dirty="0" smtClean="0">
                          <a:solidFill>
                            <a:schemeClr val="tx1"/>
                          </a:solidFill>
                        </a:rPr>
                        <a:t> APOYO</a:t>
                      </a:r>
                      <a:endParaRPr lang="es-MX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45F92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956821"/>
                  </a:ext>
                </a:extLst>
              </a:tr>
              <a:tr h="603509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Armar frases motivadoras y que generen confianza entre los niños.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b="1" kern="1200" dirty="0" smtClean="0">
                          <a:solidFill>
                            <a:srgbClr val="002060"/>
                          </a:solidFill>
                          <a:effectLst/>
                          <a:latin typeface="Bahnschrift Light" panose="020B0502040204020203" pitchFamily="34" charset="0"/>
                          <a:ea typeface="+mn-ea"/>
                          <a:cs typeface="+mn-cs"/>
                        </a:rPr>
                        <a:t>Algunas de estas frases pueden ser:</a:t>
                      </a:r>
                    </a:p>
                    <a:p>
                      <a:endParaRPr lang="es-MX" sz="20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500" b="1" dirty="0" smtClean="0">
                          <a:solidFill>
                            <a:srgbClr val="FF0000"/>
                          </a:solidFill>
                        </a:rPr>
                        <a:t>Actividad</a:t>
                      </a:r>
                      <a:r>
                        <a:rPr lang="es-MX" sz="1500" b="1" baseline="0" dirty="0" smtClean="0">
                          <a:solidFill>
                            <a:srgbClr val="FF0000"/>
                          </a:solidFill>
                        </a:rPr>
                        <a:t> : Rompecabezas de Frases</a:t>
                      </a:r>
                      <a:endParaRPr lang="es-MX" sz="1500" b="1" dirty="0" smtClean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es-MX" sz="15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*Escribir algunas</a:t>
                      </a:r>
                      <a:r>
                        <a:rPr lang="es-MX" sz="15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frases motivadoras en tiras de papel.</a:t>
                      </a:r>
                    </a:p>
                    <a:p>
                      <a:r>
                        <a:rPr lang="es-MX" sz="15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*Señalar en cada tira una línea de recorte.</a:t>
                      </a:r>
                    </a:p>
                    <a:p>
                      <a:r>
                        <a:rPr lang="es-MX" sz="15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*Cada alumno una vez que tenga sus tiras de frases ( copeadas o impresas )les dará una lectura </a:t>
                      </a:r>
                    </a:p>
                    <a:p>
                      <a:r>
                        <a:rPr lang="es-MX" sz="15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*Luego recortara cada frase por las líneas indicadas</a:t>
                      </a:r>
                    </a:p>
                    <a:p>
                      <a:r>
                        <a:rPr lang="es-MX" sz="15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*Colocaran las tiras en una mesa o piso con la parte escrita hacia abajo.</a:t>
                      </a:r>
                    </a:p>
                    <a:p>
                      <a:r>
                        <a:rPr lang="es-MX" sz="15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*Jugara con sus padres, hermanitos, </a:t>
                      </a:r>
                      <a:r>
                        <a:rPr lang="es-MX" sz="150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etc</a:t>
                      </a:r>
                      <a:endParaRPr lang="es-MX" sz="1500" kern="1200" baseline="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MX" sz="15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*Por turnos irán tomando piezas para formar cada frase correctamente.</a:t>
                      </a:r>
                    </a:p>
                    <a:p>
                      <a:r>
                        <a:rPr lang="es-MX" sz="15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*Cada frase armada será pegada en la pared.</a:t>
                      </a:r>
                    </a:p>
                    <a:p>
                      <a:r>
                        <a:rPr lang="es-MX" sz="15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*Una vez armadas las frases darán lectura en voz alta a cada una</a:t>
                      </a:r>
                    </a:p>
                    <a:p>
                      <a:r>
                        <a:rPr lang="es-MX" sz="15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*Eligen en familia una de las frases, el niño (la niña) la escribirá en una hoja en blanco y realizara un dibujo que la represente o pegara recortes de imágenes.</a:t>
                      </a:r>
                    </a:p>
                    <a:p>
                      <a:r>
                        <a:rPr lang="es-MX" sz="15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*Compartirá su frase al grupo en un video, acerca del porque eligió esa frase, como la pone en practica en su vida diaria.</a:t>
                      </a:r>
                    </a:p>
                    <a:p>
                      <a:endParaRPr lang="es-MX" sz="15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s-MX" sz="15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“Confío en la ayuda que me dan mis compañeros”</a:t>
                      </a:r>
                    </a:p>
                    <a:p>
                      <a:pPr algn="ctr"/>
                      <a:r>
                        <a:rPr lang="es-MX" sz="15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“Escucho siempre a mis amigos”</a:t>
                      </a:r>
                    </a:p>
                    <a:p>
                      <a:pPr algn="ctr"/>
                      <a:r>
                        <a:rPr lang="es-MX" sz="15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“Jugamos a juegos donde todos podemos participar”</a:t>
                      </a:r>
                    </a:p>
                    <a:p>
                      <a:pPr algn="ctr"/>
                      <a:r>
                        <a:rPr lang="es-MX" sz="15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“En la casa nos divertimos todos juntos”</a:t>
                      </a:r>
                    </a:p>
                    <a:p>
                      <a:endParaRPr lang="es-MX" sz="1500" b="1" kern="1200" dirty="0" smtClean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s-MX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algn="ctr"/>
                      <a:endParaRPr lang="es-MX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Hojas de papel</a:t>
                      </a:r>
                    </a:p>
                    <a:p>
                      <a:r>
                        <a:rPr lang="es-MX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Lapiceras o marcadores</a:t>
                      </a:r>
                    </a:p>
                    <a:p>
                      <a:r>
                        <a:rPr lang="es-MX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Tijeras</a:t>
                      </a:r>
                    </a:p>
                    <a:p>
                      <a:r>
                        <a:rPr lang="es-MX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Cinta adhesiva</a:t>
                      </a:r>
                    </a:p>
                    <a:p>
                      <a:r>
                        <a:rPr lang="es-MX" sz="2000" b="0" dirty="0" smtClean="0"/>
                        <a:t>Colores</a:t>
                      </a:r>
                    </a:p>
                    <a:p>
                      <a:r>
                        <a:rPr lang="es-MX" sz="2000" b="0" dirty="0" smtClean="0"/>
                        <a:t>Recortes de imágenes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8773409"/>
                  </a:ext>
                </a:extLst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8" y="2162893"/>
            <a:ext cx="2438101" cy="2849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0400" y="3406089"/>
            <a:ext cx="2179638" cy="2895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2334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4175645"/>
              </p:ext>
            </p:extLst>
          </p:nvPr>
        </p:nvGraphicFramePr>
        <p:xfrm>
          <a:off x="5418667" y="203201"/>
          <a:ext cx="5816730" cy="6565570"/>
        </p:xfrm>
        <a:graphic>
          <a:graphicData uri="http://schemas.openxmlformats.org/drawingml/2006/table">
            <a:tbl>
              <a:tblPr firstRow="1" firstCol="1" bandRow="1"/>
              <a:tblGrid>
                <a:gridCol w="2614904">
                  <a:extLst>
                    <a:ext uri="{9D8B030D-6E8A-4147-A177-3AD203B41FA5}">
                      <a16:colId xmlns:a16="http://schemas.microsoft.com/office/drawing/2014/main" val="1526224686"/>
                    </a:ext>
                  </a:extLst>
                </a:gridCol>
                <a:gridCol w="3201826">
                  <a:extLst>
                    <a:ext uri="{9D8B030D-6E8A-4147-A177-3AD203B41FA5}">
                      <a16:colId xmlns:a16="http://schemas.microsoft.com/office/drawing/2014/main" val="2461981942"/>
                    </a:ext>
                  </a:extLst>
                </a:gridCol>
              </a:tblGrid>
              <a:tr h="222212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FICHA DESCRIPTIVA INDIVIDUAL</a:t>
                      </a:r>
                      <a:endParaRPr lang="es-MX" sz="1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79" marR="426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232781"/>
                  </a:ext>
                </a:extLst>
              </a:tr>
              <a:tr h="686564"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Nombre del alumno: </a:t>
                      </a:r>
                      <a:r>
                        <a:rPr lang="es-MX" sz="1100" b="1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Ramón García Ponce</a:t>
                      </a:r>
                      <a:endParaRPr lang="es-MX" sz="1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Grado:           </a:t>
                      </a:r>
                      <a:r>
                        <a:rPr lang="es-MX" sz="1100" b="1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segundo                                                                    </a:t>
                      </a:r>
                      <a:r>
                        <a:rPr lang="es-MX" sz="11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Grupo:       </a:t>
                      </a:r>
                      <a:r>
                        <a:rPr lang="es-MX" sz="1100" b="1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                                                           </a:t>
                      </a:r>
                      <a:r>
                        <a:rPr lang="es-MX" sz="11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Escuela</a:t>
                      </a:r>
                      <a:r>
                        <a:rPr lang="es-MX" sz="1100" b="1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s-MX" sz="1100" b="1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José </a:t>
                      </a:r>
                      <a:r>
                        <a:rPr lang="es-MX" sz="1100" b="1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Santos Valdez</a:t>
                      </a:r>
                      <a:endParaRPr lang="es-MX" sz="1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Nivel de comunicación y participación: </a:t>
                      </a:r>
                      <a:r>
                        <a:rPr lang="es-MX" sz="1100" b="1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Intermitente</a:t>
                      </a:r>
                      <a:endParaRPr lang="es-MX" sz="1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79" marR="426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9841483"/>
                  </a:ext>
                </a:extLst>
              </a:tr>
              <a:tr h="49378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Fortalezas (logros alcanzados)</a:t>
                      </a:r>
                      <a:endParaRPr lang="es-MX" sz="1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79" marR="426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1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Áreas de mejora (dificultades que se observan)</a:t>
                      </a:r>
                      <a:endParaRPr lang="es-MX" sz="1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79" marR="426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3901421"/>
                  </a:ext>
                </a:extLst>
              </a:tr>
              <a:tr h="1810817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1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Tiene</a:t>
                      </a:r>
                      <a:r>
                        <a:rPr lang="es-MX" sz="1100" baseline="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una lectura medianamente fluida.</a:t>
                      </a:r>
                      <a:endParaRPr lang="es-MX" sz="1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1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</a:t>
                      </a:r>
                      <a:r>
                        <a:rPr lang="es-MX" sz="1100" baseline="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escritura avanzo de SA a Alfabética</a:t>
                      </a:r>
                      <a:r>
                        <a:rPr lang="es-MX" sz="11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1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Resuelve</a:t>
                      </a:r>
                      <a:r>
                        <a:rPr lang="es-MX" sz="1100" baseline="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sumas y restas de dos cifras.</a:t>
                      </a: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100" baseline="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 encuentra en Desarrollo en calculo mental.</a:t>
                      </a:r>
                      <a:endParaRPr lang="es-MX" sz="1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endParaRPr lang="es-MX" sz="1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endParaRPr lang="es-MX" sz="1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79" marR="426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1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Requiere apoyo </a:t>
                      </a:r>
                      <a:r>
                        <a:rPr lang="es-MX" sz="11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</a:t>
                      </a:r>
                      <a:r>
                        <a:rPr lang="es-MX" sz="1100" baseline="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la lectura para mejorar su fluidez, precisión y manejo adecuado de la voz.</a:t>
                      </a:r>
                      <a:endParaRPr lang="es-MX" sz="1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1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Mejorar su escritura </a:t>
                      </a:r>
                      <a:r>
                        <a:rPr lang="es-MX" sz="11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 redacción de textos al </a:t>
                      </a:r>
                      <a:r>
                        <a:rPr lang="es-MX" sz="11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utilizar los signos de puntuación y las reglas de acentuación. </a:t>
                      </a: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1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Requiere </a:t>
                      </a:r>
                      <a:r>
                        <a:rPr lang="es-MX" sz="11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mejorar el propósito comunicativo en la producción de textos escritos. </a:t>
                      </a: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1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Identificar operaciones matemáticas</a:t>
                      </a:r>
                      <a:r>
                        <a:rPr lang="es-MX" sz="1100" baseline="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en la resolución de problemas</a:t>
                      </a:r>
                      <a:endParaRPr lang="es-MX" sz="1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1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Entrega de evidencias en tiempo </a:t>
                      </a:r>
                      <a:r>
                        <a:rPr lang="es-MX" sz="11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42679" marR="426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9673432"/>
                  </a:ext>
                </a:extLst>
              </a:tr>
              <a:tr h="224349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Recomendaciones para su consideración en el próximo ciclo escolar</a:t>
                      </a:r>
                      <a:endParaRPr lang="es-MX" sz="1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79" marR="426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8057374"/>
                  </a:ext>
                </a:extLst>
              </a:tr>
              <a:tr h="1033686">
                <a:tc gridSpan="2">
                  <a:txBody>
                    <a:bodyPr/>
                    <a:lstStyle/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1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Proponer actividades en casa para fomentar </a:t>
                      </a:r>
                      <a:r>
                        <a:rPr lang="es-MX" sz="11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 practica constante de la lectura y  </a:t>
                      </a:r>
                      <a:r>
                        <a:rPr lang="es-MX" sz="11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producción de textos libres con diferentes propósitos comunicativos. </a:t>
                      </a: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1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Consolidar el uso de signos de puntuación en la producción de </a:t>
                      </a:r>
                      <a:r>
                        <a:rPr lang="es-MX" sz="11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textos.</a:t>
                      </a:r>
                      <a:endParaRPr lang="es-MX" sz="1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1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Actividades y estrategias orientadas a la resolución de problemas matemáticos.</a:t>
                      </a: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1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 alumno requiere de mayor atención en casa. </a:t>
                      </a:r>
                    </a:p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endParaRPr lang="es-MX" sz="1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79" marR="426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7013225"/>
                  </a:ext>
                </a:extLst>
              </a:tr>
              <a:tr h="223280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Recomendaciones para las familias</a:t>
                      </a:r>
                      <a:endParaRPr lang="es-MX" sz="1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79" marR="426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7564635"/>
                  </a:ext>
                </a:extLst>
              </a:tr>
              <a:tr h="452705"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*Establecer</a:t>
                      </a:r>
                      <a:r>
                        <a:rPr lang="es-MX" sz="1100" baseline="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un compromiso real y efectivo en el apoyo en casa.</a:t>
                      </a:r>
                      <a:endParaRPr lang="es-MX" sz="1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79" marR="426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0125934"/>
                  </a:ext>
                </a:extLst>
              </a:tr>
              <a:tr h="276163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Opiniones de mejora de la familia y del alumno</a:t>
                      </a:r>
                      <a:endParaRPr lang="es-MX" sz="1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79" marR="426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5185597"/>
                  </a:ext>
                </a:extLst>
              </a:tr>
              <a:tr h="1033686"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2679" marR="426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5931853"/>
                  </a:ext>
                </a:extLst>
              </a:tr>
            </a:tbl>
          </a:graphicData>
        </a:graphic>
      </p:graphicFrame>
      <p:pic>
        <p:nvPicPr>
          <p:cNvPr id="1026" name="Picture 2" descr="Niño de la escuela de dibujos animados con lápices de colores | Imagenes de  niños estudiando, Niños estudiando, Caricaturas de niñ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932" y="203201"/>
            <a:ext cx="4684889" cy="6321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5713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168</TotalTime>
  <Words>499</Words>
  <Application>Microsoft Office PowerPoint</Application>
  <PresentationFormat>Panorámica</PresentationFormat>
  <Paragraphs>80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12" baseType="lpstr">
      <vt:lpstr>Agency FB</vt:lpstr>
      <vt:lpstr>Arial</vt:lpstr>
      <vt:lpstr>Bahnschrift Light</vt:lpstr>
      <vt:lpstr>Bahnschrift SemiLight</vt:lpstr>
      <vt:lpstr>Book Antiqua</vt:lpstr>
      <vt:lpstr>Calibri</vt:lpstr>
      <vt:lpstr>Symbol</vt:lpstr>
      <vt:lpstr>Times New Roman</vt:lpstr>
      <vt:lpstr>Tema de Office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Windows</dc:creator>
  <cp:lastModifiedBy>Usuario de Windows</cp:lastModifiedBy>
  <cp:revision>19</cp:revision>
  <dcterms:created xsi:type="dcterms:W3CDTF">2021-04-09T15:26:12Z</dcterms:created>
  <dcterms:modified xsi:type="dcterms:W3CDTF">2021-05-21T15:34:00Z</dcterms:modified>
</cp:coreProperties>
</file>