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3"/>
  </p:notesMasterIdLst>
  <p:sldIdLst>
    <p:sldId id="256" r:id="rId2"/>
    <p:sldId id="257" r:id="rId3"/>
    <p:sldId id="300" r:id="rId4"/>
    <p:sldId id="263" r:id="rId5"/>
    <p:sldId id="260" r:id="rId6"/>
    <p:sldId id="259" r:id="rId7"/>
    <p:sldId id="301" r:id="rId8"/>
    <p:sldId id="302" r:id="rId9"/>
    <p:sldId id="303" r:id="rId10"/>
    <p:sldId id="304" r:id="rId11"/>
    <p:sldId id="305" r:id="rId12"/>
  </p:sldIdLst>
  <p:sldSz cx="9144000" cy="5143500" type="screen16x9"/>
  <p:notesSz cx="6858000" cy="9144000"/>
  <p:embeddedFontLst>
    <p:embeddedFont>
      <p:font typeface="Agency FB" panose="020B0503020202020204" pitchFamily="34" charset="0"/>
      <p:regular r:id="rId14"/>
      <p:bold r:id="rId15"/>
    </p:embeddedFont>
    <p:embeddedFont>
      <p:font typeface="Aldrich" panose="020B0604020202020204" charset="0"/>
      <p:regular r:id="rId16"/>
    </p:embeddedFont>
    <p:embeddedFont>
      <p:font typeface="Century Gothic" panose="020B0502020202020204" pitchFamily="34" charset="0"/>
      <p:regular r:id="rId17"/>
      <p:bold r:id="rId18"/>
      <p:italic r:id="rId19"/>
      <p:boldItalic r:id="rId20"/>
    </p:embeddedFont>
    <p:embeddedFont>
      <p:font typeface="Didact Gothic" panose="020B0604020202020204" charset="0"/>
      <p:regular r:id="rId21"/>
    </p:embeddedFont>
    <p:embeddedFont>
      <p:font typeface="PT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CE8DCC-60BA-42F8-9F17-3E66E57179D7}">
  <a:tblStyle styleId="{EBCE8DCC-60BA-42F8-9F17-3E66E57179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36406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16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71291a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71291a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88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71291a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71291a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02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22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28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10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71291a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71291a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55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71291a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71291a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498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722375" y="1104850"/>
            <a:ext cx="7699200" cy="3498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5" name="Google Shape;115;p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 name="Google Shape;116;p4"/>
          <p:cNvGrpSpPr/>
          <p:nvPr/>
        </p:nvGrpSpPr>
        <p:grpSpPr>
          <a:xfrm>
            <a:off x="8264864" y="2136847"/>
            <a:ext cx="1179753" cy="2854241"/>
            <a:chOff x="7907551" y="-114309"/>
            <a:chExt cx="1908059" cy="4616272"/>
          </a:xfrm>
        </p:grpSpPr>
        <p:sp>
          <p:nvSpPr>
            <p:cNvPr id="117" name="Google Shape;117;p4"/>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4"/>
          <p:cNvSpPr/>
          <p:nvPr/>
        </p:nvSpPr>
        <p:spPr>
          <a:xfrm>
            <a:off x="806725"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4"/>
          <p:cNvCxnSpPr/>
          <p:nvPr/>
        </p:nvCxnSpPr>
        <p:spPr>
          <a:xfrm rot="10800000">
            <a:off x="7381950" y="4895850"/>
            <a:ext cx="11334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6"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600" dirty="0">
                <a:latin typeface="Century Gothic"/>
                <a:ea typeface="Century Gothic"/>
                <a:cs typeface="Century Gothic"/>
                <a:sym typeface="Century Gothic"/>
              </a:rPr>
              <a:t>Educadora: _</a:t>
            </a:r>
            <a:r>
              <a:rPr lang="es-MX" sz="1600" dirty="0" err="1">
                <a:latin typeface="Century Gothic"/>
                <a:ea typeface="Century Gothic"/>
                <a:cs typeface="Century Gothic"/>
                <a:sym typeface="Century Gothic"/>
              </a:rPr>
              <a:t>Maria</a:t>
            </a:r>
            <a:r>
              <a:rPr lang="es-MX" sz="1600" dirty="0">
                <a:latin typeface="Century Gothic"/>
                <a:ea typeface="Century Gothic"/>
                <a:cs typeface="Century Gothic"/>
                <a:sym typeface="Century Gothic"/>
              </a:rPr>
              <a:t> del Socorro Guerrero_</a:t>
            </a:r>
            <a:endParaRPr sz="1600" dirty="0">
              <a:solidFill>
                <a:schemeClr val="accent5"/>
              </a:solidFill>
              <a:latin typeface="Century Gothic"/>
              <a:ea typeface="Century Gothic"/>
              <a:cs typeface="Century Gothic"/>
              <a:sym typeface="Century Gothic"/>
            </a:endParaRPr>
          </a:p>
        </p:txBody>
      </p:sp>
      <p:sp>
        <p:nvSpPr>
          <p:cNvPr id="498" name="Google Shape;498;p27"/>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dirty="0"/>
              <a:t>SÉPTIMA SESIÓN ORDINARIA DE CONSEJO TÉCNICO ESCOLAR</a:t>
            </a:r>
            <a:endParaRPr sz="2800" dirty="0"/>
          </a:p>
        </p:txBody>
      </p:sp>
      <p:grpSp>
        <p:nvGrpSpPr>
          <p:cNvPr id="499" name="Google Shape;499;p27"/>
          <p:cNvGrpSpPr/>
          <p:nvPr/>
        </p:nvGrpSpPr>
        <p:grpSpPr>
          <a:xfrm flipH="1">
            <a:off x="1783208" y="704857"/>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rot="1628208">
            <a:off x="6677278" y="3040846"/>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8"/>
          <p:cNvSpPr txBox="1">
            <a:spLocks noGrp="1"/>
          </p:cNvSpPr>
          <p:nvPr>
            <p:ph type="body" idx="1"/>
          </p:nvPr>
        </p:nvSpPr>
        <p:spPr>
          <a:xfrm>
            <a:off x="434509" y="321733"/>
            <a:ext cx="7699200" cy="4385733"/>
          </a:xfrm>
          <a:prstGeom prst="rect">
            <a:avLst/>
          </a:prstGeom>
        </p:spPr>
        <p:txBody>
          <a:bodyPr spcFirstLastPara="1" wrap="square" lIns="91425" tIns="91425" rIns="91425" bIns="91425" anchor="t" anchorCtr="0">
            <a:noAutofit/>
          </a:bodyPr>
          <a:lstStyle/>
          <a:p>
            <a:pPr marL="88900" indent="0" algn="just">
              <a:buNone/>
            </a:pPr>
            <a:r>
              <a:rPr lang="es-MX" sz="1400" b="1" dirty="0"/>
              <a:t>Recupere </a:t>
            </a:r>
            <a:r>
              <a:rPr lang="es-MX" sz="1400" dirty="0"/>
              <a:t>aquellos instrumentos y fuentes de información de sus estudiantes, que den cuenta de la situación de sus aprendizajes; sus capacidades y necesidades; las formas de comunicación; su estado socioemocional, ambiente familiar, entre otros aspectos relevantes, por ejemplo: </a:t>
            </a:r>
          </a:p>
          <a:p>
            <a:pPr algn="just"/>
            <a:endParaRPr lang="es-MX" sz="1400" dirty="0"/>
          </a:p>
          <a:p>
            <a:pPr marL="88900" indent="0" algn="just">
              <a:buNone/>
            </a:pPr>
            <a:r>
              <a:rPr lang="es-MX" sz="1400" dirty="0"/>
              <a:t> Resultados de evaluación de cada periodo y las observaciones correspondientes. </a:t>
            </a:r>
          </a:p>
          <a:p>
            <a:pPr marL="88900" indent="0" algn="just">
              <a:buNone/>
            </a:pPr>
            <a:r>
              <a:rPr lang="es-MX" sz="1400" dirty="0"/>
              <a:t> Semáforos de aprendizaje, cuadros comparativos, observaciones sobre el desarrollo de habilidades básicas y socioemocionales. </a:t>
            </a:r>
          </a:p>
          <a:p>
            <a:pPr marL="88900" indent="0" algn="just">
              <a:buNone/>
            </a:pPr>
            <a:r>
              <a:rPr lang="es-MX" sz="1400" dirty="0"/>
              <a:t> Listado de las alumnas y los alumnos que se encuentran en situación de riesgo y que requieren mayor apoyo, con comunicación sostenida o intermitente. </a:t>
            </a:r>
          </a:p>
          <a:p>
            <a:pPr marL="88900" indent="0" algn="just">
              <a:buNone/>
            </a:pPr>
            <a:r>
              <a:rPr lang="es-MX" sz="1400" dirty="0"/>
              <a:t> Listado de alumnas y alumnos con información insuficiente de su aprendizaje y sin comunicación (actualizado). </a:t>
            </a:r>
          </a:p>
          <a:p>
            <a:pPr marL="88900" indent="0" algn="just">
              <a:buNone/>
            </a:pPr>
            <a:r>
              <a:rPr lang="es-MX" sz="1400" dirty="0"/>
              <a:t> Opinión de las alumnas y los alumnos sobre sus aprendizajes, así como de madres, padres o tutores. </a:t>
            </a:r>
          </a:p>
          <a:p>
            <a:pPr marL="88900" indent="0" algn="just">
              <a:buNone/>
            </a:pPr>
            <a:r>
              <a:rPr lang="es-MX" sz="1400" dirty="0"/>
              <a:t> Otras fuentes que le reporten información valiosa acerca de la situación de sus educandos. </a:t>
            </a:r>
          </a:p>
          <a:p>
            <a:pPr marL="88900" indent="0" algn="just">
              <a:buNone/>
            </a:pPr>
            <a:endParaRPr lang="es-MX" sz="1400" dirty="0"/>
          </a:p>
          <a:p>
            <a:pPr marL="88900" indent="0" algn="just">
              <a:buNone/>
            </a:pPr>
            <a:r>
              <a:rPr lang="es-MX" sz="1400" dirty="0"/>
              <a:t>Con base en los instrumentos seleccionados elabore una </a:t>
            </a:r>
            <a:r>
              <a:rPr lang="es-MX" sz="1400" b="1" dirty="0"/>
              <a:t>Ficha descriptiva </a:t>
            </a:r>
            <a:r>
              <a:rPr lang="es-MX" sz="1400" dirty="0"/>
              <a:t>breve relacionada con las fortalezas y áreas de mejora de su grupo. También puede incluir recomendaciones u otros rubros que considere relevantes </a:t>
            </a:r>
            <a:endParaRPr sz="1400" dirty="0">
              <a:solidFill>
                <a:schemeClr val="accent5"/>
              </a:solidFill>
              <a:latin typeface="Century Gothic"/>
              <a:ea typeface="Century Gothic"/>
              <a:cs typeface="Century Gothic"/>
              <a:sym typeface="Century Gothic"/>
            </a:endParaRPr>
          </a:p>
        </p:txBody>
      </p:sp>
      <p:sp>
        <p:nvSpPr>
          <p:cNvPr id="3" name="CuadroTexto 2"/>
          <p:cNvSpPr txBox="1"/>
          <p:nvPr/>
        </p:nvSpPr>
        <p:spPr>
          <a:xfrm>
            <a:off x="3513762" y="4399689"/>
            <a:ext cx="28356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a:t>SE ANEXA FICHA EN WORD </a:t>
            </a:r>
          </a:p>
        </p:txBody>
      </p:sp>
    </p:spTree>
    <p:extLst>
      <p:ext uri="{BB962C8B-B14F-4D97-AF65-F5344CB8AC3E}">
        <p14:creationId xmlns:p14="http://schemas.microsoft.com/office/powerpoint/2010/main" val="30442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8"/>
          <p:cNvSpPr txBox="1">
            <a:spLocks noGrp="1"/>
          </p:cNvSpPr>
          <p:nvPr>
            <p:ph type="body" idx="1"/>
          </p:nvPr>
        </p:nvSpPr>
        <p:spPr>
          <a:xfrm>
            <a:off x="434509" y="321733"/>
            <a:ext cx="7699200" cy="4385733"/>
          </a:xfrm>
          <a:prstGeom prst="rect">
            <a:avLst/>
          </a:prstGeom>
        </p:spPr>
        <p:txBody>
          <a:bodyPr spcFirstLastPara="1" wrap="square" lIns="91425" tIns="91425" rIns="91425" bIns="91425" anchor="t" anchorCtr="0">
            <a:noAutofit/>
          </a:bodyPr>
          <a:lstStyle/>
          <a:p>
            <a:pPr marL="88900" indent="0" algn="just">
              <a:buNone/>
            </a:pPr>
            <a:r>
              <a:rPr lang="es-MX" sz="1400" dirty="0">
                <a:solidFill>
                  <a:schemeClr val="accent5"/>
                </a:solidFill>
                <a:latin typeface="Century Gothic"/>
                <a:ea typeface="Century Gothic"/>
                <a:cs typeface="Century Gothic"/>
                <a:sym typeface="Century Gothic"/>
              </a:rPr>
              <a:t>Anexa un ejemplo (propio o de la red), de una ficha descriptiva de un alumno como propuesta a tomar en cuenta para la elaboración de fichas de los alumnos: </a:t>
            </a:r>
            <a:endParaRPr sz="1400" dirty="0">
              <a:solidFill>
                <a:schemeClr val="accent5"/>
              </a:solidFill>
              <a:latin typeface="Century Gothic"/>
              <a:ea typeface="Century Gothic"/>
              <a:cs typeface="Century Gothic"/>
              <a:sym typeface="Century Gothic"/>
            </a:endParaRPr>
          </a:p>
        </p:txBody>
      </p:sp>
      <p:pic>
        <p:nvPicPr>
          <p:cNvPr id="3" name="Imagen 2">
            <a:extLst>
              <a:ext uri="{FF2B5EF4-FFF2-40B4-BE49-F238E27FC236}">
                <a16:creationId xmlns:a16="http://schemas.microsoft.com/office/drawing/2014/main" id="{7A99A61A-BF71-44CF-8C4A-1361C2B22455}"/>
              </a:ext>
            </a:extLst>
          </p:cNvPr>
          <p:cNvPicPr>
            <a:picLocks noChangeAspect="1"/>
          </p:cNvPicPr>
          <p:nvPr/>
        </p:nvPicPr>
        <p:blipFill>
          <a:blip r:embed="rId3"/>
          <a:stretch>
            <a:fillRect/>
          </a:stretch>
        </p:blipFill>
        <p:spPr>
          <a:xfrm>
            <a:off x="5038321" y="949841"/>
            <a:ext cx="2528767" cy="3662030"/>
          </a:xfrm>
          <a:prstGeom prst="rect">
            <a:avLst/>
          </a:prstGeom>
        </p:spPr>
      </p:pic>
      <p:pic>
        <p:nvPicPr>
          <p:cNvPr id="5" name="Imagen 4">
            <a:extLst>
              <a:ext uri="{FF2B5EF4-FFF2-40B4-BE49-F238E27FC236}">
                <a16:creationId xmlns:a16="http://schemas.microsoft.com/office/drawing/2014/main" id="{4322EA9A-92C6-4468-91FD-A432942FCD94}"/>
              </a:ext>
            </a:extLst>
          </p:cNvPr>
          <p:cNvPicPr>
            <a:picLocks noChangeAspect="1"/>
          </p:cNvPicPr>
          <p:nvPr/>
        </p:nvPicPr>
        <p:blipFill>
          <a:blip r:embed="rId4"/>
          <a:stretch>
            <a:fillRect/>
          </a:stretch>
        </p:blipFill>
        <p:spPr>
          <a:xfrm>
            <a:off x="2022629" y="985282"/>
            <a:ext cx="2261480" cy="3591147"/>
          </a:xfrm>
          <a:prstGeom prst="rect">
            <a:avLst/>
          </a:prstGeom>
        </p:spPr>
      </p:pic>
    </p:spTree>
    <p:extLst>
      <p:ext uri="{BB962C8B-B14F-4D97-AF65-F5344CB8AC3E}">
        <p14:creationId xmlns:p14="http://schemas.microsoft.com/office/powerpoint/2010/main" val="365359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3"/>
        <p:cNvGrpSpPr/>
        <p:nvPr/>
      </p:nvGrpSpPr>
      <p:grpSpPr>
        <a:xfrm>
          <a:off x="0" y="0"/>
          <a:ext cx="0" cy="0"/>
          <a:chOff x="0" y="0"/>
          <a:chExt cx="0" cy="0"/>
        </a:xfrm>
      </p:grpSpPr>
      <p:sp>
        <p:nvSpPr>
          <p:cNvPr id="544" name="Google Shape;544;p28"/>
          <p:cNvSpPr txBox="1">
            <a:spLocks noGrp="1"/>
          </p:cNvSpPr>
          <p:nvPr>
            <p:ph type="body" idx="1"/>
          </p:nvPr>
        </p:nvSpPr>
        <p:spPr>
          <a:xfrm>
            <a:off x="265175" y="1103450"/>
            <a:ext cx="7699200" cy="3498900"/>
          </a:xfrm>
          <a:prstGeom prst="rect">
            <a:avLst/>
          </a:prstGeom>
        </p:spPr>
        <p:txBody>
          <a:bodyPr spcFirstLastPara="1" wrap="square" lIns="91425" tIns="91425" rIns="91425" bIns="91425" anchor="t" anchorCtr="0">
            <a:noAutofit/>
          </a:bodyPr>
          <a:lstStyle/>
          <a:p>
            <a:pPr marL="88900" indent="0" algn="just">
              <a:buNone/>
            </a:pPr>
            <a:endParaRPr lang="es-MX" sz="1600" dirty="0"/>
          </a:p>
          <a:p>
            <a:pPr marL="88900" indent="0" algn="just">
              <a:buNone/>
            </a:pPr>
            <a:r>
              <a:rPr lang="es-MX" sz="1600" dirty="0"/>
              <a:t>Que el colectivo docente: </a:t>
            </a:r>
          </a:p>
          <a:p>
            <a:pPr marL="88900" indent="0" algn="just">
              <a:buNone/>
            </a:pPr>
            <a:endParaRPr lang="es-MX" sz="1600" dirty="0"/>
          </a:p>
          <a:p>
            <a:pPr marL="88900" indent="0" algn="just">
              <a:buNone/>
            </a:pPr>
            <a:r>
              <a:rPr lang="es-MX" sz="1600" dirty="0"/>
              <a:t>-  Dé continuidad a las acciones realizadas para favorecer el bienestar de la comunidad escolar, a través de su estrategia de gestión de las emociones, la empatía y la resiliencia (en el caso de los colectivos que pudieron realizarla) y la enriquezcan con actividades para la regulación de emociones. </a:t>
            </a:r>
          </a:p>
          <a:p>
            <a:pPr marL="88900" indent="0" algn="just">
              <a:buNone/>
            </a:pPr>
            <a:endParaRPr lang="es-MX" sz="1600" dirty="0"/>
          </a:p>
          <a:p>
            <a:pPr marL="88900" indent="0" algn="just">
              <a:buNone/>
            </a:pPr>
            <a:r>
              <a:rPr lang="es-MX" sz="1600" dirty="0"/>
              <a:t>-  Recupere y analice la información con la que cuenta de sus alumnas y alumnos acerca de sus aprendizajes, el nivel de comunicación que mantuvieron y otros aspectos relevantes durante el periodo de aprendizaje en casa, que les permita realizar fichas descriptivas de sus avances y áreas de mejora. </a:t>
            </a:r>
          </a:p>
          <a:p>
            <a:pPr marL="0" lvl="0" indent="0" algn="l" rtl="0">
              <a:spcBef>
                <a:spcPts val="0"/>
              </a:spcBef>
              <a:spcAft>
                <a:spcPts val="0"/>
              </a:spcAft>
              <a:buNone/>
            </a:pPr>
            <a:endParaRPr sz="1100" dirty="0">
              <a:solidFill>
                <a:schemeClr val="accent5"/>
              </a:solidFill>
              <a:latin typeface="Century Gothic"/>
              <a:ea typeface="Century Gothic"/>
              <a:cs typeface="Century Gothic"/>
              <a:sym typeface="Century Gothic"/>
            </a:endParaRPr>
          </a:p>
        </p:txBody>
      </p:sp>
      <p:sp>
        <p:nvSpPr>
          <p:cNvPr id="545" name="Google Shape;545;p28"/>
          <p:cNvSpPr txBox="1">
            <a:spLocks noGrp="1"/>
          </p:cNvSpPr>
          <p:nvPr>
            <p:ph type="title"/>
          </p:nvPr>
        </p:nvSpPr>
        <p:spPr>
          <a:xfrm>
            <a:off x="722400"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PROPÓSITOS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8"/>
          <p:cNvSpPr txBox="1">
            <a:spLocks noGrp="1"/>
          </p:cNvSpPr>
          <p:nvPr>
            <p:ph type="body" idx="1"/>
          </p:nvPr>
        </p:nvSpPr>
        <p:spPr>
          <a:xfrm>
            <a:off x="468375" y="836817"/>
            <a:ext cx="7699200" cy="3498900"/>
          </a:xfrm>
          <a:prstGeom prst="rect">
            <a:avLst/>
          </a:prstGeom>
        </p:spPr>
        <p:txBody>
          <a:bodyPr spcFirstLastPara="1" wrap="square" lIns="91425" tIns="91425" rIns="91425" bIns="91425" anchor="t" anchorCtr="0">
            <a:noAutofit/>
          </a:bodyPr>
          <a:lstStyle/>
          <a:p>
            <a:endParaRPr lang="es-MX" sz="2000" dirty="0"/>
          </a:p>
          <a:p>
            <a:pPr marL="88900" indent="0">
              <a:buNone/>
            </a:pPr>
            <a:r>
              <a:rPr lang="es-MX" sz="2000" dirty="0"/>
              <a:t>- Estrategia de gestión de las emociones, la empatía y la resiliencia, enriquecida con técnicas para la regulación de emociones. De no contar con la misma, es momento de comenzar su planeación y aplicación. </a:t>
            </a:r>
          </a:p>
          <a:p>
            <a:endParaRPr lang="es-MX" sz="2000" dirty="0"/>
          </a:p>
          <a:p>
            <a:pPr marL="88900" indent="0">
              <a:buNone/>
            </a:pPr>
            <a:r>
              <a:rPr lang="es-MX" sz="2000" dirty="0"/>
              <a:t>-  Ficha descriptiva del grupo que atiende. </a:t>
            </a:r>
          </a:p>
          <a:p>
            <a:pPr marL="88900" indent="0">
              <a:buNone/>
            </a:pPr>
            <a:endParaRPr lang="es-MX" sz="2000" dirty="0"/>
          </a:p>
          <a:p>
            <a:pPr marL="88900" indent="0">
              <a:buNone/>
            </a:pPr>
            <a:r>
              <a:rPr lang="es-MX" sz="2000" dirty="0"/>
              <a:t>-  Ejemplo de Ficha descriptiva de una alumna o alumno que se encuentre en riesgo de no alcanzar los aprendizajes fundamentales esperados. </a:t>
            </a:r>
          </a:p>
          <a:p>
            <a:pPr marL="0" lvl="0" indent="0" algn="l" rtl="0">
              <a:spcBef>
                <a:spcPts val="0"/>
              </a:spcBef>
              <a:spcAft>
                <a:spcPts val="0"/>
              </a:spcAft>
              <a:buNone/>
            </a:pPr>
            <a:endParaRPr sz="1100" dirty="0">
              <a:solidFill>
                <a:schemeClr val="accent5"/>
              </a:solidFill>
              <a:latin typeface="Century Gothic"/>
              <a:ea typeface="Century Gothic"/>
              <a:cs typeface="Century Gothic"/>
              <a:sym typeface="Century Gothic"/>
            </a:endParaRPr>
          </a:p>
        </p:txBody>
      </p:sp>
      <p:sp>
        <p:nvSpPr>
          <p:cNvPr id="545" name="Google Shape;545;p28"/>
          <p:cNvSpPr txBox="1">
            <a:spLocks noGrp="1"/>
          </p:cNvSpPr>
          <p:nvPr>
            <p:ph type="title"/>
          </p:nvPr>
        </p:nvSpPr>
        <p:spPr>
          <a:xfrm>
            <a:off x="722400"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PRODUCTOS</a:t>
            </a:r>
            <a:endParaRPr dirty="0"/>
          </a:p>
        </p:txBody>
      </p:sp>
    </p:spTree>
    <p:extLst>
      <p:ext uri="{BB962C8B-B14F-4D97-AF65-F5344CB8AC3E}">
        <p14:creationId xmlns:p14="http://schemas.microsoft.com/office/powerpoint/2010/main" val="109921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668378" y="830557"/>
            <a:ext cx="6923856" cy="236227"/>
          </a:xfrm>
          <a:prstGeom prst="rect">
            <a:avLst/>
          </a:prstGeom>
        </p:spPr>
        <p:txBody>
          <a:bodyPr spcFirstLastPara="1" wrap="square" lIns="91425" tIns="91425" rIns="91425" bIns="91425" anchor="ctr" anchorCtr="0">
            <a:noAutofit/>
          </a:bodyPr>
          <a:lstStyle/>
          <a:p>
            <a:endParaRPr lang="es-MX" sz="1800" dirty="0"/>
          </a:p>
          <a:p>
            <a:r>
              <a:rPr lang="es-MX" sz="1600" b="1" dirty="0"/>
              <a:t>Recupere </a:t>
            </a:r>
            <a:r>
              <a:rPr lang="es-MX" sz="1600" dirty="0"/>
              <a:t>las acciones que haya realizado en el marco de su estrategia para la gestión de emociones y el desarrollo de la empatía y la resiliencia. Reflexione: </a:t>
            </a:r>
          </a:p>
          <a:p>
            <a:pPr marL="0" lvl="0" indent="0" algn="ctr" rtl="0">
              <a:spcBef>
                <a:spcPts val="0"/>
              </a:spcBef>
              <a:spcAft>
                <a:spcPts val="0"/>
              </a:spcAft>
              <a:buNone/>
            </a:pPr>
            <a:endParaRPr sz="1800" dirty="0"/>
          </a:p>
        </p:txBody>
      </p:sp>
      <p:sp>
        <p:nvSpPr>
          <p:cNvPr id="787" name="Google Shape;787;p34"/>
          <p:cNvSpPr txBox="1">
            <a:spLocks noGrp="1"/>
          </p:cNvSpPr>
          <p:nvPr>
            <p:ph type="title"/>
          </p:nvPr>
        </p:nvSpPr>
        <p:spPr>
          <a:xfrm>
            <a:off x="1155841" y="3122232"/>
            <a:ext cx="7175215" cy="1311438"/>
          </a:xfrm>
          <a:prstGeom prst="rect">
            <a:avLst/>
          </a:prstGeom>
        </p:spPr>
        <p:txBody>
          <a:bodyPr spcFirstLastPara="1" wrap="square" lIns="91425" tIns="91425" rIns="91425" bIns="91425" anchor="ctr" anchorCtr="0">
            <a:noAutofit/>
          </a:bodyPr>
          <a:lstStyle/>
          <a:p>
            <a:pPr algn="l"/>
            <a:br>
              <a:rPr lang="es-MX" sz="1400" b="0" dirty="0">
                <a:latin typeface="Agency FB" panose="020B0503020202020204" pitchFamily="34" charset="0"/>
              </a:rPr>
            </a:br>
            <a:r>
              <a:rPr lang="es-MX" sz="1400" b="0" dirty="0">
                <a:latin typeface="Agency FB" panose="020B0503020202020204" pitchFamily="34" charset="0"/>
              </a:rPr>
              <a:t> 1. ¿Cómo le ayudaron las acciones realizadas a mejorar su propio estado emocional?</a:t>
            </a:r>
            <a:br>
              <a:rPr lang="es-MX" sz="1400" b="0" dirty="0">
                <a:latin typeface="Agency FB" panose="020B0503020202020204" pitchFamily="34" charset="0"/>
              </a:rPr>
            </a:br>
            <a:r>
              <a:rPr lang="es-MX" sz="1400" b="0" dirty="0">
                <a:latin typeface="Agency FB" panose="020B0503020202020204" pitchFamily="34" charset="0"/>
              </a:rPr>
              <a:t> 2.  ¿Cómo expresan las NNA sus emociones?, ¿en qué situaciones muestran alegría, miedo, enojo, tristeza? y, ¿qué hacen para sentirse mejor?</a:t>
            </a:r>
            <a:br>
              <a:rPr lang="es-MX" sz="1400" b="0" dirty="0">
                <a:latin typeface="Agency FB" panose="020B0503020202020204" pitchFamily="34" charset="0"/>
              </a:rPr>
            </a:br>
            <a:r>
              <a:rPr lang="es-MX" sz="1400" b="0" dirty="0">
                <a:latin typeface="Agency FB" panose="020B0503020202020204" pitchFamily="34" charset="0"/>
              </a:rPr>
              <a:t> 3. ¿De qué forma ha procurado que sus educandos expresen, reconozcan y reflexionen sobre las emociones que presentan?</a:t>
            </a:r>
            <a:br>
              <a:rPr lang="es-MX" sz="1400" b="0" dirty="0">
                <a:latin typeface="Agency FB" panose="020B0503020202020204" pitchFamily="34" charset="0"/>
              </a:rPr>
            </a:br>
            <a:r>
              <a:rPr lang="es-MX" sz="1400" b="0" dirty="0">
                <a:latin typeface="Agency FB" panose="020B0503020202020204" pitchFamily="34" charset="0"/>
              </a:rPr>
              <a:t> 4. ¿Qué indicadores le permiten reconocer si los estados emocionales de sus estudiantes han mejorado? </a:t>
            </a:r>
            <a:br>
              <a:rPr lang="es-MX" sz="1400" b="0" dirty="0">
                <a:latin typeface="Agency FB" panose="020B0503020202020204" pitchFamily="34" charset="0"/>
              </a:rPr>
            </a:br>
            <a:br>
              <a:rPr lang="es-MX" sz="1400" b="0" dirty="0">
                <a:latin typeface="Agency FB" panose="020B0503020202020204" pitchFamily="34" charset="0"/>
              </a:rPr>
            </a:br>
            <a:r>
              <a:rPr lang="es-MX" sz="1400" b="0" dirty="0">
                <a:latin typeface="Agency FB" panose="020B0503020202020204" pitchFamily="34" charset="0"/>
              </a:rPr>
              <a:t>Respuesta: </a:t>
            </a:r>
            <a:br>
              <a:rPr lang="es-MX" sz="1400" b="0" dirty="0">
                <a:latin typeface="Agency FB" panose="020B0503020202020204" pitchFamily="34" charset="0"/>
              </a:rPr>
            </a:br>
            <a:r>
              <a:rPr lang="es-MX" sz="1400" b="0" dirty="0">
                <a:latin typeface="Agency FB" panose="020B0503020202020204" pitchFamily="34" charset="0"/>
              </a:rPr>
              <a:t>1. Me e sentido con poca actitud y animo por cuestiones familiares que repercuten en mi estado emocional, añadiendo que ahora son menos las mamás que están enviando sus evidencias pero ya inicie mi terapia y fue mi primer sesión con la psicóloga y me siento bien, </a:t>
            </a:r>
            <a:br>
              <a:rPr lang="es-MX" sz="1400" b="0" dirty="0">
                <a:latin typeface="Agency FB" panose="020B0503020202020204" pitchFamily="34" charset="0"/>
              </a:rPr>
            </a:br>
            <a:r>
              <a:rPr lang="es-MX" sz="1400" b="0" dirty="0">
                <a:latin typeface="Agency FB" panose="020B0503020202020204" pitchFamily="34" charset="0"/>
              </a:rPr>
              <a:t>2. Los niños se sienten bien, no tienen miedo, algunos tienen ganas de ir a la escuela,  creo que están muy desacostumbrados a su rol de asistir a clases los de 3ro y los de 2do no tiene una idea muy clara de como seria el estar en el kínder. En algunas actividades en donde identifican enojo o tristeza se sienten bien hablando con mamá, que les den un abrazo o jugar.</a:t>
            </a:r>
            <a:br>
              <a:rPr lang="es-MX" sz="1400" b="0" dirty="0">
                <a:latin typeface="Agency FB" panose="020B0503020202020204" pitchFamily="34" charset="0"/>
              </a:rPr>
            </a:br>
            <a:r>
              <a:rPr lang="es-MX" sz="1400" b="0" dirty="0">
                <a:latin typeface="Agency FB" panose="020B0503020202020204" pitchFamily="34" charset="0"/>
              </a:rPr>
              <a:t>3. Es algo muy frecuente de 1 a 2 veces en cada plan. Poco a poco intento que reconozcan más emociones de las básicas como el miedo, alegría o tristeza.</a:t>
            </a:r>
            <a:br>
              <a:rPr lang="es-MX" sz="1400" b="0" dirty="0">
                <a:latin typeface="Agency FB" panose="020B0503020202020204" pitchFamily="34" charset="0"/>
              </a:rPr>
            </a:br>
            <a:r>
              <a:rPr lang="es-MX" sz="1400" b="0" dirty="0">
                <a:latin typeface="Agency FB" panose="020B0503020202020204" pitchFamily="34" charset="0"/>
              </a:rPr>
              <a:t>4. Sus audios o videos son mi evidencia más clara para saber cómo están al escucharlos y observarlos. </a:t>
            </a: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br>
              <a:rPr lang="es-MX" sz="1400" b="0" dirty="0">
                <a:latin typeface="Agency FB" panose="020B0503020202020204" pitchFamily="34" charset="0"/>
              </a:rPr>
            </a:br>
            <a:endParaRPr sz="1400" dirty="0">
              <a:latin typeface="Agency FB" panose="020B0503020202020204" pitchFamily="34" charset="0"/>
            </a:endParaRPr>
          </a:p>
        </p:txBody>
      </p:sp>
      <p:grpSp>
        <p:nvGrpSpPr>
          <p:cNvPr id="796" name="Google Shape;796;p34"/>
          <p:cNvGrpSpPr/>
          <p:nvPr/>
        </p:nvGrpSpPr>
        <p:grpSpPr>
          <a:xfrm rot="132037" flipH="1">
            <a:off x="7495981" y="1045848"/>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299793" y="1362645"/>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625181" y="501237"/>
            <a:ext cx="3441000" cy="42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MX" dirty="0"/>
              <a:t>Video de </a:t>
            </a:r>
            <a:r>
              <a:rPr lang="es-MX" dirty="0" err="1"/>
              <a:t>Alike</a:t>
            </a:r>
            <a:endParaRPr dirty="0"/>
          </a:p>
        </p:txBody>
      </p:sp>
      <p:sp>
        <p:nvSpPr>
          <p:cNvPr id="679" name="Google Shape;679;p31"/>
          <p:cNvSpPr txBox="1">
            <a:spLocks noGrp="1"/>
          </p:cNvSpPr>
          <p:nvPr>
            <p:ph type="subTitle" idx="1"/>
          </p:nvPr>
        </p:nvSpPr>
        <p:spPr>
          <a:xfrm>
            <a:off x="4066181" y="418275"/>
            <a:ext cx="3961890" cy="4223988"/>
          </a:xfrm>
          <a:prstGeom prst="rect">
            <a:avLst/>
          </a:prstGeom>
        </p:spPr>
        <p:txBody>
          <a:bodyPr spcFirstLastPara="1" wrap="square" lIns="91425" tIns="91425" rIns="91425" bIns="91425" anchor="t" anchorCtr="0">
            <a:noAutofit/>
          </a:bodyPr>
          <a:lstStyle/>
          <a:p>
            <a:pPr marL="0" indent="0" algn="l">
              <a:spcAft>
                <a:spcPts val="1600"/>
              </a:spcAft>
            </a:pPr>
            <a:r>
              <a:rPr lang="es-MX" sz="1400" b="1" dirty="0"/>
              <a:t>Observa el siguiente video: </a:t>
            </a:r>
            <a:r>
              <a:rPr lang="es-MX" sz="1400" dirty="0"/>
              <a:t>https://www.youtube.com/watch?v=kQjtK32mGJQY contesta: </a:t>
            </a:r>
            <a:br>
              <a:rPr lang="es-MX" sz="1400" dirty="0"/>
            </a:br>
            <a:r>
              <a:rPr lang="es-MX" sz="1400" dirty="0"/>
              <a:t>- ¿Cómo cambió el estado emocional del niño durante la historia?, ¿qué influyó en su transformación? R: Se fue apagando su alegría, su entusiasmo por ir a clases, se puso triste al tener que repetir siempre la misma rutina para ir en el mismo camino que sus compañeros y las personas que lo rodean.</a:t>
            </a:r>
          </a:p>
          <a:p>
            <a:pPr marL="0" lvl="0" indent="0" algn="l" rtl="0">
              <a:spcBef>
                <a:spcPts val="0"/>
              </a:spcBef>
              <a:spcAft>
                <a:spcPts val="1600"/>
              </a:spcAft>
              <a:buNone/>
            </a:pPr>
            <a:r>
              <a:rPr lang="es-MX" sz="1400" dirty="0"/>
              <a:t>- Piense en las niñas, niños o adolescentes que atiende, ¿qué situaciones les producen preocupación o frustración?, ¿qué les interesa y motiva a aprender? R: Lo que más les preocupa a su edad es no poder jugar, hacer amigos, los regaños de sus papás. Les interesan las cosas que sean divertidas, donde puedan ser ellos, que les guste y que les llamen su atención, cosas que no conocen o aun no han explorado.</a:t>
            </a:r>
          </a:p>
          <a:p>
            <a:r>
              <a:rPr lang="es-MX" dirty="0"/>
              <a:t>	</a:t>
            </a:r>
          </a:p>
          <a:p>
            <a:pPr marL="0" lvl="0" indent="0" algn="l" rtl="0">
              <a:spcBef>
                <a:spcPts val="0"/>
              </a:spcBef>
              <a:spcAft>
                <a:spcPts val="1600"/>
              </a:spcAft>
              <a:buNone/>
            </a:pPr>
            <a:endParaRPr lang="es-MX" dirty="0"/>
          </a:p>
          <a:p>
            <a:pPr marL="0" lvl="0" indent="0" algn="l" rtl="0">
              <a:spcBef>
                <a:spcPts val="0"/>
              </a:spcBef>
              <a:spcAft>
                <a:spcPts val="1600"/>
              </a:spcAft>
              <a:buNone/>
            </a:pPr>
            <a:endParaRPr dirty="0"/>
          </a:p>
        </p:txBody>
      </p:sp>
      <p:pic>
        <p:nvPicPr>
          <p:cNvPr id="2" name="Imagen 1"/>
          <p:cNvPicPr>
            <a:picLocks noChangeAspect="1"/>
          </p:cNvPicPr>
          <p:nvPr/>
        </p:nvPicPr>
        <p:blipFill>
          <a:blip r:embed="rId3"/>
          <a:stretch>
            <a:fillRect/>
          </a:stretch>
        </p:blipFill>
        <p:spPr>
          <a:xfrm>
            <a:off x="625181" y="1534097"/>
            <a:ext cx="3012820" cy="23944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30"/>
          <p:cNvSpPr txBox="1">
            <a:spLocks noGrp="1"/>
          </p:cNvSpPr>
          <p:nvPr>
            <p:ph type="subTitle" idx="1"/>
          </p:nvPr>
        </p:nvSpPr>
        <p:spPr>
          <a:xfrm>
            <a:off x="2492102" y="1681768"/>
            <a:ext cx="4159800" cy="33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dirty="0"/>
              <a:t>Anexa en las siguientes diapositivas evidencias de trabajo exitoso que hayas implementado en tu planeación respecto a la gestión de emociones, desarrollo de empatía y resiliencia.</a:t>
            </a:r>
            <a:endParaRPr dirty="0"/>
          </a:p>
        </p:txBody>
      </p:sp>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EVIDENCIAS</a:t>
            </a:r>
            <a:br>
              <a:rPr lang="es-MX" dirty="0"/>
            </a:br>
            <a:r>
              <a:rPr lang="es-MX" dirty="0"/>
              <a:t>Cuento del monstruo de las emociones</a:t>
            </a:r>
          </a:p>
        </p:txBody>
      </p:sp>
      <p:pic>
        <p:nvPicPr>
          <p:cNvPr id="3" name="Imagen 2">
            <a:extLst>
              <a:ext uri="{FF2B5EF4-FFF2-40B4-BE49-F238E27FC236}">
                <a16:creationId xmlns:a16="http://schemas.microsoft.com/office/drawing/2014/main" id="{D549D91C-4C23-419E-A062-79122568A218}"/>
              </a:ext>
            </a:extLst>
          </p:cNvPr>
          <p:cNvPicPr>
            <a:picLocks noChangeAspect="1"/>
          </p:cNvPicPr>
          <p:nvPr/>
        </p:nvPicPr>
        <p:blipFill>
          <a:blip r:embed="rId2"/>
          <a:stretch>
            <a:fillRect/>
          </a:stretch>
        </p:blipFill>
        <p:spPr>
          <a:xfrm>
            <a:off x="392055" y="1460203"/>
            <a:ext cx="1291655" cy="2656359"/>
          </a:xfrm>
          <a:prstGeom prst="rect">
            <a:avLst/>
          </a:prstGeom>
        </p:spPr>
      </p:pic>
      <p:pic>
        <p:nvPicPr>
          <p:cNvPr id="4" name="Imagen 3">
            <a:extLst>
              <a:ext uri="{FF2B5EF4-FFF2-40B4-BE49-F238E27FC236}">
                <a16:creationId xmlns:a16="http://schemas.microsoft.com/office/drawing/2014/main" id="{09AEA143-ADB5-4F06-A67B-E6442C550A3C}"/>
              </a:ext>
            </a:extLst>
          </p:cNvPr>
          <p:cNvPicPr>
            <a:picLocks noChangeAspect="1"/>
          </p:cNvPicPr>
          <p:nvPr/>
        </p:nvPicPr>
        <p:blipFill>
          <a:blip r:embed="rId3"/>
          <a:stretch>
            <a:fillRect/>
          </a:stretch>
        </p:blipFill>
        <p:spPr>
          <a:xfrm>
            <a:off x="1788109" y="1742860"/>
            <a:ext cx="1432971" cy="2946984"/>
          </a:xfrm>
          <a:prstGeom prst="rect">
            <a:avLst/>
          </a:prstGeom>
        </p:spPr>
      </p:pic>
      <p:pic>
        <p:nvPicPr>
          <p:cNvPr id="6" name="Imagen 5">
            <a:extLst>
              <a:ext uri="{FF2B5EF4-FFF2-40B4-BE49-F238E27FC236}">
                <a16:creationId xmlns:a16="http://schemas.microsoft.com/office/drawing/2014/main" id="{D61CF5DA-EEA8-4539-9C2D-D94541DED51C}"/>
              </a:ext>
            </a:extLst>
          </p:cNvPr>
          <p:cNvPicPr>
            <a:picLocks noChangeAspect="1"/>
          </p:cNvPicPr>
          <p:nvPr/>
        </p:nvPicPr>
        <p:blipFill>
          <a:blip r:embed="rId4"/>
          <a:stretch>
            <a:fillRect/>
          </a:stretch>
        </p:blipFill>
        <p:spPr>
          <a:xfrm>
            <a:off x="3540533" y="1460203"/>
            <a:ext cx="1473904" cy="3031165"/>
          </a:xfrm>
          <a:prstGeom prst="rect">
            <a:avLst/>
          </a:prstGeom>
        </p:spPr>
      </p:pic>
      <p:pic>
        <p:nvPicPr>
          <p:cNvPr id="7" name="Imagen 6">
            <a:extLst>
              <a:ext uri="{FF2B5EF4-FFF2-40B4-BE49-F238E27FC236}">
                <a16:creationId xmlns:a16="http://schemas.microsoft.com/office/drawing/2014/main" id="{528902CB-93C6-4A0C-8977-37EC3CBF085F}"/>
              </a:ext>
            </a:extLst>
          </p:cNvPr>
          <p:cNvPicPr>
            <a:picLocks noChangeAspect="1"/>
          </p:cNvPicPr>
          <p:nvPr/>
        </p:nvPicPr>
        <p:blipFill>
          <a:blip r:embed="rId5"/>
          <a:stretch>
            <a:fillRect/>
          </a:stretch>
        </p:blipFill>
        <p:spPr>
          <a:xfrm>
            <a:off x="5194046" y="1531968"/>
            <a:ext cx="1570413" cy="3229641"/>
          </a:xfrm>
          <a:prstGeom prst="rect">
            <a:avLst/>
          </a:prstGeom>
        </p:spPr>
      </p:pic>
      <p:pic>
        <p:nvPicPr>
          <p:cNvPr id="8" name="Imagen 7">
            <a:extLst>
              <a:ext uri="{FF2B5EF4-FFF2-40B4-BE49-F238E27FC236}">
                <a16:creationId xmlns:a16="http://schemas.microsoft.com/office/drawing/2014/main" id="{C23875B9-284A-4075-AADB-E104E739D469}"/>
              </a:ext>
            </a:extLst>
          </p:cNvPr>
          <p:cNvPicPr>
            <a:picLocks noChangeAspect="1"/>
          </p:cNvPicPr>
          <p:nvPr/>
        </p:nvPicPr>
        <p:blipFill>
          <a:blip r:embed="rId6"/>
          <a:stretch>
            <a:fillRect/>
          </a:stretch>
        </p:blipFill>
        <p:spPr>
          <a:xfrm>
            <a:off x="7139422" y="1430389"/>
            <a:ext cx="1543267" cy="3173814"/>
          </a:xfrm>
          <a:prstGeom prst="rect">
            <a:avLst/>
          </a:prstGeom>
        </p:spPr>
      </p:pic>
    </p:spTree>
    <p:extLst>
      <p:ext uri="{BB962C8B-B14F-4D97-AF65-F5344CB8AC3E}">
        <p14:creationId xmlns:p14="http://schemas.microsoft.com/office/powerpoint/2010/main" val="42623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EVIDENCIAS</a:t>
            </a:r>
            <a:br>
              <a:rPr lang="es-MX" dirty="0"/>
            </a:br>
            <a:r>
              <a:rPr lang="es-MX" dirty="0"/>
              <a:t>Técnicas para relajarse</a:t>
            </a:r>
            <a:br>
              <a:rPr lang="es-MX" dirty="0"/>
            </a:br>
            <a:br>
              <a:rPr lang="es-MX" dirty="0"/>
            </a:br>
            <a:r>
              <a:rPr lang="es-MX" dirty="0"/>
              <a:t>*Audio de Daleyza</a:t>
            </a:r>
          </a:p>
        </p:txBody>
      </p:sp>
    </p:spTree>
    <p:extLst>
      <p:ext uri="{BB962C8B-B14F-4D97-AF65-F5344CB8AC3E}">
        <p14:creationId xmlns:p14="http://schemas.microsoft.com/office/powerpoint/2010/main" val="58978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EVIDENCIAS</a:t>
            </a:r>
            <a:br>
              <a:rPr lang="es-MX" dirty="0"/>
            </a:br>
            <a:r>
              <a:rPr lang="es-MX" dirty="0"/>
              <a:t>Cómo me sentí en el día</a:t>
            </a:r>
          </a:p>
        </p:txBody>
      </p:sp>
      <p:pic>
        <p:nvPicPr>
          <p:cNvPr id="10" name="Imagen 9">
            <a:extLst>
              <a:ext uri="{FF2B5EF4-FFF2-40B4-BE49-F238E27FC236}">
                <a16:creationId xmlns:a16="http://schemas.microsoft.com/office/drawing/2014/main" id="{9C3ED5B0-3925-4A83-A510-3C9C86AC926C}"/>
              </a:ext>
            </a:extLst>
          </p:cNvPr>
          <p:cNvPicPr>
            <a:picLocks noChangeAspect="1"/>
          </p:cNvPicPr>
          <p:nvPr/>
        </p:nvPicPr>
        <p:blipFill>
          <a:blip r:embed="rId2"/>
          <a:stretch>
            <a:fillRect/>
          </a:stretch>
        </p:blipFill>
        <p:spPr>
          <a:xfrm>
            <a:off x="3836771" y="1634200"/>
            <a:ext cx="1470458" cy="3024077"/>
          </a:xfrm>
          <a:prstGeom prst="rect">
            <a:avLst/>
          </a:prstGeom>
        </p:spPr>
      </p:pic>
      <p:pic>
        <p:nvPicPr>
          <p:cNvPr id="12" name="Imagen 11">
            <a:extLst>
              <a:ext uri="{FF2B5EF4-FFF2-40B4-BE49-F238E27FC236}">
                <a16:creationId xmlns:a16="http://schemas.microsoft.com/office/drawing/2014/main" id="{B182B771-D9B5-415D-BF20-A4DEFCF1F9F9}"/>
              </a:ext>
            </a:extLst>
          </p:cNvPr>
          <p:cNvPicPr>
            <a:picLocks noChangeAspect="1"/>
          </p:cNvPicPr>
          <p:nvPr/>
        </p:nvPicPr>
        <p:blipFill>
          <a:blip r:embed="rId3"/>
          <a:stretch>
            <a:fillRect/>
          </a:stretch>
        </p:blipFill>
        <p:spPr>
          <a:xfrm>
            <a:off x="5546681" y="1634200"/>
            <a:ext cx="1539392" cy="3165844"/>
          </a:xfrm>
          <a:prstGeom prst="rect">
            <a:avLst/>
          </a:prstGeom>
        </p:spPr>
      </p:pic>
      <p:pic>
        <p:nvPicPr>
          <p:cNvPr id="16" name="Imagen 15">
            <a:extLst>
              <a:ext uri="{FF2B5EF4-FFF2-40B4-BE49-F238E27FC236}">
                <a16:creationId xmlns:a16="http://schemas.microsoft.com/office/drawing/2014/main" id="{8AC47601-7AB8-4467-919D-65D4D9E76E1F}"/>
              </a:ext>
            </a:extLst>
          </p:cNvPr>
          <p:cNvPicPr>
            <a:picLocks noChangeAspect="1"/>
          </p:cNvPicPr>
          <p:nvPr/>
        </p:nvPicPr>
        <p:blipFill>
          <a:blip r:embed="rId4"/>
          <a:stretch>
            <a:fillRect/>
          </a:stretch>
        </p:blipFill>
        <p:spPr>
          <a:xfrm>
            <a:off x="7110413" y="602512"/>
            <a:ext cx="1599638" cy="3289745"/>
          </a:xfrm>
          <a:prstGeom prst="rect">
            <a:avLst/>
          </a:prstGeom>
        </p:spPr>
      </p:pic>
      <p:pic>
        <p:nvPicPr>
          <p:cNvPr id="20" name="Imagen 19">
            <a:extLst>
              <a:ext uri="{FF2B5EF4-FFF2-40B4-BE49-F238E27FC236}">
                <a16:creationId xmlns:a16="http://schemas.microsoft.com/office/drawing/2014/main" id="{2F9BF018-8334-472B-87B8-0FB2E7C8AC69}"/>
              </a:ext>
            </a:extLst>
          </p:cNvPr>
          <p:cNvPicPr>
            <a:picLocks noChangeAspect="1"/>
          </p:cNvPicPr>
          <p:nvPr/>
        </p:nvPicPr>
        <p:blipFill>
          <a:blip r:embed="rId5"/>
          <a:stretch>
            <a:fillRect/>
          </a:stretch>
        </p:blipFill>
        <p:spPr>
          <a:xfrm>
            <a:off x="2196764" y="1776962"/>
            <a:ext cx="1400556" cy="2880320"/>
          </a:xfrm>
          <a:prstGeom prst="rect">
            <a:avLst/>
          </a:prstGeom>
        </p:spPr>
      </p:pic>
      <p:pic>
        <p:nvPicPr>
          <p:cNvPr id="22" name="Imagen 21">
            <a:extLst>
              <a:ext uri="{FF2B5EF4-FFF2-40B4-BE49-F238E27FC236}">
                <a16:creationId xmlns:a16="http://schemas.microsoft.com/office/drawing/2014/main" id="{1BA5DA79-8D01-471F-8C9B-00F3D438D092}"/>
              </a:ext>
            </a:extLst>
          </p:cNvPr>
          <p:cNvPicPr>
            <a:picLocks noChangeAspect="1"/>
          </p:cNvPicPr>
          <p:nvPr/>
        </p:nvPicPr>
        <p:blipFill>
          <a:blip r:embed="rId6"/>
          <a:stretch>
            <a:fillRect/>
          </a:stretch>
        </p:blipFill>
        <p:spPr>
          <a:xfrm>
            <a:off x="545804" y="817100"/>
            <a:ext cx="1604932" cy="3300631"/>
          </a:xfrm>
          <a:prstGeom prst="rect">
            <a:avLst/>
          </a:prstGeom>
        </p:spPr>
      </p:pic>
    </p:spTree>
    <p:extLst>
      <p:ext uri="{BB962C8B-B14F-4D97-AF65-F5344CB8AC3E}">
        <p14:creationId xmlns:p14="http://schemas.microsoft.com/office/powerpoint/2010/main" val="3934322203"/>
      </p:ext>
    </p:extLst>
  </p:cSld>
  <p:clrMapOvr>
    <a:masterClrMapping/>
  </p:clrMapOvr>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979</Words>
  <Application>Microsoft Office PowerPoint</Application>
  <PresentationFormat>Presentación en pantalla (16:9)</PresentationFormat>
  <Paragraphs>39</Paragraphs>
  <Slides>11</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Century Gothic</vt:lpstr>
      <vt:lpstr>Aldrich</vt:lpstr>
      <vt:lpstr>Arial</vt:lpstr>
      <vt:lpstr>PT Sans</vt:lpstr>
      <vt:lpstr>Didact Gothic</vt:lpstr>
      <vt:lpstr>Agency FB</vt:lpstr>
      <vt:lpstr>Virtual Slides for Education Day by Slidesgo</vt:lpstr>
      <vt:lpstr>SÉPTIMA SESIÓN ORDINARIA DE CONSEJO TÉCNICO ESCOLAR</vt:lpstr>
      <vt:lpstr>PROPÓSITOS</vt:lpstr>
      <vt:lpstr>PRODUCTOS</vt:lpstr>
      <vt:lpstr>  1. ¿Cómo le ayudaron las acciones realizadas a mejorar su propio estado emocional?  2.  ¿Cómo expresan las NNA sus emociones?, ¿en qué situaciones muestran alegría, miedo, enojo, tristeza? y, ¿qué hacen para sentirse mejor?  3. ¿De qué forma ha procurado que sus educandos expresen, reconozcan y reflexionen sobre las emociones que presentan?  4. ¿Qué indicadores le permiten reconocer si los estados emocionales de sus estudiantes han mejorado?   Respuesta:  1. Me e sentido con poca actitud y animo por cuestiones familiares que repercuten en mi estado emocional, añadiendo que ahora son menos las mamás que están enviando sus evidencias pero ya inicie mi terapia y fue mi primer sesión con la psicóloga y me siento bien,  2. Los niños se sienten bien, no tienen miedo, algunos tienen ganas de ir a la escuela,  creo que están muy desacostumbrados a su rol de asistir a clases los de 3ro y los de 2do no tiene una idea muy clara de como seria el estar en el kínder. En algunas actividades en donde identifican enojo o tristeza se sienten bien hablando con mamá, que les den un abrazo o jugar. 3. Es algo muy frecuente de 1 a 2 veces en cada plan. Poco a poco intento que reconozcan más emociones de las básicas como el miedo, alegría o tristeza. 4. Sus audios o videos son mi evidencia más clara para saber cómo están al escucharlos y observarlos.         </vt:lpstr>
      <vt:lpstr>Video de Alike</vt:lpstr>
      <vt:lpstr>Presentación de PowerPoint</vt:lpstr>
      <vt:lpstr>EVIDENCIAS Cuento del monstruo de las emociones</vt:lpstr>
      <vt:lpstr>EVIDENCIAS Técnicas para relajarse  *Audio de Daleyza</vt:lpstr>
      <vt:lpstr>EVIDENCIAS Cómo me sentí en el día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SÉPTIMA SESIÓN ORDINARIA DE CONSEJO TÉCNICO ESCOLAR</dc:title>
  <dc:creator>Claudia Chacón</dc:creator>
  <cp:lastModifiedBy>Kokis Guerrero</cp:lastModifiedBy>
  <cp:revision>17</cp:revision>
  <dcterms:modified xsi:type="dcterms:W3CDTF">2021-05-21T14:08:35Z</dcterms:modified>
</cp:coreProperties>
</file>