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430" r:id="rId2"/>
    <p:sldId id="441" r:id="rId3"/>
    <p:sldId id="437" r:id="rId4"/>
    <p:sldId id="438" r:id="rId5"/>
    <p:sldId id="439" r:id="rId6"/>
    <p:sldId id="440" r:id="rId7"/>
    <p:sldId id="442" r:id="rId8"/>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7" autoAdjust="0"/>
    <p:restoredTop sz="94660"/>
  </p:normalViewPr>
  <p:slideViewPr>
    <p:cSldViewPr snapToGrid="0">
      <p:cViewPr varScale="1">
        <p:scale>
          <a:sx n="111" d="100"/>
          <a:sy n="111" d="100"/>
        </p:scale>
        <p:origin x="664"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rot="10800000">
              <a:off x="0" y="0"/>
              <a:ext cx="842596" cy="5666154"/>
            </a:xfrm>
            <a:prstGeom prst="triangle">
              <a:avLst>
                <a:gd name="adj" fmla="val 10000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lumMod val="75000"/>
                  </a:schemeClr>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76CA779E-D0FC-4FF2-AEBE-038EF2FA45E1}" type="datetimeFigureOut">
              <a:rPr lang="es-MX" smtClean="0"/>
              <a:t>20/05/21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AD7D0809-E7D8-4F36-B216-6448BE694475}" type="slidenum">
              <a:rPr lang="es-MX" smtClean="0"/>
              <a:t>‹Nº›</a:t>
            </a:fld>
            <a:endParaRPr lang="es-MX"/>
          </a:p>
        </p:txBody>
      </p:sp>
    </p:spTree>
    <p:extLst>
      <p:ext uri="{BB962C8B-B14F-4D97-AF65-F5344CB8AC3E}">
        <p14:creationId xmlns:p14="http://schemas.microsoft.com/office/powerpoint/2010/main" val="5598720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6CA779E-D0FC-4FF2-AEBE-038EF2FA45E1}" type="datetimeFigureOut">
              <a:rPr lang="es-MX" smtClean="0"/>
              <a:t>20/05/21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AD7D0809-E7D8-4F36-B216-6448BE694475}" type="slidenum">
              <a:rPr lang="es-MX" smtClean="0"/>
              <a:t>‹Nº›</a:t>
            </a:fld>
            <a:endParaRPr lang="es-MX"/>
          </a:p>
        </p:txBody>
      </p:sp>
    </p:spTree>
    <p:extLst>
      <p:ext uri="{BB962C8B-B14F-4D97-AF65-F5344CB8AC3E}">
        <p14:creationId xmlns:p14="http://schemas.microsoft.com/office/powerpoint/2010/main" val="6028272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6CA779E-D0FC-4FF2-AEBE-038EF2FA45E1}" type="datetimeFigureOut">
              <a:rPr lang="es-MX" smtClean="0"/>
              <a:t>20/05/21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AD7D0809-E7D8-4F36-B216-6448BE694475}" type="slidenum">
              <a:rPr lang="es-MX" smtClean="0"/>
              <a:t>‹Nº›</a:t>
            </a:fld>
            <a:endParaRPr lang="es-MX"/>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7777146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6CA779E-D0FC-4FF2-AEBE-038EF2FA45E1}" type="datetimeFigureOut">
              <a:rPr lang="es-MX" smtClean="0"/>
              <a:t>20/05/21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AD7D0809-E7D8-4F36-B216-6448BE694475}" type="slidenum">
              <a:rPr lang="es-MX" smtClean="0"/>
              <a:t>‹Nº›</a:t>
            </a:fld>
            <a:endParaRPr lang="es-MX"/>
          </a:p>
        </p:txBody>
      </p:sp>
    </p:spTree>
    <p:extLst>
      <p:ext uri="{BB962C8B-B14F-4D97-AF65-F5344CB8AC3E}">
        <p14:creationId xmlns:p14="http://schemas.microsoft.com/office/powerpoint/2010/main" val="23492636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6CA779E-D0FC-4FF2-AEBE-038EF2FA45E1}" type="datetimeFigureOut">
              <a:rPr lang="es-MX" smtClean="0"/>
              <a:t>20/05/21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AD7D0809-E7D8-4F36-B216-6448BE694475}" type="slidenum">
              <a:rPr lang="es-MX" smtClean="0"/>
              <a:t>‹Nº›</a:t>
            </a:fld>
            <a:endParaRPr lang="es-MX"/>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6572688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6CA779E-D0FC-4FF2-AEBE-038EF2FA45E1}" type="datetimeFigureOut">
              <a:rPr lang="es-MX" smtClean="0"/>
              <a:t>20/05/21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AD7D0809-E7D8-4F36-B216-6448BE694475}" type="slidenum">
              <a:rPr lang="es-MX" smtClean="0"/>
              <a:t>‹Nº›</a:t>
            </a:fld>
            <a:endParaRPr lang="es-MX"/>
          </a:p>
        </p:txBody>
      </p:sp>
    </p:spTree>
    <p:extLst>
      <p:ext uri="{BB962C8B-B14F-4D97-AF65-F5344CB8AC3E}">
        <p14:creationId xmlns:p14="http://schemas.microsoft.com/office/powerpoint/2010/main" val="31922694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6CA779E-D0FC-4FF2-AEBE-038EF2FA45E1}" type="datetimeFigureOut">
              <a:rPr lang="es-MX" smtClean="0"/>
              <a:t>20/05/21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AD7D0809-E7D8-4F36-B216-6448BE694475}" type="slidenum">
              <a:rPr lang="es-MX" smtClean="0"/>
              <a:t>‹Nº›</a:t>
            </a:fld>
            <a:endParaRPr lang="es-MX"/>
          </a:p>
        </p:txBody>
      </p:sp>
    </p:spTree>
    <p:extLst>
      <p:ext uri="{BB962C8B-B14F-4D97-AF65-F5344CB8AC3E}">
        <p14:creationId xmlns:p14="http://schemas.microsoft.com/office/powerpoint/2010/main" val="9628704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6CA779E-D0FC-4FF2-AEBE-038EF2FA45E1}" type="datetimeFigureOut">
              <a:rPr lang="es-MX" smtClean="0"/>
              <a:t>20/05/21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AD7D0809-E7D8-4F36-B216-6448BE694475}" type="slidenum">
              <a:rPr lang="es-MX" smtClean="0"/>
              <a:t>‹Nº›</a:t>
            </a:fld>
            <a:endParaRPr lang="es-MX"/>
          </a:p>
        </p:txBody>
      </p:sp>
    </p:spTree>
    <p:extLst>
      <p:ext uri="{BB962C8B-B14F-4D97-AF65-F5344CB8AC3E}">
        <p14:creationId xmlns:p14="http://schemas.microsoft.com/office/powerpoint/2010/main" val="9233063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6CA779E-D0FC-4FF2-AEBE-038EF2FA45E1}" type="datetimeFigureOut">
              <a:rPr lang="es-MX" smtClean="0"/>
              <a:t>20/05/21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AD7D0809-E7D8-4F36-B216-6448BE694475}" type="slidenum">
              <a:rPr lang="es-MX" smtClean="0"/>
              <a:t>‹Nº›</a:t>
            </a:fld>
            <a:endParaRPr lang="es-MX"/>
          </a:p>
        </p:txBody>
      </p:sp>
    </p:spTree>
    <p:extLst>
      <p:ext uri="{BB962C8B-B14F-4D97-AF65-F5344CB8AC3E}">
        <p14:creationId xmlns:p14="http://schemas.microsoft.com/office/powerpoint/2010/main" val="42759327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6CA779E-D0FC-4FF2-AEBE-038EF2FA45E1}" type="datetimeFigureOut">
              <a:rPr lang="es-MX" smtClean="0"/>
              <a:t>20/05/21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AD7D0809-E7D8-4F36-B216-6448BE694475}" type="slidenum">
              <a:rPr lang="es-MX" smtClean="0"/>
              <a:t>‹Nº›</a:t>
            </a:fld>
            <a:endParaRPr lang="es-MX"/>
          </a:p>
        </p:txBody>
      </p:sp>
    </p:spTree>
    <p:extLst>
      <p:ext uri="{BB962C8B-B14F-4D97-AF65-F5344CB8AC3E}">
        <p14:creationId xmlns:p14="http://schemas.microsoft.com/office/powerpoint/2010/main" val="25492935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76CA779E-D0FC-4FF2-AEBE-038EF2FA45E1}" type="datetimeFigureOut">
              <a:rPr lang="es-MX" smtClean="0"/>
              <a:t>20/05/21</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AD7D0809-E7D8-4F36-B216-6448BE694475}" type="slidenum">
              <a:rPr lang="es-MX" smtClean="0"/>
              <a:t>‹Nº›</a:t>
            </a:fld>
            <a:endParaRPr lang="es-MX"/>
          </a:p>
        </p:txBody>
      </p:sp>
    </p:spTree>
    <p:extLst>
      <p:ext uri="{BB962C8B-B14F-4D97-AF65-F5344CB8AC3E}">
        <p14:creationId xmlns:p14="http://schemas.microsoft.com/office/powerpoint/2010/main" val="8911251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76CA779E-D0FC-4FF2-AEBE-038EF2FA45E1}" type="datetimeFigureOut">
              <a:rPr lang="es-MX" smtClean="0"/>
              <a:t>20/05/21</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AD7D0809-E7D8-4F36-B216-6448BE694475}" type="slidenum">
              <a:rPr lang="es-MX" smtClean="0"/>
              <a:t>‹Nº›</a:t>
            </a:fld>
            <a:endParaRPr lang="es-MX"/>
          </a:p>
        </p:txBody>
      </p:sp>
    </p:spTree>
    <p:extLst>
      <p:ext uri="{BB962C8B-B14F-4D97-AF65-F5344CB8AC3E}">
        <p14:creationId xmlns:p14="http://schemas.microsoft.com/office/powerpoint/2010/main" val="37684031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76CA779E-D0FC-4FF2-AEBE-038EF2FA45E1}" type="datetimeFigureOut">
              <a:rPr lang="es-MX" smtClean="0"/>
              <a:t>20/05/21</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AD7D0809-E7D8-4F36-B216-6448BE694475}" type="slidenum">
              <a:rPr lang="es-MX" smtClean="0"/>
              <a:t>‹Nº›</a:t>
            </a:fld>
            <a:endParaRPr lang="es-MX"/>
          </a:p>
        </p:txBody>
      </p:sp>
    </p:spTree>
    <p:extLst>
      <p:ext uri="{BB962C8B-B14F-4D97-AF65-F5344CB8AC3E}">
        <p14:creationId xmlns:p14="http://schemas.microsoft.com/office/powerpoint/2010/main" val="37825069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CA779E-D0FC-4FF2-AEBE-038EF2FA45E1}" type="datetimeFigureOut">
              <a:rPr lang="es-MX" smtClean="0"/>
              <a:t>20/05/21</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AD7D0809-E7D8-4F36-B216-6448BE694475}" type="slidenum">
              <a:rPr lang="es-MX" smtClean="0"/>
              <a:t>‹Nº›</a:t>
            </a:fld>
            <a:endParaRPr lang="es-MX"/>
          </a:p>
        </p:txBody>
      </p:sp>
    </p:spTree>
    <p:extLst>
      <p:ext uri="{BB962C8B-B14F-4D97-AF65-F5344CB8AC3E}">
        <p14:creationId xmlns:p14="http://schemas.microsoft.com/office/powerpoint/2010/main" val="42791322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76CA779E-D0FC-4FF2-AEBE-038EF2FA45E1}" type="datetimeFigureOut">
              <a:rPr lang="es-MX" smtClean="0"/>
              <a:t>20/05/21</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AD7D0809-E7D8-4F36-B216-6448BE694475}" type="slidenum">
              <a:rPr lang="es-MX" smtClean="0"/>
              <a:t>‹Nº›</a:t>
            </a:fld>
            <a:endParaRPr lang="es-MX"/>
          </a:p>
        </p:txBody>
      </p:sp>
    </p:spTree>
    <p:extLst>
      <p:ext uri="{BB962C8B-B14F-4D97-AF65-F5344CB8AC3E}">
        <p14:creationId xmlns:p14="http://schemas.microsoft.com/office/powerpoint/2010/main" val="11624620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76CA779E-D0FC-4FF2-AEBE-038EF2FA45E1}" type="datetimeFigureOut">
              <a:rPr lang="es-MX" smtClean="0"/>
              <a:t>20/05/21</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AD7D0809-E7D8-4F36-B216-6448BE694475}" type="slidenum">
              <a:rPr lang="es-MX" smtClean="0"/>
              <a:t>‹Nº›</a:t>
            </a:fld>
            <a:endParaRPr lang="es-MX"/>
          </a:p>
        </p:txBody>
      </p:sp>
    </p:spTree>
    <p:extLst>
      <p:ext uri="{BB962C8B-B14F-4D97-AF65-F5344CB8AC3E}">
        <p14:creationId xmlns:p14="http://schemas.microsoft.com/office/powerpoint/2010/main" val="18342110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9" name="Group 28"/>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0" y="4013200"/>
              <a:ext cx="448733" cy="2844800"/>
            </a:xfrm>
            <a:prstGeom prst="triangle">
              <a:avLst>
                <a:gd name="adj" fmla="val 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6CA779E-D0FC-4FF2-AEBE-038EF2FA45E1}" type="datetimeFigureOut">
              <a:rPr lang="es-MX" smtClean="0"/>
              <a:t>20/05/21</a:t>
            </a:fld>
            <a:endParaRPr lang="es-MX"/>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lumMod val="75000"/>
                  </a:schemeClr>
                </a:solidFill>
              </a:defRPr>
            </a:lvl1pPr>
          </a:lstStyle>
          <a:p>
            <a:fld id="{AD7D0809-E7D8-4F36-B216-6448BE694475}" type="slidenum">
              <a:rPr lang="es-MX" smtClean="0"/>
              <a:t>‹Nº›</a:t>
            </a:fld>
            <a:endParaRPr lang="es-MX"/>
          </a:p>
        </p:txBody>
      </p:sp>
    </p:spTree>
    <p:extLst>
      <p:ext uri="{BB962C8B-B14F-4D97-AF65-F5344CB8AC3E}">
        <p14:creationId xmlns:p14="http://schemas.microsoft.com/office/powerpoint/2010/main" val="28919247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uadroTexto 10">
            <a:extLst>
              <a:ext uri="{FF2B5EF4-FFF2-40B4-BE49-F238E27FC236}">
                <a16:creationId xmlns:a16="http://schemas.microsoft.com/office/drawing/2014/main" id="{5DDE7B3B-8096-4632-AD6A-BB8BB2095848}"/>
              </a:ext>
            </a:extLst>
          </p:cNvPr>
          <p:cNvSpPr txBox="1"/>
          <p:nvPr/>
        </p:nvSpPr>
        <p:spPr>
          <a:xfrm>
            <a:off x="3491351" y="24088"/>
            <a:ext cx="3990103" cy="338554"/>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dirty="0">
                <a:ln>
                  <a:noFill/>
                </a:ln>
                <a:solidFill>
                  <a:srgbClr val="990099"/>
                </a:solidFill>
                <a:effectLst/>
                <a:uLnTx/>
                <a:uFillTx/>
                <a:latin typeface="Montserrat"/>
                <a:ea typeface="+mn-ea"/>
                <a:cs typeface="+mn-cs"/>
              </a:rPr>
              <a:t>DISEÑEMOS UNA ESTRATEGIA…</a:t>
            </a:r>
            <a:endParaRPr kumimoji="0" lang="es-MX" sz="1600" b="0" i="0" u="none" strike="noStrike" kern="1200" cap="none" spc="0" normalizeH="0" baseline="0" noProof="0" dirty="0">
              <a:ln>
                <a:noFill/>
              </a:ln>
              <a:solidFill>
                <a:srgbClr val="990099"/>
              </a:solidFill>
              <a:effectLst/>
              <a:uLnTx/>
              <a:uFillTx/>
              <a:latin typeface="Trebuchet MS" panose="020B0603020202020204"/>
              <a:ea typeface="+mn-ea"/>
              <a:cs typeface="+mn-cs"/>
            </a:endParaRPr>
          </a:p>
        </p:txBody>
      </p:sp>
      <p:graphicFrame>
        <p:nvGraphicFramePr>
          <p:cNvPr id="2" name="Tabla 3">
            <a:extLst>
              <a:ext uri="{FF2B5EF4-FFF2-40B4-BE49-F238E27FC236}">
                <a16:creationId xmlns:a16="http://schemas.microsoft.com/office/drawing/2014/main" id="{3CF540E8-A351-42AF-8961-4760B5A06108}"/>
              </a:ext>
            </a:extLst>
          </p:cNvPr>
          <p:cNvGraphicFramePr>
            <a:graphicFrameLocks noGrp="1"/>
          </p:cNvGraphicFramePr>
          <p:nvPr>
            <p:extLst>
              <p:ext uri="{D42A27DB-BD31-4B8C-83A1-F6EECF244321}">
                <p14:modId xmlns:p14="http://schemas.microsoft.com/office/powerpoint/2010/main" val="859755147"/>
              </p:ext>
            </p:extLst>
          </p:nvPr>
        </p:nvGraphicFramePr>
        <p:xfrm>
          <a:off x="454891" y="2989880"/>
          <a:ext cx="10063020" cy="2606743"/>
        </p:xfrm>
        <a:graphic>
          <a:graphicData uri="http://schemas.openxmlformats.org/drawingml/2006/table">
            <a:tbl>
              <a:tblPr firstRow="1" bandRow="1">
                <a:tableStyleId>{5940675A-B579-460E-94D1-54222C63F5DA}</a:tableStyleId>
              </a:tblPr>
              <a:tblGrid>
                <a:gridCol w="2012604">
                  <a:extLst>
                    <a:ext uri="{9D8B030D-6E8A-4147-A177-3AD203B41FA5}">
                      <a16:colId xmlns:a16="http://schemas.microsoft.com/office/drawing/2014/main" val="745335443"/>
                    </a:ext>
                  </a:extLst>
                </a:gridCol>
                <a:gridCol w="2012604">
                  <a:extLst>
                    <a:ext uri="{9D8B030D-6E8A-4147-A177-3AD203B41FA5}">
                      <a16:colId xmlns:a16="http://schemas.microsoft.com/office/drawing/2014/main" val="1747389950"/>
                    </a:ext>
                  </a:extLst>
                </a:gridCol>
                <a:gridCol w="2012604">
                  <a:extLst>
                    <a:ext uri="{9D8B030D-6E8A-4147-A177-3AD203B41FA5}">
                      <a16:colId xmlns:a16="http://schemas.microsoft.com/office/drawing/2014/main" val="846243986"/>
                    </a:ext>
                  </a:extLst>
                </a:gridCol>
                <a:gridCol w="2012604">
                  <a:extLst>
                    <a:ext uri="{9D8B030D-6E8A-4147-A177-3AD203B41FA5}">
                      <a16:colId xmlns:a16="http://schemas.microsoft.com/office/drawing/2014/main" val="2052692102"/>
                    </a:ext>
                  </a:extLst>
                </a:gridCol>
                <a:gridCol w="2012604">
                  <a:extLst>
                    <a:ext uri="{9D8B030D-6E8A-4147-A177-3AD203B41FA5}">
                      <a16:colId xmlns:a16="http://schemas.microsoft.com/office/drawing/2014/main" val="1787313613"/>
                    </a:ext>
                  </a:extLst>
                </a:gridCol>
              </a:tblGrid>
              <a:tr h="402149">
                <a:tc>
                  <a:txBody>
                    <a:bodyPr/>
                    <a:lstStyle/>
                    <a:p>
                      <a:pPr algn="r"/>
                      <a:r>
                        <a:rPr lang="es-MX" sz="1200" b="1" dirty="0">
                          <a:latin typeface="Arial" panose="020B0604020202020204" pitchFamily="34" charset="0"/>
                          <a:cs typeface="Arial" panose="020B0604020202020204" pitchFamily="34" charset="0"/>
                        </a:rPr>
                        <a:t>NOMBRE DE LA ESTRATEGIA</a:t>
                      </a:r>
                      <a:r>
                        <a:rPr lang="es-MX" sz="1200" dirty="0">
                          <a:latin typeface="Arial" panose="020B0604020202020204" pitchFamily="34" charset="0"/>
                          <a:cs typeface="Arial" panose="020B0604020202020204" pitchFamily="34" charset="0"/>
                        </a:rPr>
                        <a:t>:</a:t>
                      </a:r>
                    </a:p>
                  </a:txBody>
                  <a:tcPr anchor="ctr">
                    <a:cell3D prstMaterial="dkEdge">
                      <a:bevel prst="coolSlant"/>
                      <a:lightRig rig="flood" dir="t"/>
                    </a:cell3D>
                    <a:solidFill>
                      <a:srgbClr val="E6B4DB"/>
                    </a:solidFill>
                  </a:tcPr>
                </a:tc>
                <a:tc gridSpan="2">
                  <a:txBody>
                    <a:bodyPr/>
                    <a:lstStyle/>
                    <a:p>
                      <a:pPr algn="ctr"/>
                      <a:r>
                        <a:rPr lang="es-MX" sz="1200" dirty="0">
                          <a:latin typeface="Arial" panose="020B0604020202020204" pitchFamily="34" charset="0"/>
                          <a:cs typeface="Arial" panose="020B0604020202020204" pitchFamily="34" charset="0"/>
                        </a:rPr>
                        <a:t>Promoviendo la expresión de las emociones de manera positiva </a:t>
                      </a:r>
                    </a:p>
                  </a:txBody>
                  <a:tcPr anchor="ctr">
                    <a:cell3D prstMaterial="dkEdge">
                      <a:bevel prst="coolSlant"/>
                      <a:lightRig rig="flood" dir="t"/>
                    </a:cell3D>
                  </a:tcPr>
                </a:tc>
                <a:tc hMerge="1">
                  <a:txBody>
                    <a:bodyPr/>
                    <a:lstStyle/>
                    <a:p>
                      <a:pPr algn="ctr"/>
                      <a:endParaRPr lang="es-MX" sz="1000" dirty="0">
                        <a:latin typeface="Arial" panose="020B0604020202020204" pitchFamily="34" charset="0"/>
                        <a:cs typeface="Arial" panose="020B0604020202020204" pitchFamily="34" charset="0"/>
                      </a:endParaRPr>
                    </a:p>
                  </a:txBody>
                  <a:tcPr anchor="ctr"/>
                </a:tc>
                <a:tc>
                  <a:txBody>
                    <a:bodyPr/>
                    <a:lstStyle/>
                    <a:p>
                      <a:pPr algn="r"/>
                      <a:r>
                        <a:rPr lang="es-MX" sz="1200" b="1" dirty="0">
                          <a:latin typeface="Arial" panose="020B0604020202020204" pitchFamily="34" charset="0"/>
                          <a:cs typeface="Arial" panose="020B0604020202020204" pitchFamily="34" charset="0"/>
                        </a:rPr>
                        <a:t>FECHA DE APLICACIÓN</a:t>
                      </a:r>
                    </a:p>
                  </a:txBody>
                  <a:tcPr anchor="ctr">
                    <a:cell3D prstMaterial="dkEdge">
                      <a:bevel prst="coolSlant"/>
                      <a:lightRig rig="flood" dir="t"/>
                    </a:cell3D>
                    <a:solidFill>
                      <a:srgbClr val="E6B4DB"/>
                    </a:solidFill>
                  </a:tcPr>
                </a:tc>
                <a:tc>
                  <a:txBody>
                    <a:bodyPr/>
                    <a:lstStyle/>
                    <a:p>
                      <a:pPr algn="ctr"/>
                      <a:r>
                        <a:rPr lang="es-MX" sz="1200" dirty="0">
                          <a:latin typeface="Arial" panose="020B0604020202020204" pitchFamily="34" charset="0"/>
                          <a:cs typeface="Arial" panose="020B0604020202020204" pitchFamily="34" charset="0"/>
                        </a:rPr>
                        <a:t>Durante el mes de Mayo y principios de Junio</a:t>
                      </a:r>
                    </a:p>
                  </a:txBody>
                  <a:tcPr anchor="ctr">
                    <a:cell3D prstMaterial="dkEdge">
                      <a:bevel prst="coolSlant"/>
                      <a:lightRig rig="flood" dir="t"/>
                    </a:cell3D>
                  </a:tcPr>
                </a:tc>
                <a:extLst>
                  <a:ext uri="{0D108BD9-81ED-4DB2-BD59-A6C34878D82A}">
                    <a16:rowId xmlns:a16="http://schemas.microsoft.com/office/drawing/2014/main" val="2550610675"/>
                  </a:ext>
                </a:extLst>
              </a:tr>
              <a:tr h="716983">
                <a:tc>
                  <a:txBody>
                    <a:bodyPr/>
                    <a:lstStyle/>
                    <a:p>
                      <a:pPr algn="r"/>
                      <a:r>
                        <a:rPr lang="es-MX" sz="1200" b="1" dirty="0">
                          <a:latin typeface="Arial" panose="020B0604020202020204" pitchFamily="34" charset="0"/>
                          <a:cs typeface="Arial" panose="020B0604020202020204" pitchFamily="34" charset="0"/>
                        </a:rPr>
                        <a:t>GRUPO:</a:t>
                      </a:r>
                    </a:p>
                  </a:txBody>
                  <a:tcPr anchor="ctr">
                    <a:cell3D prstMaterial="dkEdge">
                      <a:bevel prst="coolSlant"/>
                      <a:lightRig rig="flood" dir="t"/>
                    </a:cell3D>
                    <a:solidFill>
                      <a:srgbClr val="E6B4DB"/>
                    </a:solidFill>
                  </a:tcPr>
                </a:tc>
                <a:tc>
                  <a:txBody>
                    <a:bodyPr/>
                    <a:lstStyle/>
                    <a:p>
                      <a:pPr algn="ctr"/>
                      <a:r>
                        <a:rPr lang="es-MX" sz="1200" dirty="0">
                          <a:latin typeface="Arial" panose="020B0604020202020204" pitchFamily="34" charset="0"/>
                          <a:cs typeface="Arial" panose="020B0604020202020204" pitchFamily="34" charset="0"/>
                        </a:rPr>
                        <a:t>A y B </a:t>
                      </a:r>
                    </a:p>
                  </a:txBody>
                  <a:tcPr anchor="ctr">
                    <a:cell3D prstMaterial="dkEdge">
                      <a:bevel prst="coolSlant"/>
                      <a:lightRig rig="flood" dir="t"/>
                    </a:cell3D>
                  </a:tcPr>
                </a:tc>
                <a:tc>
                  <a:txBody>
                    <a:bodyPr/>
                    <a:lstStyle/>
                    <a:p>
                      <a:pPr algn="r"/>
                      <a:r>
                        <a:rPr lang="es-MX" sz="1200" b="1" dirty="0">
                          <a:latin typeface="Arial" panose="020B0604020202020204" pitchFamily="34" charset="0"/>
                          <a:cs typeface="Arial" panose="020B0604020202020204" pitchFamily="34" charset="0"/>
                        </a:rPr>
                        <a:t>DOCENTE:</a:t>
                      </a:r>
                    </a:p>
                  </a:txBody>
                  <a:tcPr anchor="ctr">
                    <a:cell3D prstMaterial="dkEdge">
                      <a:bevel prst="coolSlant"/>
                      <a:lightRig rig="flood" dir="t"/>
                    </a:cell3D>
                    <a:solidFill>
                      <a:srgbClr val="E6B4DB"/>
                    </a:solidFill>
                  </a:tcPr>
                </a:tc>
                <a:tc gridSpan="2">
                  <a:txBody>
                    <a:bodyPr/>
                    <a:lstStyle/>
                    <a:p>
                      <a:pPr algn="ctr"/>
                      <a:r>
                        <a:rPr lang="es-MX" sz="1200" dirty="0">
                          <a:latin typeface="Arial" panose="020B0604020202020204" pitchFamily="34" charset="0"/>
                          <a:cs typeface="Arial" panose="020B0604020202020204" pitchFamily="34" charset="0"/>
                        </a:rPr>
                        <a:t>Maestros de cuarto y sextos </a:t>
                      </a:r>
                    </a:p>
                  </a:txBody>
                  <a:tcPr anchor="ctr">
                    <a:cell3D prstMaterial="dkEdge">
                      <a:bevel prst="coolSlant"/>
                      <a:lightRig rig="flood" dir="t"/>
                    </a:cell3D>
                  </a:tcPr>
                </a:tc>
                <a:tc hMerge="1">
                  <a:txBody>
                    <a:bodyPr/>
                    <a:lstStyle/>
                    <a:p>
                      <a:pPr algn="ctr"/>
                      <a:endParaRPr lang="es-MX" sz="10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3002396781"/>
                  </a:ext>
                </a:extLst>
              </a:tr>
              <a:tr h="429694">
                <a:tc>
                  <a:txBody>
                    <a:bodyPr/>
                    <a:lstStyle/>
                    <a:p>
                      <a:pPr algn="r"/>
                      <a:r>
                        <a:rPr lang="es-MX" sz="1200" b="1" dirty="0">
                          <a:latin typeface="Arial" panose="020B0604020202020204" pitchFamily="34" charset="0"/>
                          <a:cs typeface="Arial" panose="020B0604020202020204" pitchFamily="34" charset="0"/>
                        </a:rPr>
                        <a:t>COMPETENCIA A FORTALECER:</a:t>
                      </a:r>
                    </a:p>
                  </a:txBody>
                  <a:tcPr anchor="ctr">
                    <a:cell3D prstMaterial="dkEdge">
                      <a:bevel prst="coolSlant"/>
                      <a:lightRig rig="flood" dir="t"/>
                    </a:cell3D>
                    <a:solidFill>
                      <a:srgbClr val="E6B4DB"/>
                    </a:solidFill>
                  </a:tcPr>
                </a:tc>
                <a:tc>
                  <a:txBody>
                    <a:bodyPr/>
                    <a:lstStyle/>
                    <a:p>
                      <a:r>
                        <a:rPr lang="es-MX" sz="1200" dirty="0"/>
                        <a:t>Autoconciencia y Autogestión</a:t>
                      </a:r>
                    </a:p>
                    <a:p>
                      <a:pPr algn="ctr"/>
                      <a:endParaRPr lang="es-MX" sz="1200" dirty="0">
                        <a:latin typeface="Arial" panose="020B0604020202020204" pitchFamily="34" charset="0"/>
                        <a:cs typeface="Arial" panose="020B0604020202020204" pitchFamily="34" charset="0"/>
                      </a:endParaRPr>
                    </a:p>
                  </a:txBody>
                  <a:tcPr anchor="ctr">
                    <a:cell3D prstMaterial="dkEdge">
                      <a:bevel prst="coolSlant"/>
                      <a:lightRig rig="flood" dir="t"/>
                    </a:cell3D>
                  </a:tcPr>
                </a:tc>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s-MX" sz="1200" b="1" dirty="0">
                          <a:latin typeface="Arial" panose="020B0604020202020204" pitchFamily="34" charset="0"/>
                          <a:cs typeface="Arial" panose="020B0604020202020204" pitchFamily="34" charset="0"/>
                        </a:rPr>
                        <a:t>HABILIDAD SOCIOEMOCIONAL:</a:t>
                      </a:r>
                    </a:p>
                  </a:txBody>
                  <a:tcPr anchor="ctr">
                    <a:cell3D prstMaterial="dkEdge">
                      <a:bevel prst="coolSlant"/>
                      <a:lightRig rig="flood" dir="t"/>
                    </a:cell3D>
                    <a:solidFill>
                      <a:srgbClr val="E6B4DB"/>
                    </a:solidFill>
                  </a:tcPr>
                </a:tc>
                <a:tc gridSpan="2">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s-MX" sz="1200" dirty="0">
                          <a:latin typeface="Arial" panose="020B0604020202020204" pitchFamily="34" charset="0"/>
                          <a:cs typeface="Arial" panose="020B0604020202020204" pitchFamily="34" charset="0"/>
                        </a:rPr>
                        <a:t>º Reconocimiento de emociones </a:t>
                      </a:r>
                    </a:p>
                    <a:p>
                      <a:pPr marL="0" marR="0" lvl="0" indent="0" algn="ctr" defTabSz="457200" rtl="0" eaLnBrk="1" fontAlgn="auto" latinLnBrk="0" hangingPunct="1">
                        <a:lnSpc>
                          <a:spcPct val="100000"/>
                        </a:lnSpc>
                        <a:spcBef>
                          <a:spcPts val="0"/>
                        </a:spcBef>
                        <a:spcAft>
                          <a:spcPts val="0"/>
                        </a:spcAft>
                        <a:buClrTx/>
                        <a:buSzTx/>
                        <a:buFontTx/>
                        <a:buNone/>
                        <a:tabLst/>
                        <a:defRPr/>
                      </a:pPr>
                      <a:r>
                        <a:rPr lang="es-MX" sz="1200" dirty="0">
                          <a:latin typeface="Arial" panose="020B0604020202020204" pitchFamily="34" charset="0"/>
                          <a:cs typeface="Arial" panose="020B0604020202020204" pitchFamily="34" charset="0"/>
                        </a:rPr>
                        <a:t>º Autocontrol, manejo de impulsos y conducta</a:t>
                      </a:r>
                    </a:p>
                    <a:p>
                      <a:pPr marL="0" marR="0" lvl="0" indent="0" algn="ctr" defTabSz="457200" rtl="0" eaLnBrk="1" fontAlgn="auto" latinLnBrk="0" hangingPunct="1">
                        <a:lnSpc>
                          <a:spcPct val="100000"/>
                        </a:lnSpc>
                        <a:spcBef>
                          <a:spcPts val="0"/>
                        </a:spcBef>
                        <a:spcAft>
                          <a:spcPts val="0"/>
                        </a:spcAft>
                        <a:buClrTx/>
                        <a:buSzTx/>
                        <a:buFontTx/>
                        <a:buNone/>
                        <a:tabLst/>
                        <a:defRPr/>
                      </a:pPr>
                      <a:r>
                        <a:rPr lang="es-MX" sz="1200" dirty="0">
                          <a:latin typeface="Arial" panose="020B0604020202020204" pitchFamily="34" charset="0"/>
                          <a:cs typeface="Arial" panose="020B0604020202020204" pitchFamily="34" charset="0"/>
                        </a:rPr>
                        <a:t>º Manejo y expresión adecuada de emociones</a:t>
                      </a:r>
                    </a:p>
                    <a:p>
                      <a:pPr marL="0" marR="0" lvl="0" indent="0" algn="ctr" defTabSz="457200" rtl="0" eaLnBrk="1" fontAlgn="auto" latinLnBrk="0" hangingPunct="1">
                        <a:lnSpc>
                          <a:spcPct val="100000"/>
                        </a:lnSpc>
                        <a:spcBef>
                          <a:spcPts val="0"/>
                        </a:spcBef>
                        <a:spcAft>
                          <a:spcPts val="0"/>
                        </a:spcAft>
                        <a:buClrTx/>
                        <a:buSzTx/>
                        <a:buFontTx/>
                        <a:buNone/>
                        <a:tabLst/>
                        <a:defRPr/>
                      </a:pPr>
                      <a:r>
                        <a:rPr lang="es-MX" sz="1200" dirty="0">
                          <a:latin typeface="Arial" panose="020B0604020202020204" pitchFamily="34" charset="0"/>
                          <a:cs typeface="Arial" panose="020B0604020202020204" pitchFamily="34" charset="0"/>
                        </a:rPr>
                        <a:t>º Automotivación, logro de metas personales</a:t>
                      </a:r>
                      <a:endParaRPr lang="es-MX" sz="1200" dirty="0"/>
                    </a:p>
                    <a:p>
                      <a:pPr marL="0" marR="0" lvl="0" indent="0" algn="ctr" defTabSz="457200" rtl="0" eaLnBrk="1" fontAlgn="auto" latinLnBrk="0" hangingPunct="1">
                        <a:lnSpc>
                          <a:spcPct val="100000"/>
                        </a:lnSpc>
                        <a:spcBef>
                          <a:spcPts val="0"/>
                        </a:spcBef>
                        <a:spcAft>
                          <a:spcPts val="0"/>
                        </a:spcAft>
                        <a:buClrTx/>
                        <a:buSzTx/>
                        <a:buFontTx/>
                        <a:buNone/>
                        <a:tabLst/>
                        <a:defRPr/>
                      </a:pPr>
                      <a:endParaRPr lang="es-MX" sz="1200" dirty="0">
                        <a:latin typeface="Arial" panose="020B0604020202020204" pitchFamily="34" charset="0"/>
                        <a:cs typeface="Arial" panose="020B0604020202020204" pitchFamily="34" charset="0"/>
                      </a:endParaRPr>
                    </a:p>
                    <a:p>
                      <a:pPr algn="ctr"/>
                      <a:endParaRPr lang="es-MX" sz="1200" dirty="0">
                        <a:latin typeface="Arial" panose="020B0604020202020204" pitchFamily="34" charset="0"/>
                        <a:cs typeface="Arial" panose="020B0604020202020204" pitchFamily="34" charset="0"/>
                      </a:endParaRPr>
                    </a:p>
                  </a:txBody>
                  <a:tcPr anchor="ctr">
                    <a:cell3D prstMaterial="dkEdge">
                      <a:bevel prst="coolSlant"/>
                      <a:lightRig rig="flood" dir="t"/>
                    </a:cell3D>
                  </a:tcPr>
                </a:tc>
                <a:tc hMerge="1">
                  <a:txBody>
                    <a:bodyPr/>
                    <a:lstStyle/>
                    <a:p>
                      <a:pPr algn="ctr"/>
                      <a:endParaRPr lang="es-MX" sz="10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387030253"/>
                  </a:ext>
                </a:extLst>
              </a:tr>
              <a:tr h="0">
                <a:tc gridSpan="5">
                  <a:txBody>
                    <a:bodyPr/>
                    <a:lstStyle/>
                    <a:p>
                      <a:pPr algn="ctr"/>
                      <a:endParaRPr lang="es-MX" sz="1000" dirty="0">
                        <a:latin typeface="Arial" panose="020B0604020202020204" pitchFamily="34" charset="0"/>
                        <a:cs typeface="Arial" panose="020B0604020202020204" pitchFamily="34" charset="0"/>
                      </a:endParaRPr>
                    </a:p>
                  </a:txBody>
                  <a:tcPr anchor="ctr">
                    <a:cell3D prstMaterial="dkEdge">
                      <a:bevel prst="coolSlant"/>
                      <a:lightRig rig="flood" dir="t"/>
                    </a:cell3D>
                  </a:tcPr>
                </a:tc>
                <a:tc hMerge="1">
                  <a:txBody>
                    <a:bodyPr/>
                    <a:lstStyle/>
                    <a:p>
                      <a:pPr algn="ctr"/>
                      <a:endParaRPr lang="es-MX" sz="1000" dirty="0">
                        <a:latin typeface="Arial" panose="020B0604020202020204" pitchFamily="34" charset="0"/>
                        <a:cs typeface="Arial" panose="020B0604020202020204" pitchFamily="34" charset="0"/>
                      </a:endParaRPr>
                    </a:p>
                  </a:txBody>
                  <a:tcPr anchor="ctr"/>
                </a:tc>
                <a:tc hMerge="1">
                  <a:txBody>
                    <a:bodyPr/>
                    <a:lstStyle/>
                    <a:p>
                      <a:pPr algn="ctr"/>
                      <a:endParaRPr lang="es-MX" sz="1000" dirty="0">
                        <a:latin typeface="Arial" panose="020B0604020202020204" pitchFamily="34" charset="0"/>
                        <a:cs typeface="Arial" panose="020B0604020202020204" pitchFamily="34" charset="0"/>
                      </a:endParaRPr>
                    </a:p>
                  </a:txBody>
                  <a:tcPr anchor="ctr"/>
                </a:tc>
                <a:tc hMerge="1">
                  <a:txBody>
                    <a:bodyPr/>
                    <a:lstStyle/>
                    <a:p>
                      <a:pPr algn="ctr"/>
                      <a:endParaRPr lang="es-MX" sz="1000">
                        <a:latin typeface="Arial" panose="020B0604020202020204" pitchFamily="34" charset="0"/>
                        <a:cs typeface="Arial" panose="020B0604020202020204" pitchFamily="34" charset="0"/>
                      </a:endParaRPr>
                    </a:p>
                  </a:txBody>
                  <a:tcPr anchor="ctr"/>
                </a:tc>
                <a:tc hMerge="1">
                  <a:txBody>
                    <a:bodyPr/>
                    <a:lstStyle/>
                    <a:p>
                      <a:pPr algn="ctr"/>
                      <a:endParaRPr lang="es-MX" sz="10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3347664919"/>
                  </a:ext>
                </a:extLst>
              </a:tr>
            </a:tbl>
          </a:graphicData>
        </a:graphic>
      </p:graphicFrame>
      <p:sp>
        <p:nvSpPr>
          <p:cNvPr id="3" name="Rectángulo 2">
            <a:extLst>
              <a:ext uri="{FF2B5EF4-FFF2-40B4-BE49-F238E27FC236}">
                <a16:creationId xmlns:a16="http://schemas.microsoft.com/office/drawing/2014/main" id="{5646D5FE-B0B0-504B-BA4D-AC7B21FDA807}"/>
              </a:ext>
            </a:extLst>
          </p:cNvPr>
          <p:cNvSpPr/>
          <p:nvPr/>
        </p:nvSpPr>
        <p:spPr>
          <a:xfrm>
            <a:off x="3646818" y="338047"/>
            <a:ext cx="3470823" cy="923330"/>
          </a:xfrm>
          <a:prstGeom prst="rect">
            <a:avLst/>
          </a:prstGeom>
          <a:noFill/>
        </p:spPr>
        <p:txBody>
          <a:bodyPr wrap="none" lIns="91440" tIns="45720" rIns="91440" bIns="45720">
            <a:spAutoFit/>
          </a:bodyPr>
          <a:lstStyle/>
          <a:p>
            <a:pPr algn="ctr"/>
            <a:r>
              <a:rPr lang="es-MX"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Equipo 3: </a:t>
            </a:r>
          </a:p>
        </p:txBody>
      </p:sp>
      <p:sp>
        <p:nvSpPr>
          <p:cNvPr id="4" name="Rectángulo 3">
            <a:extLst>
              <a:ext uri="{FF2B5EF4-FFF2-40B4-BE49-F238E27FC236}">
                <a16:creationId xmlns:a16="http://schemas.microsoft.com/office/drawing/2014/main" id="{3C949A0A-E8E0-2C48-9118-90013412CA43}"/>
              </a:ext>
            </a:extLst>
          </p:cNvPr>
          <p:cNvSpPr/>
          <p:nvPr/>
        </p:nvSpPr>
        <p:spPr>
          <a:xfrm>
            <a:off x="2779570" y="1261377"/>
            <a:ext cx="5413661" cy="1384995"/>
          </a:xfrm>
          <a:prstGeom prst="rect">
            <a:avLst/>
          </a:prstGeom>
          <a:noFill/>
        </p:spPr>
        <p:txBody>
          <a:bodyPr wrap="none" lIns="91440" tIns="45720" rIns="91440" bIns="45720">
            <a:spAutoFit/>
          </a:bodyPr>
          <a:lstStyle/>
          <a:p>
            <a:pPr algn="ctr"/>
            <a:r>
              <a:rPr lang="es-MX" sz="2800" dirty="0">
                <a:ln w="0"/>
                <a:solidFill>
                  <a:schemeClr val="accent1"/>
                </a:solidFill>
                <a:effectLst>
                  <a:outerShdw blurRad="38100" dist="25400" dir="5400000" algn="ctr" rotWithShape="0">
                    <a:srgbClr val="6E747A">
                      <a:alpha val="43000"/>
                    </a:srgbClr>
                  </a:outerShdw>
                </a:effectLst>
              </a:rPr>
              <a:t>Maestros cuarto y sextos grados,</a:t>
            </a:r>
          </a:p>
          <a:p>
            <a:pPr algn="ctr"/>
            <a:r>
              <a:rPr lang="es-MX" sz="2800" dirty="0">
                <a:ln w="0"/>
                <a:solidFill>
                  <a:schemeClr val="accent1"/>
                </a:solidFill>
                <a:effectLst>
                  <a:outerShdw blurRad="38100" dist="25400" dir="5400000" algn="ctr" rotWithShape="0">
                    <a:srgbClr val="6E747A">
                      <a:alpha val="43000"/>
                    </a:srgbClr>
                  </a:outerShdw>
                </a:effectLst>
              </a:rPr>
              <a:t>Prof Educación física</a:t>
            </a:r>
          </a:p>
          <a:p>
            <a:pPr algn="ctr"/>
            <a:r>
              <a:rPr lang="es-MX" sz="2800" dirty="0">
                <a:ln w="0"/>
                <a:solidFill>
                  <a:schemeClr val="accent1"/>
                </a:solidFill>
                <a:effectLst>
                  <a:outerShdw blurRad="38100" dist="25400" dir="5400000" algn="ctr" rotWithShape="0">
                    <a:srgbClr val="6E747A">
                      <a:alpha val="43000"/>
                    </a:srgbClr>
                  </a:outerShdw>
                </a:effectLst>
              </a:rPr>
              <a:t>Prof. Red Escolar  </a:t>
            </a:r>
          </a:p>
        </p:txBody>
      </p:sp>
    </p:spTree>
    <p:extLst>
      <p:ext uri="{BB962C8B-B14F-4D97-AF65-F5344CB8AC3E}">
        <p14:creationId xmlns:p14="http://schemas.microsoft.com/office/powerpoint/2010/main" val="260478870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a:extLst>
              <a:ext uri="{FF2B5EF4-FFF2-40B4-BE49-F238E27FC236}">
                <a16:creationId xmlns:a16="http://schemas.microsoft.com/office/drawing/2014/main" id="{5D9CB437-AFB5-1E48-83C7-6E9F498432FA}"/>
              </a:ext>
            </a:extLst>
          </p:cNvPr>
          <p:cNvGraphicFramePr>
            <a:graphicFrameLocks noGrp="1"/>
          </p:cNvGraphicFramePr>
          <p:nvPr>
            <p:extLst>
              <p:ext uri="{D42A27DB-BD31-4B8C-83A1-F6EECF244321}">
                <p14:modId xmlns:p14="http://schemas.microsoft.com/office/powerpoint/2010/main" val="3996046143"/>
              </p:ext>
            </p:extLst>
          </p:nvPr>
        </p:nvGraphicFramePr>
        <p:xfrm>
          <a:off x="376921" y="285489"/>
          <a:ext cx="11220910" cy="5654397"/>
        </p:xfrm>
        <a:graphic>
          <a:graphicData uri="http://schemas.openxmlformats.org/drawingml/2006/table">
            <a:tbl>
              <a:tblPr firstRow="1" bandRow="1">
                <a:tableStyleId>{5940675A-B579-460E-94D1-54222C63F5DA}</a:tableStyleId>
              </a:tblPr>
              <a:tblGrid>
                <a:gridCol w="621810">
                  <a:extLst>
                    <a:ext uri="{9D8B030D-6E8A-4147-A177-3AD203B41FA5}">
                      <a16:colId xmlns:a16="http://schemas.microsoft.com/office/drawing/2014/main" val="3953255103"/>
                    </a:ext>
                  </a:extLst>
                </a:gridCol>
                <a:gridCol w="1015264">
                  <a:extLst>
                    <a:ext uri="{9D8B030D-6E8A-4147-A177-3AD203B41FA5}">
                      <a16:colId xmlns:a16="http://schemas.microsoft.com/office/drawing/2014/main" val="413276050"/>
                    </a:ext>
                  </a:extLst>
                </a:gridCol>
                <a:gridCol w="2558005">
                  <a:extLst>
                    <a:ext uri="{9D8B030D-6E8A-4147-A177-3AD203B41FA5}">
                      <a16:colId xmlns:a16="http://schemas.microsoft.com/office/drawing/2014/main" val="745742104"/>
                    </a:ext>
                  </a:extLst>
                </a:gridCol>
                <a:gridCol w="2615878">
                  <a:extLst>
                    <a:ext uri="{9D8B030D-6E8A-4147-A177-3AD203B41FA5}">
                      <a16:colId xmlns:a16="http://schemas.microsoft.com/office/drawing/2014/main" val="1721314831"/>
                    </a:ext>
                  </a:extLst>
                </a:gridCol>
                <a:gridCol w="2165771">
                  <a:extLst>
                    <a:ext uri="{9D8B030D-6E8A-4147-A177-3AD203B41FA5}">
                      <a16:colId xmlns:a16="http://schemas.microsoft.com/office/drawing/2014/main" val="777887830"/>
                    </a:ext>
                  </a:extLst>
                </a:gridCol>
                <a:gridCol w="2244182">
                  <a:extLst>
                    <a:ext uri="{9D8B030D-6E8A-4147-A177-3AD203B41FA5}">
                      <a16:colId xmlns:a16="http://schemas.microsoft.com/office/drawing/2014/main" val="331813431"/>
                    </a:ext>
                  </a:extLst>
                </a:gridCol>
              </a:tblGrid>
              <a:tr h="757738">
                <a:tc gridSpan="2">
                  <a:txBody>
                    <a:bodyPr/>
                    <a:lstStyle/>
                    <a:p>
                      <a:pPr algn="r"/>
                      <a:r>
                        <a:rPr lang="es-MX" sz="1000" b="1" dirty="0">
                          <a:latin typeface="Arial" panose="020B0604020202020204" pitchFamily="34" charset="0"/>
                          <a:cs typeface="Arial" panose="020B0604020202020204" pitchFamily="34" charset="0"/>
                        </a:rPr>
                        <a:t>MATERIALES</a:t>
                      </a:r>
                    </a:p>
                    <a:p>
                      <a:pPr algn="r"/>
                      <a:endParaRPr lang="es-MX" sz="1000" dirty="0">
                        <a:latin typeface="Arial" panose="020B0604020202020204" pitchFamily="34" charset="0"/>
                        <a:cs typeface="Arial" panose="020B0604020202020204" pitchFamily="34" charset="0"/>
                      </a:endParaRPr>
                    </a:p>
                    <a:p>
                      <a:pPr algn="l"/>
                      <a:r>
                        <a:rPr lang="es-MX" sz="1000" b="1" dirty="0">
                          <a:latin typeface="Arial" panose="020B0604020202020204" pitchFamily="34" charset="0"/>
                          <a:cs typeface="Arial" panose="020B0604020202020204" pitchFamily="34" charset="0"/>
                        </a:rPr>
                        <a:t>PERIODO</a:t>
                      </a:r>
                    </a:p>
                  </a:txBody>
                  <a:tcPr anchor="b">
                    <a:lnTlToBr w="12700" cap="flat" cmpd="sng" algn="ctr">
                      <a:solidFill>
                        <a:schemeClr val="tx1"/>
                      </a:solidFill>
                      <a:prstDash val="solid"/>
                      <a:round/>
                      <a:headEnd type="none" w="med" len="med"/>
                      <a:tailEnd type="none" w="med" len="med"/>
                    </a:lnTlToBr>
                    <a:cell3D prstMaterial="dkEdge">
                      <a:bevel prst="coolSlant"/>
                      <a:lightRig rig="flood" dir="t"/>
                    </a:cell3D>
                    <a:solidFill>
                      <a:srgbClr val="E6B4DB"/>
                    </a:solidFill>
                  </a:tcPr>
                </a:tc>
                <a:tc hMerge="1">
                  <a:txBody>
                    <a:bodyPr/>
                    <a:lstStyle/>
                    <a:p>
                      <a:endParaRPr lang="es-MX"/>
                    </a:p>
                  </a:txBody>
                  <a:tcPr/>
                </a:tc>
                <a:tc>
                  <a:txBody>
                    <a:bodyPr/>
                    <a:lstStyle/>
                    <a:p>
                      <a:pPr algn="ctr"/>
                      <a:r>
                        <a:rPr lang="es-MX" sz="1000" b="1" dirty="0">
                          <a:latin typeface="Arial" panose="020B0604020202020204" pitchFamily="34" charset="0"/>
                          <a:cs typeface="Arial" panose="020B0604020202020204" pitchFamily="34" charset="0"/>
                        </a:rPr>
                        <a:t>FICHERO HERRAMIENTAS DE SOPORTE SOCIOEMOCIONAL</a:t>
                      </a:r>
                    </a:p>
                  </a:txBody>
                  <a:tcPr anchor="ctr">
                    <a:cell3D prstMaterial="dkEdge">
                      <a:bevel prst="coolSlant"/>
                      <a:lightRig rig="flood" dir="t"/>
                    </a:cell3D>
                    <a:solidFill>
                      <a:srgbClr val="E6B4DB"/>
                    </a:solidFill>
                  </a:tcPr>
                </a:tc>
                <a:tc>
                  <a:txBody>
                    <a:bodyPr/>
                    <a:lstStyle/>
                    <a:p>
                      <a:pPr algn="ctr"/>
                      <a:r>
                        <a:rPr lang="es-MX" sz="1000" b="1" dirty="0">
                          <a:latin typeface="Arial" panose="020B0604020202020204" pitchFamily="34" charset="0"/>
                          <a:cs typeface="Arial" panose="020B0604020202020204" pitchFamily="34" charset="0"/>
                        </a:rPr>
                        <a:t>FICHERO PROMOVER LA CULTURA DE LA PAZ</a:t>
                      </a:r>
                    </a:p>
                  </a:txBody>
                  <a:tcPr anchor="ctr">
                    <a:cell3D prstMaterial="dkEdge">
                      <a:bevel prst="coolSlant"/>
                      <a:lightRig rig="flood" dir="t"/>
                    </a:cell3D>
                    <a:solidFill>
                      <a:srgbClr val="E6B4DB"/>
                    </a:solidFill>
                  </a:tcPr>
                </a:tc>
                <a:tc>
                  <a:txBody>
                    <a:bodyPr/>
                    <a:lstStyle/>
                    <a:p>
                      <a:pPr algn="ctr"/>
                      <a:r>
                        <a:rPr lang="es-MX" sz="1000" b="1" dirty="0">
                          <a:latin typeface="Arial" panose="020B0604020202020204" pitchFamily="34" charset="0"/>
                          <a:cs typeface="Arial" panose="020B0604020202020204" pitchFamily="34" charset="0"/>
                        </a:rPr>
                        <a:t>PROGRAMA EDUCACIÓN SOCIEOMEOCIONAL: APRENDE EN CASA III</a:t>
                      </a:r>
                    </a:p>
                  </a:txBody>
                  <a:tcPr anchor="ctr">
                    <a:cell3D prstMaterial="dkEdge">
                      <a:bevel prst="coolSlant"/>
                      <a:lightRig rig="flood" dir="t"/>
                    </a:cell3D>
                    <a:solidFill>
                      <a:srgbClr val="E6B4DB"/>
                    </a:solidFill>
                  </a:tcPr>
                </a:tc>
                <a:tc>
                  <a:txBody>
                    <a:bodyPr/>
                    <a:lstStyle/>
                    <a:p>
                      <a:pPr algn="ctr"/>
                      <a:r>
                        <a:rPr lang="es-MX" sz="1000" b="1" dirty="0">
                          <a:latin typeface="Arial" panose="020B0604020202020204" pitchFamily="34" charset="0"/>
                          <a:cs typeface="Arial" panose="020B0604020202020204" pitchFamily="34" charset="0"/>
                        </a:rPr>
                        <a:t>OTROS RECURSOS</a:t>
                      </a:r>
                    </a:p>
                  </a:txBody>
                  <a:tcPr anchor="ctr">
                    <a:cell3D prstMaterial="dkEdge">
                      <a:bevel prst="coolSlant"/>
                      <a:lightRig rig="flood" dir="t"/>
                    </a:cell3D>
                    <a:solidFill>
                      <a:srgbClr val="E6B4DB"/>
                    </a:solidFill>
                  </a:tcPr>
                </a:tc>
                <a:extLst>
                  <a:ext uri="{0D108BD9-81ED-4DB2-BD59-A6C34878D82A}">
                    <a16:rowId xmlns:a16="http://schemas.microsoft.com/office/drawing/2014/main" val="594274215"/>
                  </a:ext>
                </a:extLst>
              </a:tr>
              <a:tr h="924469">
                <a:tc rowSpan="3">
                  <a:txBody>
                    <a:bodyPr/>
                    <a:lstStyle/>
                    <a:p>
                      <a:pPr algn="ctr"/>
                      <a:r>
                        <a:rPr lang="es-MX" sz="1000" b="1" dirty="0">
                          <a:latin typeface="Arial" panose="020B0604020202020204" pitchFamily="34" charset="0"/>
                          <a:cs typeface="Arial" panose="020B0604020202020204" pitchFamily="34" charset="0"/>
                        </a:rPr>
                        <a:t>ACCIONES</a:t>
                      </a:r>
                    </a:p>
                  </a:txBody>
                  <a:tcPr vert="wordArtVert" anchor="ctr">
                    <a:lnR w="12700" cap="flat" cmpd="sng" algn="ctr">
                      <a:solidFill>
                        <a:schemeClr val="tx1"/>
                      </a:solidFill>
                      <a:prstDash val="solid"/>
                      <a:round/>
                      <a:headEnd type="none" w="med" len="med"/>
                      <a:tailEnd type="none" w="med" len="med"/>
                    </a:lnR>
                    <a:cell3D prstMaterial="dkEdge">
                      <a:bevel prst="coolSlant"/>
                      <a:lightRig rig="flood" dir="t"/>
                    </a:cell3D>
                  </a:tcPr>
                </a:tc>
                <a:tc>
                  <a:txBody>
                    <a:bodyPr/>
                    <a:lstStyle/>
                    <a:p>
                      <a:pPr algn="ctr"/>
                      <a:r>
                        <a:rPr lang="es-MX" sz="1000" b="1" dirty="0">
                          <a:latin typeface="Arial" panose="020B0604020202020204" pitchFamily="34" charset="0"/>
                          <a:cs typeface="Arial" panose="020B0604020202020204" pitchFamily="34" charset="0"/>
                        </a:rPr>
                        <a:t>SEMANA 1</a:t>
                      </a:r>
                    </a:p>
                  </a:txBody>
                  <a:tcPr anchor="ctr">
                    <a:lnL w="12700" cap="flat" cmpd="sng" algn="ctr">
                      <a:solidFill>
                        <a:schemeClr val="tx1"/>
                      </a:solidFill>
                      <a:prstDash val="solid"/>
                      <a:round/>
                      <a:headEnd type="none" w="med" len="med"/>
                      <a:tailEnd type="none" w="med" len="med"/>
                    </a:lnL>
                    <a:cell3D prstMaterial="dkEdge">
                      <a:bevel prst="coolSlant"/>
                      <a:lightRig rig="flood" dir="t"/>
                    </a:cell3D>
                    <a:solidFill>
                      <a:srgbClr val="E6B4DB"/>
                    </a:solidFill>
                  </a:tcPr>
                </a:tc>
                <a:tc>
                  <a:txBody>
                    <a:bodyPr/>
                    <a:lstStyle/>
                    <a:p>
                      <a:pPr algn="l"/>
                      <a:r>
                        <a:rPr lang="es-MX" sz="900" dirty="0">
                          <a:latin typeface="Arial" panose="020B0604020202020204" pitchFamily="34" charset="0"/>
                          <a:cs typeface="Arial" panose="020B0604020202020204" pitchFamily="34" charset="0"/>
                        </a:rPr>
                        <a:t>Activación de conocimientos previos: lectura de el cuento ”El moustro de colores” para que los estudiantes identifiquen las emociones con algún color, a su vez realicen el ejercicio del </a:t>
                      </a:r>
                      <a:r>
                        <a:rPr lang="es-MX" sz="900" b="1" dirty="0">
                          <a:latin typeface="Arial" panose="020B0604020202020204" pitchFamily="34" charset="0"/>
                          <a:cs typeface="Arial" panose="020B0604020202020204" pitchFamily="34" charset="0"/>
                        </a:rPr>
                        <a:t>Anexo 1. </a:t>
                      </a:r>
                      <a:endParaRPr lang="es-MX" sz="900" dirty="0">
                        <a:latin typeface="Arial" panose="020B0604020202020204" pitchFamily="34" charset="0"/>
                        <a:cs typeface="Arial" panose="020B0604020202020204" pitchFamily="34" charset="0"/>
                      </a:endParaRPr>
                    </a:p>
                  </a:txBody>
                  <a:tcPr anchor="ctr">
                    <a:cell3D prstMaterial="dkEdge">
                      <a:bevel prst="coolSlant"/>
                      <a:lightRig rig="flood" dir="t"/>
                    </a:cell3D>
                  </a:tcPr>
                </a:tc>
                <a:tc>
                  <a:txBody>
                    <a:bodyPr/>
                    <a:lstStyle/>
                    <a:p>
                      <a:pPr algn="l"/>
                      <a:r>
                        <a:rPr lang="es-MX" sz="900" dirty="0">
                          <a:latin typeface="Arial" panose="020B0604020202020204" pitchFamily="34" charset="0"/>
                          <a:cs typeface="Arial" panose="020B0604020202020204" pitchFamily="34" charset="0"/>
                        </a:rPr>
                        <a:t>Que los estudiantes realicen una investigación de personajes que han promovido la paz como Ghandi, Nelson Mandela, Madre Teresa, Mather Luther King, para que reconozcan lo que han hecho para promover la paz. </a:t>
                      </a:r>
                    </a:p>
                  </a:txBody>
                  <a:tcPr anchor="ctr">
                    <a:cell3D prstMaterial="dkEdge">
                      <a:bevel prst="coolSlant"/>
                      <a:lightRig rig="flood" dir="t"/>
                    </a:cell3D>
                  </a:tcPr>
                </a:tc>
                <a:tc>
                  <a:txBody>
                    <a:bodyPr/>
                    <a:lstStyle/>
                    <a:p>
                      <a:pPr algn="l"/>
                      <a:r>
                        <a:rPr lang="es-MX" sz="900" dirty="0">
                          <a:latin typeface="Arial" panose="020B0604020202020204" pitchFamily="34" charset="0"/>
                          <a:cs typeface="Arial" panose="020B0604020202020204" pitchFamily="34" charset="0"/>
                        </a:rPr>
                        <a:t>Se les pedirá a los niños que observen de manera complementarioa y opcional un programa de aprende en casa lll donde se aborde el tema de la paz o sobre la identificación de emociones y autocontrol. </a:t>
                      </a:r>
                    </a:p>
                  </a:txBody>
                  <a:tcPr anchor="ctr">
                    <a:cell3D prstMaterial="dkEdge">
                      <a:bevel prst="coolSlant"/>
                      <a:lightRig rig="flood" dir="t"/>
                    </a:cell3D>
                  </a:tcPr>
                </a:tc>
                <a:tc>
                  <a:txBody>
                    <a:bodyPr/>
                    <a:lstStyle/>
                    <a:p>
                      <a:pPr algn="l"/>
                      <a:r>
                        <a:rPr lang="es-MX" sz="900" dirty="0">
                          <a:latin typeface="Arial" panose="020B0604020202020204" pitchFamily="34" charset="0"/>
                          <a:cs typeface="Arial" panose="020B0604020202020204" pitchFamily="34" charset="0"/>
                        </a:rPr>
                        <a:t>Abordar las emociones de manera transversal con otras asignaturas, con temas como migración, la independencia, etc. </a:t>
                      </a:r>
                    </a:p>
                    <a:p>
                      <a:pPr algn="l"/>
                      <a:r>
                        <a:rPr lang="es-MX" sz="900" dirty="0">
                          <a:latin typeface="Arial" panose="020B0604020202020204" pitchFamily="34" charset="0"/>
                          <a:cs typeface="Arial" panose="020B0604020202020204" pitchFamily="34" charset="0"/>
                        </a:rPr>
                        <a:t>Para que analien como se sentían las personas que se abordan en otros temas. </a:t>
                      </a:r>
                    </a:p>
                  </a:txBody>
                  <a:tcPr anchor="ctr">
                    <a:cell3D prstMaterial="dkEdge">
                      <a:bevel prst="coolSlant"/>
                      <a:lightRig rig="flood" dir="t"/>
                    </a:cell3D>
                  </a:tcPr>
                </a:tc>
                <a:extLst>
                  <a:ext uri="{0D108BD9-81ED-4DB2-BD59-A6C34878D82A}">
                    <a16:rowId xmlns:a16="http://schemas.microsoft.com/office/drawing/2014/main" val="469569232"/>
                  </a:ext>
                </a:extLst>
              </a:tr>
              <a:tr h="1632031">
                <a:tc vMerge="1">
                  <a:txBody>
                    <a:bodyPr/>
                    <a:lstStyle/>
                    <a:p>
                      <a:pPr algn="ctr"/>
                      <a:endParaRPr lang="es-MX" sz="1000" dirty="0">
                        <a:latin typeface="Arial" panose="020B0604020202020204" pitchFamily="34" charset="0"/>
                        <a:cs typeface="Arial" panose="020B0604020202020204" pitchFamily="34" charset="0"/>
                      </a:endParaRPr>
                    </a:p>
                  </a:txBody>
                  <a:tcPr anchor="ctr">
                    <a:lnR w="12700" cap="flat" cmpd="sng" algn="ctr">
                      <a:solidFill>
                        <a:schemeClr val="tx1"/>
                      </a:solidFill>
                      <a:prstDash val="solid"/>
                      <a:round/>
                      <a:headEnd type="none" w="med" len="med"/>
                      <a:tailEnd type="none" w="med" len="med"/>
                    </a:lnR>
                  </a:tcPr>
                </a:tc>
                <a:tc>
                  <a:txBody>
                    <a:bodyPr/>
                    <a:lstStyle/>
                    <a:p>
                      <a:pPr algn="ctr"/>
                      <a:r>
                        <a:rPr lang="es-MX" sz="1000" b="1" dirty="0">
                          <a:latin typeface="Arial" panose="020B0604020202020204" pitchFamily="34" charset="0"/>
                          <a:cs typeface="Arial" panose="020B0604020202020204" pitchFamily="34" charset="0"/>
                        </a:rPr>
                        <a:t>SEMANA 2</a:t>
                      </a:r>
                    </a:p>
                  </a:txBody>
                  <a:tcPr anchor="ctr">
                    <a:lnL w="12700" cap="flat" cmpd="sng" algn="ctr">
                      <a:solidFill>
                        <a:schemeClr val="tx1"/>
                      </a:solidFill>
                      <a:prstDash val="solid"/>
                      <a:round/>
                      <a:headEnd type="none" w="med" len="med"/>
                      <a:tailEnd type="none" w="med" len="med"/>
                    </a:lnL>
                    <a:cell3D prstMaterial="dkEdge">
                      <a:bevel prst="coolSlant"/>
                      <a:lightRig rig="flood" dir="t"/>
                    </a:cell3D>
                    <a:solidFill>
                      <a:srgbClr val="E6B4DB"/>
                    </a:solidFill>
                  </a:tcPr>
                </a:tc>
                <a:tc>
                  <a:txBody>
                    <a:bodyPr/>
                    <a:lstStyle/>
                    <a:p>
                      <a:pPr algn="l"/>
                      <a:r>
                        <a:rPr lang="es-MX" sz="900" dirty="0">
                          <a:latin typeface="Arial" panose="020B0604020202020204" pitchFamily="34" charset="0"/>
                          <a:cs typeface="Arial" panose="020B0604020202020204" pitchFamily="34" charset="0"/>
                        </a:rPr>
                        <a:t>Videollamada grupal: se citará a los alumnos a una videollamada donde se platique de una emoción en particular, se analizará un video sobre la emoción y se platicará con los alumnos sobre las ocasiones donde se han sentido de esa manera. </a:t>
                      </a:r>
                    </a:p>
                    <a:p>
                      <a:pPr algn="l"/>
                      <a:r>
                        <a:rPr lang="es-MX" sz="900" dirty="0">
                          <a:latin typeface="Arial" panose="020B0604020202020204" pitchFamily="34" charset="0"/>
                          <a:cs typeface="Arial" panose="020B0604020202020204" pitchFamily="34" charset="0"/>
                        </a:rPr>
                        <a:t>Se llenará en plenaria el </a:t>
                      </a:r>
                      <a:r>
                        <a:rPr lang="es-MX" sz="900" b="1" dirty="0">
                          <a:latin typeface="Arial" panose="020B0604020202020204" pitchFamily="34" charset="0"/>
                          <a:cs typeface="Arial" panose="020B0604020202020204" pitchFamily="34" charset="0"/>
                        </a:rPr>
                        <a:t>Anexo 2</a:t>
                      </a:r>
                      <a:r>
                        <a:rPr lang="es-MX" sz="900" b="0" dirty="0">
                          <a:latin typeface="Arial" panose="020B0604020202020204" pitchFamily="34" charset="0"/>
                          <a:cs typeface="Arial" panose="020B0604020202020204" pitchFamily="34" charset="0"/>
                        </a:rPr>
                        <a:t> para dar recomendaciones específicas para manejar esta emoción de manera saludable. </a:t>
                      </a:r>
                      <a:endParaRPr lang="es-MX" sz="900" dirty="0">
                        <a:latin typeface="Arial" panose="020B0604020202020204" pitchFamily="34" charset="0"/>
                        <a:cs typeface="Arial" panose="020B0604020202020204" pitchFamily="34" charset="0"/>
                      </a:endParaRPr>
                    </a:p>
                  </a:txBody>
                  <a:tcPr anchor="ctr">
                    <a:cell3D prstMaterial="dkEdge">
                      <a:bevel prst="coolSlant"/>
                      <a:lightRig rig="flood" dir="t"/>
                    </a:cell3D>
                  </a:tcPr>
                </a:tc>
                <a:tc>
                  <a:txBody>
                    <a:bodyPr/>
                    <a:lstStyle/>
                    <a:p>
                      <a:pPr algn="l"/>
                      <a:r>
                        <a:rPr lang="es-MX" sz="900" dirty="0">
                          <a:latin typeface="Arial" panose="020B0604020202020204" pitchFamily="34" charset="0"/>
                          <a:cs typeface="Arial" panose="020B0604020202020204" pitchFamily="34" charset="0"/>
                        </a:rPr>
                        <a:t>Proyecto: Se les pedirá a los alumnos que elijan a un personaje, investiguen su biografía y se graben durante 1 minuto explicando sobre su vida, y lo que hicieron a favor de la paz,  se manejará a manera de concurso para motiivara a los estudiantes. </a:t>
                      </a:r>
                    </a:p>
                    <a:p>
                      <a:pPr algn="l"/>
                      <a:r>
                        <a:rPr lang="es-MX" sz="900" dirty="0">
                          <a:latin typeface="Arial" panose="020B0604020202020204" pitchFamily="34" charset="0"/>
                          <a:cs typeface="Arial" panose="020B0604020202020204" pitchFamily="34" charset="0"/>
                        </a:rPr>
                        <a:t>Mandarán su video al grupo de WhatsApp para que sus compañeros y papás vean su trabajo. </a:t>
                      </a:r>
                    </a:p>
                  </a:txBody>
                  <a:tcPr anchor="ctr">
                    <a:cell3D prstMaterial="dkEdge">
                      <a:bevel prst="coolSlant"/>
                      <a:lightRig rig="flood" dir="t"/>
                    </a:cell3D>
                  </a:tcPr>
                </a:tc>
                <a:tc>
                  <a:txBody>
                    <a:bodyPr/>
                    <a:lstStyle/>
                    <a:p>
                      <a:pPr algn="l"/>
                      <a:endParaRPr lang="es-MX" sz="900" dirty="0">
                        <a:latin typeface="Arial" panose="020B0604020202020204" pitchFamily="34" charset="0"/>
                        <a:cs typeface="Arial" panose="020B0604020202020204" pitchFamily="34" charset="0"/>
                      </a:endParaRPr>
                    </a:p>
                  </a:txBody>
                  <a:tcPr anchor="ctr">
                    <a:cell3D prstMaterial="dkEdge">
                      <a:bevel prst="coolSlant"/>
                      <a:lightRig rig="flood" dir="t"/>
                    </a:cell3D>
                  </a:tcPr>
                </a:tc>
                <a:tc>
                  <a:txBody>
                    <a:bodyPr/>
                    <a:lstStyle/>
                    <a:p>
                      <a:pPr algn="l"/>
                      <a:r>
                        <a:rPr lang="es-MX" sz="900" dirty="0">
                          <a:latin typeface="Arial" panose="020B0604020202020204" pitchFamily="34" charset="0"/>
                          <a:cs typeface="Arial" panose="020B0604020202020204" pitchFamily="34" charset="0"/>
                        </a:rPr>
                        <a:t>Expresar sus sentimientos y emociones en una carta dirigida a su papá en conmemoración al día del padre. </a:t>
                      </a:r>
                    </a:p>
                  </a:txBody>
                  <a:tcPr anchor="ctr">
                    <a:cell3D prstMaterial="dkEdge">
                      <a:bevel prst="coolSlant"/>
                      <a:lightRig rig="flood" dir="t"/>
                    </a:cell3D>
                  </a:tcPr>
                </a:tc>
                <a:extLst>
                  <a:ext uri="{0D108BD9-81ED-4DB2-BD59-A6C34878D82A}">
                    <a16:rowId xmlns:a16="http://schemas.microsoft.com/office/drawing/2014/main" val="79831134"/>
                  </a:ext>
                </a:extLst>
              </a:tr>
              <a:tr h="512174">
                <a:tc vMerge="1">
                  <a:txBody>
                    <a:bodyPr/>
                    <a:lstStyle/>
                    <a:p>
                      <a:pPr algn="ctr"/>
                      <a:endParaRPr lang="es-MX" sz="1000" dirty="0">
                        <a:latin typeface="Arial" panose="020B0604020202020204" pitchFamily="34" charset="0"/>
                        <a:cs typeface="Arial" panose="020B0604020202020204" pitchFamily="34" charset="0"/>
                      </a:endParaRPr>
                    </a:p>
                  </a:txBody>
                  <a:tcPr anchor="ctr">
                    <a:lnR w="12700" cap="flat" cmpd="sng" algn="ctr">
                      <a:solidFill>
                        <a:schemeClr val="tx1"/>
                      </a:solidFill>
                      <a:prstDash val="solid"/>
                      <a:round/>
                      <a:headEnd type="none" w="med" len="med"/>
                      <a:tailEnd type="none" w="med" len="med"/>
                    </a:lnR>
                  </a:tcPr>
                </a:tc>
                <a:tc>
                  <a:txBody>
                    <a:bodyPr/>
                    <a:lstStyle/>
                    <a:p>
                      <a:pPr algn="ctr"/>
                      <a:r>
                        <a:rPr lang="es-MX" sz="1000" b="1" dirty="0">
                          <a:latin typeface="Arial" panose="020B0604020202020204" pitchFamily="34" charset="0"/>
                          <a:cs typeface="Arial" panose="020B0604020202020204" pitchFamily="34" charset="0"/>
                        </a:rPr>
                        <a:t>SEMANA 3</a:t>
                      </a:r>
                    </a:p>
                  </a:txBody>
                  <a:tcPr anchor="ctr">
                    <a:lnL w="12700" cap="flat" cmpd="sng" algn="ctr">
                      <a:solidFill>
                        <a:schemeClr val="tx1"/>
                      </a:solidFill>
                      <a:prstDash val="solid"/>
                      <a:round/>
                      <a:headEnd type="none" w="med" len="med"/>
                      <a:tailEnd type="none" w="med" len="med"/>
                    </a:lnL>
                    <a:cell3D prstMaterial="dkEdge">
                      <a:bevel prst="coolSlant"/>
                      <a:lightRig rig="flood" dir="t"/>
                    </a:cell3D>
                    <a:solidFill>
                      <a:srgbClr val="E6B4DB"/>
                    </a:solidFill>
                  </a:tcPr>
                </a:tc>
                <a:tc>
                  <a:txBody>
                    <a:bodyPr/>
                    <a:lstStyle/>
                    <a:p>
                      <a:pPr algn="l"/>
                      <a:r>
                        <a:rPr lang="es-MX" sz="900" dirty="0">
                          <a:latin typeface="Arial" panose="020B0604020202020204" pitchFamily="34" charset="0"/>
                          <a:cs typeface="Arial" panose="020B0604020202020204" pitchFamily="34" charset="0"/>
                        </a:rPr>
                        <a:t>Hacer un círculo de diálogo en una videollamada grupal donde se aborde el cuento de “El pájaro del alma” donde identifiquen las emociones, van a saber como reaccionar ante una determinada emoción (autocontrol), se les pedirá que redacten en tarjetas como reaccionan ante diferentes emociones y mándarán fofos de lo realizado.</a:t>
                      </a:r>
                    </a:p>
                  </a:txBody>
                  <a:tcPr anchor="ctr">
                    <a:cell3D prstMaterial="dkEdge">
                      <a:bevel prst="coolSlant"/>
                      <a:lightRig rig="flood" dir="t"/>
                    </a:cell3D>
                  </a:tcPr>
                </a:tc>
                <a:tc>
                  <a:txBody>
                    <a:bodyPr/>
                    <a:lstStyle/>
                    <a:p>
                      <a:pPr algn="l"/>
                      <a:r>
                        <a:rPr lang="es-MX" sz="900" dirty="0">
                          <a:latin typeface="Arial" panose="020B0604020202020204" pitchFamily="34" charset="0"/>
                          <a:cs typeface="Arial" panose="020B0604020202020204" pitchFamily="34" charset="0"/>
                        </a:rPr>
                        <a:t>Se trabajará con la lectura ”La grulla de la paz” para que los niños conozcan sobre la historia de resiliencia que tuvieron los Japonenses para salir adelante después de la bomba atómica en Hiroshima, se les pedirá que reflexionen sobre esa lectura haciendo un escrito y una grulla de papel siguiendo las instrucciones del </a:t>
                      </a:r>
                      <a:r>
                        <a:rPr lang="es-MX" sz="900" b="1" dirty="0">
                          <a:latin typeface="Arial" panose="020B0604020202020204" pitchFamily="34" charset="0"/>
                          <a:cs typeface="Arial" panose="020B0604020202020204" pitchFamily="34" charset="0"/>
                        </a:rPr>
                        <a:t>anexo 3.</a:t>
                      </a:r>
                      <a:endParaRPr lang="es-MX" sz="900" dirty="0">
                        <a:latin typeface="Arial" panose="020B0604020202020204" pitchFamily="34" charset="0"/>
                        <a:cs typeface="Arial" panose="020B0604020202020204" pitchFamily="34" charset="0"/>
                      </a:endParaRPr>
                    </a:p>
                  </a:txBody>
                  <a:tcPr anchor="ctr">
                    <a:cell3D prstMaterial="dkEdge">
                      <a:bevel prst="coolSlant"/>
                      <a:lightRig rig="flood" dir="t"/>
                    </a:cell3D>
                  </a:tcPr>
                </a:tc>
                <a:tc>
                  <a:txBody>
                    <a:bodyPr/>
                    <a:lstStyle/>
                    <a:p>
                      <a:pPr algn="l"/>
                      <a:endParaRPr lang="es-MX" sz="900" dirty="0">
                        <a:latin typeface="Arial" panose="020B0604020202020204" pitchFamily="34" charset="0"/>
                        <a:cs typeface="Arial" panose="020B0604020202020204" pitchFamily="34" charset="0"/>
                      </a:endParaRPr>
                    </a:p>
                  </a:txBody>
                  <a:tcPr anchor="ctr">
                    <a:cell3D prstMaterial="dkEdge">
                      <a:bevel prst="coolSlant"/>
                      <a:lightRig rig="flood" dir="t"/>
                    </a:cell3D>
                  </a:tcPr>
                </a:tc>
                <a:tc>
                  <a:txBody>
                    <a:bodyPr/>
                    <a:lstStyle/>
                    <a:p>
                      <a:pPr algn="l"/>
                      <a:endParaRPr lang="es-MX" sz="900" dirty="0">
                        <a:latin typeface="Arial" panose="020B0604020202020204" pitchFamily="34" charset="0"/>
                        <a:cs typeface="Arial" panose="020B0604020202020204" pitchFamily="34" charset="0"/>
                      </a:endParaRPr>
                    </a:p>
                  </a:txBody>
                  <a:tcPr anchor="ctr">
                    <a:cell3D prstMaterial="dkEdge">
                      <a:bevel prst="coolSlant"/>
                      <a:lightRig rig="flood" dir="t"/>
                    </a:cell3D>
                  </a:tcPr>
                </a:tc>
                <a:extLst>
                  <a:ext uri="{0D108BD9-81ED-4DB2-BD59-A6C34878D82A}">
                    <a16:rowId xmlns:a16="http://schemas.microsoft.com/office/drawing/2014/main" val="827975576"/>
                  </a:ext>
                </a:extLst>
              </a:tr>
              <a:tr h="512174">
                <a:tc gridSpan="2">
                  <a:txBody>
                    <a:bodyPr/>
                    <a:lstStyle/>
                    <a:p>
                      <a:pPr algn="ctr"/>
                      <a:r>
                        <a:rPr lang="es-MX" sz="1000" b="1" dirty="0">
                          <a:latin typeface="Arial" panose="020B0604020202020204" pitchFamily="34" charset="0"/>
                          <a:cs typeface="Arial" panose="020B0604020202020204" pitchFamily="34" charset="0"/>
                        </a:rPr>
                        <a:t>EVALUACIÓN</a:t>
                      </a:r>
                    </a:p>
                  </a:txBody>
                  <a:tcPr anchor="ctr">
                    <a:cell3D prstMaterial="dkEdge">
                      <a:bevel prst="coolSlant"/>
                      <a:lightRig rig="flood" dir="t"/>
                    </a:cell3D>
                    <a:solidFill>
                      <a:srgbClr val="E6B4DB"/>
                    </a:solidFill>
                  </a:tcPr>
                </a:tc>
                <a:tc hMerge="1">
                  <a:txBody>
                    <a:bodyPr/>
                    <a:lstStyle/>
                    <a:p>
                      <a:endParaRPr lang="es-MX"/>
                    </a:p>
                  </a:txBody>
                  <a:tcPr/>
                </a:tc>
                <a:tc>
                  <a:txBody>
                    <a:bodyPr/>
                    <a:lstStyle/>
                    <a:p>
                      <a:pPr algn="l"/>
                      <a:r>
                        <a:rPr lang="es-MX" sz="900" dirty="0">
                          <a:latin typeface="Arial" panose="020B0604020202020204" pitchFamily="34" charset="0"/>
                          <a:cs typeface="Arial" panose="020B0604020202020204" pitchFamily="34" charset="0"/>
                        </a:rPr>
                        <a:t>Con las evidencias de trabajo realizadas en cada actividad. </a:t>
                      </a:r>
                    </a:p>
                  </a:txBody>
                  <a:tcPr anchor="ctr">
                    <a:cell3D prstMaterial="dkEdge">
                      <a:bevel prst="coolSlant"/>
                      <a:lightRig rig="flood" dir="t"/>
                    </a:cell3D>
                  </a:tcPr>
                </a:tc>
                <a:tc>
                  <a:txBody>
                    <a:bodyPr/>
                    <a:lstStyle/>
                    <a:p>
                      <a:pPr algn="l"/>
                      <a:r>
                        <a:rPr lang="es-MX" sz="900" dirty="0">
                          <a:latin typeface="Arial" panose="020B0604020202020204" pitchFamily="34" charset="0"/>
                          <a:cs typeface="Arial" panose="020B0604020202020204" pitchFamily="34" charset="0"/>
                        </a:rPr>
                        <a:t>Productos finales (reflexiones hechas, video caracterizado e investigaciones). </a:t>
                      </a:r>
                    </a:p>
                  </a:txBody>
                  <a:tcPr anchor="ctr">
                    <a:cell3D prstMaterial="dkEdge">
                      <a:bevel prst="coolSlant"/>
                      <a:lightRig rig="flood" dir="t"/>
                    </a:cell3D>
                  </a:tcPr>
                </a:tc>
                <a:tc>
                  <a:txBody>
                    <a:bodyPr/>
                    <a:lstStyle/>
                    <a:p>
                      <a:pPr algn="l"/>
                      <a:endParaRPr lang="es-MX" sz="900" dirty="0">
                        <a:latin typeface="Arial" panose="020B0604020202020204" pitchFamily="34" charset="0"/>
                        <a:cs typeface="Arial" panose="020B0604020202020204" pitchFamily="34" charset="0"/>
                      </a:endParaRPr>
                    </a:p>
                  </a:txBody>
                  <a:tcPr anchor="ctr">
                    <a:cell3D prstMaterial="dkEdge">
                      <a:bevel prst="coolSlant"/>
                      <a:lightRig rig="flood" dir="t"/>
                    </a:cell3D>
                  </a:tcPr>
                </a:tc>
                <a:tc>
                  <a:txBody>
                    <a:bodyPr/>
                    <a:lstStyle/>
                    <a:p>
                      <a:pPr algn="l"/>
                      <a:endParaRPr lang="es-MX" sz="900" dirty="0">
                        <a:latin typeface="Arial" panose="020B0604020202020204" pitchFamily="34" charset="0"/>
                        <a:cs typeface="Arial" panose="020B0604020202020204" pitchFamily="34" charset="0"/>
                      </a:endParaRPr>
                    </a:p>
                  </a:txBody>
                  <a:tcPr anchor="ctr">
                    <a:cell3D prstMaterial="dkEdge">
                      <a:bevel prst="coolSlant"/>
                      <a:lightRig rig="flood" dir="t"/>
                    </a:cell3D>
                  </a:tcPr>
                </a:tc>
                <a:extLst>
                  <a:ext uri="{0D108BD9-81ED-4DB2-BD59-A6C34878D82A}">
                    <a16:rowId xmlns:a16="http://schemas.microsoft.com/office/drawing/2014/main" val="3602319502"/>
                  </a:ext>
                </a:extLst>
              </a:tr>
              <a:tr h="512174">
                <a:tc gridSpan="2">
                  <a:txBody>
                    <a:bodyPr/>
                    <a:lstStyle/>
                    <a:p>
                      <a:pPr algn="ctr"/>
                      <a:r>
                        <a:rPr lang="es-MX" sz="1000" b="1" dirty="0">
                          <a:latin typeface="Arial" panose="020B0604020202020204" pitchFamily="34" charset="0"/>
                          <a:cs typeface="Arial" panose="020B0604020202020204" pitchFamily="34" charset="0"/>
                        </a:rPr>
                        <a:t>OBSERVACIONES</a:t>
                      </a:r>
                    </a:p>
                  </a:txBody>
                  <a:tcPr anchor="ctr">
                    <a:cell3D prstMaterial="dkEdge">
                      <a:bevel prst="coolSlant"/>
                      <a:lightRig rig="flood" dir="t"/>
                    </a:cell3D>
                    <a:solidFill>
                      <a:srgbClr val="E6B4DB"/>
                    </a:solidFill>
                  </a:tcPr>
                </a:tc>
                <a:tc hMerge="1">
                  <a:txBody>
                    <a:bodyPr/>
                    <a:lstStyle/>
                    <a:p>
                      <a:endParaRPr lang="es-MX"/>
                    </a:p>
                  </a:txBody>
                  <a:tcPr/>
                </a:tc>
                <a:tc>
                  <a:txBody>
                    <a:bodyPr/>
                    <a:lstStyle/>
                    <a:p>
                      <a:pPr algn="l"/>
                      <a:endParaRPr lang="es-MX" sz="900" dirty="0">
                        <a:latin typeface="Arial" panose="020B0604020202020204" pitchFamily="34" charset="0"/>
                        <a:cs typeface="Arial" panose="020B0604020202020204" pitchFamily="34" charset="0"/>
                      </a:endParaRPr>
                    </a:p>
                  </a:txBody>
                  <a:tcPr anchor="ctr">
                    <a:cell3D prstMaterial="dkEdge">
                      <a:bevel prst="coolSlant"/>
                      <a:lightRig rig="flood" dir="t"/>
                    </a:cell3D>
                  </a:tcPr>
                </a:tc>
                <a:tc>
                  <a:txBody>
                    <a:bodyPr/>
                    <a:lstStyle/>
                    <a:p>
                      <a:pPr algn="l"/>
                      <a:endParaRPr lang="es-MX" sz="900">
                        <a:latin typeface="Arial" panose="020B0604020202020204" pitchFamily="34" charset="0"/>
                        <a:cs typeface="Arial" panose="020B0604020202020204" pitchFamily="34" charset="0"/>
                      </a:endParaRPr>
                    </a:p>
                  </a:txBody>
                  <a:tcPr anchor="ctr">
                    <a:cell3D prstMaterial="dkEdge">
                      <a:bevel prst="coolSlant"/>
                      <a:lightRig rig="flood" dir="t"/>
                    </a:cell3D>
                  </a:tcPr>
                </a:tc>
                <a:tc>
                  <a:txBody>
                    <a:bodyPr/>
                    <a:lstStyle/>
                    <a:p>
                      <a:pPr algn="l"/>
                      <a:endParaRPr lang="es-MX" sz="900" dirty="0">
                        <a:latin typeface="Arial" panose="020B0604020202020204" pitchFamily="34" charset="0"/>
                        <a:cs typeface="Arial" panose="020B0604020202020204" pitchFamily="34" charset="0"/>
                      </a:endParaRPr>
                    </a:p>
                  </a:txBody>
                  <a:tcPr anchor="ctr">
                    <a:cell3D prstMaterial="dkEdge">
                      <a:bevel prst="coolSlant"/>
                      <a:lightRig rig="flood" dir="t"/>
                    </a:cell3D>
                  </a:tcPr>
                </a:tc>
                <a:tc>
                  <a:txBody>
                    <a:bodyPr/>
                    <a:lstStyle/>
                    <a:p>
                      <a:pPr algn="l"/>
                      <a:endParaRPr lang="es-MX" sz="900" dirty="0">
                        <a:latin typeface="Arial" panose="020B0604020202020204" pitchFamily="34" charset="0"/>
                        <a:cs typeface="Arial" panose="020B0604020202020204" pitchFamily="34" charset="0"/>
                      </a:endParaRPr>
                    </a:p>
                  </a:txBody>
                  <a:tcPr anchor="ctr">
                    <a:cell3D prstMaterial="dkEdge">
                      <a:bevel prst="coolSlant"/>
                      <a:lightRig rig="flood" dir="t"/>
                    </a:cell3D>
                  </a:tcPr>
                </a:tc>
                <a:extLst>
                  <a:ext uri="{0D108BD9-81ED-4DB2-BD59-A6C34878D82A}">
                    <a16:rowId xmlns:a16="http://schemas.microsoft.com/office/drawing/2014/main" val="3463825903"/>
                  </a:ext>
                </a:extLst>
              </a:tr>
            </a:tbl>
          </a:graphicData>
        </a:graphic>
      </p:graphicFrame>
    </p:spTree>
    <p:extLst>
      <p:ext uri="{BB962C8B-B14F-4D97-AF65-F5344CB8AC3E}">
        <p14:creationId xmlns:p14="http://schemas.microsoft.com/office/powerpoint/2010/main" val="572311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uadroTexto 10">
            <a:extLst>
              <a:ext uri="{FF2B5EF4-FFF2-40B4-BE49-F238E27FC236}">
                <a16:creationId xmlns:a16="http://schemas.microsoft.com/office/drawing/2014/main" id="{5DDE7B3B-8096-4632-AD6A-BB8BB2095848}"/>
              </a:ext>
            </a:extLst>
          </p:cNvPr>
          <p:cNvSpPr txBox="1"/>
          <p:nvPr/>
        </p:nvSpPr>
        <p:spPr>
          <a:xfrm>
            <a:off x="3491351" y="24088"/>
            <a:ext cx="3990103" cy="338554"/>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dirty="0">
                <a:ln>
                  <a:noFill/>
                </a:ln>
                <a:solidFill>
                  <a:srgbClr val="990099"/>
                </a:solidFill>
                <a:effectLst/>
                <a:uLnTx/>
                <a:uFillTx/>
                <a:latin typeface="Montserrat"/>
                <a:ea typeface="+mn-ea"/>
                <a:cs typeface="+mn-cs"/>
              </a:rPr>
              <a:t>DISEÑEMOS UNA ESTRATEGIA…</a:t>
            </a:r>
            <a:endParaRPr kumimoji="0" lang="es-MX" sz="1600" b="0" i="0" u="none" strike="noStrike" kern="1200" cap="none" spc="0" normalizeH="0" baseline="0" noProof="0" dirty="0">
              <a:ln>
                <a:noFill/>
              </a:ln>
              <a:solidFill>
                <a:srgbClr val="990099"/>
              </a:solidFill>
              <a:effectLst/>
              <a:uLnTx/>
              <a:uFillTx/>
              <a:latin typeface="Trebuchet MS" panose="020B0603020202020204"/>
              <a:ea typeface="+mn-ea"/>
              <a:cs typeface="+mn-cs"/>
            </a:endParaRPr>
          </a:p>
        </p:txBody>
      </p:sp>
      <p:sp>
        <p:nvSpPr>
          <p:cNvPr id="24" name="CuadroTexto 23">
            <a:extLst>
              <a:ext uri="{FF2B5EF4-FFF2-40B4-BE49-F238E27FC236}">
                <a16:creationId xmlns:a16="http://schemas.microsoft.com/office/drawing/2014/main" id="{B7996E48-1975-4ED0-96F8-D5BA241EB7D8}"/>
              </a:ext>
            </a:extLst>
          </p:cNvPr>
          <p:cNvSpPr txBox="1"/>
          <p:nvPr/>
        </p:nvSpPr>
        <p:spPr>
          <a:xfrm>
            <a:off x="64450" y="492226"/>
            <a:ext cx="10169561" cy="307777"/>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MX" sz="1400" b="1" i="0" u="none" strike="noStrike" kern="1200" cap="none" spc="0" normalizeH="0" baseline="0" noProof="0" dirty="0">
                <a:ln>
                  <a:noFill/>
                </a:ln>
                <a:solidFill>
                  <a:srgbClr val="990099"/>
                </a:solidFill>
                <a:effectLst/>
                <a:uLnTx/>
                <a:uFillTx/>
                <a:latin typeface="Montserrat"/>
                <a:ea typeface="+mn-ea"/>
                <a:cs typeface="+mn-cs"/>
              </a:rPr>
              <a:t>Para definir la competencia a fortalecer y la habilidad socioemocional, puede apoyarse en el contenido de la siguiente tabla:</a:t>
            </a:r>
            <a:endParaRPr kumimoji="0" lang="es-MX" sz="1400" b="0" i="0" u="none" strike="noStrike" kern="1200" cap="none" spc="0" normalizeH="0" baseline="0" noProof="0" dirty="0">
              <a:ln>
                <a:noFill/>
              </a:ln>
              <a:solidFill>
                <a:srgbClr val="990099"/>
              </a:solidFill>
              <a:effectLst/>
              <a:uLnTx/>
              <a:uFillTx/>
              <a:latin typeface="Montserrat"/>
              <a:ea typeface="+mn-ea"/>
              <a:cs typeface="+mn-cs"/>
            </a:endParaRPr>
          </a:p>
        </p:txBody>
      </p:sp>
      <p:graphicFrame>
        <p:nvGraphicFramePr>
          <p:cNvPr id="3" name="Tabla 3">
            <a:extLst>
              <a:ext uri="{FF2B5EF4-FFF2-40B4-BE49-F238E27FC236}">
                <a16:creationId xmlns:a16="http://schemas.microsoft.com/office/drawing/2014/main" id="{565F636F-D3FB-4C66-864B-0F9C5371B7C4}"/>
              </a:ext>
            </a:extLst>
          </p:cNvPr>
          <p:cNvGraphicFramePr>
            <a:graphicFrameLocks noGrp="1"/>
          </p:cNvGraphicFramePr>
          <p:nvPr/>
        </p:nvGraphicFramePr>
        <p:xfrm>
          <a:off x="838200" y="945905"/>
          <a:ext cx="8127999" cy="3962400"/>
        </p:xfrm>
        <a:graphic>
          <a:graphicData uri="http://schemas.openxmlformats.org/drawingml/2006/table">
            <a:tbl>
              <a:tblPr firstRow="1" bandRow="1">
                <a:tableStyleId>{5940675A-B579-460E-94D1-54222C63F5DA}</a:tableStyleId>
              </a:tblPr>
              <a:tblGrid>
                <a:gridCol w="2709333">
                  <a:extLst>
                    <a:ext uri="{9D8B030D-6E8A-4147-A177-3AD203B41FA5}">
                      <a16:colId xmlns:a16="http://schemas.microsoft.com/office/drawing/2014/main" val="4070197713"/>
                    </a:ext>
                  </a:extLst>
                </a:gridCol>
                <a:gridCol w="2967567">
                  <a:extLst>
                    <a:ext uri="{9D8B030D-6E8A-4147-A177-3AD203B41FA5}">
                      <a16:colId xmlns:a16="http://schemas.microsoft.com/office/drawing/2014/main" val="1058488658"/>
                    </a:ext>
                  </a:extLst>
                </a:gridCol>
                <a:gridCol w="2451099">
                  <a:extLst>
                    <a:ext uri="{9D8B030D-6E8A-4147-A177-3AD203B41FA5}">
                      <a16:colId xmlns:a16="http://schemas.microsoft.com/office/drawing/2014/main" val="1349669604"/>
                    </a:ext>
                  </a:extLst>
                </a:gridCol>
              </a:tblGrid>
              <a:tr h="370840">
                <a:tc>
                  <a:txBody>
                    <a:bodyPr/>
                    <a:lstStyle/>
                    <a:p>
                      <a:pPr algn="ctr"/>
                      <a:r>
                        <a:rPr lang="es-MX" sz="1200" b="1" dirty="0">
                          <a:latin typeface="Arial" panose="020B0604020202020204" pitchFamily="34" charset="0"/>
                          <a:cs typeface="Arial" panose="020B0604020202020204" pitchFamily="34" charset="0"/>
                        </a:rPr>
                        <a:t>COMPETENCIA</a:t>
                      </a:r>
                    </a:p>
                  </a:txBody>
                  <a:tcPr anchor="ctr">
                    <a:cell3D prstMaterial="dkEdge">
                      <a:bevel/>
                      <a:lightRig rig="flood" dir="t"/>
                    </a:cell3D>
                    <a:solidFill>
                      <a:srgbClr val="E6B4DB"/>
                    </a:solidFill>
                  </a:tcPr>
                </a:tc>
                <a:tc>
                  <a:txBody>
                    <a:bodyPr/>
                    <a:lstStyle/>
                    <a:p>
                      <a:pPr algn="ctr"/>
                      <a:r>
                        <a:rPr lang="es-MX" sz="1200" b="1" dirty="0">
                          <a:latin typeface="Arial" panose="020B0604020202020204" pitchFamily="34" charset="0"/>
                          <a:cs typeface="Arial" panose="020B0604020202020204" pitchFamily="34" charset="0"/>
                        </a:rPr>
                        <a:t>HABILIDAD SOCIOEMOCIONAL</a:t>
                      </a:r>
                    </a:p>
                  </a:txBody>
                  <a:tcPr anchor="ctr">
                    <a:cell3D prstMaterial="dkEdge">
                      <a:bevel/>
                      <a:lightRig rig="flood" dir="t"/>
                    </a:cell3D>
                    <a:solidFill>
                      <a:srgbClr val="E6B4DB"/>
                    </a:solidFill>
                  </a:tcPr>
                </a:tc>
                <a:tc>
                  <a:txBody>
                    <a:bodyPr/>
                    <a:lstStyle/>
                    <a:p>
                      <a:pPr algn="ctr"/>
                      <a:r>
                        <a:rPr lang="es-MX" sz="1200" b="1" dirty="0">
                          <a:latin typeface="Arial" panose="020B0604020202020204" pitchFamily="34" charset="0"/>
                          <a:cs typeface="Arial" panose="020B0604020202020204" pitchFamily="34" charset="0"/>
                        </a:rPr>
                        <a:t>INDICADORES DE DESARROLLO PERSONAL Y SOCIAL</a:t>
                      </a:r>
                    </a:p>
                  </a:txBody>
                  <a:tcPr anchor="ctr">
                    <a:cell3D prstMaterial="dkEdge">
                      <a:bevel/>
                      <a:lightRig rig="flood" dir="t"/>
                    </a:cell3D>
                    <a:solidFill>
                      <a:srgbClr val="E6B4DB"/>
                    </a:solidFill>
                  </a:tcPr>
                </a:tc>
                <a:extLst>
                  <a:ext uri="{0D108BD9-81ED-4DB2-BD59-A6C34878D82A}">
                    <a16:rowId xmlns:a16="http://schemas.microsoft.com/office/drawing/2014/main" val="2130144069"/>
                  </a:ext>
                </a:extLst>
              </a:tr>
              <a:tr h="0">
                <a:tc>
                  <a:txBody>
                    <a:bodyPr/>
                    <a:lstStyle/>
                    <a:p>
                      <a:r>
                        <a:rPr lang="es-MX" sz="1400" dirty="0"/>
                        <a:t>Autoconciencia</a:t>
                      </a:r>
                    </a:p>
                    <a:p>
                      <a:endParaRPr lang="es-MX" sz="1400" dirty="0"/>
                    </a:p>
                    <a:p>
                      <a:endParaRPr lang="es-MX" sz="1400" dirty="0"/>
                    </a:p>
                    <a:p>
                      <a:r>
                        <a:rPr lang="es-MX" sz="1400" dirty="0"/>
                        <a:t>Autogestión</a:t>
                      </a:r>
                    </a:p>
                  </a:txBody>
                  <a:tcPr>
                    <a:cell3D prstMaterial="dkEdge">
                      <a:bevel/>
                      <a:lightRig rig="flood" dir="t"/>
                    </a:cell3D>
                  </a:tcPr>
                </a:tc>
                <a:tc>
                  <a:txBody>
                    <a:bodyPr/>
                    <a:lstStyle/>
                    <a:p>
                      <a:pPr marL="177800" indent="-177800">
                        <a:buFont typeface="+mj-lt"/>
                        <a:buAutoNum type="arabicPeriod"/>
                      </a:pPr>
                      <a:r>
                        <a:rPr lang="es-MX" sz="1000" dirty="0">
                          <a:latin typeface="Arial" panose="020B0604020202020204" pitchFamily="34" charset="0"/>
                          <a:cs typeface="Arial" panose="020B0604020202020204" pitchFamily="34" charset="0"/>
                        </a:rPr>
                        <a:t>Reconocimiento de emociones </a:t>
                      </a:r>
                    </a:p>
                    <a:p>
                      <a:pPr marL="177800" indent="-177800">
                        <a:buFont typeface="+mj-lt"/>
                        <a:buAutoNum type="arabicPeriod"/>
                      </a:pPr>
                      <a:r>
                        <a:rPr lang="es-MX" sz="1000" dirty="0">
                          <a:latin typeface="Arial" panose="020B0604020202020204" pitchFamily="34" charset="0"/>
                          <a:cs typeface="Arial" panose="020B0604020202020204" pitchFamily="34" charset="0"/>
                        </a:rPr>
                        <a:t>Reconocimiento de intereses y habilidades </a:t>
                      </a:r>
                    </a:p>
                    <a:p>
                      <a:pPr marL="177800" indent="-177800">
                        <a:buFont typeface="+mj-lt"/>
                        <a:buAutoNum type="arabicPeriod"/>
                      </a:pPr>
                      <a:r>
                        <a:rPr lang="es-MX" sz="1000" dirty="0">
                          <a:latin typeface="Arial" panose="020B0604020202020204" pitchFamily="34" charset="0"/>
                          <a:cs typeface="Arial" panose="020B0604020202020204" pitchFamily="34" charset="0"/>
                        </a:rPr>
                        <a:t>Autorreconocimiento </a:t>
                      </a:r>
                    </a:p>
                    <a:p>
                      <a:pPr marL="177800" indent="-177800">
                        <a:buFont typeface="+mj-lt"/>
                        <a:buAutoNum type="arabicPeriod"/>
                      </a:pPr>
                      <a:r>
                        <a:rPr lang="es-MX" sz="1000" dirty="0">
                          <a:latin typeface="Arial" panose="020B0604020202020204" pitchFamily="34" charset="0"/>
                          <a:cs typeface="Arial" panose="020B0604020202020204" pitchFamily="34" charset="0"/>
                        </a:rPr>
                        <a:t>Autocontrol, manejo de impulsos y conducta</a:t>
                      </a:r>
                    </a:p>
                    <a:p>
                      <a:pPr marL="177800" indent="-177800">
                        <a:buFont typeface="+mj-lt"/>
                        <a:buAutoNum type="arabicPeriod"/>
                      </a:pPr>
                      <a:r>
                        <a:rPr lang="es-MX" sz="1000" dirty="0">
                          <a:latin typeface="Arial" panose="020B0604020202020204" pitchFamily="34" charset="0"/>
                          <a:cs typeface="Arial" panose="020B0604020202020204" pitchFamily="34" charset="0"/>
                        </a:rPr>
                        <a:t>Autocontrol, manejo del impulso y conducta</a:t>
                      </a:r>
                    </a:p>
                    <a:p>
                      <a:pPr marL="177800" indent="-177800">
                        <a:buFont typeface="+mj-lt"/>
                        <a:buAutoNum type="arabicPeriod"/>
                      </a:pPr>
                      <a:r>
                        <a:rPr lang="es-MX" sz="1000" dirty="0">
                          <a:latin typeface="Arial" panose="020B0604020202020204" pitchFamily="34" charset="0"/>
                          <a:cs typeface="Arial" panose="020B0604020202020204" pitchFamily="34" charset="0"/>
                        </a:rPr>
                        <a:t>Manejo y expresión adecuada de emociones</a:t>
                      </a:r>
                    </a:p>
                    <a:p>
                      <a:pPr marL="177800" indent="-177800">
                        <a:buFont typeface="+mj-lt"/>
                        <a:buAutoNum type="arabicPeriod"/>
                      </a:pPr>
                      <a:r>
                        <a:rPr lang="es-MX" sz="1000" dirty="0">
                          <a:latin typeface="Arial" panose="020B0604020202020204" pitchFamily="34" charset="0"/>
                          <a:cs typeface="Arial" panose="020B0604020202020204" pitchFamily="34" charset="0"/>
                        </a:rPr>
                        <a:t>Automotivación, logro de metas personales</a:t>
                      </a:r>
                      <a:endParaRPr lang="es-MX" dirty="0"/>
                    </a:p>
                  </a:txBody>
                  <a:tcPr>
                    <a:cell3D prstMaterial="dkEdge">
                      <a:bevel/>
                      <a:lightRig rig="flood" dir="t"/>
                    </a:cell3D>
                  </a:tcPr>
                </a:tc>
                <a:tc>
                  <a:txBody>
                    <a:bodyPr/>
                    <a:lstStyle/>
                    <a:p>
                      <a:r>
                        <a:rPr lang="es-MX" sz="1000" dirty="0">
                          <a:latin typeface="Arial" panose="020B0604020202020204" pitchFamily="34" charset="0"/>
                          <a:cs typeface="Arial" panose="020B0604020202020204" pitchFamily="34" charset="0"/>
                        </a:rPr>
                        <a:t>Autoestima académica y motivación escolar</a:t>
                      </a:r>
                    </a:p>
                    <a:p>
                      <a:endParaRPr lang="es-MX" sz="1000" dirty="0">
                        <a:latin typeface="Arial" panose="020B0604020202020204" pitchFamily="34" charset="0"/>
                        <a:cs typeface="Arial" panose="020B0604020202020204" pitchFamily="34" charset="0"/>
                      </a:endParaRPr>
                    </a:p>
                    <a:p>
                      <a:r>
                        <a:rPr lang="es-MX" sz="1000" dirty="0">
                          <a:latin typeface="Arial" panose="020B0604020202020204" pitchFamily="34" charset="0"/>
                          <a:cs typeface="Arial" panose="020B0604020202020204" pitchFamily="34" charset="0"/>
                        </a:rPr>
                        <a:t>Hábitos de vida saludable</a:t>
                      </a:r>
                    </a:p>
                    <a:p>
                      <a:endParaRPr lang="es-MX" dirty="0"/>
                    </a:p>
                  </a:txBody>
                  <a:tcPr>
                    <a:cell3D prstMaterial="dkEdge">
                      <a:bevel/>
                      <a:lightRig rig="flood" dir="t"/>
                    </a:cell3D>
                  </a:tcPr>
                </a:tc>
                <a:extLst>
                  <a:ext uri="{0D108BD9-81ED-4DB2-BD59-A6C34878D82A}">
                    <a16:rowId xmlns:a16="http://schemas.microsoft.com/office/drawing/2014/main" val="3249730412"/>
                  </a:ext>
                </a:extLst>
              </a:tr>
              <a:tr h="370840">
                <a:tc>
                  <a:txBody>
                    <a:bodyPr/>
                    <a:lstStyle/>
                    <a:p>
                      <a:r>
                        <a:rPr lang="es-MX" sz="1400" dirty="0"/>
                        <a:t>Conciencia del otro</a:t>
                      </a:r>
                    </a:p>
                    <a:p>
                      <a:endParaRPr lang="es-MX" sz="1400" dirty="0"/>
                    </a:p>
                    <a:p>
                      <a:r>
                        <a:rPr lang="es-MX" sz="1400" dirty="0"/>
                        <a:t>Habilidades sociales</a:t>
                      </a:r>
                    </a:p>
                  </a:txBody>
                  <a:tcPr>
                    <a:cell3D prstMaterial="dkEdge">
                      <a:bevel/>
                      <a:lightRig rig="flood" dir="t"/>
                    </a:cell3D>
                  </a:tcPr>
                </a:tc>
                <a:tc>
                  <a:txBody>
                    <a:bodyPr/>
                    <a:lstStyle/>
                    <a:p>
                      <a:pPr marL="228600" indent="-228600">
                        <a:buFont typeface="+mj-lt"/>
                        <a:buAutoNum type="arabicPeriod" startAt="8"/>
                      </a:pPr>
                      <a:r>
                        <a:rPr lang="es-MX" sz="1000" dirty="0">
                          <a:latin typeface="Arial" panose="020B0604020202020204" pitchFamily="34" charset="0"/>
                          <a:cs typeface="Arial" panose="020B0604020202020204" pitchFamily="34" charset="0"/>
                        </a:rPr>
                        <a:t>Empatía </a:t>
                      </a:r>
                    </a:p>
                    <a:p>
                      <a:pPr marL="228600" indent="-228600">
                        <a:buFont typeface="+mj-lt"/>
                        <a:buAutoNum type="arabicPeriod" startAt="8"/>
                      </a:pPr>
                      <a:r>
                        <a:rPr lang="es-MX" sz="1000" dirty="0">
                          <a:latin typeface="Arial" panose="020B0604020202020204" pitchFamily="34" charset="0"/>
                          <a:cs typeface="Arial" panose="020B0604020202020204" pitchFamily="34" charset="0"/>
                        </a:rPr>
                        <a:t>Toma de perspectiva </a:t>
                      </a:r>
                    </a:p>
                    <a:p>
                      <a:pPr marL="228600" indent="-228600">
                        <a:buFont typeface="+mj-lt"/>
                        <a:buAutoNum type="arabicPeriod" startAt="8"/>
                      </a:pPr>
                      <a:r>
                        <a:rPr lang="es-MX" sz="1000" dirty="0">
                          <a:latin typeface="Arial" panose="020B0604020202020204" pitchFamily="34" charset="0"/>
                          <a:cs typeface="Arial" panose="020B0604020202020204" pitchFamily="34" charset="0"/>
                        </a:rPr>
                        <a:t>Establecer y mantener relaciones sanas y gratificantes </a:t>
                      </a:r>
                    </a:p>
                    <a:p>
                      <a:pPr marL="228600" indent="-228600">
                        <a:buFont typeface="+mj-lt"/>
                        <a:buAutoNum type="arabicPeriod" startAt="8"/>
                      </a:pPr>
                      <a:r>
                        <a:rPr lang="es-MX" sz="1000" dirty="0">
                          <a:latin typeface="Arial" panose="020B0604020202020204" pitchFamily="34" charset="0"/>
                          <a:cs typeface="Arial" panose="020B0604020202020204" pitchFamily="34" charset="0"/>
                        </a:rPr>
                        <a:t>Trabajo en equipo, cooperación </a:t>
                      </a:r>
                    </a:p>
                    <a:p>
                      <a:pPr marL="228600" indent="-228600">
                        <a:buFont typeface="+mj-lt"/>
                        <a:buAutoNum type="arabicPeriod" startAt="8"/>
                      </a:pPr>
                      <a:r>
                        <a:rPr lang="es-MX" sz="1000" dirty="0">
                          <a:latin typeface="Arial" panose="020B0604020202020204" pitchFamily="34" charset="0"/>
                          <a:cs typeface="Arial" panose="020B0604020202020204" pitchFamily="34" charset="0"/>
                        </a:rPr>
                        <a:t>Diálogo y participación </a:t>
                      </a:r>
                    </a:p>
                    <a:p>
                      <a:pPr marL="228600" indent="-228600">
                        <a:buFont typeface="+mj-lt"/>
                        <a:buAutoNum type="arabicPeriod" startAt="8"/>
                      </a:pPr>
                      <a:r>
                        <a:rPr lang="es-MX" sz="1000" dirty="0">
                          <a:latin typeface="Arial" panose="020B0604020202020204" pitchFamily="34" charset="0"/>
                          <a:cs typeface="Arial" panose="020B0604020202020204" pitchFamily="34" charset="0"/>
                        </a:rPr>
                        <a:t>Comunicación asertiva </a:t>
                      </a:r>
                    </a:p>
                    <a:p>
                      <a:pPr marL="228600" indent="-228600">
                        <a:buFont typeface="+mj-lt"/>
                        <a:buAutoNum type="arabicPeriod" startAt="8"/>
                      </a:pPr>
                      <a:r>
                        <a:rPr lang="es-MX" sz="1000" dirty="0">
                          <a:latin typeface="Arial" panose="020B0604020202020204" pitchFamily="34" charset="0"/>
                          <a:cs typeface="Arial" panose="020B0604020202020204" pitchFamily="34" charset="0"/>
                        </a:rPr>
                        <a:t>Resolución pacífica de conflictos</a:t>
                      </a:r>
                    </a:p>
                  </a:txBody>
                  <a:tcPr>
                    <a:cell3D prstMaterial="dkEdge">
                      <a:bevel/>
                      <a:lightRig rig="flood" dir="t"/>
                    </a:cell3D>
                  </a:tcPr>
                </a:tc>
                <a:tc>
                  <a:txBody>
                    <a:bodyPr/>
                    <a:lstStyle/>
                    <a:p>
                      <a:r>
                        <a:rPr lang="es-MX" sz="1000" dirty="0">
                          <a:latin typeface="Arial" panose="020B0604020202020204" pitchFamily="34" charset="0"/>
                          <a:cs typeface="Arial" panose="020B0604020202020204" pitchFamily="34" charset="0"/>
                        </a:rPr>
                        <a:t>Equidad de genero</a:t>
                      </a:r>
                    </a:p>
                    <a:p>
                      <a:endParaRPr lang="es-MX" sz="1000" dirty="0">
                        <a:latin typeface="Arial" panose="020B0604020202020204" pitchFamily="34" charset="0"/>
                        <a:cs typeface="Arial" panose="020B0604020202020204" pitchFamily="34" charset="0"/>
                      </a:endParaRPr>
                    </a:p>
                    <a:p>
                      <a:r>
                        <a:rPr lang="es-MX" sz="1000" dirty="0">
                          <a:latin typeface="Arial" panose="020B0604020202020204" pitchFamily="34" charset="0"/>
                          <a:cs typeface="Arial" panose="020B0604020202020204" pitchFamily="34" charset="0"/>
                        </a:rPr>
                        <a:t>Clima de convivencia escolar</a:t>
                      </a:r>
                    </a:p>
                    <a:p>
                      <a:endParaRPr lang="es-MX" sz="1000" dirty="0">
                        <a:latin typeface="Arial" panose="020B0604020202020204" pitchFamily="34" charset="0"/>
                        <a:cs typeface="Arial" panose="020B0604020202020204" pitchFamily="34" charset="0"/>
                      </a:endParaRPr>
                    </a:p>
                    <a:p>
                      <a:r>
                        <a:rPr lang="es-MX" sz="1000" dirty="0">
                          <a:latin typeface="Arial" panose="020B0604020202020204" pitchFamily="34" charset="0"/>
                          <a:cs typeface="Arial" panose="020B0604020202020204" pitchFamily="34" charset="0"/>
                        </a:rPr>
                        <a:t>Participación y formación ciudadana</a:t>
                      </a:r>
                    </a:p>
                    <a:p>
                      <a:endParaRPr lang="es-MX" dirty="0"/>
                    </a:p>
                  </a:txBody>
                  <a:tcPr>
                    <a:cell3D prstMaterial="dkEdge">
                      <a:bevel/>
                      <a:lightRig rig="flood" dir="t"/>
                    </a:cell3D>
                  </a:tcPr>
                </a:tc>
                <a:extLst>
                  <a:ext uri="{0D108BD9-81ED-4DB2-BD59-A6C34878D82A}">
                    <a16:rowId xmlns:a16="http://schemas.microsoft.com/office/drawing/2014/main" val="1540892439"/>
                  </a:ext>
                </a:extLst>
              </a:tr>
              <a:tr h="370840">
                <a:tc>
                  <a:txBody>
                    <a:bodyPr/>
                    <a:lstStyle/>
                    <a:p>
                      <a:r>
                        <a:rPr lang="es-MX" sz="1400" dirty="0"/>
                        <a:t>Toma de decisiones responsables</a:t>
                      </a:r>
                    </a:p>
                  </a:txBody>
                  <a:tcPr>
                    <a:cell3D prstMaterial="dkEdge">
                      <a:bevel/>
                      <a:lightRig rig="flood" dir="t"/>
                    </a:cell3D>
                  </a:tcPr>
                </a:tc>
                <a:tc>
                  <a:txBody>
                    <a:bodyPr/>
                    <a:lstStyle/>
                    <a:p>
                      <a:pPr marL="228600" indent="-228600">
                        <a:buFont typeface="+mj-lt"/>
                        <a:buAutoNum type="arabicPeriod" startAt="15"/>
                      </a:pPr>
                      <a:r>
                        <a:rPr lang="es-MX" sz="1000" dirty="0">
                          <a:latin typeface="Arial" panose="020B0604020202020204" pitchFamily="34" charset="0"/>
                          <a:cs typeface="Arial" panose="020B0604020202020204" pitchFamily="34" charset="0"/>
                        </a:rPr>
                        <a:t>Razonamiento moral </a:t>
                      </a:r>
                    </a:p>
                    <a:p>
                      <a:pPr marL="228600" indent="-228600">
                        <a:buFont typeface="+mj-lt"/>
                        <a:buAutoNum type="arabicPeriod" startAt="15"/>
                      </a:pPr>
                      <a:r>
                        <a:rPr lang="es-MX" sz="1000" dirty="0">
                          <a:latin typeface="Arial" panose="020B0604020202020204" pitchFamily="34" charset="0"/>
                          <a:cs typeface="Arial" panose="020B0604020202020204" pitchFamily="34" charset="0"/>
                        </a:rPr>
                        <a:t>Toma de decisiones responsables</a:t>
                      </a:r>
                    </a:p>
                    <a:p>
                      <a:endParaRPr lang="es-MX" dirty="0"/>
                    </a:p>
                  </a:txBody>
                  <a:tcPr>
                    <a:cell3D prstMaterial="dkEdge">
                      <a:bevel/>
                      <a:lightRig rig="flood" dir="t"/>
                    </a:cell3D>
                  </a:tcPr>
                </a:tc>
                <a:tc>
                  <a:txBody>
                    <a:bodyPr/>
                    <a:lstStyle/>
                    <a:p>
                      <a:r>
                        <a:rPr lang="es-MX" sz="1000" dirty="0">
                          <a:latin typeface="Arial" panose="020B0604020202020204" pitchFamily="34" charset="0"/>
                          <a:cs typeface="Arial" panose="020B0604020202020204" pitchFamily="34" charset="0"/>
                        </a:rPr>
                        <a:t>Asistencia escolar</a:t>
                      </a:r>
                    </a:p>
                    <a:p>
                      <a:endParaRPr lang="es-MX" sz="1000" dirty="0">
                        <a:latin typeface="Arial" panose="020B0604020202020204" pitchFamily="34" charset="0"/>
                        <a:cs typeface="Arial" panose="020B0604020202020204" pitchFamily="34" charset="0"/>
                      </a:endParaRPr>
                    </a:p>
                    <a:p>
                      <a:r>
                        <a:rPr lang="es-MX" sz="1000" dirty="0">
                          <a:latin typeface="Arial" panose="020B0604020202020204" pitchFamily="34" charset="0"/>
                          <a:cs typeface="Arial" panose="020B0604020202020204" pitchFamily="34" charset="0"/>
                        </a:rPr>
                        <a:t>Titulación técnico profesional</a:t>
                      </a:r>
                    </a:p>
                    <a:p>
                      <a:endParaRPr lang="es-MX" sz="1000" dirty="0">
                        <a:latin typeface="Arial" panose="020B0604020202020204" pitchFamily="34" charset="0"/>
                        <a:cs typeface="Arial" panose="020B0604020202020204" pitchFamily="34" charset="0"/>
                      </a:endParaRPr>
                    </a:p>
                    <a:p>
                      <a:r>
                        <a:rPr lang="es-MX" sz="1000" dirty="0">
                          <a:latin typeface="Arial" panose="020B0604020202020204" pitchFamily="34" charset="0"/>
                          <a:cs typeface="Arial" panose="020B0604020202020204" pitchFamily="34" charset="0"/>
                        </a:rPr>
                        <a:t>Retención escolar</a:t>
                      </a:r>
                      <a:endParaRPr lang="es-MX" dirty="0"/>
                    </a:p>
                  </a:txBody>
                  <a:tcPr>
                    <a:cell3D prstMaterial="dkEdge">
                      <a:bevel/>
                      <a:lightRig rig="flood" dir="t"/>
                    </a:cell3D>
                  </a:tcPr>
                </a:tc>
                <a:extLst>
                  <a:ext uri="{0D108BD9-81ED-4DB2-BD59-A6C34878D82A}">
                    <a16:rowId xmlns:a16="http://schemas.microsoft.com/office/drawing/2014/main" val="3567847104"/>
                  </a:ext>
                </a:extLst>
              </a:tr>
            </a:tbl>
          </a:graphicData>
        </a:graphic>
      </p:graphicFrame>
    </p:spTree>
    <p:extLst>
      <p:ext uri="{BB962C8B-B14F-4D97-AF65-F5344CB8AC3E}">
        <p14:creationId xmlns:p14="http://schemas.microsoft.com/office/powerpoint/2010/main" val="88628432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7230CC47-4E8E-AE45-958F-1ED80A0629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368" y="1436832"/>
            <a:ext cx="5410307" cy="4768769"/>
          </a:xfrm>
          <a:prstGeom prst="rect">
            <a:avLst/>
          </a:prstGeom>
        </p:spPr>
      </p:pic>
      <p:sp>
        <p:nvSpPr>
          <p:cNvPr id="4" name="Rectángulo 3">
            <a:extLst>
              <a:ext uri="{FF2B5EF4-FFF2-40B4-BE49-F238E27FC236}">
                <a16:creationId xmlns:a16="http://schemas.microsoft.com/office/drawing/2014/main" id="{3619BB39-09DC-3845-8CCC-A2382A8E8A10}"/>
              </a:ext>
            </a:extLst>
          </p:cNvPr>
          <p:cNvSpPr/>
          <p:nvPr/>
        </p:nvSpPr>
        <p:spPr>
          <a:xfrm>
            <a:off x="456432" y="293583"/>
            <a:ext cx="2829621" cy="923330"/>
          </a:xfrm>
          <a:prstGeom prst="rect">
            <a:avLst/>
          </a:prstGeom>
          <a:noFill/>
        </p:spPr>
        <p:txBody>
          <a:bodyPr wrap="none" lIns="91440" tIns="45720" rIns="91440" bIns="45720">
            <a:spAutoFit/>
          </a:bodyPr>
          <a:lstStyle/>
          <a:p>
            <a:pPr algn="ctr"/>
            <a:r>
              <a:rPr lang="es-MX" sz="5400" b="0" cap="none" spc="0" dirty="0">
                <a:ln w="0"/>
                <a:solidFill>
                  <a:schemeClr val="tx1"/>
                </a:solidFill>
                <a:effectLst>
                  <a:outerShdw blurRad="38100" dist="19050" dir="2700000" algn="tl" rotWithShape="0">
                    <a:schemeClr val="dk1">
                      <a:alpha val="40000"/>
                    </a:schemeClr>
                  </a:outerShdw>
                </a:effectLst>
              </a:rPr>
              <a:t>ANEXO 1</a:t>
            </a:r>
          </a:p>
        </p:txBody>
      </p:sp>
      <p:pic>
        <p:nvPicPr>
          <p:cNvPr id="1026" name="Picture 2" descr="El Monstruo de Colores: Llenas Serra, Anna, Llenas Serra, Anna:  Amazon.com.mx: Libros">
            <a:extLst>
              <a:ext uri="{FF2B5EF4-FFF2-40B4-BE49-F238E27FC236}">
                <a16:creationId xmlns:a16="http://schemas.microsoft.com/office/drawing/2014/main" id="{6F20D5B8-7AC7-3F46-AFB8-E757ED6603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54719" y="1216913"/>
            <a:ext cx="5272509" cy="52086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38402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B1C1FDAD-C309-3B4B-B46B-8B12F708C8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257" y="939121"/>
            <a:ext cx="5485278" cy="5727896"/>
          </a:xfrm>
          <a:prstGeom prst="rect">
            <a:avLst/>
          </a:prstGeom>
        </p:spPr>
      </p:pic>
      <p:sp>
        <p:nvSpPr>
          <p:cNvPr id="4" name="Rectángulo 3">
            <a:extLst>
              <a:ext uri="{FF2B5EF4-FFF2-40B4-BE49-F238E27FC236}">
                <a16:creationId xmlns:a16="http://schemas.microsoft.com/office/drawing/2014/main" id="{AA26220F-4AD3-D042-819E-753AD1ABD5D5}"/>
              </a:ext>
            </a:extLst>
          </p:cNvPr>
          <p:cNvSpPr/>
          <p:nvPr/>
        </p:nvSpPr>
        <p:spPr>
          <a:xfrm>
            <a:off x="456432" y="293583"/>
            <a:ext cx="2829621" cy="923330"/>
          </a:xfrm>
          <a:prstGeom prst="rect">
            <a:avLst/>
          </a:prstGeom>
          <a:noFill/>
        </p:spPr>
        <p:txBody>
          <a:bodyPr wrap="none" lIns="91440" tIns="45720" rIns="91440" bIns="45720">
            <a:spAutoFit/>
          </a:bodyPr>
          <a:lstStyle/>
          <a:p>
            <a:pPr algn="ctr"/>
            <a:r>
              <a:rPr lang="es-MX" sz="5400" b="0" cap="none" spc="0" dirty="0">
                <a:ln w="0"/>
                <a:solidFill>
                  <a:schemeClr val="tx1"/>
                </a:solidFill>
                <a:effectLst>
                  <a:outerShdw blurRad="38100" dist="19050" dir="2700000" algn="tl" rotWithShape="0">
                    <a:schemeClr val="dk1">
                      <a:alpha val="40000"/>
                    </a:schemeClr>
                  </a:outerShdw>
                </a:effectLst>
              </a:rPr>
              <a:t>ANEXO 2</a:t>
            </a:r>
          </a:p>
        </p:txBody>
      </p:sp>
      <p:pic>
        <p:nvPicPr>
          <p:cNvPr id="2050" name="Picture 2" descr="Programas para hacer videollamadas: Comparativa, guía, consejos y usos">
            <a:extLst>
              <a:ext uri="{FF2B5EF4-FFF2-40B4-BE49-F238E27FC236}">
                <a16:creationId xmlns:a16="http://schemas.microsoft.com/office/drawing/2014/main" id="{93DDA50B-8FE5-EA4F-91CB-47C2650D4D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2010729"/>
            <a:ext cx="5416369" cy="2836541"/>
          </a:xfrm>
          <a:prstGeom prst="rect">
            <a:avLst/>
          </a:prstGeom>
          <a:noFill/>
          <a:extLst>
            <a:ext uri="{909E8E84-426E-40DD-AFC4-6F175D3DCCD1}">
              <a14:hiddenFill xmlns:a14="http://schemas.microsoft.com/office/drawing/2010/main">
                <a:solidFill>
                  <a:srgbClr val="FFFFFF"/>
                </a:solidFill>
              </a14:hiddenFill>
            </a:ext>
          </a:extLst>
        </p:spPr>
      </p:pic>
      <p:sp>
        <p:nvSpPr>
          <p:cNvPr id="6" name="Rectángulo 5">
            <a:extLst>
              <a:ext uri="{FF2B5EF4-FFF2-40B4-BE49-F238E27FC236}">
                <a16:creationId xmlns:a16="http://schemas.microsoft.com/office/drawing/2014/main" id="{CA1520F1-F482-F041-B8D2-98A3DCE09A01}"/>
              </a:ext>
            </a:extLst>
          </p:cNvPr>
          <p:cNvSpPr/>
          <p:nvPr/>
        </p:nvSpPr>
        <p:spPr>
          <a:xfrm>
            <a:off x="6261346" y="5226327"/>
            <a:ext cx="4881785" cy="707886"/>
          </a:xfrm>
          <a:prstGeom prst="rect">
            <a:avLst/>
          </a:prstGeom>
          <a:noFill/>
        </p:spPr>
        <p:txBody>
          <a:bodyPr wrap="none" lIns="91440" tIns="45720" rIns="91440" bIns="45720">
            <a:spAutoFit/>
          </a:bodyPr>
          <a:lstStyle/>
          <a:p>
            <a:pPr algn="ctr"/>
            <a:r>
              <a:rPr lang="es-MX" sz="4000" b="0" cap="none" spc="0" dirty="0">
                <a:ln w="0"/>
                <a:solidFill>
                  <a:schemeClr val="tx1"/>
                </a:solidFill>
                <a:effectLst>
                  <a:outerShdw blurRad="38100" dist="19050" dir="2700000" algn="tl" rotWithShape="0">
                    <a:schemeClr val="dk1">
                      <a:alpha val="40000"/>
                    </a:schemeClr>
                  </a:outerShdw>
                </a:effectLst>
              </a:rPr>
              <a:t>Videollamada grupal</a:t>
            </a:r>
          </a:p>
        </p:txBody>
      </p:sp>
    </p:spTree>
    <p:extLst>
      <p:ext uri="{BB962C8B-B14F-4D97-AF65-F5344CB8AC3E}">
        <p14:creationId xmlns:p14="http://schemas.microsoft.com/office/powerpoint/2010/main" val="6747696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1000 GRULLAS POR LA PAZ – CEIP Ángeles Bermejo">
            <a:extLst>
              <a:ext uri="{FF2B5EF4-FFF2-40B4-BE49-F238E27FC236}">
                <a16:creationId xmlns:a16="http://schemas.microsoft.com/office/drawing/2014/main" id="{6972225B-178F-3348-BB0B-7E45B28B7C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217" y="1360025"/>
            <a:ext cx="6721033" cy="5040775"/>
          </a:xfrm>
          <a:prstGeom prst="rect">
            <a:avLst/>
          </a:prstGeom>
          <a:noFill/>
          <a:extLst>
            <a:ext uri="{909E8E84-426E-40DD-AFC4-6F175D3DCCD1}">
              <a14:hiddenFill xmlns:a14="http://schemas.microsoft.com/office/drawing/2010/main">
                <a:solidFill>
                  <a:srgbClr val="FFFFFF"/>
                </a:solidFill>
              </a14:hiddenFill>
            </a:ext>
          </a:extLst>
        </p:spPr>
      </p:pic>
      <p:sp>
        <p:nvSpPr>
          <p:cNvPr id="3" name="Rectángulo 2">
            <a:extLst>
              <a:ext uri="{FF2B5EF4-FFF2-40B4-BE49-F238E27FC236}">
                <a16:creationId xmlns:a16="http://schemas.microsoft.com/office/drawing/2014/main" id="{321071F9-66F6-7042-892C-4D4FDDFA9103}"/>
              </a:ext>
            </a:extLst>
          </p:cNvPr>
          <p:cNvSpPr/>
          <p:nvPr/>
        </p:nvSpPr>
        <p:spPr>
          <a:xfrm>
            <a:off x="456432" y="293583"/>
            <a:ext cx="2829621" cy="923330"/>
          </a:xfrm>
          <a:prstGeom prst="rect">
            <a:avLst/>
          </a:prstGeom>
          <a:noFill/>
        </p:spPr>
        <p:txBody>
          <a:bodyPr wrap="none" lIns="91440" tIns="45720" rIns="91440" bIns="45720">
            <a:spAutoFit/>
          </a:bodyPr>
          <a:lstStyle/>
          <a:p>
            <a:pPr algn="ctr"/>
            <a:r>
              <a:rPr lang="es-MX" sz="5400" b="0" cap="none" spc="0" dirty="0">
                <a:ln w="0"/>
                <a:solidFill>
                  <a:schemeClr val="tx1"/>
                </a:solidFill>
                <a:effectLst>
                  <a:outerShdw blurRad="38100" dist="19050" dir="2700000" algn="tl" rotWithShape="0">
                    <a:schemeClr val="dk1">
                      <a:alpha val="40000"/>
                    </a:schemeClr>
                  </a:outerShdw>
                </a:effectLst>
              </a:rPr>
              <a:t>ANEXO 3</a:t>
            </a:r>
          </a:p>
        </p:txBody>
      </p:sp>
      <p:sp>
        <p:nvSpPr>
          <p:cNvPr id="4" name="Rectángulo 3">
            <a:extLst>
              <a:ext uri="{FF2B5EF4-FFF2-40B4-BE49-F238E27FC236}">
                <a16:creationId xmlns:a16="http://schemas.microsoft.com/office/drawing/2014/main" id="{E70493E2-916E-6D40-B581-AF7FAD48A3AC}"/>
              </a:ext>
            </a:extLst>
          </p:cNvPr>
          <p:cNvSpPr/>
          <p:nvPr/>
        </p:nvSpPr>
        <p:spPr>
          <a:xfrm>
            <a:off x="7290194" y="5480970"/>
            <a:ext cx="4421403" cy="707886"/>
          </a:xfrm>
          <a:prstGeom prst="rect">
            <a:avLst/>
          </a:prstGeom>
          <a:noFill/>
        </p:spPr>
        <p:txBody>
          <a:bodyPr wrap="none" lIns="91440" tIns="45720" rIns="91440" bIns="45720">
            <a:spAutoFit/>
          </a:bodyPr>
          <a:lstStyle/>
          <a:p>
            <a:pPr algn="ctr"/>
            <a:r>
              <a:rPr lang="es-MX" sz="4000" dirty="0">
                <a:ln w="0"/>
                <a:effectLst>
                  <a:outerShdw blurRad="38100" dist="19050" dir="2700000" algn="tl" rotWithShape="0">
                    <a:schemeClr val="dk1">
                      <a:alpha val="40000"/>
                    </a:schemeClr>
                  </a:outerShdw>
                </a:effectLst>
              </a:rPr>
              <a:t>La grulla de la paz</a:t>
            </a:r>
            <a:endParaRPr lang="es-MX" sz="4000" b="0" cap="none" spc="0" dirty="0">
              <a:ln w="0"/>
              <a:solidFill>
                <a:schemeClr val="tx1"/>
              </a:solidFill>
              <a:effectLst>
                <a:outerShdw blurRad="38100" dist="19050" dir="2700000" algn="tl" rotWithShape="0">
                  <a:schemeClr val="dk1">
                    <a:alpha val="40000"/>
                  </a:schemeClr>
                </a:outerShdw>
              </a:effectLst>
            </a:endParaRPr>
          </a:p>
        </p:txBody>
      </p:sp>
      <p:pic>
        <p:nvPicPr>
          <p:cNvPr id="3076" name="Picture 4" descr="Grulla de origami paso a paso | Grullas origami, Origami paso a paso,  Origami">
            <a:extLst>
              <a:ext uri="{FF2B5EF4-FFF2-40B4-BE49-F238E27FC236}">
                <a16:creationId xmlns:a16="http://schemas.microsoft.com/office/drawing/2014/main" id="{7B3DE660-A354-3D41-8A24-87B2CB96C6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55038" y="669144"/>
            <a:ext cx="3850105" cy="47130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27438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EMOCIONES - CUENTO EL PÁJARO DEL ALMA - YouTube">
            <a:extLst>
              <a:ext uri="{FF2B5EF4-FFF2-40B4-BE49-F238E27FC236}">
                <a16:creationId xmlns:a16="http://schemas.microsoft.com/office/drawing/2014/main" id="{114B6AD1-6FE9-8343-BC9A-19BF104822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237" y="1284790"/>
            <a:ext cx="8909934" cy="5011838"/>
          </a:xfrm>
          <a:prstGeom prst="rect">
            <a:avLst/>
          </a:prstGeom>
          <a:noFill/>
          <a:extLst>
            <a:ext uri="{909E8E84-426E-40DD-AFC4-6F175D3DCCD1}">
              <a14:hiddenFill xmlns:a14="http://schemas.microsoft.com/office/drawing/2010/main">
                <a:solidFill>
                  <a:srgbClr val="FFFFFF"/>
                </a:solidFill>
              </a14:hiddenFill>
            </a:ext>
          </a:extLst>
        </p:spPr>
      </p:pic>
      <p:sp>
        <p:nvSpPr>
          <p:cNvPr id="3" name="Rectángulo 2">
            <a:extLst>
              <a:ext uri="{FF2B5EF4-FFF2-40B4-BE49-F238E27FC236}">
                <a16:creationId xmlns:a16="http://schemas.microsoft.com/office/drawing/2014/main" id="{A4CB854E-36D3-4E47-9A29-0D8066ED8E38}"/>
              </a:ext>
            </a:extLst>
          </p:cNvPr>
          <p:cNvSpPr/>
          <p:nvPr/>
        </p:nvSpPr>
        <p:spPr>
          <a:xfrm>
            <a:off x="456432" y="293583"/>
            <a:ext cx="2829621" cy="923330"/>
          </a:xfrm>
          <a:prstGeom prst="rect">
            <a:avLst/>
          </a:prstGeom>
          <a:noFill/>
        </p:spPr>
        <p:txBody>
          <a:bodyPr wrap="none" lIns="91440" tIns="45720" rIns="91440" bIns="45720">
            <a:spAutoFit/>
          </a:bodyPr>
          <a:lstStyle/>
          <a:p>
            <a:pPr algn="ctr"/>
            <a:r>
              <a:rPr lang="es-MX" sz="5400" b="0" cap="none" spc="0" dirty="0">
                <a:ln w="0"/>
                <a:solidFill>
                  <a:schemeClr val="tx1"/>
                </a:solidFill>
                <a:effectLst>
                  <a:outerShdw blurRad="38100" dist="19050" dir="2700000" algn="tl" rotWithShape="0">
                    <a:schemeClr val="dk1">
                      <a:alpha val="40000"/>
                    </a:schemeClr>
                  </a:outerShdw>
                </a:effectLst>
              </a:rPr>
              <a:t>ANEXO 4</a:t>
            </a:r>
          </a:p>
        </p:txBody>
      </p:sp>
    </p:spTree>
    <p:extLst>
      <p:ext uri="{BB962C8B-B14F-4D97-AF65-F5344CB8AC3E}">
        <p14:creationId xmlns:p14="http://schemas.microsoft.com/office/powerpoint/2010/main" val="2375123160"/>
      </p:ext>
    </p:extLst>
  </p:cSld>
  <p:clrMapOvr>
    <a:masterClrMapping/>
  </p:clrMapOvr>
</p:sld>
</file>

<file path=ppt/theme/theme1.xml><?xml version="1.0" encoding="utf-8"?>
<a:theme xmlns:a="http://schemas.openxmlformats.org/drawingml/2006/main" name="Faceta">
  <a:themeElements>
    <a:clrScheme name="Violeta">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Facet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23659B44-6E34-4CE8-8F0D-387DA7996826}"/>
    </a:ext>
  </a:extLst>
</a:theme>
</file>

<file path=docProps/app.xml><?xml version="1.0" encoding="utf-8"?>
<Properties xmlns="http://schemas.openxmlformats.org/officeDocument/2006/extended-properties" xmlns:vt="http://schemas.openxmlformats.org/officeDocument/2006/docPropsVTypes">
  <TotalTime>61</TotalTime>
  <Words>713</Words>
  <Application>Microsoft Macintosh PowerPoint</Application>
  <PresentationFormat>Panorámica</PresentationFormat>
  <Paragraphs>95</Paragraphs>
  <Slides>7</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7</vt:i4>
      </vt:variant>
    </vt:vector>
  </HeadingPairs>
  <TitlesOfParts>
    <vt:vector size="12" baseType="lpstr">
      <vt:lpstr>Arial</vt:lpstr>
      <vt:lpstr>Montserrat</vt:lpstr>
      <vt:lpstr>Trebuchet MS</vt:lpstr>
      <vt:lpstr>Wingdings 3</vt:lpstr>
      <vt:lpstr>Faceta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Edgar Alberto Rivas Ramos</dc:creator>
  <cp:lastModifiedBy>Sam Diaz</cp:lastModifiedBy>
  <cp:revision>7</cp:revision>
  <dcterms:created xsi:type="dcterms:W3CDTF">2021-02-15T18:09:42Z</dcterms:created>
  <dcterms:modified xsi:type="dcterms:W3CDTF">2021-05-20T20:01:30Z</dcterms:modified>
</cp:coreProperties>
</file>